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404050" cy="43205400"/>
  <p:notesSz cx="6858000" cy="9144000"/>
  <p:defaultTextStyle>
    <a:defPPr>
      <a:defRPr lang="ko-KR"/>
    </a:defPPr>
    <a:lvl1pPr marL="0" algn="l" defTabSz="4320540" rtl="0" eaLnBrk="1" latinLnBrk="1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1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1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1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1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1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1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1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1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FC6"/>
    <a:srgbClr val="FF07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" d="100"/>
          <a:sy n="17" d="100"/>
        </p:scale>
        <p:origin x="354" y="102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430304" y="13421680"/>
            <a:ext cx="27543443" cy="926115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180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845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3254782" y="10901365"/>
            <a:ext cx="25833229" cy="23224902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743847" y="10901365"/>
            <a:ext cx="76970870" cy="23224902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7787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480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59696" y="27763473"/>
            <a:ext cx="27543443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59696" y="18312295"/>
            <a:ext cx="27543443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86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743846" y="63507940"/>
            <a:ext cx="51402048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7685960" y="63507940"/>
            <a:ext cx="51402051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842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620203" y="13701713"/>
            <a:ext cx="14317416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6460809" y="9671212"/>
            <a:ext cx="1432304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6460809" y="13701713"/>
            <a:ext cx="1432304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755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325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8541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20204" y="1720215"/>
            <a:ext cx="10660709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669083" y="1720218"/>
            <a:ext cx="18114764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20204" y="9041133"/>
            <a:ext cx="10660709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223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6351421" y="3860483"/>
            <a:ext cx="19442430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51421" y="33814229"/>
            <a:ext cx="19442430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187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620203" y="10081263"/>
            <a:ext cx="29163645" cy="2851356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16202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0F01F-D126-4DBB-A9D9-72254A56606F}" type="datetimeFigureOut">
              <a:rPr lang="ko-KR" altLang="en-US" smtClean="0"/>
              <a:pPr/>
              <a:t>2016-05-27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11071384" y="40045008"/>
            <a:ext cx="10261283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232229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2D4EC-24D4-450F-A7A9-0CB4771401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81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0540" rtl="0" eaLnBrk="1" latinLnBrk="1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1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1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1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1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1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1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1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1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1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4320540" rtl="0" eaLnBrk="1" latinLnBrk="1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1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1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1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1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1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1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1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1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5000"/>
            <a:lum/>
          </a:blip>
          <a:srcRect/>
          <a:stretch>
            <a:fillRect t="15000" b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0" y="6438900"/>
            <a:ext cx="32404050" cy="95683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ko-KR" altLang="en-US" dirty="0"/>
          </a:p>
        </p:txBody>
      </p:sp>
      <p:grpSp>
        <p:nvGrpSpPr>
          <p:cNvPr id="11" name="그룹 10"/>
          <p:cNvGrpSpPr/>
          <p:nvPr/>
        </p:nvGrpSpPr>
        <p:grpSpPr>
          <a:xfrm>
            <a:off x="-37419" y="7399327"/>
            <a:ext cx="32441469" cy="606009"/>
            <a:chOff x="-37419" y="8953500"/>
            <a:chExt cx="32441469" cy="606009"/>
          </a:xfrm>
        </p:grpSpPr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0" y="8953500"/>
              <a:ext cx="32404050" cy="577434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/>
            <a:extLst/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ko-KR" altLang="en-US" dirty="0"/>
            </a:p>
          </p:txBody>
        </p:sp>
        <p:pic>
          <p:nvPicPr>
            <p:cNvPr id="32" name="Picture 4" descr=":p1-spec-newsletter-fc4-R2:Assets:checkerboardOverlay-R.png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37419" y="8953500"/>
              <a:ext cx="32441469" cy="606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0" y="0"/>
            <a:ext cx="32404050" cy="7696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ko-KR" altLang="en-US" dirty="0"/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" y="769620"/>
            <a:ext cx="32404050" cy="56692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3134518" y="1485900"/>
            <a:ext cx="613501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Harmony</a:t>
            </a:r>
            <a:endParaRPr lang="ko-KR" altLang="en-US" sz="11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1495425" y="3271004"/>
            <a:ext cx="29184600" cy="0"/>
          </a:xfrm>
          <a:prstGeom prst="line">
            <a:avLst/>
          </a:prstGeom>
          <a:ln>
            <a:solidFill>
              <a:srgbClr val="F4F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41108" y="40629840"/>
            <a:ext cx="32413575" cy="180594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ko-KR" altLang="en-US" dirty="0"/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9525" y="42435780"/>
            <a:ext cx="32404050" cy="7696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7626113" y="3209727"/>
            <a:ext cx="16923223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명지대학교 컴퓨터 공학과</a:t>
            </a:r>
            <a:r>
              <a:rPr lang="en-US" altLang="ko-KR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 </a:t>
            </a:r>
            <a:r>
              <a:rPr lang="ko-KR" altLang="en-US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지도 교수</a:t>
            </a:r>
            <a:r>
              <a:rPr lang="en-US" altLang="ko-KR" sz="7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:, </a:t>
            </a:r>
            <a:endParaRPr lang="en-US" altLang="ko-KR" sz="7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70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멘토</a:t>
            </a:r>
            <a:r>
              <a:rPr lang="en-US" altLang="ko-KR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</a:t>
            </a:r>
            <a:endParaRPr lang="en-US" altLang="ko-KR" sz="7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팀원</a:t>
            </a:r>
            <a:r>
              <a:rPr lang="en-US" altLang="ko-KR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</a:t>
            </a:r>
            <a:endParaRPr lang="ko-KR" altLang="en-US" sz="7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677093" y="92214"/>
            <a:ext cx="37128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 err="1" smtClean="0">
                <a:solidFill>
                  <a:srgbClr val="F4FFC6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캡스톤</a:t>
            </a:r>
            <a:r>
              <a:rPr lang="ko-KR" altLang="en-US" sz="4000" b="1" dirty="0" smtClean="0">
                <a:solidFill>
                  <a:srgbClr val="F4FFC6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디자인</a:t>
            </a:r>
            <a:r>
              <a:rPr lang="en-US" altLang="ko-KR" sz="4000" b="1" dirty="0" smtClean="0">
                <a:solidFill>
                  <a:srgbClr val="F4FFC6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en-US" altLang="ko-KR" sz="4000" b="1" dirty="0">
              <a:solidFill>
                <a:srgbClr val="F4FFC6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한쪽 모서리는 잘리고 다른 쪽 모서리는 둥근 사각형 15"/>
          <p:cNvSpPr/>
          <p:nvPr/>
        </p:nvSpPr>
        <p:spPr>
          <a:xfrm>
            <a:off x="798095" y="8420100"/>
            <a:ext cx="8077200" cy="1447801"/>
          </a:xfrm>
          <a:prstGeom prst="snip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schemeClr val="accent3">
                <a:alpha val="40000"/>
              </a:schemeClr>
            </a:outerShdw>
          </a:effectLst>
          <a:scene3d>
            <a:camera prst="orthographicFront"/>
            <a:lightRig rig="soft" dir="t"/>
          </a:scene3d>
          <a:sp3d prstMaterial="plastic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  요</a:t>
            </a:r>
            <a:endParaRPr lang="ko-KR" altLang="en-US" sz="7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9" name="Text Box 78"/>
          <p:cNvSpPr txBox="1">
            <a:spLocks noChangeArrowheads="1"/>
          </p:cNvSpPr>
          <p:nvPr/>
        </p:nvSpPr>
        <p:spPr bwMode="gray">
          <a:xfrm>
            <a:off x="809625" y="10172700"/>
            <a:ext cx="13258800" cy="56625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212849" tIns="106425" rIns="212849" bIns="106425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altLang="ko-KR" sz="5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5000" b="1" dirty="0" smtClean="0">
                <a:latin typeface="Times New Roman" pitchFamily="18" charset="0"/>
                <a:cs typeface="Times New Roman" pitchFamily="18" charset="0"/>
              </a:rPr>
              <a:t>스마트 식물 관리 시스템</a:t>
            </a:r>
            <a:r>
              <a:rPr lang="en-US" altLang="ko-KR" sz="5000" b="1" dirty="0" smtClean="0">
                <a:latin typeface="Times New Roman" pitchFamily="18" charset="0"/>
                <a:cs typeface="Times New Roman" pitchFamily="18" charset="0"/>
              </a:rPr>
              <a:t>(SPMS)</a:t>
            </a:r>
          </a:p>
          <a:p>
            <a:pPr algn="just"/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kumimoji="0" lang="en-US" altLang="ko-KR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SPMS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는 </a:t>
            </a:r>
            <a:r>
              <a:rPr lang="ko-KR" altLang="en-US" sz="4400" dirty="0" err="1" smtClean="0">
                <a:latin typeface="Times New Roman" pitchFamily="18" charset="0"/>
                <a:cs typeface="Times New Roman" pitchFamily="18" charset="0"/>
              </a:rPr>
              <a:t>아두이노를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 이용하여 식물의 환경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온도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습도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조도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을 분석하여 조절한다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04825" algn="just"/>
            <a:endParaRPr lang="en-US" altLang="ko-KR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 Wi-Fi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연결을 이용하여 온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습도를 서버의 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DB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에 저장하여 분석한다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04825" algn="just"/>
            <a:endParaRPr lang="en-US" altLang="ko-KR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IOT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기술을 활용한 시스템으로 사용자가 일상에서 편리함을 더할 수 있도록 제작되었다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.</a:t>
            </a:r>
            <a:endParaRPr kumimoji="0" lang="en-US" altLang="ko-KR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14678025" y="8859361"/>
            <a:ext cx="16231027" cy="10511374"/>
            <a:chOff x="15088611" y="10383361"/>
            <a:chExt cx="16231027" cy="10511374"/>
          </a:xfrm>
        </p:grpSpPr>
        <p:sp>
          <p:nvSpPr>
            <p:cNvPr id="6" name="직사각형 5"/>
            <p:cNvSpPr/>
            <p:nvPr/>
          </p:nvSpPr>
          <p:spPr>
            <a:xfrm rot="190433">
              <a:off x="15088611" y="10383361"/>
              <a:ext cx="16231027" cy="1051137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0" name="Picture 2" descr="스크린샷 2014-04-14 오후 3.24.46.png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95" t="2580" r="2322" b="3053"/>
            <a:stretch/>
          </p:blipFill>
          <p:spPr>
            <a:xfrm rot="168605">
              <a:off x="17125101" y="10542186"/>
              <a:ext cx="12192000" cy="9270860"/>
            </a:xfrm>
            <a:prstGeom prst="round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210785">
              <a:off x="20469225" y="19844925"/>
              <a:ext cx="482696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4000" dirty="0" smtClean="0">
                  <a:solidFill>
                    <a:schemeClr val="accent3">
                      <a:lumMod val="50000"/>
                    </a:schemeClr>
                  </a:solidFill>
                </a:rPr>
                <a:t>그림</a:t>
              </a:r>
              <a:r>
                <a:rPr lang="en-US" altLang="ko-KR" sz="4000" dirty="0" smtClean="0">
                  <a:solidFill>
                    <a:schemeClr val="accent3">
                      <a:lumMod val="50000"/>
                    </a:schemeClr>
                  </a:solidFill>
                </a:rPr>
                <a:t>1. SPMS</a:t>
              </a:r>
              <a:r>
                <a:rPr lang="ko-KR" altLang="en-US" sz="4000" dirty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ko-KR" altLang="en-US" sz="4000" dirty="0" smtClean="0">
                  <a:solidFill>
                    <a:schemeClr val="accent3">
                      <a:lumMod val="50000"/>
                    </a:schemeClr>
                  </a:solidFill>
                </a:rPr>
                <a:t>구조도</a:t>
              </a:r>
              <a:endParaRPr lang="ko-KR" altLang="en-US" sz="40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62" name="한쪽 모서리는 잘리고 다른 쪽 모서리는 둥근 사각형 61"/>
          <p:cNvSpPr/>
          <p:nvPr/>
        </p:nvSpPr>
        <p:spPr>
          <a:xfrm>
            <a:off x="809625" y="16649699"/>
            <a:ext cx="8077200" cy="1447801"/>
          </a:xfrm>
          <a:prstGeom prst="snip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schemeClr val="accent3">
                <a:alpha val="40000"/>
              </a:schemeClr>
            </a:outerShdw>
          </a:effectLst>
          <a:scene3d>
            <a:camera prst="orthographicFront"/>
            <a:lightRig rig="soft" dir="t"/>
          </a:scene3d>
          <a:sp3d prstMaterial="plastic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SPMS </a:t>
            </a:r>
            <a:r>
              <a:rPr lang="ko-KR" altLang="en-US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</a:t>
            </a:r>
            <a:r>
              <a:rPr lang="ko-KR" altLang="en-US" sz="7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</a:t>
            </a:r>
          </a:p>
        </p:txBody>
      </p:sp>
      <p:sp>
        <p:nvSpPr>
          <p:cNvPr id="63" name="Text Box 78"/>
          <p:cNvSpPr txBox="1">
            <a:spLocks noChangeArrowheads="1"/>
          </p:cNvSpPr>
          <p:nvPr/>
        </p:nvSpPr>
        <p:spPr bwMode="gray">
          <a:xfrm>
            <a:off x="798095" y="18326100"/>
            <a:ext cx="13258800" cy="100022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212849" tIns="106425" rIns="212849" bIns="106425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altLang="ko-KR" sz="5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5000" b="1" dirty="0" err="1" smtClean="0">
                <a:latin typeface="Times New Roman" pitchFamily="18" charset="0"/>
                <a:cs typeface="Times New Roman" pitchFamily="18" charset="0"/>
              </a:rPr>
              <a:t>아두이노</a:t>
            </a:r>
            <a:r>
              <a:rPr lang="ko-KR" altLang="en-US" sz="5000" b="1" dirty="0" smtClean="0">
                <a:latin typeface="Times New Roman" pitchFamily="18" charset="0"/>
                <a:cs typeface="Times New Roman" pitchFamily="18" charset="0"/>
              </a:rPr>
              <a:t> 화분</a:t>
            </a:r>
            <a:endParaRPr lang="en-US" altLang="ko-KR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en-US" altLang="ko-KR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914400" indent="-409575" algn="just">
              <a:buFont typeface="Wingdings" pitchFamily="2" charset="2"/>
              <a:buChar char="§"/>
            </a:pPr>
            <a:r>
              <a:rPr lang="ko-KR" altLang="en-US" sz="4400" dirty="0" err="1" smtClean="0">
                <a:latin typeface="Times New Roman" pitchFamily="18" charset="0"/>
                <a:cs typeface="Times New Roman" pitchFamily="18" charset="0"/>
              </a:rPr>
              <a:t>아두이노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+ Wi-Fi  Shield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를 부착한 확장 보드 형태로 구성되어 있다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04825" algn="just"/>
            <a:endParaRPr lang="en-US" altLang="ko-KR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indent="-409575" algn="just">
              <a:buFont typeface="Wingdings" pitchFamily="2" charset="2"/>
              <a:buChar char="§"/>
            </a:pP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식물의 온도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,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습도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,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조도 값을 실시간으로 서버에게 전달하고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,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수분 공급이 가능하다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.</a:t>
            </a:r>
          </a:p>
          <a:p>
            <a:pPr marL="504825" algn="just"/>
            <a:endParaRPr lang="en-US" altLang="ko-KR" sz="1000" dirty="0" smtClean="0">
              <a:latin typeface="Times New Roman" pitchFamily="18" charset="0"/>
              <a:cs typeface="Times New Roman" pitchFamily="18" charset="0"/>
              <a:sym typeface="Wingdings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altLang="ko-KR" sz="5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5000" b="1" dirty="0" smtClean="0">
                <a:latin typeface="Times New Roman" pitchFamily="18" charset="0"/>
                <a:cs typeface="Times New Roman" pitchFamily="18" charset="0"/>
              </a:rPr>
              <a:t>서버</a:t>
            </a:r>
            <a:endParaRPr lang="en-US" altLang="ko-KR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en-US" altLang="ko-KR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 Node.js Express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와 </a:t>
            </a:r>
            <a:r>
              <a:rPr lang="en-US" altLang="ko-KR" sz="4400" dirty="0" err="1" smtClean="0">
                <a:latin typeface="Times New Roman" pitchFamily="18" charset="0"/>
                <a:cs typeface="Times New Roman" pitchFamily="18" charset="0"/>
              </a:rPr>
              <a:t>Mysql</a:t>
            </a:r>
            <a:r>
              <a:rPr lang="ko-KR" altLang="en-US" sz="4400" dirty="0">
                <a:latin typeface="Times New Roman" pitchFamily="18" charset="0"/>
                <a:cs typeface="Times New Roman" pitchFamily="18" charset="0"/>
              </a:rPr>
              <a:t>을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 이용한다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04825" algn="just">
              <a:buFont typeface="Wingdings" pitchFamily="2" charset="2"/>
              <a:buChar char="§"/>
            </a:pPr>
            <a:endParaRPr lang="en-US" altLang="ko-KR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lang="en-US" altLang="ko-K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4400" dirty="0" err="1" smtClean="0">
                <a:latin typeface="Times New Roman" pitchFamily="18" charset="0"/>
                <a:cs typeface="Times New Roman" pitchFamily="18" charset="0"/>
              </a:rPr>
              <a:t>아두이노와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4400" dirty="0" err="1" smtClean="0">
                <a:latin typeface="Times New Roman" pitchFamily="18" charset="0"/>
                <a:cs typeface="Times New Roman" pitchFamily="18" charset="0"/>
              </a:rPr>
              <a:t>앱을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 연동시켜 통신을 확인한다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04825" algn="just"/>
            <a:endParaRPr lang="en-US" altLang="ko-KR" sz="1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altLang="ko-KR" sz="5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5000" b="1" dirty="0" err="1" smtClean="0">
                <a:latin typeface="Times New Roman" pitchFamily="18" charset="0"/>
                <a:cs typeface="Times New Roman" pitchFamily="18" charset="0"/>
              </a:rPr>
              <a:t>안드로이드</a:t>
            </a:r>
            <a:r>
              <a:rPr lang="ko-KR" altLang="en-US" sz="5000" b="1" dirty="0" smtClean="0">
                <a:latin typeface="Times New Roman" pitchFamily="18" charset="0"/>
                <a:cs typeface="Times New Roman" pitchFamily="18" charset="0"/>
              </a:rPr>
              <a:t> 어플리케이션</a:t>
            </a:r>
            <a:endParaRPr lang="en-US" altLang="ko-KR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en-US" altLang="ko-KR" sz="1000" b="1" dirty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lang="en-US" altLang="ko-K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  ADT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를 이용하여 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UI/UX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를 구성한다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04825" algn="just">
              <a:buFont typeface="Wingdings" pitchFamily="2" charset="2"/>
              <a:buChar char="§"/>
            </a:pPr>
            <a:endParaRPr lang="en-US" altLang="ko-KR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1058863" indent="-554038" algn="just">
              <a:buFont typeface="Wingdings" pitchFamily="2" charset="2"/>
              <a:buChar char="§"/>
            </a:pP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간단한 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UX / UI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구조로 사용자들이 쉽게 사용하도록 되어 있다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ko-KR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14678024" y="20231100"/>
            <a:ext cx="16231027" cy="1111254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9129859" y="30446130"/>
            <a:ext cx="7361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 smtClean="0">
                <a:solidFill>
                  <a:schemeClr val="accent3">
                    <a:lumMod val="50000"/>
                  </a:schemeClr>
                </a:solidFill>
              </a:rPr>
              <a:t>그림</a:t>
            </a:r>
            <a:r>
              <a:rPr lang="en-US" altLang="ko-KR" sz="4000" dirty="0">
                <a:solidFill>
                  <a:schemeClr val="accent3">
                    <a:lumMod val="50000"/>
                  </a:schemeClr>
                </a:solidFill>
              </a:rPr>
              <a:t>2</a:t>
            </a:r>
            <a:r>
              <a:rPr lang="en-US" altLang="ko-KR" sz="4000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ko-KR" altLang="en-US" sz="4000" dirty="0" err="1" smtClean="0">
                <a:solidFill>
                  <a:schemeClr val="accent3">
                    <a:lumMod val="50000"/>
                  </a:schemeClr>
                </a:solidFill>
              </a:rPr>
              <a:t>아두이노</a:t>
            </a:r>
            <a:r>
              <a:rPr lang="ko-KR" altLang="en-US" sz="4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4000" dirty="0" smtClean="0">
                <a:solidFill>
                  <a:schemeClr val="accent3">
                    <a:lumMod val="50000"/>
                  </a:schemeClr>
                </a:solidFill>
              </a:rPr>
              <a:t>+ Wi-Fi Shield</a:t>
            </a:r>
            <a:endParaRPr lang="ko-KR" altLang="en-US" sz="4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1" name="자유형 40"/>
          <p:cNvSpPr/>
          <p:nvPr/>
        </p:nvSpPr>
        <p:spPr>
          <a:xfrm>
            <a:off x="17586758" y="18310966"/>
            <a:ext cx="651707" cy="2703133"/>
          </a:xfrm>
          <a:custGeom>
            <a:avLst/>
            <a:gdLst>
              <a:gd name="connsiteX0" fmla="*/ 0 w 626624"/>
              <a:gd name="connsiteY0" fmla="*/ 0 h 1622847"/>
              <a:gd name="connsiteX1" fmla="*/ 625642 w 626624"/>
              <a:gd name="connsiteY1" fmla="*/ 866274 h 1622847"/>
              <a:gd name="connsiteX2" fmla="*/ 144379 w 626624"/>
              <a:gd name="connsiteY2" fmla="*/ 1540042 h 1622847"/>
              <a:gd name="connsiteX3" fmla="*/ 144379 w 626624"/>
              <a:gd name="connsiteY3" fmla="*/ 1588169 h 162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624" h="1622847">
                <a:moveTo>
                  <a:pt x="0" y="0"/>
                </a:moveTo>
                <a:cubicBezTo>
                  <a:pt x="300789" y="304800"/>
                  <a:pt x="601579" y="609600"/>
                  <a:pt x="625642" y="866274"/>
                </a:cubicBezTo>
                <a:cubicBezTo>
                  <a:pt x="649705" y="1122948"/>
                  <a:pt x="224589" y="1419726"/>
                  <a:pt x="144379" y="1540042"/>
                </a:cubicBezTo>
                <a:cubicBezTo>
                  <a:pt x="64169" y="1660358"/>
                  <a:pt x="104274" y="1624263"/>
                  <a:pt x="144379" y="1588169"/>
                </a:cubicBezTo>
              </a:path>
            </a:pathLst>
          </a:cu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/>
          <p:cNvSpPr/>
          <p:nvPr/>
        </p:nvSpPr>
        <p:spPr>
          <a:xfrm>
            <a:off x="17276243" y="17950967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타원 78"/>
          <p:cNvSpPr/>
          <p:nvPr/>
        </p:nvSpPr>
        <p:spPr>
          <a:xfrm>
            <a:off x="17226758" y="20654100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자유형 79"/>
          <p:cNvSpPr/>
          <p:nvPr/>
        </p:nvSpPr>
        <p:spPr>
          <a:xfrm>
            <a:off x="27351239" y="18777246"/>
            <a:ext cx="651707" cy="2236854"/>
          </a:xfrm>
          <a:custGeom>
            <a:avLst/>
            <a:gdLst>
              <a:gd name="connsiteX0" fmla="*/ 0 w 626624"/>
              <a:gd name="connsiteY0" fmla="*/ 0 h 1622847"/>
              <a:gd name="connsiteX1" fmla="*/ 625642 w 626624"/>
              <a:gd name="connsiteY1" fmla="*/ 866274 h 1622847"/>
              <a:gd name="connsiteX2" fmla="*/ 144379 w 626624"/>
              <a:gd name="connsiteY2" fmla="*/ 1540042 h 1622847"/>
              <a:gd name="connsiteX3" fmla="*/ 144379 w 626624"/>
              <a:gd name="connsiteY3" fmla="*/ 1588169 h 162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624" h="1622847">
                <a:moveTo>
                  <a:pt x="0" y="0"/>
                </a:moveTo>
                <a:cubicBezTo>
                  <a:pt x="300789" y="304800"/>
                  <a:pt x="601579" y="609600"/>
                  <a:pt x="625642" y="866274"/>
                </a:cubicBezTo>
                <a:cubicBezTo>
                  <a:pt x="649705" y="1122948"/>
                  <a:pt x="224589" y="1419726"/>
                  <a:pt x="144379" y="1540042"/>
                </a:cubicBezTo>
                <a:cubicBezTo>
                  <a:pt x="64169" y="1660358"/>
                  <a:pt x="104274" y="1624263"/>
                  <a:pt x="144379" y="1588169"/>
                </a:cubicBezTo>
              </a:path>
            </a:pathLst>
          </a:cu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타원 80"/>
          <p:cNvSpPr/>
          <p:nvPr/>
        </p:nvSpPr>
        <p:spPr>
          <a:xfrm>
            <a:off x="27104342" y="18582332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타원 81"/>
          <p:cNvSpPr/>
          <p:nvPr/>
        </p:nvSpPr>
        <p:spPr>
          <a:xfrm>
            <a:off x="27104342" y="20654099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" name="그룹 60"/>
          <p:cNvGrpSpPr/>
          <p:nvPr/>
        </p:nvGrpSpPr>
        <p:grpSpPr>
          <a:xfrm>
            <a:off x="13230225" y="32270700"/>
            <a:ext cx="18745200" cy="10264470"/>
            <a:chOff x="13529626" y="32342390"/>
            <a:chExt cx="18745200" cy="10264470"/>
          </a:xfrm>
        </p:grpSpPr>
        <p:sp>
          <p:nvSpPr>
            <p:cNvPr id="83" name="직사각형 82"/>
            <p:cNvSpPr/>
            <p:nvPr/>
          </p:nvSpPr>
          <p:spPr>
            <a:xfrm rot="21426156">
              <a:off x="13529626" y="32342390"/>
              <a:ext cx="18745200" cy="1026447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28" name="Picture 4" descr="C:\Users\youbin\Desktop\식물관리 앱\2014-05-28 23.32.51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52"/>
            <a:stretch/>
          </p:blipFill>
          <p:spPr bwMode="auto">
            <a:xfrm rot="21426156">
              <a:off x="13991986" y="33481500"/>
              <a:ext cx="5298380" cy="9000000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youbin\Desktop\식물관리 앱\2014-05-13 01.13.01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90"/>
            <a:stretch/>
          </p:blipFill>
          <p:spPr bwMode="auto">
            <a:xfrm rot="21426156">
              <a:off x="20289892" y="33199039"/>
              <a:ext cx="5373662" cy="9000000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6" descr="C:\Users\youbin\Desktop\식물관리 앱\2014-05-28 23.33.25.pn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39"/>
            <a:stretch/>
          </p:blipFill>
          <p:spPr bwMode="auto">
            <a:xfrm rot="21426156">
              <a:off x="26484453" y="32858031"/>
              <a:ext cx="5376419" cy="9000000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2" name="자유형 91"/>
          <p:cNvSpPr/>
          <p:nvPr/>
        </p:nvSpPr>
        <p:spPr>
          <a:xfrm>
            <a:off x="28481302" y="30800075"/>
            <a:ext cx="325854" cy="1817426"/>
          </a:xfrm>
          <a:custGeom>
            <a:avLst/>
            <a:gdLst>
              <a:gd name="connsiteX0" fmla="*/ 0 w 626624"/>
              <a:gd name="connsiteY0" fmla="*/ 0 h 1622847"/>
              <a:gd name="connsiteX1" fmla="*/ 625642 w 626624"/>
              <a:gd name="connsiteY1" fmla="*/ 866274 h 1622847"/>
              <a:gd name="connsiteX2" fmla="*/ 144379 w 626624"/>
              <a:gd name="connsiteY2" fmla="*/ 1540042 h 1622847"/>
              <a:gd name="connsiteX3" fmla="*/ 144379 w 626624"/>
              <a:gd name="connsiteY3" fmla="*/ 1588169 h 162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624" h="1622847">
                <a:moveTo>
                  <a:pt x="0" y="0"/>
                </a:moveTo>
                <a:cubicBezTo>
                  <a:pt x="300789" y="304800"/>
                  <a:pt x="601579" y="609600"/>
                  <a:pt x="625642" y="866274"/>
                </a:cubicBezTo>
                <a:cubicBezTo>
                  <a:pt x="649705" y="1122948"/>
                  <a:pt x="224589" y="1419726"/>
                  <a:pt x="144379" y="1540042"/>
                </a:cubicBezTo>
                <a:cubicBezTo>
                  <a:pt x="64169" y="1660358"/>
                  <a:pt x="104274" y="1624263"/>
                  <a:pt x="144379" y="1588169"/>
                </a:cubicBezTo>
              </a:path>
            </a:pathLst>
          </a:cu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타원 92"/>
          <p:cNvSpPr/>
          <p:nvPr/>
        </p:nvSpPr>
        <p:spPr>
          <a:xfrm>
            <a:off x="28010466" y="30440075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타원 93"/>
          <p:cNvSpPr/>
          <p:nvPr/>
        </p:nvSpPr>
        <p:spPr>
          <a:xfrm>
            <a:off x="28010466" y="32270700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타원 86"/>
          <p:cNvSpPr/>
          <p:nvPr/>
        </p:nvSpPr>
        <p:spPr>
          <a:xfrm>
            <a:off x="16950389" y="32617500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자유형 84"/>
          <p:cNvSpPr/>
          <p:nvPr/>
        </p:nvSpPr>
        <p:spPr>
          <a:xfrm>
            <a:off x="17421225" y="30800073"/>
            <a:ext cx="325854" cy="1894173"/>
          </a:xfrm>
          <a:custGeom>
            <a:avLst/>
            <a:gdLst>
              <a:gd name="connsiteX0" fmla="*/ 0 w 626624"/>
              <a:gd name="connsiteY0" fmla="*/ 0 h 1622847"/>
              <a:gd name="connsiteX1" fmla="*/ 625642 w 626624"/>
              <a:gd name="connsiteY1" fmla="*/ 866274 h 1622847"/>
              <a:gd name="connsiteX2" fmla="*/ 144379 w 626624"/>
              <a:gd name="connsiteY2" fmla="*/ 1540042 h 1622847"/>
              <a:gd name="connsiteX3" fmla="*/ 144379 w 626624"/>
              <a:gd name="connsiteY3" fmla="*/ 1588169 h 162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624" h="1622847">
                <a:moveTo>
                  <a:pt x="0" y="0"/>
                </a:moveTo>
                <a:cubicBezTo>
                  <a:pt x="300789" y="304800"/>
                  <a:pt x="601579" y="609600"/>
                  <a:pt x="625642" y="866274"/>
                </a:cubicBezTo>
                <a:cubicBezTo>
                  <a:pt x="649705" y="1122948"/>
                  <a:pt x="224589" y="1419726"/>
                  <a:pt x="144379" y="1540042"/>
                </a:cubicBezTo>
                <a:cubicBezTo>
                  <a:pt x="64169" y="1660358"/>
                  <a:pt x="104274" y="1624263"/>
                  <a:pt x="144379" y="1588169"/>
                </a:cubicBezTo>
              </a:path>
            </a:pathLst>
          </a:cu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타원 85"/>
          <p:cNvSpPr/>
          <p:nvPr/>
        </p:nvSpPr>
        <p:spPr>
          <a:xfrm>
            <a:off x="16950389" y="30440074"/>
            <a:ext cx="720000" cy="72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한쪽 모서리는 잘리고 다른 쪽 모서리는 둥근 사각형 96"/>
          <p:cNvSpPr/>
          <p:nvPr/>
        </p:nvSpPr>
        <p:spPr>
          <a:xfrm>
            <a:off x="798095" y="28613100"/>
            <a:ext cx="8077200" cy="1447801"/>
          </a:xfrm>
          <a:prstGeom prst="snip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schemeClr val="accent3">
                <a:alpha val="40000"/>
              </a:schemeClr>
            </a:outerShdw>
          </a:effectLst>
          <a:scene3d>
            <a:camera prst="orthographicFront"/>
            <a:lightRig rig="soft" dir="t"/>
          </a:scene3d>
          <a:sp3d prstMaterial="plastic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SPMS </a:t>
            </a:r>
            <a:r>
              <a:rPr lang="ko-KR" altLang="en-US" sz="7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특징</a:t>
            </a:r>
            <a:endParaRPr lang="ko-KR" altLang="en-US" sz="7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8" name="Text Box 78"/>
          <p:cNvSpPr txBox="1">
            <a:spLocks noChangeArrowheads="1"/>
          </p:cNvSpPr>
          <p:nvPr/>
        </p:nvSpPr>
        <p:spPr bwMode="gray">
          <a:xfrm>
            <a:off x="809625" y="30285271"/>
            <a:ext cx="13258800" cy="1104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212849" tIns="106425" rIns="212849" bIns="106425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altLang="ko-KR" sz="5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5000" b="1" dirty="0" smtClean="0">
                <a:latin typeface="Times New Roman" pitchFamily="18" charset="0"/>
                <a:cs typeface="Times New Roman" pitchFamily="18" charset="0"/>
              </a:rPr>
              <a:t>자동 식물 관리</a:t>
            </a:r>
            <a:endParaRPr lang="en-US" altLang="ko-KR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en-US" altLang="ko-KR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914400" indent="-409575" algn="just">
              <a:buFont typeface="Wingdings" pitchFamily="2" charset="2"/>
              <a:buChar char="§"/>
            </a:pP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외출 중인 동안에도 주기적으로 식물의</a:t>
            </a:r>
            <a:endParaRPr lang="en-US" altLang="ko-KR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/>
            <a:r>
              <a:rPr lang="en-US" altLang="ko-K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상태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조도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습도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온도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를 확인 할 수 있다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04825" algn="just"/>
            <a:endParaRPr lang="en-US" altLang="ko-KR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indent="-409575" algn="just">
              <a:buFont typeface="Wingdings" pitchFamily="2" charset="2"/>
              <a:buChar char="§"/>
            </a:pP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식물의 습도에 따라 수분 공급을 원격으로</a:t>
            </a:r>
            <a:endParaRPr lang="en-US" altLang="ko-KR" sz="4400" dirty="0" smtClean="0">
              <a:latin typeface="Times New Roman" pitchFamily="18" charset="0"/>
              <a:cs typeface="Times New Roman" pitchFamily="18" charset="0"/>
              <a:sym typeface="Wingdings"/>
            </a:endParaRPr>
          </a:p>
          <a:p>
            <a:pPr marL="504825" algn="just"/>
            <a:r>
              <a:rPr lang="en-US" altLang="ko-KR" sz="4400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진행할 수 있다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.</a:t>
            </a:r>
          </a:p>
          <a:p>
            <a:pPr marL="504825" algn="just"/>
            <a:endParaRPr lang="en-US" altLang="ko-KR" sz="1000" dirty="0" smtClean="0">
              <a:latin typeface="Times New Roman" pitchFamily="18" charset="0"/>
              <a:cs typeface="Times New Roman" pitchFamily="18" charset="0"/>
              <a:sym typeface="Wingdings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altLang="ko-KR" sz="5000" b="1" dirty="0" smtClean="0">
                <a:latin typeface="Times New Roman" pitchFamily="18" charset="0"/>
                <a:cs typeface="Times New Roman" pitchFamily="18" charset="0"/>
              </a:rPr>
              <a:t> 1 : N </a:t>
            </a:r>
            <a:r>
              <a:rPr lang="ko-KR" altLang="en-US" sz="5000" b="1" dirty="0" smtClean="0">
                <a:latin typeface="Times New Roman" pitchFamily="18" charset="0"/>
                <a:cs typeface="Times New Roman" pitchFamily="18" charset="0"/>
              </a:rPr>
              <a:t>식물 관리</a:t>
            </a:r>
            <a:endParaRPr lang="en-US" altLang="ko-KR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en-US" altLang="ko-KR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한 사용자가 여러 개의 식물을 관리할 수 있다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04825" algn="just">
              <a:buFont typeface="Wingdings" pitchFamily="2" charset="2"/>
              <a:buChar char="§"/>
            </a:pPr>
            <a:endParaRPr lang="en-US" altLang="ko-KR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lang="en-US" altLang="ko-K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여러 장소에 분산되어 있는 식물을 한 번에</a:t>
            </a:r>
            <a:endParaRPr lang="en-US" altLang="ko-KR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/>
            <a:r>
              <a:rPr lang="en-US" altLang="ko-K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관리할 수 있다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ko-KR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altLang="ko-KR" sz="5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5000" b="1" dirty="0" smtClean="0">
                <a:latin typeface="Times New Roman" pitchFamily="18" charset="0"/>
                <a:cs typeface="Times New Roman" pitchFamily="18" charset="0"/>
              </a:rPr>
              <a:t>자동 수분 공급</a:t>
            </a:r>
            <a:endParaRPr lang="en-US" altLang="ko-KR" sz="5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en-US" altLang="ko-KR" sz="1000" b="1" dirty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lang="en-US" altLang="ko-K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사용자가 직접 수분의 양을 체크하고</a:t>
            </a:r>
            <a:endParaRPr lang="en-US" altLang="ko-KR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/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수분공급 을 할 수 있다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ko-KR" sz="4400" dirty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endParaRPr lang="en-US" altLang="ko-KR" sz="1000" dirty="0">
              <a:latin typeface="Times New Roman" pitchFamily="18" charset="0"/>
              <a:cs typeface="Times New Roman" pitchFamily="18" charset="0"/>
            </a:endParaRPr>
          </a:p>
          <a:p>
            <a:pPr marL="504825" algn="just">
              <a:buFont typeface="Wingdings" pitchFamily="2" charset="2"/>
              <a:buChar char="§"/>
            </a:pPr>
            <a:r>
              <a:rPr lang="en-US" altLang="ko-K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서버에서 수분을 자동으로 체크하여 수분</a:t>
            </a:r>
            <a:endParaRPr lang="en-US" altLang="ko-KR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04825" algn="just"/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o-KR" altLang="en-US" sz="4400" dirty="0" smtClean="0">
                <a:latin typeface="Times New Roman" pitchFamily="18" charset="0"/>
                <a:cs typeface="Times New Roman" pitchFamily="18" charset="0"/>
              </a:rPr>
              <a:t>공급을 진행한다</a:t>
            </a:r>
            <a:r>
              <a:rPr lang="en-US" altLang="ko-KR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4" t="11636" r="15512"/>
          <a:stretch/>
        </p:blipFill>
        <p:spPr>
          <a:xfrm>
            <a:off x="15363826" y="21426548"/>
            <a:ext cx="14782800" cy="874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7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246</Words>
  <Application>Microsoft Office PowerPoint</Application>
  <PresentationFormat>사용자 지정</PresentationFormat>
  <Paragraphs>55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Times New Roman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JHY</dc:creator>
  <cp:lastModifiedBy>SeongWoo</cp:lastModifiedBy>
  <cp:revision>148</cp:revision>
  <dcterms:created xsi:type="dcterms:W3CDTF">2012-10-21T10:38:19Z</dcterms:created>
  <dcterms:modified xsi:type="dcterms:W3CDTF">2016-05-27T04:25:16Z</dcterms:modified>
</cp:coreProperties>
</file>