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8" r:id="rId5"/>
    <p:sldId id="269" r:id="rId6"/>
    <p:sldId id="272" r:id="rId7"/>
    <p:sldId id="273" r:id="rId8"/>
    <p:sldId id="276" r:id="rId9"/>
    <p:sldId id="274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70" r:id="rId20"/>
    <p:sldId id="271" r:id="rId21"/>
    <p:sldId id="26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Elice DigitalBaeum" panose="020B0600000101010101" pitchFamily="34" charset="-127"/>
      <p:regular r:id="rId30"/>
      <p:bold r:id="rId31"/>
    </p:embeddedFont>
    <p:embeddedFont>
      <p:font typeface="NanumGothic" pitchFamily="2" charset="-127"/>
      <p:regular r:id="rId32"/>
      <p:bold r:id="rId33"/>
    </p:embeddedFont>
  </p:embeddedFontLst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FDB"/>
    <a:srgbClr val="D5ECFC"/>
    <a:srgbClr val="F0FFFB"/>
    <a:srgbClr val="F0FEFF"/>
    <a:srgbClr val="DFFFF0"/>
    <a:srgbClr val="CAE8FC"/>
    <a:srgbClr val="BED7FD"/>
    <a:srgbClr val="BAD3F3"/>
    <a:srgbClr val="DBE8F1"/>
    <a:srgbClr val="7F9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4"/>
    <p:restoredTop sz="88844"/>
  </p:normalViewPr>
  <p:slideViewPr>
    <p:cSldViewPr snapToGrid="0">
      <p:cViewPr varScale="1">
        <p:scale>
          <a:sx n="113" d="100"/>
          <a:sy n="113" d="100"/>
        </p:scale>
        <p:origin x="1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7436D-CFC0-EC44-9BF9-25923151C264}" type="datetimeFigureOut">
              <a:rPr kumimoji="1" lang="ko-Kore-KR" altLang="en-US" smtClean="0"/>
              <a:t>2022. 11. 10.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1FA52-D74A-8B46-B3C3-F8DAA5FAD62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98136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FA52-D74A-8B46-B3C3-F8DAA5FAD620}" type="slidenum">
              <a:rPr kumimoji="1" lang="ko-Kore-KR" altLang="en-US" smtClean="0"/>
              <a:t>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34484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4652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8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263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3320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79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8099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111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4750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576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40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23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98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2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283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693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188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141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52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025081-9B34-D487-C2C7-AEEBFB7C5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FA13B0F-A3D8-C89A-9EE1-B75891DA5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C50597-86B2-0D71-31DF-36524996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2022. 11. 10.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74CBD8-0C7E-A584-C551-B21F3C28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64D2A2-C3D0-D75C-E680-F64C66BA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4960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705B0B-E275-4412-08EE-8677EF75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C8B912-8A4E-8194-2F02-D2C4F46BA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CD8718-D949-66CE-41E8-9630060F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2022. 11. 10.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3A15A2-94B2-D714-11C2-45819937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CCE9C1-6DA8-A7C0-266C-C13428D4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12546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C9C2F41-3EE4-8DB1-DE1A-6AAC8DDF4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2DB1BA5-051D-E0FE-F012-C94C6CCDE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916E0E-C1DA-EE28-4352-225AC9E4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2022. 11. 10.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761C62-0302-10FA-F2FD-A967B4A9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A60440-4FEC-925C-6CA9-12F8FA16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2208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8A1FD3-943F-DB46-1DB2-861C8CB1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E6BABB-6718-5DDF-272F-71127ACB4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EB7CC7-A373-171F-E064-FDC54958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2022. 11. 10.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0627D1-7C57-B395-2501-D73F1CBB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CFA9BA-DC59-1234-C46B-647E6E52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1946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A67A72-AA88-1AD6-F0C2-E38E9498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7779405-1928-C42F-CA35-20018793E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029FDF-6B30-979E-F6BE-D1A515A0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2022. 11. 10.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E12B78-A59F-B98A-C01A-AAC4229B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64EB8D-412F-2070-2ABA-FC8EF3D8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4504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290638-BC1E-9C4E-6644-C47D0FA5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DF7B61-B478-45F2-84D5-16FE96AA2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CFDE0EC-F88C-2E28-DD8A-66A9C529B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67214D3-A706-D932-3D58-58753B2AD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2022. 11. 10.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6861F1-4F77-D28E-1CF1-75FA8E55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A74088-90A6-2724-2FAB-60E467C3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908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8509C3-B5E2-5183-3A0A-97B5FAF6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FD331C-18E5-40F2-8FE7-0FC2184AF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6792C13-053C-B539-4AFB-BB2E958C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216AC0D-81DE-2FD0-2040-85CEA42BA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7D325BC-A7F3-4ECE-7CA4-7CC0DECB9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95C1C53-DC0D-2379-C2E7-D657D33C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2022. 11. 10.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AFF72DF-C50C-09A0-08A1-E32660A0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CE6EF9F-3E6E-F09B-C2A8-8242C2F6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4422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7626EB-AD58-7F86-AACA-7166684F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FD8BEA2-80EE-FE4E-5D33-CC5984D6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2022. 11. 10.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D2DA4FA-E0D0-753A-AFE5-2C95D849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9344AA6-2521-9D35-5FD4-EE36122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15797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C64D8D6-F730-669A-E721-76A4F74DF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2022. 11. 10.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66A0878-0368-8803-D9FC-A5B7A600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F1EB77-3671-1B43-9520-4AC1AF87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0919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8E9927-6CD1-DD85-D302-ECF92A28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D39654-E14D-98DF-DE9C-F38C806CC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DE7EFB-70F0-E730-5EE7-224FE9791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C6441B-EB04-0111-2E9F-A37374A9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2022. 11. 10.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BF25C1-5146-E4FA-4E15-00D00A9E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9C99EF-A5DF-0B1C-21E8-919B1829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826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4CD2FC-20BF-2509-A547-607301510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65D80E-7C8D-B19B-DAC5-6A1AE393F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D68D32F-F96D-B4AD-1185-7A96CCC7E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277912-26D6-9313-BE86-6327DEF9A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2022. 11. 10.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4C6C4AB-1A72-5A8F-BFC3-9015D4AF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30D2527-BB65-D306-958B-D358D458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68766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5D6C418-C4CF-018A-91C8-1542877B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77A15B-3C5C-16BE-3F47-DFD76B9E1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2483D5-03A3-70DE-3E1F-F8ACCFEE2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58404-80E5-4942-8164-B0090E6A3A61}" type="datetimeFigureOut">
              <a:rPr kumimoji="1" lang="ko-Kore-KR" altLang="en-US" smtClean="0"/>
              <a:t>2022. 11. 10.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ED7391-D05C-E54A-D464-ED485A846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AA5F9F-03A6-A347-9B37-85643671C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6950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F73049E-7BD0-2A79-1920-477418D2069E}"/>
              </a:ext>
            </a:extLst>
          </p:cNvPr>
          <p:cNvSpPr/>
          <p:nvPr/>
        </p:nvSpPr>
        <p:spPr>
          <a:xfrm>
            <a:off x="623093" y="575652"/>
            <a:ext cx="10945813" cy="5706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3C7E6BE-878D-6D46-D6A3-7FBA89B2E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0" y="2394346"/>
            <a:ext cx="9911255" cy="1555039"/>
          </a:xfrm>
        </p:spPr>
        <p:txBody>
          <a:bodyPr>
            <a:normAutofit fontScale="90000"/>
          </a:bodyPr>
          <a:lstStyle/>
          <a:p>
            <a:r>
              <a:rPr kumimoji="1" lang="ko-Kore-KR" altLang="en-US" sz="4900" b="1" dirty="0">
                <a:latin typeface="NanumGothic" pitchFamily="2" charset="-127"/>
                <a:ea typeface="NanumGothic" pitchFamily="2" charset="-127"/>
              </a:rPr>
              <a:t>웹</a:t>
            </a:r>
            <a:r>
              <a:rPr kumimoji="1" lang="ko-KR" altLang="en-US" sz="4900" b="1" dirty="0">
                <a:latin typeface="NanumGothic" pitchFamily="2" charset="-127"/>
                <a:ea typeface="NanumGothic" pitchFamily="2" charset="-127"/>
              </a:rPr>
              <a:t> 모니터링 기반 암호화</a:t>
            </a:r>
            <a:br>
              <a:rPr kumimoji="1" lang="en-US" altLang="ko-KR" sz="4900" b="1" dirty="0">
                <a:latin typeface="NanumGothic" pitchFamily="2" charset="-127"/>
                <a:ea typeface="NanumGothic" pitchFamily="2" charset="-127"/>
              </a:rPr>
            </a:br>
            <a:r>
              <a:rPr kumimoji="1" lang="ko-KR" altLang="en-US" sz="4900" b="1" dirty="0" err="1">
                <a:latin typeface="NanumGothic" pitchFamily="2" charset="-127"/>
                <a:ea typeface="NanumGothic" pitchFamily="2" charset="-127"/>
              </a:rPr>
              <a:t>웹트래픽</a:t>
            </a:r>
            <a:r>
              <a:rPr kumimoji="1" lang="ko-KR" altLang="en-US" sz="4900" b="1" dirty="0">
                <a:latin typeface="NanumGothic" pitchFamily="2" charset="-127"/>
                <a:ea typeface="NanumGothic" pitchFamily="2" charset="-127"/>
              </a:rPr>
              <a:t> 공격 탐지 시스템</a:t>
            </a:r>
            <a:br>
              <a:rPr kumimoji="1" lang="en-US" altLang="ko-KR" sz="4800" b="1" dirty="0">
                <a:latin typeface="NanumGothic" pitchFamily="2" charset="-127"/>
                <a:ea typeface="NanumGothic" pitchFamily="2" charset="-127"/>
              </a:rPr>
            </a:br>
            <a:r>
              <a:rPr kumimoji="1" lang="en-US" altLang="ko-K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anumGothic" pitchFamily="2" charset="-127"/>
                <a:ea typeface="NanumGothic" pitchFamily="2" charset="-127"/>
              </a:rPr>
              <a:t>Web Monitoring based Encryption </a:t>
            </a:r>
            <a:br>
              <a:rPr kumimoji="1" lang="en-US" altLang="ko-K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anumGothic" pitchFamily="2" charset="-127"/>
                <a:ea typeface="NanumGothic" pitchFamily="2" charset="-127"/>
              </a:rPr>
            </a:br>
            <a:r>
              <a:rPr kumimoji="1" lang="en-US" altLang="ko-K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anumGothic" pitchFamily="2" charset="-127"/>
                <a:ea typeface="NanumGothic" pitchFamily="2" charset="-127"/>
              </a:rPr>
              <a:t>Web Traffic Attack Detection System</a:t>
            </a:r>
            <a:endParaRPr kumimoji="1" lang="ko-Kore-KR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4818993-E5C5-62E3-C993-CCD06CEC3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671069"/>
            <a:ext cx="9144000" cy="549548"/>
          </a:xfrm>
        </p:spPr>
        <p:txBody>
          <a:bodyPr>
            <a:normAutofit/>
          </a:bodyPr>
          <a:lstStyle/>
          <a:p>
            <a:r>
              <a:rPr kumimoji="1" lang="ko-KR" altLang="en-US" sz="1800" dirty="0">
                <a:latin typeface="NanumGothic" pitchFamily="2" charset="-127"/>
                <a:ea typeface="NanumGothic" pitchFamily="2" charset="-127"/>
              </a:rPr>
              <a:t>이석우  </a:t>
            </a:r>
            <a:r>
              <a:rPr kumimoji="1" lang="ko-KR" altLang="en-US" sz="1800" dirty="0" err="1">
                <a:latin typeface="NanumGothic" pitchFamily="2" charset="-127"/>
                <a:ea typeface="NanumGothic" pitchFamily="2" charset="-127"/>
              </a:rPr>
              <a:t>박순모</a:t>
            </a:r>
            <a:r>
              <a:rPr kumimoji="1" lang="ko-KR" altLang="en-US" sz="1800" dirty="0">
                <a:latin typeface="NanumGothic" pitchFamily="2" charset="-127"/>
                <a:ea typeface="NanumGothic" pitchFamily="2" charset="-127"/>
              </a:rPr>
              <a:t>  정희경</a:t>
            </a:r>
            <a:endParaRPr kumimoji="1" lang="ko-Kore-KR" altLang="en-US" sz="1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B374043-263B-838D-3DE9-2FF3B2051E43}"/>
              </a:ext>
            </a:extLst>
          </p:cNvPr>
          <p:cNvSpPr/>
          <p:nvPr/>
        </p:nvSpPr>
        <p:spPr>
          <a:xfrm rot="19188326">
            <a:off x="185103" y="659805"/>
            <a:ext cx="1627791" cy="4052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1D249B2-F62D-9608-771C-B152ECBF9DC0}"/>
              </a:ext>
            </a:extLst>
          </p:cNvPr>
          <p:cNvSpPr/>
          <p:nvPr/>
        </p:nvSpPr>
        <p:spPr>
          <a:xfrm rot="8136750">
            <a:off x="10408209" y="5783650"/>
            <a:ext cx="1627791" cy="4052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366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121079"/>
            <a:ext cx="1699365" cy="421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6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전체</a:t>
            </a:r>
            <a:r>
              <a:rPr lang="ko-KR" altLang="en-US" sz="16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시스템 설계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F7C90-0397-2E09-3E87-BF9751347E39}"/>
              </a:ext>
            </a:extLst>
          </p:cNvPr>
          <p:cNvSpPr txBox="1"/>
          <p:nvPr/>
        </p:nvSpPr>
        <p:spPr>
          <a:xfrm>
            <a:off x="490654" y="1542221"/>
            <a:ext cx="2401229" cy="377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ore-KR" sz="1400" b="0" i="0" dirty="0">
                <a:solidFill>
                  <a:srgbClr val="333333"/>
                </a:solidFill>
                <a:effectLst/>
                <a:latin typeface="NanumGothic" pitchFamily="2" charset="-127"/>
                <a:ea typeface="NanumGothic" pitchFamily="2" charset="-127"/>
              </a:rPr>
              <a:t>Ⅱ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탐지 이벤트 </a:t>
            </a:r>
            <a:r>
              <a:rPr lang="ko-KR" altLang="en-US" sz="14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텔레그램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연동</a:t>
            </a:r>
            <a:endParaRPr lang="ko-KR" altLang="en-US" sz="11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B7EAD-BBC7-C053-DDC0-04F2920AD016}"/>
              </a:ext>
            </a:extLst>
          </p:cNvPr>
          <p:cNvSpPr txBox="1"/>
          <p:nvPr/>
        </p:nvSpPr>
        <p:spPr>
          <a:xfrm>
            <a:off x="490654" y="2054194"/>
            <a:ext cx="9634653" cy="1024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 탐지 이벤트가 발생되면 보안 관리자에게 탐지 메시지를 전송하기 위해 </a:t>
            </a:r>
            <a:r>
              <a:rPr lang="ko-KR" altLang="en-US" sz="1400" dirty="0" err="1">
                <a:latin typeface="NanumGothic" pitchFamily="2" charset="-127"/>
                <a:ea typeface="NanumGothic" pitchFamily="2" charset="-127"/>
              </a:rPr>
              <a:t>텔레그램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en" altLang="ko-KR" sz="1400" dirty="0">
                <a:latin typeface="NanumGothic" pitchFamily="2" charset="-127"/>
                <a:ea typeface="NanumGothic" pitchFamily="2" charset="-127"/>
              </a:rPr>
              <a:t>API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 사용 가능</a:t>
            </a:r>
            <a:endParaRPr lang="en-US" altLang="ko-KR" sz="14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400" dirty="0" err="1">
                <a:latin typeface="NanumGothic" pitchFamily="2" charset="-127"/>
                <a:ea typeface="NanumGothic" pitchFamily="2" charset="-127"/>
              </a:rPr>
              <a:t>텔레그램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 봇을 생성하면 봇 </a:t>
            </a:r>
            <a:r>
              <a:rPr lang="en" altLang="ko-KR" sz="1400" dirty="0">
                <a:latin typeface="NanumGothic" pitchFamily="2" charset="-127"/>
                <a:ea typeface="NanumGothic" pitchFamily="2" charset="-127"/>
              </a:rPr>
              <a:t>API 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토큰을 받을 수 있고</a:t>
            </a:r>
            <a:r>
              <a:rPr lang="en-US" altLang="ko-KR" sz="1400" dirty="0"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 </a:t>
            </a:r>
            <a:endParaRPr lang="en-US" altLang="ko-KR" sz="14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  </a:t>
            </a:r>
            <a:r>
              <a:rPr lang="ko-KR" altLang="en-US" sz="1400" dirty="0" err="1">
                <a:latin typeface="NanumGothic" pitchFamily="2" charset="-127"/>
                <a:ea typeface="NanumGothic" pitchFamily="2" charset="-127"/>
              </a:rPr>
              <a:t>웹훅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 방식으로 봇 </a:t>
            </a:r>
            <a:r>
              <a:rPr lang="en" altLang="ko-KR" sz="1400" dirty="0">
                <a:latin typeface="NanumGothic" pitchFamily="2" charset="-127"/>
                <a:ea typeface="NanumGothic" pitchFamily="2" charset="-127"/>
              </a:rPr>
              <a:t>API 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토큰을 포함하여 호출하게 되면 탐지 이벤트를 보안 관리자에게 전송 가능</a:t>
            </a:r>
          </a:p>
        </p:txBody>
      </p:sp>
    </p:spTree>
    <p:extLst>
      <p:ext uri="{BB962C8B-B14F-4D97-AF65-F5344CB8AC3E}">
        <p14:creationId xmlns:p14="http://schemas.microsoft.com/office/powerpoint/2010/main" val="246827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122554"/>
            <a:ext cx="1699365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6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전체</a:t>
            </a:r>
            <a:r>
              <a:rPr lang="ko-KR" altLang="en-US" sz="16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시스템 설계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53021-470D-0630-1FF9-09672A7B7B7C}"/>
              </a:ext>
            </a:extLst>
          </p:cNvPr>
          <p:cNvSpPr txBox="1"/>
          <p:nvPr/>
        </p:nvSpPr>
        <p:spPr>
          <a:xfrm>
            <a:off x="490655" y="2123761"/>
            <a:ext cx="9634653" cy="377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400" kern="100" dirty="0">
                <a:effectLst/>
                <a:highlight>
                  <a:srgbClr val="DFFFDB"/>
                </a:highlight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관리 및 탐지</a:t>
            </a:r>
            <a:r>
              <a:rPr lang="en-US" altLang="ko-KR" sz="1400" kern="100" dirty="0">
                <a:effectLst/>
                <a:highlight>
                  <a:srgbClr val="DFFFDB"/>
                </a:highlight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400" kern="100" dirty="0">
                <a:effectLst/>
                <a:highlight>
                  <a:srgbClr val="DFFFDB"/>
                </a:highlight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이벤트 발송을 위한 데이터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와 에이전트로부터 수집한 </a:t>
            </a:r>
            <a:r>
              <a:rPr lang="ko-KR" altLang="en-US" sz="1400" kern="100" dirty="0" err="1">
                <a:effectLst/>
                <a:highlight>
                  <a:srgbClr val="DFFFDB"/>
                </a:highlight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웹트랜잭션</a:t>
            </a:r>
            <a:r>
              <a:rPr lang="ko-KR" altLang="en-US" sz="1400" kern="100" dirty="0">
                <a:effectLst/>
                <a:highlight>
                  <a:srgbClr val="DFFFDB"/>
                </a:highlight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정보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를 데이터베이스에 적재</a:t>
            </a:r>
            <a:endParaRPr lang="ko-Kore-KR" altLang="ko-Kore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AEF2A-C80A-4981-3B40-093F69639C04}"/>
              </a:ext>
            </a:extLst>
          </p:cNvPr>
          <p:cNvSpPr txBox="1"/>
          <p:nvPr/>
        </p:nvSpPr>
        <p:spPr>
          <a:xfrm>
            <a:off x="490655" y="1542220"/>
            <a:ext cx="2349190" cy="377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ore-KR" sz="1400" b="0" i="0" dirty="0">
                <a:solidFill>
                  <a:srgbClr val="333333"/>
                </a:solidFill>
                <a:effectLst/>
                <a:latin typeface="NanumGothic" pitchFamily="2" charset="-127"/>
                <a:ea typeface="NanumGothic" pitchFamily="2" charset="-127"/>
              </a:rPr>
              <a:t>Ⅲ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데이터베이스 스키마 설계</a:t>
            </a:r>
            <a:endParaRPr lang="ko-KR" altLang="en-US" sz="1100" dirty="0">
              <a:latin typeface="NanumGothic" pitchFamily="2" charset="-127"/>
              <a:ea typeface="NanumGothic" pitchFamily="2" charset="-127"/>
            </a:endParaRPr>
          </a:p>
        </p:txBody>
      </p:sp>
      <p:pic>
        <p:nvPicPr>
          <p:cNvPr id="5" name="그림 4" descr="테이블이(가) 표시된 사진&#10;&#10;자동 생성된 설명">
            <a:extLst>
              <a:ext uri="{FF2B5EF4-FFF2-40B4-BE49-F238E27FC236}">
                <a16:creationId xmlns:a16="http://schemas.microsoft.com/office/drawing/2014/main" id="{50F3687E-A699-D931-06C6-4D0A5288F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17" y="3594686"/>
            <a:ext cx="3975100" cy="2273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638FE7-28E1-834A-81A1-2B28EBB9A5D0}"/>
              </a:ext>
            </a:extLst>
          </p:cNvPr>
          <p:cNvSpPr txBox="1"/>
          <p:nvPr/>
        </p:nvSpPr>
        <p:spPr>
          <a:xfrm>
            <a:off x="828133" y="5791198"/>
            <a:ext cx="3824868" cy="3166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NanumGothic" pitchFamily="2" charset="-127"/>
                <a:ea typeface="NanumGothic" pitchFamily="2" charset="-127"/>
              </a:rPr>
              <a:t>Database structure</a:t>
            </a:r>
            <a:endParaRPr lang="ko-KR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1971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122554"/>
            <a:ext cx="1208711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6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시스템 구현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53021-470D-0630-1FF9-09672A7B7B7C}"/>
              </a:ext>
            </a:extLst>
          </p:cNvPr>
          <p:cNvSpPr txBox="1"/>
          <p:nvPr/>
        </p:nvSpPr>
        <p:spPr>
          <a:xfrm>
            <a:off x="389630" y="1676950"/>
            <a:ext cx="9634653" cy="377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구현 환경</a:t>
            </a:r>
            <a:endParaRPr lang="ko-Kore-KR" altLang="ko-Kore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38FE7-28E1-834A-81A1-2B28EBB9A5D0}"/>
              </a:ext>
            </a:extLst>
          </p:cNvPr>
          <p:cNvSpPr txBox="1"/>
          <p:nvPr/>
        </p:nvSpPr>
        <p:spPr>
          <a:xfrm>
            <a:off x="496496" y="4239690"/>
            <a:ext cx="3824868" cy="3166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NanumGothic" pitchFamily="2" charset="-127"/>
                <a:ea typeface="NanumGothic" pitchFamily="2" charset="-127"/>
              </a:rPr>
              <a:t>System implementation environment</a:t>
            </a:r>
            <a:endParaRPr lang="ko-KR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NanumGothic" pitchFamily="2" charset="-127"/>
              <a:ea typeface="NanumGothic" pitchFamily="2" charset="-127"/>
            </a:endParaRPr>
          </a:p>
        </p:txBody>
      </p:sp>
      <p:pic>
        <p:nvPicPr>
          <p:cNvPr id="9" name="그림 8" descr="테이블이(가) 표시된 사진&#10;&#10;자동 생성된 설명">
            <a:extLst>
              <a:ext uri="{FF2B5EF4-FFF2-40B4-BE49-F238E27FC236}">
                <a16:creationId xmlns:a16="http://schemas.microsoft.com/office/drawing/2014/main" id="{A45C866B-9FBE-B63A-CB54-AB28FAEB7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30" y="2482850"/>
            <a:ext cx="40386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7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122554"/>
            <a:ext cx="1208711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6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시스템 구현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53021-470D-0630-1FF9-09672A7B7B7C}"/>
              </a:ext>
            </a:extLst>
          </p:cNvPr>
          <p:cNvSpPr txBox="1"/>
          <p:nvPr/>
        </p:nvSpPr>
        <p:spPr>
          <a:xfrm>
            <a:off x="389630" y="1676950"/>
            <a:ext cx="9634653" cy="377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탐지 설정 구현</a:t>
            </a:r>
            <a:endParaRPr lang="ko-Kore-KR" altLang="ko-Kore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38FE7-28E1-834A-81A1-2B28EBB9A5D0}"/>
              </a:ext>
            </a:extLst>
          </p:cNvPr>
          <p:cNvSpPr txBox="1"/>
          <p:nvPr/>
        </p:nvSpPr>
        <p:spPr>
          <a:xfrm>
            <a:off x="7335643" y="6109093"/>
            <a:ext cx="3824868" cy="3166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NanumGothic" pitchFamily="2" charset="-127"/>
                <a:ea typeface="NanumGothic" pitchFamily="2" charset="-127"/>
              </a:rPr>
              <a:t>Detection event setting screen</a:t>
            </a:r>
            <a:endParaRPr lang="ko-KR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A7C72-8415-99EE-1577-F5F5EC711410}"/>
              </a:ext>
            </a:extLst>
          </p:cNvPr>
          <p:cNvSpPr txBox="1"/>
          <p:nvPr/>
        </p:nvSpPr>
        <p:spPr>
          <a:xfrm>
            <a:off x="496496" y="2168067"/>
            <a:ext cx="9634653" cy="7009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탐지 항목 </a:t>
            </a: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: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User-Agent 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블랙리스트 탐지</a:t>
            </a:r>
            <a:r>
              <a:rPr lang="en-US" altLang="ko-KR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DDoS 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공격 탐지</a:t>
            </a:r>
            <a:r>
              <a:rPr lang="en-US" altLang="ko-KR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IP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변조 공격 탐지</a:t>
            </a:r>
            <a:r>
              <a:rPr lang="en-US" altLang="ko-KR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endParaRPr lang="en-US" altLang="ko-KR" sz="1400" kern="100" dirty="0"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50000"/>
              </a:lnSpc>
            </a:pP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                   대량의 웹 트랜잭션 호출 사용자 탐지</a:t>
            </a:r>
            <a:r>
              <a:rPr lang="en-US" altLang="ko-KR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대량의 데이터 액세스 탐지</a:t>
            </a:r>
            <a:endParaRPr lang="ko-Kore-KR" altLang="ko-Kore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pic>
        <p:nvPicPr>
          <p:cNvPr id="8" name="그림 7" descr="텍스트, 스크린샷, 실내이(가) 표시된 사진&#10;&#10;자동 생성된 설명">
            <a:extLst>
              <a:ext uri="{FF2B5EF4-FFF2-40B4-BE49-F238E27FC236}">
                <a16:creationId xmlns:a16="http://schemas.microsoft.com/office/drawing/2014/main" id="{611922D1-ED82-0E35-39EA-7C7C585F1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809" y="3107309"/>
            <a:ext cx="4906537" cy="30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8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122554"/>
            <a:ext cx="1208711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6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시스템 구현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53021-470D-0630-1FF9-09672A7B7B7C}"/>
              </a:ext>
            </a:extLst>
          </p:cNvPr>
          <p:cNvSpPr txBox="1"/>
          <p:nvPr/>
        </p:nvSpPr>
        <p:spPr>
          <a:xfrm>
            <a:off x="389630" y="1676950"/>
            <a:ext cx="9634653" cy="377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1.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User-Agent 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블랙리스트 탐지 기능 구현</a:t>
            </a:r>
            <a:endParaRPr lang="ko-Kore-KR" altLang="ko-Kore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38FE7-28E1-834A-81A1-2B28EBB9A5D0}"/>
              </a:ext>
            </a:extLst>
          </p:cNvPr>
          <p:cNvSpPr txBox="1"/>
          <p:nvPr/>
        </p:nvSpPr>
        <p:spPr>
          <a:xfrm>
            <a:off x="7335643" y="6109093"/>
            <a:ext cx="3824868" cy="3166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NanumGothic" pitchFamily="2" charset="-127"/>
                <a:ea typeface="NanumGothic" pitchFamily="2" charset="-127"/>
              </a:rPr>
              <a:t>User-Agent blacklist management screen</a:t>
            </a:r>
            <a:endParaRPr lang="ko-KR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A7C72-8415-99EE-1577-F5F5EC711410}"/>
              </a:ext>
            </a:extLst>
          </p:cNvPr>
          <p:cNvSpPr txBox="1"/>
          <p:nvPr/>
        </p:nvSpPr>
        <p:spPr>
          <a:xfrm>
            <a:off x="490654" y="2195382"/>
            <a:ext cx="9634653" cy="1347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기존에 알려진 다양한 </a:t>
            </a:r>
            <a:r>
              <a:rPr lang="en-US" altLang="ko-Kore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User-Agent </a:t>
            </a:r>
            <a:r>
              <a:rPr lang="ko-KR" altLang="ko-Kore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블랙리스트를 기본 값으로 데이터베이스에 등록</a:t>
            </a:r>
            <a:endParaRPr lang="en-US" altLang="ko-KR" sz="14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50000"/>
              </a:lnSpc>
            </a:pPr>
            <a:r>
              <a:rPr lang="en-US" altLang="ko-KR" sz="1400" dirty="0">
                <a:effectLst/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</a:rPr>
              <a:t> </a:t>
            </a:r>
            <a:r>
              <a:rPr lang="en" altLang="ko-Kore-KR" sz="1400" dirty="0">
                <a:effectLst/>
                <a:latin typeface="NanumGothic" pitchFamily="2" charset="-127"/>
                <a:ea typeface="NanumGothic" pitchFamily="2" charset="-127"/>
              </a:rPr>
              <a:t>User-Agent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</a:rPr>
              <a:t>블랙리스트의 타입을 </a:t>
            </a:r>
            <a:r>
              <a:rPr lang="en" altLang="ko-Kore-KR" sz="1400" dirty="0">
                <a:effectLst/>
                <a:latin typeface="NanumGothic" pitchFamily="2" charset="-127"/>
                <a:ea typeface="NanumGothic" pitchFamily="2" charset="-127"/>
              </a:rPr>
              <a:t>Browser, Link, Bookmark, Checking, Download, Proxy, Web Filter, Robot, Crawler, </a:t>
            </a:r>
          </a:p>
          <a:p>
            <a:pPr algn="just" latinLnBrk="1">
              <a:lnSpc>
                <a:spcPct val="150000"/>
              </a:lnSpc>
            </a:pP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  </a:t>
            </a:r>
            <a:r>
              <a:rPr lang="en" altLang="ko-Kore-KR" sz="1400" dirty="0">
                <a:effectLst/>
                <a:latin typeface="NanumGothic" pitchFamily="2" charset="-127"/>
                <a:ea typeface="NanumGothic" pitchFamily="2" charset="-127"/>
              </a:rPr>
              <a:t>Spider, Spam, B</a:t>
            </a:r>
            <a:r>
              <a:rPr lang="en-US" altLang="ko-Kore-KR" sz="1400" dirty="0">
                <a:latin typeface="NanumGothic" pitchFamily="2" charset="-127"/>
                <a:ea typeface="NanumGothic" pitchFamily="2" charset="-127"/>
              </a:rPr>
              <a:t>a</a:t>
            </a:r>
            <a:r>
              <a:rPr lang="en" altLang="ko-Kore-KR" sz="1400" dirty="0">
                <a:effectLst/>
                <a:latin typeface="NanumGothic" pitchFamily="2" charset="-127"/>
                <a:ea typeface="NanumGothic" pitchFamily="2" charset="-127"/>
              </a:rPr>
              <a:t>d bot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</a:rPr>
              <a:t>등으로 구분 </a:t>
            </a:r>
            <a:endParaRPr lang="en-US" altLang="ko-KR" sz="1400" dirty="0">
              <a:effectLst/>
              <a:latin typeface="NanumGothic" pitchFamily="2" charset="-127"/>
              <a:ea typeface="NanumGothic" pitchFamily="2" charset="-127"/>
            </a:endParaRPr>
          </a:p>
          <a:p>
            <a:pPr algn="just" latinLnBrk="1">
              <a:lnSpc>
                <a:spcPct val="150000"/>
              </a:lnSpc>
            </a:pPr>
            <a:r>
              <a:rPr lang="en-US" altLang="ko-KR" sz="1400" dirty="0">
                <a:effectLst/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</a:rPr>
              <a:t> </a:t>
            </a:r>
            <a:r>
              <a:rPr lang="en" altLang="ko-Kore-KR" sz="1400" dirty="0">
                <a:effectLst/>
                <a:latin typeface="NanumGothic" pitchFamily="2" charset="-127"/>
                <a:ea typeface="NanumGothic" pitchFamily="2" charset="-127"/>
              </a:rPr>
              <a:t>User-Agent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</a:rPr>
              <a:t>블랙리스트 등록</a:t>
            </a:r>
            <a:r>
              <a:rPr lang="en-US" altLang="ko-KR" sz="1400" dirty="0">
                <a:effectLst/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</a:rPr>
              <a:t> 삭제</a:t>
            </a:r>
            <a:r>
              <a:rPr lang="en-US" altLang="ko-KR" sz="1400" dirty="0">
                <a:effectLst/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</a:rPr>
              <a:t> 특정 항목만 일시적으로 제외 기능을 포함 </a:t>
            </a:r>
            <a:r>
              <a:rPr lang="ko-Kore-KR" altLang="ko-Kore-KR" sz="1400" dirty="0">
                <a:effectLst/>
                <a:latin typeface="NanumGothic" pitchFamily="2" charset="-127"/>
                <a:ea typeface="NanumGothic" pitchFamily="2" charset="-127"/>
              </a:rPr>
              <a:t> </a:t>
            </a:r>
            <a:endParaRPr lang="ko-Kore-KR" altLang="ko-Kore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CE633F2-BB3C-07CB-6A99-82CD20753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365" y="3179747"/>
            <a:ext cx="4887424" cy="300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42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122554"/>
            <a:ext cx="1208711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6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시스템 구현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53021-470D-0630-1FF9-09672A7B7B7C}"/>
              </a:ext>
            </a:extLst>
          </p:cNvPr>
          <p:cNvSpPr txBox="1"/>
          <p:nvPr/>
        </p:nvSpPr>
        <p:spPr>
          <a:xfrm>
            <a:off x="389630" y="1676950"/>
            <a:ext cx="9634653" cy="377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2.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DDoS 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공격 탐지</a:t>
            </a:r>
            <a:r>
              <a:rPr lang="en-US" altLang="ko-KR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기능 구현</a:t>
            </a:r>
            <a:endParaRPr lang="ko-Kore-KR" altLang="ko-Kore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A7C72-8415-99EE-1577-F5F5EC711410}"/>
              </a:ext>
            </a:extLst>
          </p:cNvPr>
          <p:cNvSpPr txBox="1"/>
          <p:nvPr/>
        </p:nvSpPr>
        <p:spPr>
          <a:xfrm>
            <a:off x="481629" y="2054746"/>
            <a:ext cx="9634653" cy="377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sz="14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웹클라이언트에서</a:t>
            </a:r>
            <a:r>
              <a:rPr lang="ko-KR" altLang="ko-Kore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애플리케이션 세션 아이디를 유지하지 않고 요청되는 클라이언트 </a:t>
            </a:r>
            <a:r>
              <a:rPr lang="en-US" altLang="ko-Kore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IP</a:t>
            </a:r>
            <a:r>
              <a:rPr lang="ko-KR" altLang="ko-Kore-KR" sz="14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를</a:t>
            </a:r>
            <a:r>
              <a:rPr lang="ko-KR" altLang="ko-Kore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카운트</a:t>
            </a:r>
            <a:r>
              <a:rPr lang="ko-Kore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-US" altLang="ko-Kore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en-US" altLang="ko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&gt;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호출건수 집계</a:t>
            </a:r>
            <a:r>
              <a:rPr lang="ko-Kore-KR" altLang="ko-Kore-KR" sz="1400" dirty="0">
                <a:effectLst/>
                <a:latin typeface="NanumGothic" pitchFamily="2" charset="-127"/>
                <a:ea typeface="NanumGothic" pitchFamily="2" charset="-127"/>
              </a:rPr>
              <a:t> </a:t>
            </a:r>
            <a:endParaRPr lang="ko-Kore-KR" altLang="ko-Kore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05CD4-9FF5-2374-992C-197AC224CEF2}"/>
              </a:ext>
            </a:extLst>
          </p:cNvPr>
          <p:cNvSpPr txBox="1"/>
          <p:nvPr/>
        </p:nvSpPr>
        <p:spPr>
          <a:xfrm>
            <a:off x="389630" y="2797867"/>
            <a:ext cx="9634653" cy="377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3.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IP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변조 공격 탐지 기능 구현</a:t>
            </a:r>
            <a:endParaRPr lang="ko-Kore-KR" altLang="ko-Kore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87411-B9B6-5EF9-ACF4-6A3236BFB05C}"/>
              </a:ext>
            </a:extLst>
          </p:cNvPr>
          <p:cNvSpPr txBox="1"/>
          <p:nvPr/>
        </p:nvSpPr>
        <p:spPr>
          <a:xfrm>
            <a:off x="481629" y="3161812"/>
            <a:ext cx="9634653" cy="7009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동일 애플리케이션 세션 아이디에 대한 클라이언트 </a:t>
            </a:r>
            <a:r>
              <a:rPr lang="en" altLang="ko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IP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종류를 카운트함으로써 </a:t>
            </a:r>
            <a:endParaRPr lang="en-US" altLang="ko-KR" sz="14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50000"/>
              </a:lnSpc>
            </a:pPr>
            <a:r>
              <a:rPr lang="ko-KR" altLang="en-US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  </a:t>
            </a:r>
            <a:r>
              <a:rPr lang="en" altLang="ko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IP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변조공격을 하는 애플리케이션 세션 아이디를 탐지</a:t>
            </a:r>
            <a:r>
              <a:rPr lang="en-US" altLang="ko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-&gt;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변경건수 집계</a:t>
            </a:r>
            <a:endParaRPr lang="ko-Kore-KR" altLang="ko-Kore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48822-D01B-E278-A492-0A8A9CD3E025}"/>
              </a:ext>
            </a:extLst>
          </p:cNvPr>
          <p:cNvSpPr txBox="1"/>
          <p:nvPr/>
        </p:nvSpPr>
        <p:spPr>
          <a:xfrm>
            <a:off x="389630" y="4226718"/>
            <a:ext cx="9634653" cy="377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4.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대량의 트랜잭션 요청 사용자 탐지 기능 구현</a:t>
            </a:r>
            <a:endParaRPr lang="ko-Kore-KR" altLang="ko-Kore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C6573-D039-A210-3A7C-D48E12F055A2}"/>
              </a:ext>
            </a:extLst>
          </p:cNvPr>
          <p:cNvSpPr txBox="1"/>
          <p:nvPr/>
        </p:nvSpPr>
        <p:spPr>
          <a:xfrm>
            <a:off x="481629" y="4663436"/>
            <a:ext cx="9634653" cy="1347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대량의 트랜잭션을 요청하는 사용자를 탐지하기 위해서는 클라이언트 </a:t>
            </a:r>
            <a:r>
              <a:rPr lang="en-US" altLang="ko-Kore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IP</a:t>
            </a:r>
            <a:r>
              <a:rPr lang="ko-KR" altLang="ko-Kore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가 아닌 </a:t>
            </a:r>
            <a:endParaRPr lang="en-US" altLang="ko-KR" sz="14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50000"/>
              </a:lnSpc>
            </a:pPr>
            <a:r>
              <a:rPr lang="ko-KR" altLang="en-US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  </a:t>
            </a:r>
            <a:r>
              <a:rPr lang="ko-KR" altLang="ko-Kore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애플리케이션 세션 아이디를 통하여 정확한 사용자 식별</a:t>
            </a:r>
            <a:r>
              <a:rPr lang="ko-Kore-KR" altLang="en-US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이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필수</a:t>
            </a:r>
            <a:endParaRPr lang="en-US" altLang="ko-KR" sz="1400" dirty="0"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지정된 단위 시간동안 요청한 </a:t>
            </a:r>
            <a:r>
              <a:rPr lang="ko-KR" altLang="en-US" sz="1400" kern="1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웹트랜잭션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건수를 애플리케이션 세션 아이디별로 </a:t>
            </a:r>
            <a:endParaRPr lang="en-US" altLang="ko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50000"/>
              </a:lnSpc>
            </a:pP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  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카운트하여 임계치를 넘었을 경우 탐지 </a:t>
            </a: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-&gt;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호출건수 집계</a:t>
            </a:r>
            <a:endParaRPr lang="ko-Kore-KR" altLang="ko-Kore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09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122554"/>
            <a:ext cx="1208711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6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시스템 구현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53021-470D-0630-1FF9-09672A7B7B7C}"/>
              </a:ext>
            </a:extLst>
          </p:cNvPr>
          <p:cNvSpPr txBox="1"/>
          <p:nvPr/>
        </p:nvSpPr>
        <p:spPr>
          <a:xfrm>
            <a:off x="389630" y="1676950"/>
            <a:ext cx="9634653" cy="377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5.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대량의 데이터 </a:t>
            </a:r>
            <a:r>
              <a:rPr lang="ko-KR" altLang="en-US" sz="1400" kern="100" dirty="0" err="1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엑세스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탐지 기능 구현</a:t>
            </a:r>
            <a:endParaRPr lang="ko-Kore-KR" altLang="ko-Kore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A7C72-8415-99EE-1577-F5F5EC711410}"/>
              </a:ext>
            </a:extLst>
          </p:cNvPr>
          <p:cNvSpPr txBox="1"/>
          <p:nvPr/>
        </p:nvSpPr>
        <p:spPr>
          <a:xfrm>
            <a:off x="481629" y="2052022"/>
            <a:ext cx="9634653" cy="1024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400" kern="1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웹애플리케이션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모니터링 시스템에서 수집한 </a:t>
            </a: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DML 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정보를 기반으로 탐지</a:t>
            </a:r>
            <a:endParaRPr lang="en-US" altLang="ko-KR" sz="1400" kern="100" dirty="0"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select, insert, update, delete 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건수가 수집될 때</a:t>
            </a: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보안관리자가 지정한 임계치를 넘는 트랜잭션 식별</a:t>
            </a:r>
            <a:endParaRPr lang="en-US" altLang="ko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해당 트랜잭션을 유발시킨 애플리케이션 세션 아이디를 탐지</a:t>
            </a:r>
            <a:endParaRPr lang="ko-Kore-KR" altLang="ko-Kore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05CD4-9FF5-2374-992C-197AC224CEF2}"/>
              </a:ext>
            </a:extLst>
          </p:cNvPr>
          <p:cNvSpPr txBox="1"/>
          <p:nvPr/>
        </p:nvSpPr>
        <p:spPr>
          <a:xfrm>
            <a:off x="389629" y="3451221"/>
            <a:ext cx="9634653" cy="377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6.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탐지 이벤트 관리 기능 구현</a:t>
            </a:r>
            <a:endParaRPr lang="ko-Kore-KR" altLang="ko-Kore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87411-B9B6-5EF9-ACF4-6A3236BFB05C}"/>
              </a:ext>
            </a:extLst>
          </p:cNvPr>
          <p:cNvSpPr txBox="1"/>
          <p:nvPr/>
        </p:nvSpPr>
        <p:spPr>
          <a:xfrm>
            <a:off x="481627" y="3829017"/>
            <a:ext cx="9634653" cy="1024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기존 </a:t>
            </a:r>
            <a:r>
              <a:rPr lang="ko-KR" altLang="en-US" sz="14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웹애플리케이션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모니터링 시스템의 이벤트 관리 기능에 암호화 </a:t>
            </a:r>
            <a:r>
              <a:rPr lang="ko-KR" altLang="en-US" sz="14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웹트랜잭션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공격 탐지 이벤트를 추가하는 방식</a:t>
            </a:r>
            <a:endParaRPr lang="en-US" altLang="ko-KR" sz="14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현재 발생 이벤트 관리 기능</a:t>
            </a:r>
            <a:r>
              <a:rPr lang="en-US" altLang="ko-KR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이벤트 이력 관리 기능</a:t>
            </a:r>
            <a:endParaRPr lang="en-US" altLang="ko-KR" sz="1400" kern="100" dirty="0"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이벤트 종류별 이벤트 레벨</a:t>
            </a: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발생시각 및 임계치 설정 정보</a:t>
            </a: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지속시간 이벤트 메시지 등의 정보 실시간 제공</a:t>
            </a:r>
            <a:endParaRPr lang="ko-Kore-KR" altLang="ko-Kore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48822-D01B-E278-A492-0A8A9CD3E025}"/>
              </a:ext>
            </a:extLst>
          </p:cNvPr>
          <p:cNvSpPr txBox="1"/>
          <p:nvPr/>
        </p:nvSpPr>
        <p:spPr>
          <a:xfrm>
            <a:off x="389630" y="5357650"/>
            <a:ext cx="9634653" cy="377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7.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탐지 이벤트 전송 기능 구현</a:t>
            </a:r>
            <a:endParaRPr lang="en-US" altLang="ko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C6573-D039-A210-3A7C-D48E12F055A2}"/>
              </a:ext>
            </a:extLst>
          </p:cNvPr>
          <p:cNvSpPr txBox="1"/>
          <p:nvPr/>
        </p:nvSpPr>
        <p:spPr>
          <a:xfrm>
            <a:off x="481627" y="5735446"/>
            <a:ext cx="9634653" cy="377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탐지 이벤트 발생 시 보안 관리자에게 전송하는 기능 </a:t>
            </a:r>
            <a:r>
              <a:rPr lang="en-US" altLang="ko-KR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-&gt;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400" kern="100" dirty="0" err="1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텔레그램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API</a:t>
            </a:r>
            <a:r>
              <a:rPr lang="ko-KR" altLang="en-US" sz="1400" kern="100" dirty="0" err="1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를</a:t>
            </a:r>
            <a:r>
              <a:rPr lang="ko-KR" altLang="en-US" sz="14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통하여 구현</a:t>
            </a:r>
            <a:endParaRPr lang="ko-Kore-KR" altLang="ko-Kore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85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122554"/>
            <a:ext cx="1669629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6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시스템 구현 결과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9668B1F-30B8-53A1-E342-935D3F726894}"/>
              </a:ext>
            </a:extLst>
          </p:cNvPr>
          <p:cNvSpPr/>
          <p:nvPr/>
        </p:nvSpPr>
        <p:spPr>
          <a:xfrm>
            <a:off x="683942" y="2020219"/>
            <a:ext cx="3285892" cy="8901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ore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웹</a:t>
            </a:r>
            <a:r>
              <a:rPr kumimoji="1"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애플리케이션 모니터링 기반 </a:t>
            </a:r>
            <a:endParaRPr kumimoji="1"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pPr algn="ctr"/>
            <a:r>
              <a:rPr kumimoji="1"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암호화 </a:t>
            </a:r>
            <a:r>
              <a:rPr kumimoji="1" lang="ko-KR" altLang="en-US" sz="1400" dirty="0" err="1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웹트랜잭션</a:t>
            </a:r>
            <a:r>
              <a:rPr kumimoji="1"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공격 탐지 시스템</a:t>
            </a:r>
            <a:endParaRPr kumimoji="1" lang="ko-Kore-KR" altLang="en-US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D784AA8-93AF-783A-A9B5-796EE4940489}"/>
              </a:ext>
            </a:extLst>
          </p:cNvPr>
          <p:cNvSpPr/>
          <p:nvPr/>
        </p:nvSpPr>
        <p:spPr>
          <a:xfrm>
            <a:off x="683942" y="3593496"/>
            <a:ext cx="3285892" cy="4896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2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문자열 매칭 기반의</a:t>
            </a:r>
            <a:endParaRPr kumimoji="1" lang="en-US" altLang="ko-KR" sz="12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pPr algn="ctr"/>
            <a:r>
              <a:rPr kumimoji="1" lang="en-US" altLang="ko-KR" sz="12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User</a:t>
            </a:r>
            <a:r>
              <a:rPr kumimoji="1" lang="ko-KR" altLang="en-US" sz="12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</a:t>
            </a:r>
            <a:r>
              <a:rPr kumimoji="1" lang="en-US" altLang="ko-KR" sz="12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Agent</a:t>
            </a:r>
            <a:r>
              <a:rPr kumimoji="1" lang="ko-KR" altLang="en-US" sz="12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블랙리스트 탐지</a:t>
            </a:r>
            <a:endParaRPr kumimoji="1" lang="ko-Kore-KR" altLang="en-US" sz="12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4F99BA8-111D-4C0B-BD43-5C4C9251A076}"/>
              </a:ext>
            </a:extLst>
          </p:cNvPr>
          <p:cNvSpPr/>
          <p:nvPr/>
        </p:nvSpPr>
        <p:spPr>
          <a:xfrm>
            <a:off x="683942" y="4216401"/>
            <a:ext cx="3285892" cy="367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2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통계 기반의 </a:t>
            </a:r>
            <a:r>
              <a:rPr kumimoji="1" lang="en-US" altLang="ko-Kore-KR" sz="12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DDoS </a:t>
            </a:r>
            <a:r>
              <a:rPr kumimoji="1" lang="ko-KR" altLang="en-US" sz="12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공격 탐지</a:t>
            </a:r>
            <a:endParaRPr kumimoji="1" lang="ko-Kore-KR" altLang="en-US" sz="12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6ECD662-070C-591F-EFC2-5F61C75EEC09}"/>
              </a:ext>
            </a:extLst>
          </p:cNvPr>
          <p:cNvSpPr/>
          <p:nvPr/>
        </p:nvSpPr>
        <p:spPr>
          <a:xfrm>
            <a:off x="683942" y="4717132"/>
            <a:ext cx="3285892" cy="367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IP</a:t>
            </a:r>
            <a:r>
              <a:rPr kumimoji="1" lang="ko-KR" altLang="en-US" sz="12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변조</a:t>
            </a:r>
            <a:r>
              <a:rPr kumimoji="1" lang="en-US" altLang="ko-KR" sz="12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</a:t>
            </a:r>
            <a:r>
              <a:rPr kumimoji="1" lang="ko-KR" altLang="en-US" sz="12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공격 탐지</a:t>
            </a:r>
            <a:endParaRPr kumimoji="1" lang="ko-Kore-KR" altLang="en-US" sz="12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EBC8F7E-28CF-57D0-0A2F-04908000C7EB}"/>
              </a:ext>
            </a:extLst>
          </p:cNvPr>
          <p:cNvSpPr/>
          <p:nvPr/>
        </p:nvSpPr>
        <p:spPr>
          <a:xfrm>
            <a:off x="683942" y="5217863"/>
            <a:ext cx="3285892" cy="367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2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대량의 </a:t>
            </a:r>
            <a:r>
              <a:rPr kumimoji="1" lang="ko-KR" altLang="en-US" sz="1200" dirty="0" err="1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웹트랜잭션</a:t>
            </a:r>
            <a:r>
              <a:rPr kumimoji="1" lang="ko-KR" altLang="en-US" sz="12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호출 사용자 탐지</a:t>
            </a:r>
            <a:endParaRPr kumimoji="1" lang="ko-Kore-KR" altLang="en-US" sz="12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111B507-4F60-484C-BCB7-3C53D7E36790}"/>
              </a:ext>
            </a:extLst>
          </p:cNvPr>
          <p:cNvSpPr/>
          <p:nvPr/>
        </p:nvSpPr>
        <p:spPr>
          <a:xfrm>
            <a:off x="683942" y="5718594"/>
            <a:ext cx="3285892" cy="367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DML</a:t>
            </a:r>
            <a:r>
              <a:rPr kumimoji="1" lang="ko-KR" altLang="en-US" sz="12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정보 기반의 대량의 데이터 </a:t>
            </a:r>
            <a:r>
              <a:rPr kumimoji="1" lang="ko-KR" altLang="en-US" sz="1200" dirty="0" err="1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엑세스</a:t>
            </a:r>
            <a:r>
              <a:rPr kumimoji="1" lang="ko-KR" altLang="en-US" sz="12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탐지</a:t>
            </a:r>
            <a:endParaRPr kumimoji="1" lang="ko-Kore-KR" altLang="en-US" sz="12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7" name="아래쪽 화살표[D] 16">
            <a:extLst>
              <a:ext uri="{FF2B5EF4-FFF2-40B4-BE49-F238E27FC236}">
                <a16:creationId xmlns:a16="http://schemas.microsoft.com/office/drawing/2014/main" id="{682255D9-29D4-B1B5-5822-70C40C801C4C}"/>
              </a:ext>
            </a:extLst>
          </p:cNvPr>
          <p:cNvSpPr/>
          <p:nvPr/>
        </p:nvSpPr>
        <p:spPr>
          <a:xfrm>
            <a:off x="2111297" y="3043562"/>
            <a:ext cx="431181" cy="429098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오른쪽 대괄호[R] 17">
            <a:extLst>
              <a:ext uri="{FF2B5EF4-FFF2-40B4-BE49-F238E27FC236}">
                <a16:creationId xmlns:a16="http://schemas.microsoft.com/office/drawing/2014/main" id="{D169BB2B-BC43-3A20-5156-411E66DE6836}"/>
              </a:ext>
            </a:extLst>
          </p:cNvPr>
          <p:cNvSpPr/>
          <p:nvPr/>
        </p:nvSpPr>
        <p:spPr>
          <a:xfrm>
            <a:off x="4460488" y="3593496"/>
            <a:ext cx="460918" cy="2492223"/>
          </a:xfrm>
          <a:prstGeom prst="rightBracket">
            <a:avLst>
              <a:gd name="adj" fmla="val 112415"/>
            </a:avLst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4D0D00-C488-93C8-83B2-223B052F4239}"/>
              </a:ext>
            </a:extLst>
          </p:cNvPr>
          <p:cNvSpPr txBox="1"/>
          <p:nvPr/>
        </p:nvSpPr>
        <p:spPr>
          <a:xfrm>
            <a:off x="5047125" y="4507844"/>
            <a:ext cx="1420584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6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10</a:t>
            </a:r>
            <a:r>
              <a:rPr lang="ko-KR" altLang="en-US" sz="16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회 테스트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pic>
        <p:nvPicPr>
          <p:cNvPr id="21" name="그림 20" descr="테이블이(가) 표시된 사진&#10;&#10;자동 생성된 설명">
            <a:extLst>
              <a:ext uri="{FF2B5EF4-FFF2-40B4-BE49-F238E27FC236}">
                <a16:creationId xmlns:a16="http://schemas.microsoft.com/office/drawing/2014/main" id="{733C0F06-47D8-97EB-BF1E-98A90AA8E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941" y="2488020"/>
            <a:ext cx="4051300" cy="2438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5DE9F35-752B-D0C6-792A-6938AA1343C5}"/>
              </a:ext>
            </a:extLst>
          </p:cNvPr>
          <p:cNvSpPr txBox="1"/>
          <p:nvPr/>
        </p:nvSpPr>
        <p:spPr>
          <a:xfrm>
            <a:off x="7560373" y="4859061"/>
            <a:ext cx="3824868" cy="3166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NanumGothic" pitchFamily="2" charset="-127"/>
                <a:ea typeface="NanumGothic" pitchFamily="2" charset="-127"/>
              </a:rPr>
              <a:t>Test scenario</a:t>
            </a:r>
            <a:endParaRPr lang="ko-KR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3930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테이블이(가) 표시된 사진&#10;&#10;자동 생성된 설명">
            <a:extLst>
              <a:ext uri="{FF2B5EF4-FFF2-40B4-BE49-F238E27FC236}">
                <a16:creationId xmlns:a16="http://schemas.microsoft.com/office/drawing/2014/main" id="{227994A2-9B51-F016-A13F-62CE0F90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17" y="4643843"/>
            <a:ext cx="4025900" cy="1155700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122554"/>
            <a:ext cx="1669629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6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시스템 구현 결과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DE9F35-752B-D0C6-792A-6938AA1343C5}"/>
              </a:ext>
            </a:extLst>
          </p:cNvPr>
          <p:cNvSpPr txBox="1"/>
          <p:nvPr/>
        </p:nvSpPr>
        <p:spPr>
          <a:xfrm>
            <a:off x="802733" y="5788160"/>
            <a:ext cx="3824868" cy="3166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NanumGothic" pitchFamily="2" charset="-127"/>
                <a:ea typeface="NanumGothic" pitchFamily="2" charset="-127"/>
              </a:rPr>
              <a:t>False positive rate by detection item</a:t>
            </a:r>
            <a:endParaRPr lang="ko-KR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NanumGothic" pitchFamily="2" charset="-127"/>
              <a:ea typeface="NanumGothic" pitchFamily="2" charset="-127"/>
            </a:endParaRPr>
          </a:p>
        </p:txBody>
      </p:sp>
      <p:pic>
        <p:nvPicPr>
          <p:cNvPr id="5" name="그림 4" descr="테이블이(가) 표시된 사진&#10;&#10;자동 생성된 설명">
            <a:extLst>
              <a:ext uri="{FF2B5EF4-FFF2-40B4-BE49-F238E27FC236}">
                <a16:creationId xmlns:a16="http://schemas.microsoft.com/office/drawing/2014/main" id="{653C9F8B-8117-D3C0-44A0-184474F3E4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68"/>
          <a:stretch/>
        </p:blipFill>
        <p:spPr>
          <a:xfrm>
            <a:off x="702217" y="2127250"/>
            <a:ext cx="4025900" cy="257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26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04  Contribution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8" name="오른쪽 화살표[R] 7">
            <a:extLst>
              <a:ext uri="{FF2B5EF4-FFF2-40B4-BE49-F238E27FC236}">
                <a16:creationId xmlns:a16="http://schemas.microsoft.com/office/drawing/2014/main" id="{96BA9E70-69C9-C925-69A7-1412AD3B54E6}"/>
              </a:ext>
            </a:extLst>
          </p:cNvPr>
          <p:cNvSpPr/>
          <p:nvPr/>
        </p:nvSpPr>
        <p:spPr>
          <a:xfrm>
            <a:off x="5564457" y="3493574"/>
            <a:ext cx="1074234" cy="315969"/>
          </a:xfrm>
          <a:prstGeom prst="rightArrow">
            <a:avLst>
              <a:gd name="adj1" fmla="val 35883"/>
              <a:gd name="adj2" fmla="val 10989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FC0BD9F-E7E5-FC81-C762-336948245F18}"/>
              </a:ext>
            </a:extLst>
          </p:cNvPr>
          <p:cNvSpPr/>
          <p:nvPr/>
        </p:nvSpPr>
        <p:spPr>
          <a:xfrm>
            <a:off x="713252" y="2553952"/>
            <a:ext cx="4104073" cy="219521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1.</a:t>
            </a:r>
            <a:r>
              <a:rPr lang="ko-KR" altLang="en-US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문자열 매칭 기반의 </a:t>
            </a:r>
            <a:r>
              <a:rPr lang="en-US" altLang="ko-Kore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User Agent </a:t>
            </a:r>
            <a:r>
              <a:rPr lang="ko-KR" altLang="ko-Kore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블랙리스트 탐지 </a:t>
            </a:r>
            <a:endParaRPr lang="en-US" altLang="ko-KR" sz="1400" dirty="0">
              <a:solidFill>
                <a:schemeClr val="tx1"/>
              </a:solidFill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2.</a:t>
            </a:r>
            <a:r>
              <a:rPr lang="ko-KR" altLang="en-US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통계 기반의 </a:t>
            </a:r>
            <a:r>
              <a:rPr lang="en-US" altLang="ko-Kore-KR" sz="1400" dirty="0" err="1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DDos</a:t>
            </a:r>
            <a:r>
              <a:rPr lang="en-US" altLang="ko-Kore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공격 탐지</a:t>
            </a:r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3.</a:t>
            </a:r>
            <a:r>
              <a:rPr lang="ko-KR" altLang="en-US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-US" altLang="ko-Kore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IP </a:t>
            </a:r>
            <a:r>
              <a:rPr lang="ko-KR" altLang="ko-Kore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변조 탐지</a:t>
            </a:r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4.</a:t>
            </a:r>
            <a:r>
              <a:rPr lang="ko-KR" altLang="en-US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대량의 </a:t>
            </a:r>
            <a:r>
              <a:rPr lang="ko-KR" altLang="ko-Kore-KR" sz="1400" dirty="0" err="1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웹트랜잭션</a:t>
            </a:r>
            <a:r>
              <a:rPr lang="ko-KR" altLang="ko-Kore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호출 사용자 탐지</a:t>
            </a:r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5.</a:t>
            </a:r>
            <a:r>
              <a:rPr lang="ko-KR" altLang="en-US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-US" altLang="ko-Kore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DML </a:t>
            </a:r>
            <a:r>
              <a:rPr lang="ko-KR" altLang="ko-Kore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정보 기반의 대량 데이터 </a:t>
            </a:r>
            <a:r>
              <a:rPr lang="ko-KR" altLang="ko-Kore-KR" sz="1400" dirty="0" err="1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엑세스</a:t>
            </a:r>
            <a:r>
              <a:rPr lang="ko-KR" altLang="ko-Kore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탐지</a:t>
            </a:r>
            <a:endParaRPr lang="en-US" altLang="ko-KR" sz="1400" dirty="0">
              <a:solidFill>
                <a:schemeClr val="tx1"/>
              </a:solidFill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CE29724-5176-8FB3-CE93-BA912B9C659B}"/>
              </a:ext>
            </a:extLst>
          </p:cNvPr>
          <p:cNvSpPr/>
          <p:nvPr/>
        </p:nvSpPr>
        <p:spPr>
          <a:xfrm>
            <a:off x="713252" y="2178200"/>
            <a:ext cx="1174595" cy="38643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solidFill>
                  <a:schemeClr val="bg1"/>
                </a:solidFill>
                <a:latin typeface="NanumGothic" pitchFamily="2" charset="-127"/>
                <a:ea typeface="NanumGothic" pitchFamily="2" charset="-127"/>
              </a:rPr>
              <a:t>기능 구현</a:t>
            </a:r>
            <a:endParaRPr kumimoji="1" lang="en-US" altLang="ko-KR" sz="1400" dirty="0">
              <a:solidFill>
                <a:schemeClr val="bg1"/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7A7822C-23BC-1D7F-0FE6-F09AAA9986FC}"/>
              </a:ext>
            </a:extLst>
          </p:cNvPr>
          <p:cNvSpPr/>
          <p:nvPr/>
        </p:nvSpPr>
        <p:spPr>
          <a:xfrm>
            <a:off x="7385823" y="2564635"/>
            <a:ext cx="4104073" cy="219521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 </a:t>
            </a:r>
            <a:r>
              <a:rPr lang="ko-KR" altLang="en-US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암호화 웹 트랜잭션 복호화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 </a:t>
            </a:r>
            <a:r>
              <a:rPr lang="ko-KR" altLang="en-US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사용자 식별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 </a:t>
            </a:r>
            <a:r>
              <a:rPr lang="ko-KR" altLang="en-US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통계기반 탐지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3031A3E-E260-6675-4FFE-DBDA9018DBCC}"/>
              </a:ext>
            </a:extLst>
          </p:cNvPr>
          <p:cNvSpPr/>
          <p:nvPr/>
        </p:nvSpPr>
        <p:spPr>
          <a:xfrm>
            <a:off x="7385823" y="2178200"/>
            <a:ext cx="1174595" cy="38643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solidFill>
                  <a:schemeClr val="bg1"/>
                </a:solidFill>
                <a:latin typeface="NanumGothic" pitchFamily="2" charset="-127"/>
                <a:ea typeface="NanumGothic" pitchFamily="2" charset="-127"/>
              </a:rPr>
              <a:t>문제점 해결</a:t>
            </a:r>
            <a:endParaRPr kumimoji="1" lang="en-US" altLang="ko-KR" sz="1400" dirty="0">
              <a:solidFill>
                <a:schemeClr val="bg1"/>
              </a:solidFill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43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E6997213-5D3E-8AB8-0A24-DE17377AE0B2}"/>
              </a:ext>
            </a:extLst>
          </p:cNvPr>
          <p:cNvSpPr/>
          <p:nvPr/>
        </p:nvSpPr>
        <p:spPr>
          <a:xfrm>
            <a:off x="0" y="810322"/>
            <a:ext cx="4512527" cy="42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A00B093-1607-FB76-F9DD-7BEFA279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8794"/>
            <a:ext cx="10515600" cy="1119169"/>
          </a:xfrm>
        </p:spPr>
        <p:txBody>
          <a:bodyPr>
            <a:normAutofit/>
          </a:bodyPr>
          <a:lstStyle/>
          <a:p>
            <a:r>
              <a:rPr kumimoji="1" lang="ko-Kore-KR" altLang="en-US" sz="3600" b="1" dirty="0">
                <a:latin typeface="NanumGothic" pitchFamily="2" charset="-127"/>
                <a:ea typeface="NanumGothic" pitchFamily="2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636E72-9C86-16F1-A7E0-DA1526E91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97541"/>
            <a:ext cx="10515600" cy="3973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>
                <a:latin typeface="NanumGothic" pitchFamily="2" charset="-127"/>
                <a:ea typeface="NanumGothic" pitchFamily="2" charset="-127"/>
              </a:rPr>
              <a:t>01  Motivation</a:t>
            </a:r>
          </a:p>
          <a:p>
            <a:pPr marL="0" indent="0">
              <a:buNone/>
            </a:pPr>
            <a:endParaRPr lang="en-US" altLang="ko-KR" sz="1800" dirty="0">
              <a:latin typeface="NanumGothic" pitchFamily="2" charset="-127"/>
              <a:ea typeface="NanumGothic" pitchFamily="2" charset="-127"/>
            </a:endParaRPr>
          </a:p>
          <a:p>
            <a:pPr marL="0" indent="0">
              <a:buNone/>
            </a:pPr>
            <a:r>
              <a:rPr lang="en-US" altLang="ko-KR" sz="1800" dirty="0">
                <a:latin typeface="NanumGothic" pitchFamily="2" charset="-127"/>
                <a:ea typeface="NanumGothic" pitchFamily="2" charset="-127"/>
              </a:rPr>
              <a:t>02</a:t>
            </a:r>
            <a:r>
              <a:rPr lang="ko-KR" altLang="en-US" sz="18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en-US" altLang="ko-KR" sz="1800" dirty="0">
                <a:latin typeface="NanumGothic" pitchFamily="2" charset="-127"/>
                <a:ea typeface="NanumGothic" pitchFamily="2" charset="-127"/>
              </a:rPr>
              <a:t> Related work</a:t>
            </a:r>
          </a:p>
          <a:p>
            <a:pPr marL="0" indent="0">
              <a:buNone/>
            </a:pPr>
            <a:endParaRPr lang="en-US" altLang="ko-KR" sz="1800" dirty="0">
              <a:latin typeface="NanumGothic" pitchFamily="2" charset="-127"/>
              <a:ea typeface="NanumGothic" pitchFamily="2" charset="-127"/>
            </a:endParaRPr>
          </a:p>
          <a:p>
            <a:pPr marL="0" indent="0">
              <a:buNone/>
            </a:pPr>
            <a:r>
              <a:rPr lang="en-US" altLang="ko-KR" sz="1800" dirty="0">
                <a:latin typeface="NanumGothic" pitchFamily="2" charset="-127"/>
                <a:ea typeface="NanumGothic" pitchFamily="2" charset="-127"/>
              </a:rPr>
              <a:t>03  Method</a:t>
            </a:r>
          </a:p>
          <a:p>
            <a:pPr marL="514350" indent="-514350">
              <a:buAutoNum type="arabicPlain" startAt="4"/>
            </a:pPr>
            <a:endParaRPr lang="en-US" altLang="ko-KR" sz="1800" dirty="0">
              <a:latin typeface="NanumGothic" pitchFamily="2" charset="-127"/>
              <a:ea typeface="NanumGothic" pitchFamily="2" charset="-127"/>
            </a:endParaRPr>
          </a:p>
          <a:p>
            <a:pPr marL="0" indent="0">
              <a:buNone/>
            </a:pPr>
            <a:r>
              <a:rPr lang="en-US" altLang="ko-KR" sz="1800" dirty="0">
                <a:latin typeface="NanumGothic" pitchFamily="2" charset="-127"/>
                <a:ea typeface="NanumGothic" pitchFamily="2" charset="-127"/>
              </a:rPr>
              <a:t>04  Contribution</a:t>
            </a:r>
          </a:p>
          <a:p>
            <a:pPr marL="0" indent="0">
              <a:buNone/>
            </a:pPr>
            <a:endParaRPr lang="en-US" altLang="ko-KR" sz="1800" dirty="0">
              <a:latin typeface="NanumGothic" pitchFamily="2" charset="-127"/>
              <a:ea typeface="NanumGothic" pitchFamily="2" charset="-127"/>
            </a:endParaRPr>
          </a:p>
          <a:p>
            <a:pPr marL="0" indent="0">
              <a:buNone/>
            </a:pPr>
            <a:r>
              <a:rPr lang="en-US" altLang="ko-KR" sz="1800" dirty="0">
                <a:latin typeface="NanumGothic" pitchFamily="2" charset="-127"/>
                <a:ea typeface="NanumGothic" pitchFamily="2" charset="-127"/>
              </a:rPr>
              <a:t>05  Future work</a:t>
            </a:r>
          </a:p>
        </p:txBody>
      </p:sp>
    </p:spTree>
    <p:extLst>
      <p:ext uri="{BB962C8B-B14F-4D97-AF65-F5344CB8AC3E}">
        <p14:creationId xmlns:p14="http://schemas.microsoft.com/office/powerpoint/2010/main" val="141811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05  Future work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pic>
        <p:nvPicPr>
          <p:cNvPr id="3" name="그림 2" descr="옅은, 밤하늘이(가) 표시된 사진&#10;&#10;자동 생성된 설명">
            <a:extLst>
              <a:ext uri="{FF2B5EF4-FFF2-40B4-BE49-F238E27FC236}">
                <a16:creationId xmlns:a16="http://schemas.microsoft.com/office/drawing/2014/main" id="{319B6437-60EF-DC11-AA2C-5497DC560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473" y="3742599"/>
            <a:ext cx="2328642" cy="25541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BE1DB4-386E-B57F-3135-57A6A0DCE175}"/>
              </a:ext>
            </a:extLst>
          </p:cNvPr>
          <p:cNvSpPr txBox="1"/>
          <p:nvPr/>
        </p:nvSpPr>
        <p:spPr>
          <a:xfrm>
            <a:off x="382196" y="1445802"/>
            <a:ext cx="6895834" cy="79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▷</a:t>
            </a:r>
            <a:r>
              <a:rPr lang="en-US" altLang="ko-KR" sz="18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탐지 후 자동으로 차단하는 기능을 통하여 기존에 보안 담당자가 </a:t>
            </a:r>
            <a:endParaRPr lang="en-US" altLang="ko-KR" sz="1400" dirty="0"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  </a:t>
            </a:r>
            <a:r>
              <a:rPr lang="ko-KR" altLang="ko-Kore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탐지 이벤트를 수작업으로 분석 및 차단하던 부분을 자동화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할 것</a:t>
            </a:r>
            <a:endParaRPr lang="ko-KR" altLang="en-US" sz="1400" dirty="0"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5278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ko-KR" sz="3600" dirty="0">
                <a:latin typeface="NanumGothic" pitchFamily="2" charset="-127"/>
                <a:ea typeface="NanumGothic" pitchFamily="2" charset="-127"/>
              </a:rPr>
              <a:t>Thank You</a:t>
            </a:r>
            <a:endParaRPr lang="ko-KR" altLang="en-US" sz="3600" dirty="0"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229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01  Motivation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pic>
        <p:nvPicPr>
          <p:cNvPr id="18" name="그림 17" descr="텍스트이(가) 표시된 사진&#10;&#10;자동 생성된 설명">
            <a:extLst>
              <a:ext uri="{FF2B5EF4-FFF2-40B4-BE49-F238E27FC236}">
                <a16:creationId xmlns:a16="http://schemas.microsoft.com/office/drawing/2014/main" id="{BCA4E908-F9DC-B484-276E-ECA1F62A2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760" y="2503448"/>
            <a:ext cx="4254500" cy="1524000"/>
          </a:xfrm>
          <a:prstGeom prst="rect">
            <a:avLst/>
          </a:prstGeom>
        </p:spPr>
      </p:pic>
      <p:pic>
        <p:nvPicPr>
          <p:cNvPr id="20" name="그림 19" descr="텍스트, 화면, 어두운이(가) 표시된 사진&#10;&#10;자동 생성된 설명">
            <a:extLst>
              <a:ext uri="{FF2B5EF4-FFF2-40B4-BE49-F238E27FC236}">
                <a16:creationId xmlns:a16="http://schemas.microsoft.com/office/drawing/2014/main" id="{7035EA32-9385-077C-8659-EEB6B85A0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577" y="1362307"/>
            <a:ext cx="3806283" cy="38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6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02  Related work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EDF8137-041B-58F7-B01D-E3E63C57584C}"/>
              </a:ext>
            </a:extLst>
          </p:cNvPr>
          <p:cNvSpPr/>
          <p:nvPr/>
        </p:nvSpPr>
        <p:spPr>
          <a:xfrm>
            <a:off x="468923" y="1676571"/>
            <a:ext cx="10213946" cy="221956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19557621">
                  <a:custGeom>
                    <a:avLst/>
                    <a:gdLst>
                      <a:gd name="connsiteX0" fmla="*/ 0 w 5659049"/>
                      <a:gd name="connsiteY0" fmla="*/ 0 h 4968453"/>
                      <a:gd name="connsiteX1" fmla="*/ 5659049 w 5659049"/>
                      <a:gd name="connsiteY1" fmla="*/ 0 h 4968453"/>
                      <a:gd name="connsiteX2" fmla="*/ 5659049 w 5659049"/>
                      <a:gd name="connsiteY2" fmla="*/ 4968453 h 4968453"/>
                      <a:gd name="connsiteX3" fmla="*/ 0 w 5659049"/>
                      <a:gd name="connsiteY3" fmla="*/ 4968453 h 4968453"/>
                      <a:gd name="connsiteX4" fmla="*/ 0 w 5659049"/>
                      <a:gd name="connsiteY4" fmla="*/ 0 h 49684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59049" h="4968453" extrusionOk="0">
                        <a:moveTo>
                          <a:pt x="0" y="0"/>
                        </a:moveTo>
                        <a:cubicBezTo>
                          <a:pt x="1047182" y="31833"/>
                          <a:pt x="2855788" y="107582"/>
                          <a:pt x="5659049" y="0"/>
                        </a:cubicBezTo>
                        <a:cubicBezTo>
                          <a:pt x="5795197" y="1331233"/>
                          <a:pt x="5728763" y="2610564"/>
                          <a:pt x="5659049" y="4968453"/>
                        </a:cubicBezTo>
                        <a:cubicBezTo>
                          <a:pt x="4998383" y="5013599"/>
                          <a:pt x="801005" y="4831353"/>
                          <a:pt x="0" y="4968453"/>
                        </a:cubicBezTo>
                        <a:cubicBezTo>
                          <a:pt x="-147926" y="3838255"/>
                          <a:pt x="12785" y="16986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dirty="0">
              <a:solidFill>
                <a:schemeClr val="tx1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  <a:p>
            <a:r>
              <a:rPr lang="en-US" altLang="ko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애플리케이션 서버에 플러그인 형태로 구동</a:t>
            </a:r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r>
              <a:rPr lang="en-US" altLang="ko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400" dirty="0" err="1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웹애플리케이션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서버가 </a:t>
            </a:r>
            <a:r>
              <a:rPr lang="ko-KR" altLang="en-US" sz="1400" dirty="0" err="1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기동되고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모니터링 대상 클래스가 메모리에 로딩될 때 바이트 코드를 동적으로 조작하여 모니터링 코드 삽입</a:t>
            </a:r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r>
              <a:rPr lang="en-US" altLang="ko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이후 삽입된 모니터링 코드를 통하여 원하는 정보를 다양하게 수집하여 실시간 모니터링과 분석 기능을 제공</a:t>
            </a:r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pPr marL="285750" indent="-285750">
              <a:buFontTx/>
              <a:buChar char="-"/>
            </a:pPr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r>
              <a:rPr lang="en-US" altLang="ko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→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부하가 거의 없고</a:t>
            </a:r>
            <a:r>
              <a:rPr lang="en-US" altLang="ko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요청 트랜잭션 정보 전체를 수집할 수 있음</a:t>
            </a:r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20449D0-6F3B-D6D7-635B-E9088B4CBD76}"/>
              </a:ext>
            </a:extLst>
          </p:cNvPr>
          <p:cNvSpPr/>
          <p:nvPr/>
        </p:nvSpPr>
        <p:spPr>
          <a:xfrm>
            <a:off x="672477" y="1427190"/>
            <a:ext cx="3973864" cy="498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웹애플리케이션</a:t>
            </a:r>
            <a:r>
              <a:rPr lang="ko-KR" altLang="en-US" sz="16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모니터링 시스템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C4574D0-6032-3887-5B58-36B846075FD2}"/>
              </a:ext>
            </a:extLst>
          </p:cNvPr>
          <p:cNvSpPr/>
          <p:nvPr/>
        </p:nvSpPr>
        <p:spPr>
          <a:xfrm>
            <a:off x="468923" y="4436952"/>
            <a:ext cx="9896408" cy="203075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19557621">
                  <a:custGeom>
                    <a:avLst/>
                    <a:gdLst>
                      <a:gd name="connsiteX0" fmla="*/ 0 w 5659049"/>
                      <a:gd name="connsiteY0" fmla="*/ 0 h 4968453"/>
                      <a:gd name="connsiteX1" fmla="*/ 5659049 w 5659049"/>
                      <a:gd name="connsiteY1" fmla="*/ 0 h 4968453"/>
                      <a:gd name="connsiteX2" fmla="*/ 5659049 w 5659049"/>
                      <a:gd name="connsiteY2" fmla="*/ 4968453 h 4968453"/>
                      <a:gd name="connsiteX3" fmla="*/ 0 w 5659049"/>
                      <a:gd name="connsiteY3" fmla="*/ 4968453 h 4968453"/>
                      <a:gd name="connsiteX4" fmla="*/ 0 w 5659049"/>
                      <a:gd name="connsiteY4" fmla="*/ 0 h 49684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59049" h="4968453" extrusionOk="0">
                        <a:moveTo>
                          <a:pt x="0" y="0"/>
                        </a:moveTo>
                        <a:cubicBezTo>
                          <a:pt x="1047182" y="31833"/>
                          <a:pt x="2855788" y="107582"/>
                          <a:pt x="5659049" y="0"/>
                        </a:cubicBezTo>
                        <a:cubicBezTo>
                          <a:pt x="5795197" y="1331233"/>
                          <a:pt x="5728763" y="2610564"/>
                          <a:pt x="5659049" y="4968453"/>
                        </a:cubicBezTo>
                        <a:cubicBezTo>
                          <a:pt x="4998383" y="5013599"/>
                          <a:pt x="801005" y="4831353"/>
                          <a:pt x="0" y="4968453"/>
                        </a:cubicBezTo>
                        <a:cubicBezTo>
                          <a:pt x="-147926" y="3838255"/>
                          <a:pt x="12785" y="16986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r>
              <a:rPr lang="en-US" altLang="ko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기존 보안 시스템은 네트워크 영역에서 수집한 패킷 정보에 의존하여 </a:t>
            </a:r>
            <a:r>
              <a:rPr lang="ko-KR" altLang="en-US" sz="1400" dirty="0" err="1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웹트랜잭션에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대한 공격을 탐지</a:t>
            </a:r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r>
              <a:rPr lang="en-US" altLang="ko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패킷이 암호화되어 있을 경우 이를 복호화 해야 하고 복호화로 인한 성능 저하가 발생되어 패킷 전수 조사가 불가능</a:t>
            </a:r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r>
              <a:rPr lang="en-US" altLang="ko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암호화 </a:t>
            </a:r>
            <a:r>
              <a:rPr lang="ko-KR" altLang="en-US" sz="1400" dirty="0" err="1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웹트래픽을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이용하는 지능적 사이버 공격은 통계 기반이 아니면 탐지하기 어려움</a:t>
            </a:r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r>
              <a:rPr lang="en-US" altLang="ko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→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부하 없는 </a:t>
            </a:r>
            <a:r>
              <a:rPr lang="ko-KR" altLang="en-US" sz="1400" dirty="0" err="1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웹트래픽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전수 수집 및 저장과 저장된 데이터를 바탕으로 통계 기반의 탐지 기능이 요구</a:t>
            </a:r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9720549-F5AF-6439-5ABF-61A53E95DB6B}"/>
              </a:ext>
            </a:extLst>
          </p:cNvPr>
          <p:cNvSpPr/>
          <p:nvPr/>
        </p:nvSpPr>
        <p:spPr>
          <a:xfrm>
            <a:off x="672478" y="4187570"/>
            <a:ext cx="3024554" cy="498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보안시스템 요구사항</a:t>
            </a:r>
          </a:p>
        </p:txBody>
      </p:sp>
    </p:spTree>
    <p:extLst>
      <p:ext uri="{BB962C8B-B14F-4D97-AF65-F5344CB8AC3E}">
        <p14:creationId xmlns:p14="http://schemas.microsoft.com/office/powerpoint/2010/main" val="68765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835E3BA-68BC-5201-9ADC-7F429B448331}"/>
              </a:ext>
            </a:extLst>
          </p:cNvPr>
          <p:cNvSpPr/>
          <p:nvPr/>
        </p:nvSpPr>
        <p:spPr>
          <a:xfrm>
            <a:off x="1137423" y="2674325"/>
            <a:ext cx="2542478" cy="141248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ore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웹</a:t>
            </a:r>
            <a:r>
              <a:rPr kumimoji="1"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애플리케이션 모니터링 기반 암호화 </a:t>
            </a:r>
            <a:r>
              <a:rPr kumimoji="1" lang="ko-KR" altLang="en-US" sz="1400" dirty="0" err="1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웹트랜잭션</a:t>
            </a:r>
            <a:r>
              <a:rPr kumimoji="1"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</a:t>
            </a:r>
            <a:endParaRPr kumimoji="1"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pPr algn="ctr"/>
            <a:r>
              <a:rPr kumimoji="1"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공격 탐지 시스템</a:t>
            </a:r>
            <a:endParaRPr kumimoji="1" lang="ko-Kore-KR" altLang="en-US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오른쪽 화살표[R] 3">
            <a:extLst>
              <a:ext uri="{FF2B5EF4-FFF2-40B4-BE49-F238E27FC236}">
                <a16:creationId xmlns:a16="http://schemas.microsoft.com/office/drawing/2014/main" id="{248F7DB4-40A3-3F26-48CA-5AB2E35BA987}"/>
              </a:ext>
            </a:extLst>
          </p:cNvPr>
          <p:cNvSpPr/>
          <p:nvPr/>
        </p:nvSpPr>
        <p:spPr>
          <a:xfrm>
            <a:off x="3912218" y="3135242"/>
            <a:ext cx="591015" cy="490654"/>
          </a:xfrm>
          <a:prstGeom prst="rightArrow">
            <a:avLst>
              <a:gd name="adj1" fmla="val 34848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5245907-CD1C-AACB-5053-E83AF2F1B08C}"/>
              </a:ext>
            </a:extLst>
          </p:cNvPr>
          <p:cNvSpPr/>
          <p:nvPr/>
        </p:nvSpPr>
        <p:spPr>
          <a:xfrm>
            <a:off x="4735550" y="2011866"/>
            <a:ext cx="2832410" cy="27162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ore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복호화가</a:t>
            </a:r>
            <a:r>
              <a:rPr kumimoji="1"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이미 </a:t>
            </a:r>
            <a:endParaRPr kumimoji="1"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pPr algn="ctr"/>
            <a:r>
              <a:rPr kumimoji="1"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되어 있는 </a:t>
            </a:r>
            <a:r>
              <a:rPr kumimoji="1" lang="ko-KR" altLang="en-US" sz="1400" dirty="0" err="1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웹애플리케이션</a:t>
            </a:r>
            <a:r>
              <a:rPr kumimoji="1"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서버의 </a:t>
            </a:r>
            <a:endParaRPr kumimoji="1"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pPr algn="ctr"/>
            <a:r>
              <a:rPr kumimoji="1"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메모리 내에서 </a:t>
            </a:r>
            <a:r>
              <a:rPr kumimoji="1" lang="ko-KR" altLang="en-US" sz="1400" dirty="0" err="1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웹트랜잭션</a:t>
            </a:r>
            <a:r>
              <a:rPr kumimoji="1"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정보를 수집</a:t>
            </a:r>
            <a:endParaRPr kumimoji="1" lang="ko-Kore-KR" altLang="en-US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6" name="오른쪽 화살표[R] 5">
            <a:extLst>
              <a:ext uri="{FF2B5EF4-FFF2-40B4-BE49-F238E27FC236}">
                <a16:creationId xmlns:a16="http://schemas.microsoft.com/office/drawing/2014/main" id="{614B3023-1243-FA87-713F-319CACED4CB9}"/>
              </a:ext>
            </a:extLst>
          </p:cNvPr>
          <p:cNvSpPr/>
          <p:nvPr/>
        </p:nvSpPr>
        <p:spPr>
          <a:xfrm rot="20730003">
            <a:off x="7980581" y="2117496"/>
            <a:ext cx="591015" cy="490654"/>
          </a:xfrm>
          <a:prstGeom prst="rightArrow">
            <a:avLst>
              <a:gd name="adj1" fmla="val 34848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A1BB9-1750-70C9-0DAE-260B431D589F}"/>
              </a:ext>
            </a:extLst>
          </p:cNvPr>
          <p:cNvSpPr txBox="1"/>
          <p:nvPr/>
        </p:nvSpPr>
        <p:spPr>
          <a:xfrm>
            <a:off x="8810892" y="1949385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ore-KR" altLang="en-US" sz="1600" dirty="0">
                <a:latin typeface="NanumGothic" pitchFamily="2" charset="-127"/>
                <a:ea typeface="NanumGothic" pitchFamily="2" charset="-127"/>
              </a:rPr>
              <a:t>웹트랜잭션</a:t>
            </a:r>
            <a:r>
              <a:rPr kumimoji="1" lang="ko-KR" altLang="en-US" sz="1600" dirty="0">
                <a:latin typeface="NanumGothic" pitchFamily="2" charset="-127"/>
                <a:ea typeface="NanumGothic" pitchFamily="2" charset="-127"/>
              </a:rPr>
              <a:t> 정보 </a:t>
            </a:r>
            <a:endParaRPr kumimoji="1" lang="en-US" altLang="ko-KR" sz="1600" dirty="0">
              <a:latin typeface="NanumGothic" pitchFamily="2" charset="-127"/>
              <a:ea typeface="NanumGothic" pitchFamily="2" charset="-127"/>
            </a:endParaRPr>
          </a:p>
          <a:p>
            <a:pPr algn="ctr"/>
            <a:r>
              <a:rPr kumimoji="1" lang="ko-KR" altLang="en-US" sz="1600" dirty="0">
                <a:latin typeface="NanumGothic" pitchFamily="2" charset="-127"/>
                <a:ea typeface="NanumGothic" pitchFamily="2" charset="-127"/>
              </a:rPr>
              <a:t>전수 수집 및 저장</a:t>
            </a:r>
            <a:endParaRPr kumimoji="1" lang="ko-Kore-KR" altLang="en-US" sz="16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8" name="오른쪽 화살표[R] 7">
            <a:extLst>
              <a:ext uri="{FF2B5EF4-FFF2-40B4-BE49-F238E27FC236}">
                <a16:creationId xmlns:a16="http://schemas.microsoft.com/office/drawing/2014/main" id="{91124FE0-E4C6-6187-94D5-81ADCD3F762D}"/>
              </a:ext>
            </a:extLst>
          </p:cNvPr>
          <p:cNvSpPr/>
          <p:nvPr/>
        </p:nvSpPr>
        <p:spPr>
          <a:xfrm rot="665303">
            <a:off x="8005449" y="4142092"/>
            <a:ext cx="591015" cy="490654"/>
          </a:xfrm>
          <a:prstGeom prst="rightArrow">
            <a:avLst>
              <a:gd name="adj1" fmla="val 34848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9" name="오른쪽 화살표[R] 8">
            <a:extLst>
              <a:ext uri="{FF2B5EF4-FFF2-40B4-BE49-F238E27FC236}">
                <a16:creationId xmlns:a16="http://schemas.microsoft.com/office/drawing/2014/main" id="{F1CBA12B-EA1B-EF04-2504-67038B74F8BE}"/>
              </a:ext>
            </a:extLst>
          </p:cNvPr>
          <p:cNvSpPr/>
          <p:nvPr/>
        </p:nvSpPr>
        <p:spPr>
          <a:xfrm>
            <a:off x="8032594" y="3135242"/>
            <a:ext cx="591015" cy="490654"/>
          </a:xfrm>
          <a:prstGeom prst="rightArrow">
            <a:avLst>
              <a:gd name="adj1" fmla="val 34848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B2EDE5-71D9-1CE2-9D8E-9EE4C045C896}"/>
              </a:ext>
            </a:extLst>
          </p:cNvPr>
          <p:cNvSpPr txBox="1"/>
          <p:nvPr/>
        </p:nvSpPr>
        <p:spPr>
          <a:xfrm>
            <a:off x="8810892" y="3211292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600" dirty="0">
                <a:latin typeface="NanumGothic" pitchFamily="2" charset="-127"/>
                <a:ea typeface="NanumGothic" pitchFamily="2" charset="-127"/>
              </a:rPr>
              <a:t>정확한 사용자 식별</a:t>
            </a:r>
            <a:endParaRPr kumimoji="1" lang="ko-Kore-KR" altLang="en-US" sz="16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E2E73-9FD5-9FC5-EC55-F35008CA52A6}"/>
              </a:ext>
            </a:extLst>
          </p:cNvPr>
          <p:cNvSpPr txBox="1"/>
          <p:nvPr/>
        </p:nvSpPr>
        <p:spPr>
          <a:xfrm>
            <a:off x="8810892" y="4309013"/>
            <a:ext cx="1704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600" dirty="0">
                <a:latin typeface="NanumGothic" pitchFamily="2" charset="-127"/>
                <a:ea typeface="NanumGothic" pitchFamily="2" charset="-127"/>
              </a:rPr>
              <a:t>통계 기반의 탐지</a:t>
            </a:r>
            <a:endParaRPr kumimoji="1" lang="ko-Kore-KR" altLang="en-US" sz="1600" dirty="0"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777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121079"/>
            <a:ext cx="1699365" cy="421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6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탐지 시스템 설계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F7C90-0397-2E09-3E87-BF9751347E39}"/>
              </a:ext>
            </a:extLst>
          </p:cNvPr>
          <p:cNvSpPr txBox="1"/>
          <p:nvPr/>
        </p:nvSpPr>
        <p:spPr>
          <a:xfrm>
            <a:off x="490654" y="1540521"/>
            <a:ext cx="1699365" cy="3811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ore-KR" sz="1400" b="0" i="0" dirty="0">
                <a:solidFill>
                  <a:srgbClr val="333333"/>
                </a:solidFill>
                <a:effectLst/>
                <a:latin typeface="NanumGothic" pitchFamily="2" charset="-127"/>
                <a:ea typeface="NanumGothic" pitchFamily="2" charset="-127"/>
              </a:rPr>
              <a:t>Ⅰ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시스템 구축 환경</a:t>
            </a:r>
            <a:endParaRPr lang="ko-KR" altLang="en-US" sz="11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DC7D8-816A-48B0-831C-FF39AF4D507C}"/>
              </a:ext>
            </a:extLst>
          </p:cNvPr>
          <p:cNvSpPr txBox="1"/>
          <p:nvPr/>
        </p:nvSpPr>
        <p:spPr>
          <a:xfrm>
            <a:off x="490654" y="2081124"/>
            <a:ext cx="9634653" cy="7009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en-US" altLang="ko-KR" sz="1400" dirty="0">
                <a:latin typeface="NanumGothic" pitchFamily="2" charset="-127"/>
                <a:ea typeface="NanumGothic" pitchFamily="2" charset="-127"/>
              </a:rPr>
              <a:t>HTTP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 요청 정보 중 요청한 클라이언트의 </a:t>
            </a:r>
            <a:r>
              <a:rPr lang="ko-KR" altLang="en-US" sz="1400" dirty="0" err="1">
                <a:latin typeface="NanumGothic" pitchFamily="2" charset="-127"/>
                <a:ea typeface="NanumGothic" pitchFamily="2" charset="-127"/>
              </a:rPr>
              <a:t>웹브라우저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 및 </a:t>
            </a:r>
            <a:r>
              <a:rPr lang="en-US" altLang="ko-KR" sz="1400" dirty="0">
                <a:latin typeface="NanumGothic" pitchFamily="2" charset="-127"/>
                <a:ea typeface="NanumGothic" pitchFamily="2" charset="-127"/>
              </a:rPr>
              <a:t>OS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의 종류와 버전 정보를 담고 있는 </a:t>
            </a:r>
            <a:endParaRPr lang="en-US" altLang="ko-KR" sz="14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  </a:t>
            </a:r>
            <a:r>
              <a:rPr lang="en-US" altLang="ko-KR" sz="1400" dirty="0">
                <a:highlight>
                  <a:srgbClr val="DFFFDB"/>
                </a:highlight>
                <a:latin typeface="NanumGothic" pitchFamily="2" charset="-127"/>
                <a:ea typeface="NanumGothic" pitchFamily="2" charset="-127"/>
              </a:rPr>
              <a:t>user-agent</a:t>
            </a:r>
            <a:r>
              <a:rPr lang="ko-KR" altLang="en-US" sz="1400" dirty="0">
                <a:highlight>
                  <a:srgbClr val="DFFFDB"/>
                </a:highlight>
                <a:latin typeface="NanumGothic" pitchFamily="2" charset="-127"/>
                <a:ea typeface="NanumGothic" pitchFamily="2" charset="-127"/>
              </a:rPr>
              <a:t> 정보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에서 </a:t>
            </a:r>
            <a:r>
              <a:rPr lang="en-US" altLang="ko-KR" sz="1400" dirty="0">
                <a:highlight>
                  <a:srgbClr val="DFFFDB"/>
                </a:highlight>
                <a:latin typeface="NanumGothic" pitchFamily="2" charset="-127"/>
                <a:ea typeface="NanumGothic" pitchFamily="2" charset="-127"/>
              </a:rPr>
              <a:t>user-agent </a:t>
            </a:r>
            <a:r>
              <a:rPr lang="ko-KR" altLang="en-US" sz="1400" dirty="0">
                <a:highlight>
                  <a:srgbClr val="DFFFDB"/>
                </a:highlight>
                <a:latin typeface="NanumGothic" pitchFamily="2" charset="-127"/>
                <a:ea typeface="NanumGothic" pitchFamily="2" charset="-127"/>
              </a:rPr>
              <a:t>블랙리스트 정보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와 매칭하여 탐지하도록 설계</a:t>
            </a:r>
            <a:endParaRPr lang="ko-KR" altLang="en-US" sz="1100" dirty="0">
              <a:latin typeface="NanumGothic" pitchFamily="2" charset="-127"/>
              <a:ea typeface="NanumGothic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64B58AB-F785-74C9-3B05-8157646A9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54" y="3295156"/>
            <a:ext cx="5570899" cy="27679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6C6456-A1A3-B560-F7FD-BB1568A555C1}"/>
              </a:ext>
            </a:extLst>
          </p:cNvPr>
          <p:cNvSpPr txBox="1"/>
          <p:nvPr/>
        </p:nvSpPr>
        <p:spPr>
          <a:xfrm>
            <a:off x="1340336" y="5917579"/>
            <a:ext cx="3824868" cy="3166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NanumGothic" pitchFamily="2" charset="-127"/>
                <a:ea typeface="NanumGothic" pitchFamily="2" charset="-127"/>
              </a:rPr>
              <a:t>user-agent blacklist detection system configuration</a:t>
            </a:r>
            <a:endParaRPr lang="ko-KR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8355903-B69B-F43A-D3A7-2508555620F6}"/>
              </a:ext>
            </a:extLst>
          </p:cNvPr>
          <p:cNvSpPr/>
          <p:nvPr/>
        </p:nvSpPr>
        <p:spPr>
          <a:xfrm>
            <a:off x="3055434" y="4222595"/>
            <a:ext cx="869795" cy="159090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6983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121079"/>
            <a:ext cx="1699365" cy="421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6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탐지 시스템 설계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F7C90-0397-2E09-3E87-BF9751347E39}"/>
              </a:ext>
            </a:extLst>
          </p:cNvPr>
          <p:cNvSpPr txBox="1"/>
          <p:nvPr/>
        </p:nvSpPr>
        <p:spPr>
          <a:xfrm>
            <a:off x="490654" y="1540938"/>
            <a:ext cx="2401229" cy="3803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ore-KR" sz="1400" b="0" i="0" dirty="0">
                <a:solidFill>
                  <a:srgbClr val="333333"/>
                </a:solidFill>
                <a:effectLst/>
                <a:latin typeface="NanumGothic" pitchFamily="2" charset="-127"/>
                <a:ea typeface="NanumGothic" pitchFamily="2" charset="-127"/>
              </a:rPr>
              <a:t>Ⅱ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통계기반 탐지 시스템 설계</a:t>
            </a:r>
            <a:endParaRPr lang="ko-KR" altLang="en-US" sz="11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D2512-7016-5CBF-F08A-58A9D2EDEB7C}"/>
              </a:ext>
            </a:extLst>
          </p:cNvPr>
          <p:cNvSpPr txBox="1"/>
          <p:nvPr/>
        </p:nvSpPr>
        <p:spPr>
          <a:xfrm>
            <a:off x="490654" y="2081125"/>
            <a:ext cx="9634653" cy="7009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이미 복호화 되어있는 </a:t>
            </a:r>
            <a:r>
              <a:rPr lang="ko-KR" altLang="ko-Kore-KR" sz="14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웹트랜잭션</a:t>
            </a:r>
            <a:r>
              <a:rPr lang="ko-KR" altLang="ko-Kore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호출 정보를 수집하기 때문에 </a:t>
            </a:r>
            <a:endParaRPr lang="en-US" altLang="ko-KR" sz="14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o-Kore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sz="1400" dirty="0">
                <a:effectLst/>
                <a:highlight>
                  <a:srgbClr val="DFFFDB"/>
                </a:highlight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클라이언트 </a:t>
            </a:r>
            <a:r>
              <a:rPr lang="en-US" altLang="ko-Kore-KR" sz="1400" dirty="0">
                <a:effectLst/>
                <a:highlight>
                  <a:srgbClr val="DFFFDB"/>
                </a:highlight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IP</a:t>
            </a:r>
            <a:r>
              <a:rPr lang="en-US" altLang="ko-Kore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외에도 </a:t>
            </a:r>
            <a:r>
              <a:rPr lang="ko-KR" altLang="ko-Kore-KR" sz="1400" dirty="0">
                <a:effectLst/>
                <a:highlight>
                  <a:srgbClr val="DFFFDB"/>
                </a:highlight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애플리케이션 세션 아이디</a:t>
            </a:r>
            <a:r>
              <a:rPr lang="ko-KR" altLang="ko-Kore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를 활용하여 사용자를 정확히 식별</a:t>
            </a:r>
            <a:r>
              <a:rPr lang="ko-Kore-KR" altLang="ko-Kore-KR" sz="1400" dirty="0">
                <a:effectLst/>
                <a:latin typeface="NanumGothic" pitchFamily="2" charset="-127"/>
                <a:ea typeface="NanumGothic" pitchFamily="2" charset="-127"/>
              </a:rPr>
              <a:t> </a:t>
            </a:r>
            <a:endParaRPr lang="ko-KR" altLang="en-US" sz="1400" dirty="0">
              <a:latin typeface="NanumGothic" pitchFamily="2" charset="-127"/>
              <a:ea typeface="NanumGothic" pitchFamily="2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3CE5CAF-D1EC-3EA5-E55C-9662843B8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45" y="3296733"/>
            <a:ext cx="5514208" cy="27663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A539C4-03BD-AD2E-6080-15879F61E937}"/>
              </a:ext>
            </a:extLst>
          </p:cNvPr>
          <p:cNvSpPr txBox="1"/>
          <p:nvPr/>
        </p:nvSpPr>
        <p:spPr>
          <a:xfrm>
            <a:off x="1340336" y="5917579"/>
            <a:ext cx="3824868" cy="3166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NanumGothic" pitchFamily="2" charset="-127"/>
                <a:ea typeface="NanumGothic" pitchFamily="2" charset="-127"/>
              </a:rPr>
              <a:t>Configuration of statistics-based detection system</a:t>
            </a:r>
            <a:endParaRPr lang="ko-KR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2B32EBB-DDB1-F776-46DC-4DEBFA01505C}"/>
              </a:ext>
            </a:extLst>
          </p:cNvPr>
          <p:cNvSpPr/>
          <p:nvPr/>
        </p:nvSpPr>
        <p:spPr>
          <a:xfrm>
            <a:off x="3888059" y="3709640"/>
            <a:ext cx="1204331" cy="10928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972B32C-766F-EFF9-CBE7-8E62A396D5A3}"/>
              </a:ext>
            </a:extLst>
          </p:cNvPr>
          <p:cNvSpPr/>
          <p:nvPr/>
        </p:nvSpPr>
        <p:spPr>
          <a:xfrm>
            <a:off x="3891776" y="4802460"/>
            <a:ext cx="1204331" cy="10928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81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122554"/>
            <a:ext cx="1699365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6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탐지 시스템 설계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53021-470D-0630-1FF9-09672A7B7B7C}"/>
              </a:ext>
            </a:extLst>
          </p:cNvPr>
          <p:cNvSpPr txBox="1"/>
          <p:nvPr/>
        </p:nvSpPr>
        <p:spPr>
          <a:xfrm>
            <a:off x="490654" y="2081125"/>
            <a:ext cx="9634653" cy="7009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ko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sz="1400" kern="1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웹애플리케이션</a:t>
            </a:r>
            <a:r>
              <a:rPr lang="ko-KR" altLang="ko-Kore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모니터링 시스템에서 </a:t>
            </a:r>
            <a:r>
              <a:rPr lang="ko-KR" altLang="ko-Kore-KR" sz="1400" kern="100" dirty="0">
                <a:effectLst/>
                <a:highlight>
                  <a:srgbClr val="DFFFDB"/>
                </a:highlight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데이터 조회건수</a:t>
            </a:r>
            <a:r>
              <a:rPr lang="en-US" altLang="ko-Kore-KR" sz="1400" kern="100" dirty="0">
                <a:effectLst/>
                <a:highlight>
                  <a:srgbClr val="DFFFDB"/>
                </a:highlight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ore-KR" sz="1400" kern="100" dirty="0">
                <a:effectLst/>
                <a:highlight>
                  <a:srgbClr val="DFFFDB"/>
                </a:highlight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입력건수</a:t>
            </a:r>
            <a:r>
              <a:rPr lang="en-US" altLang="ko-Kore-KR" sz="1400" kern="100" dirty="0">
                <a:effectLst/>
                <a:highlight>
                  <a:srgbClr val="DFFFDB"/>
                </a:highlight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ore-KR" sz="1400" kern="100" dirty="0">
                <a:effectLst/>
                <a:highlight>
                  <a:srgbClr val="DFFFDB"/>
                </a:highlight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수정건수</a:t>
            </a:r>
            <a:r>
              <a:rPr lang="en-US" altLang="ko-Kore-KR" sz="1400" kern="100" dirty="0">
                <a:effectLst/>
                <a:highlight>
                  <a:srgbClr val="DFFFDB"/>
                </a:highlight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ore-KR" sz="1400" kern="100" dirty="0">
                <a:effectLst/>
                <a:highlight>
                  <a:srgbClr val="DFFFDB"/>
                </a:highlight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삭제건수</a:t>
            </a:r>
            <a:r>
              <a:rPr lang="ko-KR" altLang="ko-Kore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등의 </a:t>
            </a:r>
            <a:endParaRPr lang="en-US" altLang="ko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50000"/>
              </a:lnSpc>
            </a:pPr>
            <a:r>
              <a:rPr lang="ko-Kore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sz="14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데이터 액세스 정보를 수집하여 실제 데이터베이스에 발생된 비정상 행위에 대한 탐지 가능</a:t>
            </a:r>
            <a:endParaRPr lang="ko-Kore-KR" altLang="ko-Kore-KR" sz="14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AEF2A-C80A-4981-3B40-093F69639C04}"/>
              </a:ext>
            </a:extLst>
          </p:cNvPr>
          <p:cNvSpPr txBox="1"/>
          <p:nvPr/>
        </p:nvSpPr>
        <p:spPr>
          <a:xfrm>
            <a:off x="490654" y="1542220"/>
            <a:ext cx="3271023" cy="377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ore-KR" sz="1400" b="0" i="0" dirty="0">
                <a:solidFill>
                  <a:srgbClr val="333333"/>
                </a:solidFill>
                <a:effectLst/>
                <a:latin typeface="NanumGothic" pitchFamily="2" charset="-127"/>
                <a:ea typeface="NanumGothic" pitchFamily="2" charset="-127"/>
              </a:rPr>
              <a:t>Ⅲ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데이터 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액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세스 기반 탐지 시스템 설계</a:t>
            </a:r>
            <a:endParaRPr lang="ko-KR" altLang="en-US" sz="1100" dirty="0"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835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122554"/>
            <a:ext cx="1699365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6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전체 시스템 설계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53021-470D-0630-1FF9-09672A7B7B7C}"/>
              </a:ext>
            </a:extLst>
          </p:cNvPr>
          <p:cNvSpPr txBox="1"/>
          <p:nvPr/>
        </p:nvSpPr>
        <p:spPr>
          <a:xfrm>
            <a:off x="490654" y="2081125"/>
            <a:ext cx="9634653" cy="7009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 탐지를 위한 이벤트 설정 및 </a:t>
            </a:r>
            <a:r>
              <a:rPr lang="en" altLang="ko-KR" sz="1400" dirty="0">
                <a:latin typeface="NanumGothic" pitchFamily="2" charset="-127"/>
                <a:ea typeface="NanumGothic" pitchFamily="2" charset="-127"/>
              </a:rPr>
              <a:t>user-agent 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블랙리스트 관리 및 저장 기능 </a:t>
            </a:r>
            <a:endParaRPr lang="en-US" altLang="ko-KR" sz="14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 각 탐지 항목별 탐지 이벤트 발생 시 </a:t>
            </a:r>
            <a:r>
              <a:rPr lang="ko-KR" altLang="en-US" sz="1400" dirty="0" err="1">
                <a:latin typeface="NanumGothic" pitchFamily="2" charset="-127"/>
                <a:ea typeface="NanumGothic" pitchFamily="2" charset="-127"/>
              </a:rPr>
              <a:t>텔레그램을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 통해 이벤트 전송 및 이벤트 전송 설정을 위한 환경 설정 부분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AEF2A-C80A-4981-3B40-093F69639C04}"/>
              </a:ext>
            </a:extLst>
          </p:cNvPr>
          <p:cNvSpPr txBox="1"/>
          <p:nvPr/>
        </p:nvSpPr>
        <p:spPr>
          <a:xfrm>
            <a:off x="490655" y="1540521"/>
            <a:ext cx="1449658" cy="3811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ore-KR" sz="1400" b="0" i="0" dirty="0">
                <a:solidFill>
                  <a:srgbClr val="333333"/>
                </a:solidFill>
                <a:effectLst/>
                <a:latin typeface="NanumGothic" pitchFamily="2" charset="-127"/>
                <a:ea typeface="NanumGothic" pitchFamily="2" charset="-127"/>
              </a:rPr>
              <a:t>Ⅰ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시스템 구조도</a:t>
            </a:r>
            <a:endParaRPr lang="ko-KR" altLang="en-US" sz="1100" dirty="0"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2499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12550</TotalTime>
  <Words>922</Words>
  <Application>Microsoft Macintosh PowerPoint</Application>
  <PresentationFormat>와이드스크린</PresentationFormat>
  <Paragraphs>162</Paragraphs>
  <Slides>21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Calibri</vt:lpstr>
      <vt:lpstr>Elice DigitalBaeum</vt:lpstr>
      <vt:lpstr>Arial</vt:lpstr>
      <vt:lpstr>NanumGothic</vt:lpstr>
      <vt:lpstr>Calibri Light</vt:lpstr>
      <vt:lpstr>Office 테마</vt:lpstr>
      <vt:lpstr>웹 모니터링 기반 암호화 웹트래픽 공격 탐지 시스템 Web Monitoring based Encryption  Web Traffic Attack Detection System</vt:lpstr>
      <vt:lpstr>목차</vt:lpstr>
      <vt:lpstr>01  Motivation</vt:lpstr>
      <vt:lpstr>02  Related work</vt:lpstr>
      <vt:lpstr>03  Method</vt:lpstr>
      <vt:lpstr>03  Method</vt:lpstr>
      <vt:lpstr>03  Method</vt:lpstr>
      <vt:lpstr>03  Method</vt:lpstr>
      <vt:lpstr>03  Method</vt:lpstr>
      <vt:lpstr>03  Method</vt:lpstr>
      <vt:lpstr>03  Method</vt:lpstr>
      <vt:lpstr>03  Method</vt:lpstr>
      <vt:lpstr>03  Method</vt:lpstr>
      <vt:lpstr>03  Method</vt:lpstr>
      <vt:lpstr>03  Method</vt:lpstr>
      <vt:lpstr>03  Method</vt:lpstr>
      <vt:lpstr>03  Method</vt:lpstr>
      <vt:lpstr>03  Method</vt:lpstr>
      <vt:lpstr>04  Contribution</vt:lpstr>
      <vt:lpstr>05  Future work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지소영</dc:creator>
  <cp:lastModifiedBy>지소영</cp:lastModifiedBy>
  <cp:revision>33</cp:revision>
  <dcterms:created xsi:type="dcterms:W3CDTF">2022-10-11T08:29:01Z</dcterms:created>
  <dcterms:modified xsi:type="dcterms:W3CDTF">2022-11-10T06:20:08Z</dcterms:modified>
</cp:coreProperties>
</file>