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87" d="100"/>
          <a:sy n="87" d="100"/>
        </p:scale>
        <p:origin x="38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15A87-E01B-4086-B997-190D668391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Pay-to-Script-Hash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1C5509-6988-4AA1-B4CA-06856E5C36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74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73DE1-7318-4E94-AEFC-EDC5B8A84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Redeem Script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50A8B-BAF7-4242-A952-4B7481255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version 0.9.2 Bitcoin Core client </a:t>
            </a:r>
          </a:p>
          <a:p>
            <a:r>
              <a:rPr lang="en-US" dirty="0"/>
              <a:t>P2SH inside a P2SH redeem script? No</a:t>
            </a:r>
          </a:p>
          <a:p>
            <a:r>
              <a:rPr lang="en-US" dirty="0"/>
              <a:t>RETURN in redeem script? transaction invalid</a:t>
            </a:r>
          </a:p>
          <a:p>
            <a:r>
              <a:rPr lang="en-US" dirty="0"/>
              <a:t>Use valid redeem script, UTXO will be successfully locked with invalid redeem script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327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8D33C-917D-4CC8-9A59-8B26CE7FE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Transactions and Scripting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887000F-37C6-40B5-A3AF-76B1845C2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P2PKH script </a:t>
            </a:r>
          </a:p>
          <a:p>
            <a:r>
              <a:rPr lang="en-US" sz="2800" i="1" dirty="0"/>
              <a:t>Pay-to-Script-Hash</a:t>
            </a:r>
            <a:r>
              <a:rPr lang="en-US" sz="2800" dirty="0"/>
              <a:t> </a:t>
            </a:r>
          </a:p>
          <a:p>
            <a:r>
              <a:rPr lang="en-US" sz="2800" i="1" dirty="0" err="1"/>
              <a:t>multisignature</a:t>
            </a:r>
            <a:r>
              <a:rPr lang="en-US" sz="2800" i="1" dirty="0"/>
              <a:t> </a:t>
            </a:r>
            <a:r>
              <a:rPr lang="en-US" sz="2800" dirty="0"/>
              <a:t>scripts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7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7BDE2-322F-49A0-8597-C36791D4D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Multisignature</a:t>
            </a:r>
            <a:r>
              <a:rPr lang="en-US" i="1" dirty="0"/>
              <a:t> </a:t>
            </a:r>
            <a:r>
              <a:rPr lang="en-US" dirty="0"/>
              <a:t>scripts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195A172-72C1-4A79-A6B8-EBBD520466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39769" y="1022657"/>
            <a:ext cx="3150415" cy="533820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E9CC786-BD95-4D58-ACB5-D831D93F96A4}"/>
              </a:ext>
            </a:extLst>
          </p:cNvPr>
          <p:cNvSpPr/>
          <p:nvPr/>
        </p:nvSpPr>
        <p:spPr>
          <a:xfrm>
            <a:off x="654413" y="4290200"/>
            <a:ext cx="2158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nionPro-Regular"/>
              </a:rPr>
              <a:t>2-of-3 </a:t>
            </a:r>
            <a:r>
              <a:rPr lang="en-US" dirty="0" err="1">
                <a:solidFill>
                  <a:srgbClr val="000000"/>
                </a:solidFill>
                <a:latin typeface="MinionPro-Regular"/>
              </a:rPr>
              <a:t>multisignature</a:t>
            </a:r>
            <a:r>
              <a:rPr lang="en-US" dirty="0"/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91B72F-35E6-41D1-9DC7-8CE18083D8F1}"/>
              </a:ext>
            </a:extLst>
          </p:cNvPr>
          <p:cNvSpPr/>
          <p:nvPr/>
        </p:nvSpPr>
        <p:spPr>
          <a:xfrm>
            <a:off x="654413" y="3374042"/>
            <a:ext cx="17701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inionPro-Regular"/>
              </a:rPr>
              <a:t>M-of-N scheme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74945D-B70F-4608-84E1-D9E3CE73FF65}"/>
              </a:ext>
            </a:extLst>
          </p:cNvPr>
          <p:cNvSpPr txBox="1"/>
          <p:nvPr/>
        </p:nvSpPr>
        <p:spPr>
          <a:xfrm>
            <a:off x="3921369" y="5011616"/>
            <a:ext cx="2191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 potential signers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B0E008-2BB9-4051-B336-D3F352440D77}"/>
              </a:ext>
            </a:extLst>
          </p:cNvPr>
          <p:cNvSpPr txBox="1"/>
          <p:nvPr/>
        </p:nvSpPr>
        <p:spPr>
          <a:xfrm>
            <a:off x="3133583" y="2371636"/>
            <a:ext cx="31935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at least m of N must</a:t>
            </a:r>
            <a:br>
              <a:rPr lang="en-US" dirty="0"/>
            </a:br>
            <a:r>
              <a:rPr lang="en-US" dirty="0"/>
              <a:t>be used to create signatures </a:t>
            </a:r>
          </a:p>
          <a:p>
            <a:r>
              <a:rPr lang="en-US" dirty="0"/>
              <a:t>for a valid transaction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008EBA-C3EF-426F-84DE-78D94F6069C4}"/>
              </a:ext>
            </a:extLst>
          </p:cNvPr>
          <p:cNvSpPr txBox="1"/>
          <p:nvPr/>
        </p:nvSpPr>
        <p:spPr>
          <a:xfrm>
            <a:off x="465992" y="6420891"/>
            <a:ext cx="10461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Resource: https://www.cryptocompare.com/coins/guides/bitcoin-transactions-pay-to-script-hash/</a:t>
            </a:r>
          </a:p>
        </p:txBody>
      </p:sp>
    </p:spTree>
    <p:extLst>
      <p:ext uri="{BB962C8B-B14F-4D97-AF65-F5344CB8AC3E}">
        <p14:creationId xmlns:p14="http://schemas.microsoft.com/office/powerpoint/2010/main" val="695944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C645A-CED5-41CE-85AA-98B9D323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 script and unlocking script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B99393A-6E56-4DE9-A99A-0A8A9C4217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2479858"/>
            <a:ext cx="6124575" cy="3238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35EF2EF-6DB7-4D72-9A0B-D556A6385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3029316"/>
            <a:ext cx="5753100" cy="3238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D39EBE0-97D3-48BB-8490-AABADCB138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334" y="4071204"/>
            <a:ext cx="2514600" cy="3333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80455A9-4554-4471-8681-515F3F9458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334" y="5148994"/>
            <a:ext cx="7000875" cy="47625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BBA6E6C-BF84-4BF1-A459-3A558FB42739}"/>
              </a:ext>
            </a:extLst>
          </p:cNvPr>
          <p:cNvCxnSpPr/>
          <p:nvPr/>
        </p:nvCxnSpPr>
        <p:spPr>
          <a:xfrm>
            <a:off x="6682154" y="2927838"/>
            <a:ext cx="6418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5B07ADF-237A-461F-9976-5E8ACC0653B9}"/>
              </a:ext>
            </a:extLst>
          </p:cNvPr>
          <p:cNvCxnSpPr/>
          <p:nvPr/>
        </p:nvCxnSpPr>
        <p:spPr>
          <a:xfrm>
            <a:off x="3332285" y="4237891"/>
            <a:ext cx="8454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1345FD7-663D-4598-BBC1-3E71265E2E7B}"/>
              </a:ext>
            </a:extLst>
          </p:cNvPr>
          <p:cNvSpPr txBox="1"/>
          <p:nvPr/>
        </p:nvSpPr>
        <p:spPr>
          <a:xfrm>
            <a:off x="7323992" y="2743172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locking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D4C904-5B29-4E97-98A4-70EA9F293AFA}"/>
              </a:ext>
            </a:extLst>
          </p:cNvPr>
          <p:cNvSpPr txBox="1"/>
          <p:nvPr/>
        </p:nvSpPr>
        <p:spPr>
          <a:xfrm>
            <a:off x="4177771" y="4035247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unlocking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FDECDB-B07E-41C0-942B-954413374AAB}"/>
              </a:ext>
            </a:extLst>
          </p:cNvPr>
          <p:cNvSpPr txBox="1"/>
          <p:nvPr/>
        </p:nvSpPr>
        <p:spPr>
          <a:xfrm>
            <a:off x="4379909" y="6063734"/>
            <a:ext cx="1930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validation script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1C0E696-2FCE-4FF6-B44A-36A550D81502}"/>
              </a:ext>
            </a:extLst>
          </p:cNvPr>
          <p:cNvCxnSpPr>
            <a:endCxn id="14" idx="0"/>
          </p:cNvCxnSpPr>
          <p:nvPr/>
        </p:nvCxnSpPr>
        <p:spPr>
          <a:xfrm>
            <a:off x="5345078" y="5574321"/>
            <a:ext cx="0" cy="489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447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02C3C-3B99-476A-8CC3-EF611095A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bug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9A1BD-CF87-4215-A823-6ECDA4274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&lt;Signature X&gt; &lt;Signature B&gt; &lt;Signature C&gt; 2 &lt;Public Key A&gt; &lt;Public Key B&gt; &lt;Public Key C&gt; 3 CHECKMULTISIG </a:t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 descr="Stack Representation">
            <a:extLst>
              <a:ext uri="{FF2B5EF4-FFF2-40B4-BE49-F238E27FC236}">
                <a16:creationId xmlns:a16="http://schemas.microsoft.com/office/drawing/2014/main" id="{B376EF4B-0D39-49BB-876C-3ECB463DBC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396" y="3108518"/>
            <a:ext cx="47625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5C81A85-1B8D-476B-8777-9B4F924F6D15}"/>
              </a:ext>
            </a:extLst>
          </p:cNvPr>
          <p:cNvCxnSpPr/>
          <p:nvPr/>
        </p:nvCxnSpPr>
        <p:spPr>
          <a:xfrm>
            <a:off x="5794131" y="3429000"/>
            <a:ext cx="11869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2F7530F-463E-4761-914B-05143975706C}"/>
              </a:ext>
            </a:extLst>
          </p:cNvPr>
          <p:cNvSpPr txBox="1"/>
          <p:nvPr/>
        </p:nvSpPr>
        <p:spPr>
          <a:xfrm>
            <a:off x="6981092" y="3244334"/>
            <a:ext cx="1268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 empty</a:t>
            </a:r>
          </a:p>
        </p:txBody>
      </p:sp>
    </p:spTree>
    <p:extLst>
      <p:ext uri="{BB962C8B-B14F-4D97-AF65-F5344CB8AC3E}">
        <p14:creationId xmlns:p14="http://schemas.microsoft.com/office/powerpoint/2010/main" val="784200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BE783-F287-4068-A41D-DA79C85D0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 rule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A6FA1BA-BF5F-4B6E-8FFB-7763D14D0C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5938" y="2533345"/>
            <a:ext cx="2781300" cy="304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D55E77-95FA-4247-836C-E96FBD98C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807" y="3441090"/>
            <a:ext cx="7267575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40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085F5-AE74-4F1E-8824-5A21FDCE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Pay-to-Script-Hash (P2SH)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2EBF7E0-0320-4A04-A699-6AE8E7CAD3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135" y="2209800"/>
            <a:ext cx="5191125" cy="24384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76D8BAE-CD9A-44E1-9F56-D0F6DC6AF1CF}"/>
              </a:ext>
            </a:extLst>
          </p:cNvPr>
          <p:cNvSpPr/>
          <p:nvPr/>
        </p:nvSpPr>
        <p:spPr>
          <a:xfrm>
            <a:off x="2004647" y="4114799"/>
            <a:ext cx="1995854" cy="2198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4556E7-1F35-4D9B-88DD-599A1CCFE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3144" y="1671027"/>
            <a:ext cx="6292928" cy="190744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59A3CD-94CE-42CC-BED9-D5196D209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3144" y="4343399"/>
            <a:ext cx="4962525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674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4C18-26FC-4117-BD54-8ECC34A2B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P2SH Addresses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6DEE8B-BC67-41F5-A89E-6A22D5D35C4C}"/>
              </a:ext>
            </a:extLst>
          </p:cNvPr>
          <p:cNvSpPr/>
          <p:nvPr/>
        </p:nvSpPr>
        <p:spPr>
          <a:xfrm>
            <a:off x="1151793" y="2472789"/>
            <a:ext cx="13540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script hash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5D037C-A980-43F6-9B11-BCBA69AC1018}"/>
              </a:ext>
            </a:extLst>
          </p:cNvPr>
          <p:cNvSpPr txBox="1"/>
          <p:nvPr/>
        </p:nvSpPr>
        <p:spPr>
          <a:xfrm>
            <a:off x="6022730" y="2472789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address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51936D7-3095-4EBA-854A-D6061E82489D}"/>
              </a:ext>
            </a:extLst>
          </p:cNvPr>
          <p:cNvCxnSpPr>
            <a:cxnSpLocks/>
            <a:stCxn id="4" idx="3"/>
            <a:endCxn id="7" idx="1"/>
          </p:cNvCxnSpPr>
          <p:nvPr/>
        </p:nvCxnSpPr>
        <p:spPr>
          <a:xfrm>
            <a:off x="2505809" y="2657455"/>
            <a:ext cx="35169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DAB2C32-C973-4548-8F0C-8B51DC977075}"/>
              </a:ext>
            </a:extLst>
          </p:cNvPr>
          <p:cNvSpPr txBox="1"/>
          <p:nvPr/>
        </p:nvSpPr>
        <p:spPr>
          <a:xfrm>
            <a:off x="3156438" y="2842121"/>
            <a:ext cx="2585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Base58Check encoding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2798E69-9560-4D81-8718-DFB69E535DE4}"/>
              </a:ext>
            </a:extLst>
          </p:cNvPr>
          <p:cNvSpPr txBox="1"/>
          <p:nvPr/>
        </p:nvSpPr>
        <p:spPr>
          <a:xfrm>
            <a:off x="5671039" y="2011124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 with a “3”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C169ACA-7874-4A76-9A5A-ED6750F12F20}"/>
              </a:ext>
            </a:extLst>
          </p:cNvPr>
          <p:cNvSpPr/>
          <p:nvPr/>
        </p:nvSpPr>
        <p:spPr>
          <a:xfrm>
            <a:off x="2158358" y="4451058"/>
            <a:ext cx="4381500" cy="369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UbuntuMono-Regular"/>
              </a:rPr>
              <a:t>39RF6JqABiHdYHkfChV6USGMe6Nsr66Gzw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0107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DA957-4381-4E35-BE7F-58F324246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P2SH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6ABC4-DAFF-444C-AED5-065F6DE4A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Smaller transaction</a:t>
            </a:r>
          </a:p>
          <a:p>
            <a:r>
              <a:rPr lang="en-US" dirty="0"/>
              <a:t>Sender can use P2SH address to spend</a:t>
            </a:r>
          </a:p>
          <a:p>
            <a:r>
              <a:rPr lang="en-US" dirty="0"/>
              <a:t>Recipient constructs the script</a:t>
            </a:r>
          </a:p>
          <a:p>
            <a:r>
              <a:rPr lang="en-US" dirty="0"/>
              <a:t>Burden in data storage is in input, not in output(UTXO)</a:t>
            </a:r>
          </a:p>
          <a:p>
            <a:r>
              <a:rPr lang="en-US"/>
              <a:t>Burden </a:t>
            </a:r>
            <a:r>
              <a:rPr lang="en-US" dirty="0"/>
              <a:t>in data storage is shift from the present time (payment) to a future </a:t>
            </a:r>
          </a:p>
          <a:p>
            <a:r>
              <a:rPr lang="en-US" dirty="0"/>
              <a:t>Recipient pays transaction fee, spender has to include the long redeem script to spend it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2479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580</TotalTime>
  <Words>203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MinionPro-Regular</vt:lpstr>
      <vt:lpstr>UbuntuMono-Regular</vt:lpstr>
      <vt:lpstr>Arial</vt:lpstr>
      <vt:lpstr>Trebuchet MS</vt:lpstr>
      <vt:lpstr>Wingdings 3</vt:lpstr>
      <vt:lpstr>Facet</vt:lpstr>
      <vt:lpstr>Pay-to-Script-Hash </vt:lpstr>
      <vt:lpstr>Advanced Transactions and Scripting </vt:lpstr>
      <vt:lpstr>Multisignature scripts</vt:lpstr>
      <vt:lpstr>locking script and unlocking script</vt:lpstr>
      <vt:lpstr>A bug</vt:lpstr>
      <vt:lpstr>Consensus rule </vt:lpstr>
      <vt:lpstr>Pay-to-Script-Hash (P2SH) </vt:lpstr>
      <vt:lpstr>P2SH Addresses</vt:lpstr>
      <vt:lpstr>Benefits of P2SH </vt:lpstr>
      <vt:lpstr>Redeem Script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Transactions</dc:title>
  <dc:creator>zhong zhang</dc:creator>
  <cp:lastModifiedBy>zhang zhong</cp:lastModifiedBy>
  <cp:revision>60</cp:revision>
  <dcterms:created xsi:type="dcterms:W3CDTF">2018-03-13T07:41:25Z</dcterms:created>
  <dcterms:modified xsi:type="dcterms:W3CDTF">2018-05-01T07:25:44Z</dcterms:modified>
</cp:coreProperties>
</file>