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416C8-FE98-4A75-B106-A202419F025B}" type="datetimeFigureOut">
              <a:rPr lang="ko-KR" altLang="en-US" smtClean="0"/>
              <a:pPr/>
              <a:t>8/26/2014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0BC67-6C5F-4A29-A73D-18BA1598B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0BC67-6C5F-4A29-A73D-18BA1598BD6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0657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Acquisitional</a:t>
            </a:r>
            <a:r>
              <a:rPr lang="en-US" altLang="ko-KR" dirty="0" smtClean="0"/>
              <a:t> Context Engine</a:t>
            </a:r>
            <a:br>
              <a:rPr lang="en-US" altLang="ko-KR" dirty="0" smtClean="0"/>
            </a:br>
            <a:r>
              <a:rPr lang="en-US" altLang="ko-KR" b="1" dirty="0" smtClean="0"/>
              <a:t> ACE: Exploiting Correlation for </a:t>
            </a:r>
            <a:br>
              <a:rPr lang="en-US" altLang="ko-KR" b="1" dirty="0" smtClean="0"/>
            </a:br>
            <a:r>
              <a:rPr lang="en-US" altLang="ko-KR" b="1" dirty="0" smtClean="0"/>
              <a:t>Energy-Efficient and Continuous Context Sensing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Suman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Nath</a:t>
            </a:r>
            <a:endParaRPr lang="en-US" altLang="ko-KR" sz="2400" dirty="0" smtClean="0"/>
          </a:p>
          <a:p>
            <a:r>
              <a:rPr lang="en-US" altLang="ko-KR" sz="2400" dirty="0" smtClean="0"/>
              <a:t>Microsoft Research</a:t>
            </a:r>
          </a:p>
          <a:p>
            <a:r>
              <a:rPr lang="en-US" altLang="ko-KR" sz="2400" dirty="0" smtClean="0"/>
              <a:t>sumann@microsoft.com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INTELLIGENT CONTEXT CACHING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Get/Put interface with predefined expiration time (default is 5 minutes) </a:t>
            </a:r>
          </a:p>
          <a:p>
            <a:pPr lvl="2"/>
            <a:r>
              <a:rPr lang="en-US" altLang="ko-KR" dirty="0" smtClean="0"/>
              <a:t>e.g. rule {D = T} =&gt; I = F</a:t>
            </a:r>
          </a:p>
          <a:p>
            <a:r>
              <a:rPr lang="en-US" altLang="ko-KR" dirty="0" smtClean="0"/>
              <a:t>Expression Trees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0"/>
            <a:ext cx="518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Minimal Expression Tree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Alternating AND-OR level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Absorption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Collapse</a:t>
            </a:r>
            <a:endParaRPr lang="en-US" altLang="ko-K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601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5965563" cy="2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37167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Let A = a ^ b , </a:t>
            </a:r>
            <a:r>
              <a:rPr lang="pt-BR" altLang="ko-KR" dirty="0" smtClean="0"/>
              <a:t>B = a^b^c. Then, </a:t>
            </a:r>
          </a:p>
          <a:p>
            <a:r>
              <a:rPr lang="pt-BR" altLang="ko-KR" dirty="0" smtClean="0"/>
              <a:t>N = AᵥB = (a^b) ᵥ(a^b^c) = a^b</a:t>
            </a:r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5124271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dirty="0" smtClean="0"/>
              <a:t>If a node N has one child, the child can be assigned to N’s parent node and N can be removed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SENSING PLANNER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814648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Conditional Plan for Speculative  Sensing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Speculative Sensing API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4038600" cy="4525963"/>
          </a:xfrm>
        </p:spPr>
        <p:txBody>
          <a:bodyPr/>
          <a:lstStyle/>
          <a:p>
            <a:r>
              <a:rPr lang="en-US" altLang="ko-KR" dirty="0" smtClean="0"/>
              <a:t>Init(X) : Initializes for a target attribute X</a:t>
            </a:r>
          </a:p>
          <a:p>
            <a:r>
              <a:rPr lang="en-US" altLang="ko-KR" dirty="0" smtClean="0"/>
              <a:t>attribute </a:t>
            </a:r>
            <a:r>
              <a:rPr lang="en-US" altLang="ko-KR" dirty="0" smtClean="0">
                <a:sym typeface="Wingdings" pitchFamily="2" charset="2"/>
              </a:rPr>
              <a:t> </a:t>
            </a:r>
            <a:r>
              <a:rPr lang="en-US" altLang="ko-KR" dirty="0" smtClean="0"/>
              <a:t>Next()</a:t>
            </a:r>
          </a:p>
          <a:p>
            <a:r>
              <a:rPr lang="en-US" altLang="ko-KR" dirty="0" smtClean="0"/>
              <a:t>Update(a, v)</a:t>
            </a:r>
          </a:p>
          <a:p>
            <a:r>
              <a:rPr lang="en-US" altLang="ko-KR" dirty="0" smtClean="0"/>
              <a:t>Value </a:t>
            </a:r>
            <a:r>
              <a:rPr lang="en-US" altLang="ko-KR" dirty="0" smtClean="0">
                <a:sym typeface="Wingdings" pitchFamily="2" charset="2"/>
              </a:rPr>
              <a:t></a:t>
            </a:r>
            <a:r>
              <a:rPr lang="en-US" altLang="ko-KR" dirty="0" smtClean="0"/>
              <a:t> Result():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445"/>
            <a:ext cx="4800600" cy="67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Heuristic Algorithm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“n” attributes, orders will be n!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Convert expression trees for X = T and X = F to their DNFs</a:t>
            </a:r>
          </a:p>
          <a:p>
            <a:pPr lvl="1"/>
            <a:r>
              <a:rPr lang="en-US" altLang="ko-KR" dirty="0" smtClean="0"/>
              <a:t>Initialize a queue Q to be empty</a:t>
            </a:r>
          </a:p>
          <a:p>
            <a:pPr lvl="1"/>
            <a:r>
              <a:rPr lang="en-US" altLang="ko-KR" dirty="0" smtClean="0"/>
              <a:t>For each leaf node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 in T, let </a:t>
            </a:r>
            <a:r>
              <a:rPr lang="en-US" altLang="ko-KR" dirty="0" err="1" smtClean="0"/>
              <a:t>Ci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ci</a:t>
            </a:r>
            <a:r>
              <a:rPr lang="en-US" altLang="ko-KR" dirty="0" smtClean="0"/>
              <a:t> and Pi = pi</a:t>
            </a:r>
          </a:p>
          <a:p>
            <a:pPr lvl="1"/>
            <a:r>
              <a:rPr lang="en-US" altLang="ko-KR" dirty="0" smtClean="0"/>
              <a:t>Use the Procedure </a:t>
            </a:r>
            <a:r>
              <a:rPr lang="en-US" altLang="ko-KR" dirty="0" err="1" smtClean="0"/>
              <a:t>AssignCostAndProb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 the procedure </a:t>
            </a:r>
            <a:r>
              <a:rPr lang="en-US" altLang="ko-KR" dirty="0" err="1" smtClean="0"/>
              <a:t>FindOrdering</a:t>
            </a:r>
            <a:r>
              <a:rPr lang="en-US" altLang="ko-KR" dirty="0" smtClean="0"/>
              <a:t> based on P</a:t>
            </a:r>
            <a:r>
              <a:rPr lang="en-US" altLang="ko-KR" baseline="-25000" dirty="0" smtClean="0"/>
              <a:t>i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C</a:t>
            </a:r>
            <a:r>
              <a:rPr lang="en-US" altLang="ko-KR" baseline="-25000" dirty="0" err="1" smtClean="0"/>
              <a:t>i</a:t>
            </a:r>
            <a:endParaRPr lang="ko-KR" altLang="en-US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724400" cy="46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There are several important parameters that can affect this inaccuracy</a:t>
            </a:r>
          </a:p>
          <a:p>
            <a:pPr lvl="1"/>
            <a:r>
              <a:rPr lang="en-US" altLang="zh-TW" dirty="0" smtClean="0"/>
              <a:t>rule mining parameters (support and confidence)</a:t>
            </a:r>
          </a:p>
          <a:p>
            <a:pPr lvl="1"/>
            <a:r>
              <a:rPr lang="en-US" altLang="zh-TW" dirty="0" smtClean="0"/>
              <a:t>cache expiry time</a:t>
            </a:r>
          </a:p>
          <a:p>
            <a:pPr lvl="1"/>
            <a:r>
              <a:rPr lang="en-US" altLang="zh-TW" dirty="0" smtClean="0"/>
              <a:t>cross-validation frequency</a:t>
            </a:r>
            <a:endParaRPr lang="zh-TW" altLang="en-US" dirty="0" smtClean="0"/>
          </a:p>
          <a:p>
            <a:r>
              <a:rPr lang="en-US" altLang="zh-TW" dirty="0" smtClean="0"/>
              <a:t>ACE supports Boolean attributes only</a:t>
            </a:r>
          </a:p>
          <a:p>
            <a:r>
              <a:rPr lang="en-US" altLang="zh-TW" dirty="0" smtClean="0"/>
              <a:t>The Inference Cache uses the same expiry time for all context attributes</a:t>
            </a:r>
          </a:p>
          <a:p>
            <a:r>
              <a:rPr lang="en-US" altLang="zh-TW" dirty="0" smtClean="0"/>
              <a:t>Cost function in Sensing Planner considers only the energy cost of acquiring a context attribute</a:t>
            </a:r>
          </a:p>
          <a:p>
            <a:r>
              <a:rPr lang="en-US" altLang="zh-TW" dirty="0" smtClean="0"/>
              <a:t>The Inference Cache currently returns only the value of an attribute</a:t>
            </a:r>
            <a:endParaRPr lang="zh-TW" altLang="en-US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Inference Cache and Sensing Planner can reduce the sensing energy consumption by a factor of 2.2 and 2 times respectively.</a:t>
            </a:r>
          </a:p>
          <a:p>
            <a:r>
              <a:rPr lang="en-US" altLang="ko-KR" dirty="0" smtClean="0"/>
              <a:t>Setup</a:t>
            </a:r>
          </a:p>
          <a:p>
            <a:pPr lvl="1"/>
            <a:r>
              <a:rPr lang="en-US" altLang="ko-KR" dirty="0" smtClean="0"/>
              <a:t>Samsung Focus with windows 7.5 OS (Mango)</a:t>
            </a:r>
          </a:p>
          <a:p>
            <a:pPr lvl="2"/>
            <a:r>
              <a:rPr lang="en-US" altLang="ko-KR" dirty="0" smtClean="0"/>
              <a:t>1 GHz Scorpion CPU, 512MB RAM, Li-Ion 1500 </a:t>
            </a:r>
            <a:r>
              <a:rPr lang="en-US" altLang="ko-KR" dirty="0" err="1" smtClean="0"/>
              <a:t>mAh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Reality Mining Dataset and the ACE Dataset</a:t>
            </a:r>
          </a:p>
          <a:p>
            <a:pPr lvl="1"/>
            <a:endParaRPr lang="ko-KR" altLang="en-US" dirty="0"/>
          </a:p>
        </p:txBody>
      </p:sp>
      <p:pic>
        <p:nvPicPr>
          <p:cNvPr id="18" name="Picture 2" descr="http://st2.gsmarena.com/vv/pics/samsung/samsung-focu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399"/>
            <a:ext cx="1536732" cy="155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43526"/>
            <a:ext cx="5875338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Effectiveness of Inference Cache</a:t>
            </a:r>
            <a:endParaRPr lang="ko-KR" alt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57" y="1600200"/>
            <a:ext cx="74288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09" y="1676400"/>
            <a:ext cx="854749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Effectiveness of Sensing Planner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877"/>
            <a:ext cx="7924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Abstract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ACE is a middleware that supports speculative sensing, continuous context-aware application and dynamically learns relationships.</a:t>
            </a:r>
          </a:p>
          <a:p>
            <a:pPr lvl="1"/>
            <a:r>
              <a:rPr lang="en-US" altLang="ko-KR" dirty="0" smtClean="0"/>
              <a:t>sensing cheaper sensor such as accelerometer </a:t>
            </a:r>
          </a:p>
          <a:p>
            <a:pPr lvl="1"/>
            <a:r>
              <a:rPr lang="en-US" altLang="ko-KR" dirty="0" smtClean="0"/>
              <a:t>e.g., whenever the user </a:t>
            </a:r>
            <a:r>
              <a:rPr lang="en-US" altLang="ko-KR" dirty="0" err="1" smtClean="0"/>
              <a:t>isDriving</a:t>
            </a:r>
            <a:r>
              <a:rPr lang="en-US" altLang="ko-KR" dirty="0" smtClean="0"/>
              <a:t>, it means he is not </a:t>
            </a:r>
            <a:r>
              <a:rPr lang="en-US" altLang="ko-KR" dirty="0" err="1" smtClean="0"/>
              <a:t>AtHome</a:t>
            </a:r>
            <a:endParaRPr lang="en-US" altLang="ko-KR" dirty="0" smtClean="0"/>
          </a:p>
          <a:p>
            <a:r>
              <a:rPr lang="en-US" altLang="ko-KR" sz="3200" dirty="0" smtClean="0"/>
              <a:t>Inference-based Intelligent Context Caching</a:t>
            </a:r>
          </a:p>
          <a:p>
            <a:r>
              <a:rPr lang="en-US" altLang="ko-KR" sz="3200" dirty="0" smtClean="0"/>
              <a:t>Speculation-based Cheaper Sensing Plan</a:t>
            </a:r>
            <a:endParaRPr lang="ko-KR" altLang="en-US" sz="32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Overhead of ACE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7871"/>
            <a:ext cx="7353300" cy="451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6324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Time required to </a:t>
            </a:r>
            <a:r>
              <a:rPr lang="en-US" altLang="ko-KR" dirty="0" smtClean="0"/>
              <a:t>generate a </a:t>
            </a:r>
            <a:r>
              <a:rPr lang="en-US" altLang="ko-KR" dirty="0" smtClean="0"/>
              <a:t>plan on a Samsung </a:t>
            </a:r>
            <a:r>
              <a:rPr lang="en-US" altLang="ko-KR" dirty="0" smtClean="0"/>
              <a:t>Focus phone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End-to-end Energy Savings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46504" cy="402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 user power consumption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6066"/>
            <a:ext cx="8458201" cy="24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841557"/>
            <a:ext cx="5562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 smtClean="0"/>
              <a:t>(users sorted by ACE power)</a:t>
            </a:r>
            <a:endParaRPr lang="ko-KR" altLang="en-US" sz="2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smtClean="0"/>
              <a:t>ACE: middleware </a:t>
            </a:r>
            <a:r>
              <a:rPr lang="en-US" altLang="zh-TW" sz="3200" dirty="0" smtClean="0"/>
              <a:t>for efficient and continuous sensing of user's context in a mobile phone</a:t>
            </a:r>
          </a:p>
          <a:p>
            <a:r>
              <a:rPr lang="en-US" altLang="zh-TW" dirty="0" smtClean="0"/>
              <a:t>ACE automatically learns relationships among various context attributes and use them for two novel optimizations</a:t>
            </a:r>
          </a:p>
          <a:p>
            <a:pPr lvl="1"/>
            <a:r>
              <a:rPr lang="en-US" altLang="zh-TW" dirty="0" smtClean="0"/>
              <a:t>Inference caching </a:t>
            </a:r>
          </a:p>
          <a:p>
            <a:pPr lvl="1"/>
            <a:r>
              <a:rPr lang="en-US" altLang="zh-TW" dirty="0" smtClean="0"/>
              <a:t>speculative sensing</a:t>
            </a:r>
            <a:endParaRPr lang="zh-TW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Continuous context-aware applications </a:t>
            </a:r>
          </a:p>
          <a:p>
            <a:pPr lvl="2"/>
            <a:r>
              <a:rPr lang="en-US" altLang="ko-KR" dirty="0" smtClean="0"/>
              <a:t>Location-based reminder: </a:t>
            </a:r>
            <a:r>
              <a:rPr lang="en-US" altLang="ko-KR" dirty="0" err="1" smtClean="0"/>
              <a:t>GeoNote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Jogging tracker: </a:t>
            </a:r>
            <a:r>
              <a:rPr lang="en-US" altLang="ko-KR" dirty="0" err="1" smtClean="0"/>
              <a:t>JogALot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Phone buddy: </a:t>
            </a:r>
            <a:r>
              <a:rPr lang="en-US" altLang="ko-KR" dirty="0" err="1" smtClean="0"/>
              <a:t>RingWise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High energy consumption</a:t>
            </a:r>
          </a:p>
          <a:p>
            <a:r>
              <a:rPr lang="en-US" altLang="ko-KR" dirty="0" err="1" smtClean="0"/>
              <a:t>Acquisitional</a:t>
            </a:r>
            <a:r>
              <a:rPr lang="en-US" altLang="ko-KR" dirty="0" smtClean="0"/>
              <a:t> Context Engine</a:t>
            </a:r>
          </a:p>
          <a:p>
            <a:pPr lvl="1"/>
            <a:r>
              <a:rPr lang="en-US" altLang="ko-KR" dirty="0" smtClean="0"/>
              <a:t>Infer an unknown context attribute from a known context attribute</a:t>
            </a:r>
          </a:p>
          <a:p>
            <a:pPr lvl="1"/>
            <a:r>
              <a:rPr lang="en-US" altLang="ko-KR" dirty="0" smtClean="0"/>
              <a:t>E.g.:  App1 that uses accelerometer and App2 that uses location sensors</a:t>
            </a:r>
          </a:p>
          <a:p>
            <a:pPr lvl="2"/>
            <a:r>
              <a:rPr lang="en-US" altLang="ko-KR" dirty="0" smtClean="0"/>
              <a:t>When Driving is True, 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is False.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53200" y="76200"/>
            <a:ext cx="2514600" cy="762000"/>
            <a:chOff x="457200" y="4419600"/>
            <a:chExt cx="8153400" cy="1693013"/>
          </a:xfrm>
        </p:grpSpPr>
        <p:pic>
          <p:nvPicPr>
            <p:cNvPr id="27" name="Picture 2" descr="http://a1.mzstatic.com/us/r1000/115/Purple/v4/da/74/80/da7480f1-d0fc-f6e6-b097-ab2b6a9aaede/mza_7996112569777542960.175x175-75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446637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a3.mzstatic.com/us/r1000/090/Purple/ec/df/8b/mzl.bfznsvrt.175x175-75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988" y="44196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http://a1.mzstatic.com/us/r1000/062/Purple/14/e4/d2/mzl.jukiyhxt.175x175-75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11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://a5.mzstatic.com/us/r1000/097/Purple/35/0e/39/mzl.tewumkus.175x175-75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388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://a2.mzstatic.com/us/r1000/076/Purple/v4/4d/49/6a/4d496ac9-a105-0d5a-a679-d379bc23d9f1/mzl.ojzgciui.175x175-75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588" y="44196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http://a5.mzstatic.com/us/r1000/105/Purple/v4/47/06/2b/47062bdc-5c89-2da9-40c4-7d6652b7a51e/PZ3NNKn6ZwhhNXQW7IXxBg-temp-upload.dirtkobr.175x175-75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27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http://a4.mzstatic.com/us/r1000/089/Purple/da/7f/a0/mzl.vetmdwmw.175x175-75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46637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http://a2.mzstatic.com/us/r1000/102/Purple/v4/4a/58/d5/4a58d5f8-ca83-79e2-3228-7bfde4c9f90f/mza_3198605214724487486.175x175-75.jp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788" y="4446635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6" descr="https://lh6.ggpht.com/7zUxQnDEtl1JDZk9ILORDqRfPTEArTxLXZvjKBggfdHzO7TsJVYsMI2gfoqNzlP655iW=w124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0" descr="https://lh5.ggpht.com/9Z6EBdne9fBtrdxYu66h-wwZBCDC_Ujd0BKys8apTi2LTAmOhDMfHSRn1uH1_2JGOQ=w124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2" descr="https://lh5.ggpht.com/0y6Y0dDl7i-pE3DLjopBERkFIHuhJHEDDM-SGutrng7PMBAwpz37Ss0oFMtZhUeZeUnz=w124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188" y="4446637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4" descr="https://lh6.ggpht.com/qdjHO5UAkYYRherA_8yBHRXm1YKu37SS-7BQ2T3_-vJRwqk42PL4na2xujNedwu0BBI=w124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2" descr="Pocket Recorder™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4" descr="Car Locator For Free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4102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6" descr="Speedometer+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589" y="4446637"/>
              <a:ext cx="742211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http://a5.mzstatic.com/us/r1000/097/Purple/35/0e/39/mzl.tewumkus.175x175-75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388" y="4419600"/>
              <a:ext cx="742212" cy="702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039" y="76200"/>
            <a:ext cx="26179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ACE OVERVIEW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ACE Architecture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22401"/>
            <a:ext cx="7239000" cy="40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ACE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Contexters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43" y="2492152"/>
            <a:ext cx="7916857" cy="38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 flow of ACE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419600" cy="4191000"/>
          </a:xfrm>
        </p:spPr>
        <p:txBody>
          <a:bodyPr/>
          <a:lstStyle/>
          <a:p>
            <a:r>
              <a:rPr lang="en-US" altLang="ko-KR" dirty="0" smtClean="0"/>
              <a:t>Reducing Inaccuracies</a:t>
            </a:r>
          </a:p>
          <a:p>
            <a:pPr lvl="1"/>
            <a:r>
              <a:rPr lang="en-US" altLang="ko-KR" dirty="0" smtClean="0"/>
              <a:t>Rules are dynamically </a:t>
            </a:r>
          </a:p>
          <a:p>
            <a:pPr lvl="1">
              <a:buNone/>
            </a:pPr>
            <a:r>
              <a:rPr lang="en-US" altLang="ko-KR" dirty="0" smtClean="0"/>
              <a:t>	updated</a:t>
            </a:r>
          </a:p>
          <a:p>
            <a:pPr lvl="1"/>
            <a:r>
              <a:rPr lang="en-US" altLang="ko-KR" dirty="0" smtClean="0"/>
              <a:t>Inference Cache is fresh</a:t>
            </a:r>
          </a:p>
          <a:p>
            <a:pPr lvl="1">
              <a:buNone/>
            </a:pP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343400" cy="47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Datasets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MIT Reality Mining Dataset</a:t>
            </a:r>
          </a:p>
          <a:p>
            <a:pPr lvl="1"/>
            <a:r>
              <a:rPr lang="en-US" altLang="ko-KR" dirty="0" smtClean="0"/>
              <a:t>95 students and staffs at MIT</a:t>
            </a:r>
          </a:p>
          <a:p>
            <a:pPr lvl="1"/>
            <a:r>
              <a:rPr lang="en-US" altLang="ko-KR" dirty="0" smtClean="0"/>
              <a:t>Nokia 6600 phones, 2004-2005</a:t>
            </a:r>
          </a:p>
          <a:p>
            <a:pPr lvl="1"/>
            <a:r>
              <a:rPr lang="en-US" altLang="ko-KR" dirty="0" smtClean="0"/>
              <a:t>min/</a:t>
            </a:r>
            <a:r>
              <a:rPr lang="en-US" altLang="ko-KR" dirty="0" err="1" smtClean="0"/>
              <a:t>avg</a:t>
            </a:r>
            <a:r>
              <a:rPr lang="en-US" altLang="ko-KR" dirty="0" smtClean="0"/>
              <a:t>/max: 14/122/269 days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ACE Dataset</a:t>
            </a:r>
          </a:p>
          <a:p>
            <a:pPr lvl="1"/>
            <a:r>
              <a:rPr lang="en-US" altLang="ko-KR" dirty="0" smtClean="0"/>
              <a:t>10 interns and researchers</a:t>
            </a:r>
          </a:p>
          <a:p>
            <a:pPr lvl="1"/>
            <a:r>
              <a:rPr lang="en-US" altLang="ko-KR" dirty="0" smtClean="0"/>
              <a:t>Android phones</a:t>
            </a:r>
          </a:p>
          <a:p>
            <a:pPr lvl="1"/>
            <a:r>
              <a:rPr lang="en-US" altLang="ko-KR" dirty="0" smtClean="0"/>
              <a:t>min/</a:t>
            </a:r>
            <a:r>
              <a:rPr lang="en-US" altLang="ko-KR" dirty="0" err="1" smtClean="0"/>
              <a:t>avg</a:t>
            </a:r>
            <a:r>
              <a:rPr lang="en-US" altLang="ko-KR" dirty="0" smtClean="0"/>
              <a:t>/max: 5/14/30 days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 MINER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Apriori</a:t>
            </a:r>
            <a:r>
              <a:rPr lang="en-US" altLang="ko-KR" dirty="0" smtClean="0"/>
              <a:t> algorithm</a:t>
            </a:r>
          </a:p>
          <a:p>
            <a:pPr lvl="1"/>
            <a:r>
              <a:rPr lang="en-US" altLang="ko-KR" dirty="0" err="1" smtClean="0"/>
              <a:t>minSup</a:t>
            </a:r>
            <a:r>
              <a:rPr lang="en-US" altLang="ko-KR" dirty="0" smtClean="0"/>
              <a:t> = 4%</a:t>
            </a:r>
          </a:p>
          <a:p>
            <a:pPr lvl="1"/>
            <a:r>
              <a:rPr lang="en-US" altLang="ko-KR" dirty="0" err="1" smtClean="0"/>
              <a:t>minConf</a:t>
            </a:r>
            <a:r>
              <a:rPr lang="en-US" altLang="ko-KR" dirty="0" smtClean="0"/>
              <a:t> = 100%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8305800" cy="233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Defining Transactions</a:t>
            </a:r>
          </a:p>
          <a:p>
            <a:pPr lvl="2"/>
            <a:r>
              <a:rPr lang="en-US" altLang="ko-KR" dirty="0" smtClean="0"/>
              <a:t>For a rule A=&gt;B to be derived, both A and B need to appear together in the same transaction.</a:t>
            </a:r>
          </a:p>
          <a:p>
            <a:pPr lvl="2"/>
            <a:r>
              <a:rPr lang="en-US" altLang="ko-KR" dirty="0" smtClean="0"/>
              <a:t>conflicting tuples (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= T and 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= F)</a:t>
            </a:r>
          </a:p>
          <a:p>
            <a:pPr lvl="2"/>
            <a:r>
              <a:rPr lang="en-US" altLang="ko-KR" dirty="0" smtClean="0"/>
              <a:t>meaningless rules {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= T} =&gt; {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= F}</a:t>
            </a:r>
            <a:endParaRPr lang="ko-KR" altLang="en-US" dirty="0" smtClean="0"/>
          </a:p>
          <a:p>
            <a:r>
              <a:rPr lang="en-US" altLang="ko-KR" dirty="0" smtClean="0"/>
              <a:t>Dealing with Inaccuracies</a:t>
            </a:r>
          </a:p>
          <a:p>
            <a:pPr lvl="2"/>
            <a:r>
              <a:rPr lang="en-US" altLang="ko-KR" dirty="0" smtClean="0"/>
              <a:t>Treadmill and running at home instead of outside. Then, the rule {</a:t>
            </a:r>
            <a:r>
              <a:rPr lang="en-US" altLang="ko-KR" dirty="0" err="1" smtClean="0"/>
              <a:t>IsRunning</a:t>
            </a:r>
            <a:r>
              <a:rPr lang="en-US" altLang="ko-KR" dirty="0" smtClean="0"/>
              <a:t> = T} =&gt; {</a:t>
            </a:r>
            <a:r>
              <a:rPr lang="en-US" altLang="ko-KR" dirty="0" err="1" smtClean="0"/>
              <a:t>AtHome</a:t>
            </a:r>
            <a:r>
              <a:rPr lang="en-US" altLang="ko-KR" dirty="0" smtClean="0"/>
              <a:t> = F} needs to be replaced with a new rule.</a:t>
            </a:r>
          </a:p>
          <a:p>
            <a:r>
              <a:rPr lang="en-US" altLang="ko-KR" dirty="0" smtClean="0"/>
              <a:t>Suppressing Redundant Rules</a:t>
            </a:r>
          </a:p>
          <a:p>
            <a:pPr lvl="2"/>
            <a:r>
              <a:rPr lang="it-IT" altLang="ko-KR" dirty="0" smtClean="0"/>
              <a:t>{A </a:t>
            </a:r>
            <a:r>
              <a:rPr lang="en-US" altLang="ko-KR" dirty="0" smtClean="0"/>
              <a:t>=&gt; </a:t>
            </a:r>
            <a:r>
              <a:rPr lang="it-IT" altLang="ko-KR" dirty="0" smtClean="0"/>
              <a:t>B, B </a:t>
            </a:r>
            <a:r>
              <a:rPr lang="en-US" altLang="ko-KR" dirty="0" smtClean="0"/>
              <a:t>=&gt;</a:t>
            </a:r>
            <a:r>
              <a:rPr lang="it-IT" altLang="ko-KR" dirty="0" smtClean="0"/>
              <a:t> C,    A </a:t>
            </a:r>
            <a:r>
              <a:rPr lang="en-US" altLang="ko-KR" dirty="0" smtClean="0"/>
              <a:t>=&gt;</a:t>
            </a:r>
            <a:r>
              <a:rPr lang="it-IT" altLang="ko-KR" dirty="0" smtClean="0"/>
              <a:t> C, AD </a:t>
            </a:r>
            <a:r>
              <a:rPr lang="en-US" altLang="ko-KR" dirty="0" smtClean="0"/>
              <a:t>=&gt;</a:t>
            </a:r>
            <a:r>
              <a:rPr lang="it-IT" altLang="ko-KR" dirty="0" smtClean="0"/>
              <a:t> B}</a:t>
            </a:r>
            <a:endParaRPr lang="en-US" altLang="ko-K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636</Words>
  <Application>Microsoft Office PowerPoint</Application>
  <PresentationFormat>On-screen Show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Acquisitional Context Engine  ACE: Exploiting Correlation for  Energy-Efficient and Continuous Context Sensing</vt:lpstr>
      <vt:lpstr>Abstract</vt:lpstr>
      <vt:lpstr>INTRODUCTION</vt:lpstr>
      <vt:lpstr>ACE OVERVIEW</vt:lpstr>
      <vt:lpstr>ACE Architecture</vt:lpstr>
      <vt:lpstr>Work flow of ACE</vt:lpstr>
      <vt:lpstr>Datasets</vt:lpstr>
      <vt:lpstr>RULE MINER</vt:lpstr>
      <vt:lpstr>Challenges</vt:lpstr>
      <vt:lpstr>INTELLIGENT CONTEXT CACHING</vt:lpstr>
      <vt:lpstr>Minimal Expression Tree</vt:lpstr>
      <vt:lpstr>SENSING PLANNER</vt:lpstr>
      <vt:lpstr>Speculative Sensing API</vt:lpstr>
      <vt:lpstr>Heuristic Algorithm</vt:lpstr>
      <vt:lpstr>DISCUSSION</vt:lpstr>
      <vt:lpstr>EVALUATION</vt:lpstr>
      <vt:lpstr>Effectiveness of Inference Cache</vt:lpstr>
      <vt:lpstr>Accuracy</vt:lpstr>
      <vt:lpstr>Effectiveness of Sensing Planner</vt:lpstr>
      <vt:lpstr>Overhead of ACE</vt:lpstr>
      <vt:lpstr>End-to-end Energy Savings</vt:lpstr>
      <vt:lpstr>Per user power consumption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ACE: Exploiting Correlation for Energy-Efficient and Continuous Context Sensing</dc:title>
  <dc:creator>Administrator</dc:creator>
  <cp:lastModifiedBy>Registered User</cp:lastModifiedBy>
  <cp:revision>90</cp:revision>
  <dcterms:created xsi:type="dcterms:W3CDTF">2006-08-16T00:00:00Z</dcterms:created>
  <dcterms:modified xsi:type="dcterms:W3CDTF">2014-08-26T12:59:57Z</dcterms:modified>
</cp:coreProperties>
</file>