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6"/>
  </p:notesMasterIdLst>
  <p:sldIdLst>
    <p:sldId id="256" r:id="rId2"/>
    <p:sldId id="262" r:id="rId3"/>
    <p:sldId id="257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1468" r:id="rId12"/>
    <p:sldId id="1469" r:id="rId13"/>
    <p:sldId id="1470" r:id="rId14"/>
    <p:sldId id="1471" r:id="rId15"/>
    <p:sldId id="1472" r:id="rId16"/>
    <p:sldId id="1473" r:id="rId17"/>
    <p:sldId id="1474" r:id="rId18"/>
    <p:sldId id="1475" r:id="rId19"/>
    <p:sldId id="269" r:id="rId20"/>
    <p:sldId id="307" r:id="rId21"/>
    <p:sldId id="1478" r:id="rId22"/>
    <p:sldId id="1485" r:id="rId23"/>
    <p:sldId id="1476" r:id="rId24"/>
    <p:sldId id="1477" r:id="rId25"/>
    <p:sldId id="1479" r:id="rId26"/>
    <p:sldId id="1480" r:id="rId27"/>
    <p:sldId id="303" r:id="rId28"/>
    <p:sldId id="304" r:id="rId29"/>
    <p:sldId id="1481" r:id="rId30"/>
    <p:sldId id="1482" r:id="rId31"/>
    <p:sldId id="1483" r:id="rId32"/>
    <p:sldId id="1486" r:id="rId33"/>
    <p:sldId id="1484" r:id="rId34"/>
    <p:sldId id="1494" r:id="rId35"/>
    <p:sldId id="1487" r:id="rId36"/>
    <p:sldId id="1488" r:id="rId37"/>
    <p:sldId id="1489" r:id="rId38"/>
    <p:sldId id="1490" r:id="rId39"/>
    <p:sldId id="1491" r:id="rId40"/>
    <p:sldId id="1492" r:id="rId41"/>
    <p:sldId id="1493" r:id="rId42"/>
    <p:sldId id="1495" r:id="rId43"/>
    <p:sldId id="1496" r:id="rId44"/>
    <p:sldId id="1497" r:id="rId45"/>
    <p:sldId id="1498" r:id="rId46"/>
    <p:sldId id="1499" r:id="rId47"/>
    <p:sldId id="1500" r:id="rId48"/>
    <p:sldId id="1501" r:id="rId49"/>
    <p:sldId id="1502" r:id="rId50"/>
    <p:sldId id="1503" r:id="rId51"/>
    <p:sldId id="1504" r:id="rId52"/>
    <p:sldId id="1505" r:id="rId53"/>
    <p:sldId id="1506" r:id="rId54"/>
    <p:sldId id="1507" r:id="rId55"/>
    <p:sldId id="1508" r:id="rId56"/>
    <p:sldId id="1509" r:id="rId57"/>
    <p:sldId id="1510" r:id="rId58"/>
    <p:sldId id="1511" r:id="rId59"/>
    <p:sldId id="1512" r:id="rId60"/>
    <p:sldId id="1513" r:id="rId61"/>
    <p:sldId id="1514" r:id="rId62"/>
    <p:sldId id="1515" r:id="rId63"/>
    <p:sldId id="1516" r:id="rId64"/>
    <p:sldId id="1517" r:id="rId65"/>
    <p:sldId id="1518" r:id="rId66"/>
    <p:sldId id="1519" r:id="rId67"/>
    <p:sldId id="1520" r:id="rId68"/>
    <p:sldId id="1521" r:id="rId69"/>
    <p:sldId id="1522" r:id="rId70"/>
    <p:sldId id="1523" r:id="rId71"/>
    <p:sldId id="1524" r:id="rId72"/>
    <p:sldId id="1525" r:id="rId73"/>
    <p:sldId id="1526" r:id="rId74"/>
    <p:sldId id="1527" r:id="rId75"/>
    <p:sldId id="1528" r:id="rId76"/>
    <p:sldId id="1529" r:id="rId77"/>
    <p:sldId id="1530" r:id="rId78"/>
    <p:sldId id="1531" r:id="rId79"/>
    <p:sldId id="1532" r:id="rId80"/>
    <p:sldId id="1533" r:id="rId81"/>
    <p:sldId id="1534" r:id="rId82"/>
    <p:sldId id="1535" r:id="rId83"/>
    <p:sldId id="1536" r:id="rId84"/>
    <p:sldId id="1537" r:id="rId85"/>
    <p:sldId id="1538" r:id="rId86"/>
    <p:sldId id="1539" r:id="rId87"/>
    <p:sldId id="1540" r:id="rId88"/>
    <p:sldId id="1541" r:id="rId89"/>
    <p:sldId id="1542" r:id="rId90"/>
    <p:sldId id="1543" r:id="rId91"/>
    <p:sldId id="1544" r:id="rId92"/>
    <p:sldId id="1545" r:id="rId93"/>
    <p:sldId id="1546" r:id="rId94"/>
    <p:sldId id="1551" r:id="rId95"/>
    <p:sldId id="1547" r:id="rId96"/>
    <p:sldId id="1548" r:id="rId97"/>
    <p:sldId id="1549" r:id="rId98"/>
    <p:sldId id="1550" r:id="rId99"/>
    <p:sldId id="1552" r:id="rId100"/>
    <p:sldId id="1553" r:id="rId101"/>
    <p:sldId id="1554" r:id="rId102"/>
    <p:sldId id="1555" r:id="rId103"/>
    <p:sldId id="1556" r:id="rId104"/>
    <p:sldId id="1557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2D4FBB43-328C-5543-B561-BB0132502DEC}">
          <p14:sldIdLst>
            <p14:sldId id="256"/>
          </p14:sldIdLst>
        </p14:section>
        <p14:section name="S1: Intro" id="{D52F8E7A-DF23-4F4B-A02F-38E9A6E48BAD}">
          <p14:sldIdLst>
            <p14:sldId id="262"/>
            <p14:sldId id="257"/>
            <p14:sldId id="259"/>
          </p14:sldIdLst>
        </p14:section>
        <p14:section name="S2: Building Blocks" id="{37A1502B-2184-DD4D-953E-028B7FA2990A}">
          <p14:sldIdLst>
            <p14:sldId id="263"/>
            <p14:sldId id="264"/>
            <p14:sldId id="265"/>
            <p14:sldId id="266"/>
            <p14:sldId id="267"/>
            <p14:sldId id="268"/>
            <p14:sldId id="1468"/>
            <p14:sldId id="1469"/>
            <p14:sldId id="1470"/>
            <p14:sldId id="1471"/>
            <p14:sldId id="1472"/>
            <p14:sldId id="1473"/>
            <p14:sldId id="1474"/>
            <p14:sldId id="1475"/>
            <p14:sldId id="269"/>
            <p14:sldId id="307"/>
            <p14:sldId id="1478"/>
          </p14:sldIdLst>
        </p14:section>
        <p14:section name="S3: Cryptocurrency" id="{E65F034B-E37B-BE44-97B8-3E7D8D86EFF3}">
          <p14:sldIdLst>
            <p14:sldId id="1485"/>
            <p14:sldId id="1476"/>
            <p14:sldId id="1477"/>
            <p14:sldId id="1479"/>
            <p14:sldId id="1480"/>
            <p14:sldId id="303"/>
            <p14:sldId id="304"/>
            <p14:sldId id="1481"/>
            <p14:sldId id="1482"/>
            <p14:sldId id="1483"/>
          </p14:sldIdLst>
        </p14:section>
        <p14:section name="S4: Beyond Cryptocurrency" id="{33E80024-F3B5-764E-836C-729556890824}">
          <p14:sldIdLst>
            <p14:sldId id="1486"/>
            <p14:sldId id="1484"/>
            <p14:sldId id="1494"/>
            <p14:sldId id="1487"/>
            <p14:sldId id="1488"/>
            <p14:sldId id="1489"/>
            <p14:sldId id="1490"/>
            <p14:sldId id="1491"/>
            <p14:sldId id="1492"/>
            <p14:sldId id="1493"/>
          </p14:sldIdLst>
        </p14:section>
        <p14:section name="S5: Ethereum Overview" id="{78467C03-CC46-8340-B053-CFF67EC41934}">
          <p14:sldIdLst>
            <p14:sldId id="1495"/>
            <p14:sldId id="1496"/>
            <p14:sldId id="1497"/>
            <p14:sldId id="1498"/>
            <p14:sldId id="1499"/>
            <p14:sldId id="1500"/>
            <p14:sldId id="1501"/>
            <p14:sldId id="1502"/>
            <p14:sldId id="1503"/>
            <p14:sldId id="1504"/>
            <p14:sldId id="1505"/>
            <p14:sldId id="1506"/>
          </p14:sldIdLst>
        </p14:section>
        <p14:section name="S6: Ethereum Basics" id="{700709AB-2A88-074B-A1A7-86468A26AFB7}">
          <p14:sldIdLst>
            <p14:sldId id="1507"/>
            <p14:sldId id="1508"/>
            <p14:sldId id="1509"/>
            <p14:sldId id="1510"/>
            <p14:sldId id="1511"/>
            <p14:sldId id="1512"/>
            <p14:sldId id="1513"/>
            <p14:sldId id="1514"/>
            <p14:sldId id="1515"/>
            <p14:sldId id="1516"/>
            <p14:sldId id="1517"/>
            <p14:sldId id="1518"/>
            <p14:sldId id="1519"/>
            <p14:sldId id="1520"/>
            <p14:sldId id="1521"/>
          </p14:sldIdLst>
        </p14:section>
        <p14:section name="S7: Ethereum Clients" id="{52F1D50E-D3C8-7D4D-919D-58D8B1747DB8}">
          <p14:sldIdLst>
            <p14:sldId id="1522"/>
            <p14:sldId id="1523"/>
            <p14:sldId id="1524"/>
            <p14:sldId id="1525"/>
            <p14:sldId id="1526"/>
          </p14:sldIdLst>
        </p14:section>
        <p14:section name="S8. Addresses &amp; Keys" id="{9C2F6931-4E8F-5646-8FD4-B21191C4AC19}">
          <p14:sldIdLst>
            <p14:sldId id="1527"/>
            <p14:sldId id="1528"/>
            <p14:sldId id="1529"/>
            <p14:sldId id="1530"/>
            <p14:sldId id="1531"/>
            <p14:sldId id="1532"/>
            <p14:sldId id="1533"/>
          </p14:sldIdLst>
        </p14:section>
        <p14:section name="S9. Transactions" id="{268B9FD8-3528-1C47-A7A8-24089EDCB910}">
          <p14:sldIdLst>
            <p14:sldId id="1534"/>
            <p14:sldId id="1535"/>
            <p14:sldId id="1536"/>
            <p14:sldId id="1537"/>
            <p14:sldId id="1538"/>
            <p14:sldId id="1539"/>
            <p14:sldId id="1540"/>
            <p14:sldId id="1541"/>
          </p14:sldIdLst>
        </p14:section>
        <p14:section name="S10. Smart Contract" id="{18DB4FF0-D889-1649-B3A2-187C02426529}">
          <p14:sldIdLst>
            <p14:sldId id="1542"/>
            <p14:sldId id="1543"/>
            <p14:sldId id="1544"/>
            <p14:sldId id="1545"/>
            <p14:sldId id="1546"/>
          </p14:sldIdLst>
        </p14:section>
        <p14:section name="S11. Tokens" id="{63C35624-FA83-4E40-BC00-CCAD076EE8F7}">
          <p14:sldIdLst>
            <p14:sldId id="1551"/>
            <p14:sldId id="1547"/>
            <p14:sldId id="1548"/>
            <p14:sldId id="1549"/>
            <p14:sldId id="1550"/>
            <p14:sldId id="1552"/>
            <p14:sldId id="1553"/>
            <p14:sldId id="1554"/>
            <p14:sldId id="1555"/>
            <p14:sldId id="1556"/>
            <p14:sldId id="15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82"/>
  </p:normalViewPr>
  <p:slideViewPr>
    <p:cSldViewPr snapToGrid="0" snapToObjects="1">
      <p:cViewPr>
        <p:scale>
          <a:sx n="114" d="100"/>
          <a:sy n="114" d="100"/>
        </p:scale>
        <p:origin x="146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ADC61-DDEF-574E-B9D5-AC33CF489D16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3C7D4-935D-3347-8BF4-3F7DE958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0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8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8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62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9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32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5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1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12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6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04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0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6C640-1353-6F42-AF63-778B4E5CA465}" type="datetimeFigureOut">
              <a:rPr lang="en-US" smtClean="0"/>
              <a:t>8/16/18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6109D-73C4-C146-AC55-047EA3E16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1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github.com/ethereum/EIPs/blob/master/EIPS/eip-20.md" TargetMode="Externa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github.com/ConsenSys/Tokens/blob/master/contracts/eip20/EIP20.sol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hrome.google.com/webstore/detail/metamask/nkbihfbeogaeaoehlefnkodbefgpgkn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remix.ethereum.org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thereum/wiki/wiki/JSON-RPC" TargetMode="External"/><Relationship Id="rId2" Type="http://schemas.openxmlformats.org/officeDocument/2006/relationships/hyperlink" Target="http://www.jsonrpc.org/specific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iancoleman.io/bip39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ethgasstation.info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C3D12-0550-484E-80B0-96FF233628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Ethereum Blockchain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829850-3EA5-CA47-B174-5CC9278EE6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신민호</a:t>
            </a:r>
            <a:endParaRPr lang="en-US" altLang="ko-KR" dirty="0"/>
          </a:p>
          <a:p>
            <a:r>
              <a:rPr lang="en-US" dirty="0"/>
              <a:t>mhshin@mju.ac.kr</a:t>
            </a:r>
          </a:p>
        </p:txBody>
      </p:sp>
    </p:spTree>
    <p:extLst>
      <p:ext uri="{BB962C8B-B14F-4D97-AF65-F5344CB8AC3E}">
        <p14:creationId xmlns:p14="http://schemas.microsoft.com/office/powerpoint/2010/main" val="194480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520B-8435-2847-9AAC-B5466CF3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Public Key Cryptography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4935B-C082-314B-BB9A-EEB5B7C82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5" b="8285"/>
          <a:stretch/>
        </p:blipFill>
        <p:spPr>
          <a:xfrm>
            <a:off x="2176641" y="4218406"/>
            <a:ext cx="3318131" cy="206029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1A19DFC-8CC3-7048-BC40-758EC4B143BD}"/>
              </a:ext>
            </a:extLst>
          </p:cNvPr>
          <p:cNvGrpSpPr/>
          <p:nvPr/>
        </p:nvGrpSpPr>
        <p:grpSpPr>
          <a:xfrm>
            <a:off x="2176641" y="1783361"/>
            <a:ext cx="3318131" cy="2060293"/>
            <a:chOff x="1787759" y="1690689"/>
            <a:chExt cx="3318131" cy="20602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EF597B8-921F-5942-B376-8C569C15A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335" b="8285"/>
            <a:stretch/>
          </p:blipFill>
          <p:spPr>
            <a:xfrm>
              <a:off x="1787759" y="1690689"/>
              <a:ext cx="3318131" cy="206029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D6183EC-5877-CD42-A187-265526076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809" t="14960" r="8503" b="72329"/>
            <a:stretch/>
          </p:blipFill>
          <p:spPr>
            <a:xfrm>
              <a:off x="4151586" y="3057077"/>
              <a:ext cx="620111" cy="32582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2E54057-681C-3742-8458-7719F73FC8F8}"/>
                </a:ext>
              </a:extLst>
            </p:cNvPr>
            <p:cNvSpPr txBox="1"/>
            <p:nvPr/>
          </p:nvSpPr>
          <p:spPr>
            <a:xfrm>
              <a:off x="4152553" y="2086518"/>
              <a:ext cx="6463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비밀키</a:t>
              </a:r>
              <a:endParaRPr lang="en-US" sz="12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AD3BB6D-B8B9-1E4C-B1DB-FC0AC6A84CF6}"/>
                </a:ext>
              </a:extLst>
            </p:cNvPr>
            <p:cNvSpPr txBox="1"/>
            <p:nvPr/>
          </p:nvSpPr>
          <p:spPr>
            <a:xfrm>
              <a:off x="4094691" y="3452906"/>
              <a:ext cx="6463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ko-KR" altLang="en-US" sz="1200" dirty="0"/>
                <a:t>비밀키</a:t>
              </a:r>
              <a:endParaRPr lang="en-US" sz="1200" dirty="0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F9FD295-2783-A544-AE57-9A023E40E67E}"/>
              </a:ext>
            </a:extLst>
          </p:cNvPr>
          <p:cNvSpPr/>
          <p:nvPr/>
        </p:nvSpPr>
        <p:spPr>
          <a:xfrm>
            <a:off x="451945" y="2456189"/>
            <a:ext cx="1324303" cy="567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대칭키</a:t>
            </a:r>
            <a:r>
              <a:rPr lang="ko-KR" altLang="en-US" sz="1400" dirty="0"/>
              <a:t> 암호</a:t>
            </a:r>
            <a:endParaRPr lang="en-US" altLang="ko-KR" sz="1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C2E748D-296D-194B-A330-040AC9422E7E}"/>
              </a:ext>
            </a:extLst>
          </p:cNvPr>
          <p:cNvSpPr/>
          <p:nvPr/>
        </p:nvSpPr>
        <p:spPr>
          <a:xfrm>
            <a:off x="451945" y="4826272"/>
            <a:ext cx="1324303" cy="567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 err="1"/>
              <a:t>비대칭키</a:t>
            </a:r>
            <a:r>
              <a:rPr lang="ko-KR" altLang="en-US" sz="1400" dirty="0"/>
              <a:t> 암호</a:t>
            </a:r>
            <a:endParaRPr lang="en-US" altLang="ko-KR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8D33A7A-5310-7943-96BB-9AE650565364}"/>
              </a:ext>
            </a:extLst>
          </p:cNvPr>
          <p:cNvSpPr txBox="1"/>
          <p:nvPr/>
        </p:nvSpPr>
        <p:spPr>
          <a:xfrm>
            <a:off x="5895164" y="2555302"/>
            <a:ext cx="2343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DES, 3DES, AES, ARIA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2611F4-5851-654C-98BD-27642FBC5A77}"/>
              </a:ext>
            </a:extLst>
          </p:cNvPr>
          <p:cNvSpPr txBox="1"/>
          <p:nvPr/>
        </p:nvSpPr>
        <p:spPr>
          <a:xfrm>
            <a:off x="5895164" y="5063886"/>
            <a:ext cx="23438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RSA, ECC</a:t>
            </a:r>
          </a:p>
        </p:txBody>
      </p:sp>
    </p:spTree>
    <p:extLst>
      <p:ext uri="{BB962C8B-B14F-4D97-AF65-F5344CB8AC3E}">
        <p14:creationId xmlns:p14="http://schemas.microsoft.com/office/powerpoint/2010/main" val="20705694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8703-D27E-F745-9352-076F587F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ERC-20 for Fungible Token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2F4D4-1E9D-CE47-AE90-327A1195C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4787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Introduced in Nov 2015, now EIP-20</a:t>
            </a:r>
          </a:p>
          <a:p>
            <a:pPr lvl="1"/>
            <a:r>
              <a:rPr lang="en-US" dirty="0">
                <a:hlinkClick r:id="rId2"/>
              </a:rPr>
              <a:t>https://github.com/ethereum/EIPs/blob/master/EIPS/eip-20.md</a:t>
            </a:r>
            <a:endParaRPr lang="en-US" dirty="0"/>
          </a:p>
          <a:p>
            <a:r>
              <a:rPr lang="en-US" dirty="0"/>
              <a:t>Standard for fungible tokens</a:t>
            </a:r>
          </a:p>
          <a:p>
            <a:pPr lvl="1"/>
            <a:r>
              <a:rPr lang="en-US" dirty="0"/>
              <a:t>different units of an ERC20 token are interchangeable and have no unique properties</a:t>
            </a:r>
          </a:p>
          <a:p>
            <a:r>
              <a:rPr lang="en-US" dirty="0"/>
              <a:t>Defines</a:t>
            </a:r>
          </a:p>
          <a:p>
            <a:pPr lvl="1"/>
            <a:r>
              <a:rPr lang="en-US" dirty="0"/>
              <a:t>Common interface for fungible token’s contracts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147BB-17EE-E548-8D01-4985FD3F0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01" y="4304388"/>
            <a:ext cx="7449015" cy="23430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281497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8703-D27E-F745-9352-076F587F6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ERC-20 for Fungible Token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2F4D4-1E9D-CE47-AE90-327A1195C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1721"/>
          </a:xfrm>
        </p:spPr>
        <p:txBody>
          <a:bodyPr>
            <a:normAutofit/>
          </a:bodyPr>
          <a:lstStyle/>
          <a:p>
            <a:r>
              <a:rPr lang="en-US" dirty="0"/>
              <a:t>Data structures</a:t>
            </a:r>
          </a:p>
          <a:p>
            <a:pPr lvl="1"/>
            <a:r>
              <a:rPr lang="en-US" dirty="0"/>
              <a:t>Balances: given address, store the balance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Allowances: given owner, given spender, store allowance</a:t>
            </a:r>
          </a:p>
          <a:p>
            <a:pPr lvl="1"/>
            <a:endParaRPr lang="en-US" dirty="0"/>
          </a:p>
          <a:p>
            <a:r>
              <a:rPr lang="en-US" dirty="0"/>
              <a:t>Workflows for “A</a:t>
            </a:r>
            <a:r>
              <a:rPr lang="en-US" dirty="0">
                <a:sym typeface="Wingdings" pitchFamily="2" charset="2"/>
              </a:rPr>
              <a:t>B: 10 tokens”</a:t>
            </a:r>
            <a:endParaRPr lang="en-US" dirty="0"/>
          </a:p>
          <a:p>
            <a:pPr lvl="1"/>
            <a:r>
              <a:rPr lang="en-US" dirty="0"/>
              <a:t>Single-transaction: </a:t>
            </a:r>
            <a:r>
              <a:rPr lang="en-US" dirty="0" err="1"/>
              <a:t>token.transfer</a:t>
            </a:r>
            <a:r>
              <a:rPr lang="en-US" dirty="0"/>
              <a:t>(B, 10)</a:t>
            </a:r>
          </a:p>
          <a:p>
            <a:pPr lvl="1"/>
            <a:r>
              <a:rPr lang="en-US" dirty="0"/>
              <a:t>Two-transaction: approve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transferFrom</a:t>
            </a:r>
            <a:endParaRPr lang="en-US" dirty="0">
              <a:sym typeface="Wingdings" pitchFamily="2" charset="2"/>
            </a:endParaRPr>
          </a:p>
          <a:p>
            <a:pPr lvl="2"/>
            <a:r>
              <a:rPr lang="en-US" dirty="0">
                <a:sym typeface="Wingdings" pitchFamily="2" charset="2"/>
              </a:rPr>
              <a:t>Delegate distribution/control of tokens to contract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0C360-68F0-E742-84F8-D4A7A8CF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38" y="3396827"/>
            <a:ext cx="7082884" cy="501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D1033C-3EE0-1A4B-826A-ACD2D3B9E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438" y="2608388"/>
            <a:ext cx="4403800" cy="5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40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52D2-59F5-3342-87A2-8F874E4D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Selling tokens for 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F6253-7B1C-0349-B96F-E9714F1F4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7" y="1825625"/>
            <a:ext cx="8069301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ICO: Initial Coin Offering</a:t>
            </a:r>
          </a:p>
          <a:p>
            <a:pPr lvl="1"/>
            <a:r>
              <a:rPr lang="en-US" sz="1800" dirty="0"/>
              <a:t>Sell limited number of tokens to </a:t>
            </a:r>
            <a:br>
              <a:rPr lang="en-US" sz="1800" dirty="0"/>
            </a:br>
            <a:r>
              <a:rPr lang="en-US" sz="1800" dirty="0"/>
              <a:t>those who buy tokens</a:t>
            </a:r>
          </a:p>
          <a:p>
            <a:r>
              <a:rPr lang="en-US" sz="2000" dirty="0"/>
              <a:t>Steps</a:t>
            </a:r>
          </a:p>
          <a:p>
            <a:pPr marL="690563" lvl="1" indent="-233363">
              <a:buFont typeface="+mj-lt"/>
              <a:buAutoNum type="arabicPeriod"/>
            </a:pPr>
            <a:r>
              <a:rPr lang="en-US" sz="1800" dirty="0"/>
              <a:t>Alice creates </a:t>
            </a:r>
            <a:r>
              <a:rPr lang="en-US" sz="1800" dirty="0" err="1"/>
              <a:t>AliceCoin</a:t>
            </a:r>
            <a:r>
              <a:rPr lang="en-US" sz="1800" dirty="0"/>
              <a:t> ERC-20 contract</a:t>
            </a:r>
          </a:p>
          <a:p>
            <a:pPr marL="690563" lvl="1" indent="-233363">
              <a:buFont typeface="+mj-lt"/>
              <a:buAutoNum type="arabicPeriod"/>
            </a:pPr>
            <a:r>
              <a:rPr lang="en-US" sz="1800" dirty="0"/>
              <a:t>Assign all tokens to Alice</a:t>
            </a:r>
          </a:p>
          <a:p>
            <a:pPr marL="690563" lvl="1" indent="-233363">
              <a:buFont typeface="+mj-lt"/>
              <a:buAutoNum type="arabicPeriod"/>
            </a:pPr>
            <a:r>
              <a:rPr lang="en-US" sz="1800" dirty="0"/>
              <a:t>Alice creates </a:t>
            </a:r>
            <a:r>
              <a:rPr lang="en-US" sz="1800" dirty="0" err="1"/>
              <a:t>AliceICO</a:t>
            </a:r>
            <a:r>
              <a:rPr lang="en-US" sz="1800" dirty="0"/>
              <a:t> contract</a:t>
            </a:r>
          </a:p>
          <a:p>
            <a:pPr marL="690563" lvl="1" indent="-233363">
              <a:buFont typeface="+mj-lt"/>
              <a:buAutoNum type="arabicPeriod"/>
            </a:pPr>
            <a:r>
              <a:rPr lang="en-US" sz="1800" dirty="0"/>
              <a:t>Alice calls </a:t>
            </a:r>
            <a:r>
              <a:rPr lang="en-US" sz="1800" dirty="0" err="1"/>
              <a:t>AliceCoin.approve</a:t>
            </a:r>
            <a:r>
              <a:rPr lang="en-US" sz="1800" dirty="0"/>
              <a:t>(</a:t>
            </a:r>
            <a:r>
              <a:rPr lang="en-US" sz="1800" dirty="0" err="1"/>
              <a:t>AliceICO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&lt;total&gt;)</a:t>
            </a:r>
          </a:p>
          <a:p>
            <a:pPr marL="690563" lvl="1" indent="-233363">
              <a:buFont typeface="+mj-lt"/>
              <a:buAutoNum type="arabicPeriod"/>
            </a:pPr>
            <a:r>
              <a:rPr lang="en-US" sz="1800" dirty="0"/>
              <a:t>When </a:t>
            </a:r>
            <a:r>
              <a:rPr lang="en-US" sz="1800" dirty="0" err="1"/>
              <a:t>AliceICO</a:t>
            </a:r>
            <a:r>
              <a:rPr lang="en-US" sz="1800" dirty="0"/>
              <a:t> receives ether from Bob, </a:t>
            </a:r>
            <a:br>
              <a:rPr lang="en-US" sz="1800" dirty="0"/>
            </a:br>
            <a:r>
              <a:rPr lang="en-US" sz="1800" dirty="0"/>
              <a:t>calls </a:t>
            </a:r>
            <a:r>
              <a:rPr lang="en-US" sz="1800" dirty="0" err="1"/>
              <a:t>AliceCoin.transferFrom</a:t>
            </a:r>
            <a:r>
              <a:rPr lang="en-US" sz="1800" dirty="0"/>
              <a:t>(Alice, Bob, &lt;</a:t>
            </a:r>
            <a:r>
              <a:rPr lang="en-US" sz="1800" dirty="0" err="1"/>
              <a:t>amnt</a:t>
            </a:r>
            <a:r>
              <a:rPr lang="en-US" sz="1800" dirty="0"/>
              <a:t>&gt;)</a:t>
            </a:r>
            <a:br>
              <a:rPr lang="en-US" sz="1800" dirty="0"/>
            </a:br>
            <a:r>
              <a:rPr lang="en-US" sz="1800" dirty="0"/>
              <a:t>(Bob receives &lt;</a:t>
            </a:r>
            <a:r>
              <a:rPr lang="en-US" sz="1800" dirty="0" err="1"/>
              <a:t>amnt</a:t>
            </a:r>
            <a:r>
              <a:rPr lang="en-US" sz="1800" dirty="0"/>
              <a:t>&gt; tokens from </a:t>
            </a:r>
            <a:r>
              <a:rPr lang="en-US" sz="1800" dirty="0" err="1"/>
              <a:t>AliceCoin</a:t>
            </a:r>
            <a:r>
              <a:rPr lang="en-US" sz="1800" dirty="0"/>
              <a:t>)</a:t>
            </a:r>
          </a:p>
          <a:p>
            <a:r>
              <a:rPr lang="en-US" sz="2200" dirty="0"/>
              <a:t>Implementations of EIP-20 contract</a:t>
            </a:r>
          </a:p>
          <a:p>
            <a:pPr lvl="1"/>
            <a:r>
              <a:rPr lang="en-US" sz="1800" dirty="0" err="1"/>
              <a:t>Consensys</a:t>
            </a:r>
            <a:r>
              <a:rPr lang="en-US" sz="1800" dirty="0"/>
              <a:t>: </a:t>
            </a:r>
            <a:r>
              <a:rPr lang="en-US" sz="1500" dirty="0">
                <a:hlinkClick r:id="rId2"/>
              </a:rPr>
              <a:t>https://github.com/ConsenSys/Tokens/blob/master/contracts/eip20/EIP20.sol</a:t>
            </a:r>
            <a:endParaRPr lang="en-US" sz="1200" dirty="0"/>
          </a:p>
          <a:p>
            <a:pPr marL="690563" lvl="1" indent="-233363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11DA7-1940-A348-A83C-E9ADEAF0F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50" y="1690689"/>
            <a:ext cx="4148739" cy="2903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26753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60CA7-5998-EE4E-AEB9-4770F107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737"/>
            <a:ext cx="7886700" cy="1325563"/>
          </a:xfrm>
        </p:spPr>
        <p:txBody>
          <a:bodyPr/>
          <a:lstStyle/>
          <a:p>
            <a:r>
              <a:rPr lang="en-US" dirty="0"/>
              <a:t>EIP20.sol by </a:t>
            </a:r>
            <a:r>
              <a:rPr lang="en-US" dirty="0" err="1"/>
              <a:t>Consensys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1227D-9A31-524D-AF9C-C249DC48C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1" y="791736"/>
            <a:ext cx="7693497" cy="59770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92111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68D336-7582-1740-85B5-BF3137550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2" y="100359"/>
            <a:ext cx="6886001" cy="6701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1974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520B-8435-2847-9AAC-B5466CF3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Why Public Key Cryptography?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57C322-6A84-354B-B6F8-43C13D53A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35" b="8285"/>
          <a:stretch/>
        </p:blipFill>
        <p:spPr>
          <a:xfrm>
            <a:off x="628650" y="2838889"/>
            <a:ext cx="3318131" cy="20602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BB88B3-BB45-BF4A-B19D-9BDC3BA14BF3}"/>
              </a:ext>
            </a:extLst>
          </p:cNvPr>
          <p:cNvSpPr/>
          <p:nvPr/>
        </p:nvSpPr>
        <p:spPr>
          <a:xfrm>
            <a:off x="872907" y="1894745"/>
            <a:ext cx="2829616" cy="5517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92" dirty="0"/>
              <a:t>발상의 전환</a:t>
            </a:r>
            <a:r>
              <a:rPr lang="en-US" altLang="ko-KR" sz="1292" dirty="0"/>
              <a:t> 1: </a:t>
            </a:r>
            <a:r>
              <a:rPr lang="ko-KR" altLang="en-US" sz="1292" dirty="0" err="1"/>
              <a:t>키배분</a:t>
            </a:r>
            <a:endParaRPr lang="en-US" altLang="ko-KR" sz="1292" dirty="0"/>
          </a:p>
          <a:p>
            <a:pPr algn="ctr">
              <a:lnSpc>
                <a:spcPct val="120000"/>
              </a:lnSpc>
            </a:pPr>
            <a:r>
              <a:rPr lang="ko-KR" altLang="en-US" sz="1292" dirty="0"/>
              <a:t>누구나 나에게 암호문을 </a:t>
            </a:r>
            <a:r>
              <a:rPr lang="ko-KR" altLang="en-US" sz="1292" dirty="0" err="1"/>
              <a:t>보낼수</a:t>
            </a:r>
            <a:r>
              <a:rPr lang="ko-KR" altLang="en-US" sz="1292" dirty="0"/>
              <a:t> 있다</a:t>
            </a:r>
            <a:endParaRPr lang="en-US" sz="1292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D71725-6F19-384C-878C-B64E6482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141" y="3127419"/>
            <a:ext cx="3584216" cy="14814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167CA8-EC43-5147-A40D-4ED01C69EC04}"/>
              </a:ext>
            </a:extLst>
          </p:cNvPr>
          <p:cNvSpPr/>
          <p:nvPr/>
        </p:nvSpPr>
        <p:spPr>
          <a:xfrm>
            <a:off x="5200814" y="1894745"/>
            <a:ext cx="2774433" cy="5509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292" dirty="0"/>
              <a:t>발상의 전환 </a:t>
            </a:r>
            <a:r>
              <a:rPr lang="en-US" altLang="ko-KR" sz="1292" dirty="0"/>
              <a:t>2: </a:t>
            </a:r>
            <a:r>
              <a:rPr lang="ko-KR" altLang="en-US" sz="1292" dirty="0"/>
              <a:t>전자서명</a:t>
            </a:r>
            <a:endParaRPr lang="en-US" altLang="ko-KR" sz="1292" dirty="0"/>
          </a:p>
          <a:p>
            <a:pPr algn="ctr">
              <a:lnSpc>
                <a:spcPct val="120000"/>
              </a:lnSpc>
            </a:pPr>
            <a:r>
              <a:rPr lang="ko-KR" altLang="en-US" sz="1292" dirty="0"/>
              <a:t>누구나 내 암호문을 </a:t>
            </a:r>
            <a:r>
              <a:rPr lang="ko-KR" altLang="en-US" sz="1292" dirty="0" err="1"/>
              <a:t>풀수</a:t>
            </a:r>
            <a:r>
              <a:rPr lang="ko-KR" altLang="en-US" sz="1292" dirty="0"/>
              <a:t> 있다</a:t>
            </a:r>
            <a:r>
              <a:rPr lang="en-US" altLang="ko-KR" sz="1292" dirty="0"/>
              <a:t>?</a:t>
            </a:r>
            <a:endParaRPr lang="en-US" sz="1292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9BC49-7160-354D-83FE-4FE104D65C80}"/>
              </a:ext>
            </a:extLst>
          </p:cNvPr>
          <p:cNvSpPr txBox="1"/>
          <p:nvPr/>
        </p:nvSpPr>
        <p:spPr>
          <a:xfrm>
            <a:off x="788824" y="5308473"/>
            <a:ext cx="729956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dirty="0" err="1"/>
              <a:t>공개키쌍</a:t>
            </a:r>
            <a:r>
              <a:rPr lang="en-US" altLang="ko-KR" dirty="0"/>
              <a:t>(Key pair)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Key(</a:t>
            </a:r>
            <a:r>
              <a:rPr lang="ko-KR" altLang="en-US" dirty="0"/>
              <a:t>공개키</a:t>
            </a:r>
            <a:r>
              <a:rPr lang="en-US" altLang="ko-KR" dirty="0"/>
              <a:t>): </a:t>
            </a:r>
            <a:r>
              <a:rPr lang="ko-KR" altLang="en-US" dirty="0"/>
              <a:t>누구나 알 수 있음</a:t>
            </a:r>
            <a:r>
              <a:rPr lang="en-US" altLang="ko-KR" dirty="0"/>
              <a:t>. </a:t>
            </a:r>
            <a:r>
              <a:rPr lang="ko-KR" altLang="en-US" dirty="0"/>
              <a:t>암호에 사용</a:t>
            </a:r>
            <a:r>
              <a:rPr lang="en-US" altLang="ko-KR" dirty="0"/>
              <a:t>. </a:t>
            </a:r>
            <a:r>
              <a:rPr lang="ko-KR" altLang="en-US" dirty="0"/>
              <a:t>서명 확인에 사용</a:t>
            </a:r>
            <a:r>
              <a:rPr lang="en-US" altLang="ko-KR" dirty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Private Key</a:t>
            </a:r>
            <a:r>
              <a:rPr lang="en-US" altLang="ko-KR" dirty="0"/>
              <a:t>(</a:t>
            </a:r>
            <a:r>
              <a:rPr lang="ko-KR" altLang="en-US" dirty="0"/>
              <a:t>개인키</a:t>
            </a:r>
            <a:r>
              <a:rPr lang="en-US" altLang="ko-KR" dirty="0"/>
              <a:t>): </a:t>
            </a:r>
            <a:r>
              <a:rPr lang="ko-KR" altLang="en-US" dirty="0"/>
              <a:t>소유자만 알고 있음</a:t>
            </a:r>
            <a:r>
              <a:rPr lang="en-US" altLang="ko-KR" dirty="0"/>
              <a:t>. </a:t>
            </a:r>
            <a:r>
              <a:rPr lang="ko-KR" altLang="en-US" dirty="0" err="1"/>
              <a:t>복호화에</a:t>
            </a:r>
            <a:r>
              <a:rPr lang="ko-KR" altLang="en-US" dirty="0"/>
              <a:t> 사용</a:t>
            </a:r>
            <a:r>
              <a:rPr lang="en-US" altLang="ko-KR" dirty="0"/>
              <a:t>. </a:t>
            </a:r>
            <a:r>
              <a:rPr lang="ko-KR" altLang="en-US" dirty="0"/>
              <a:t>서명에 사용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6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520B-8435-2847-9AAC-B5466CF39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What is Public Key Infrastructure?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9BC49-7160-354D-83FE-4FE104D65C80}"/>
              </a:ext>
            </a:extLst>
          </p:cNvPr>
          <p:cNvSpPr txBox="1"/>
          <p:nvPr/>
        </p:nvSpPr>
        <p:spPr>
          <a:xfrm>
            <a:off x="1316419" y="1590236"/>
            <a:ext cx="63353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dirty="0"/>
              <a:t>공개키암호의 한계</a:t>
            </a:r>
            <a:r>
              <a:rPr lang="en-US" altLang="ko-KR" dirty="0"/>
              <a:t>: </a:t>
            </a:r>
            <a:r>
              <a:rPr lang="ko-KR" altLang="en-US" dirty="0"/>
              <a:t>주어진 공개키가 누구의 것인가가 불분명</a:t>
            </a:r>
            <a:endParaRPr lang="en-US" altLang="ko-KR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23AA6A-FC42-CF4F-B0F4-72E2DB3135B7}"/>
              </a:ext>
            </a:extLst>
          </p:cNvPr>
          <p:cNvSpPr/>
          <p:nvPr/>
        </p:nvSpPr>
        <p:spPr>
          <a:xfrm>
            <a:off x="304036" y="4015262"/>
            <a:ext cx="2725278" cy="157759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o-KR" altLang="en-US" sz="1662" dirty="0"/>
              <a:t>상대방의 </a:t>
            </a:r>
            <a:r>
              <a:rPr lang="ko-KR" altLang="en-US" sz="1662" dirty="0" err="1"/>
              <a:t>공개키를</a:t>
            </a:r>
            <a:endParaRPr lang="en-US" altLang="ko-KR" sz="1662" dirty="0"/>
          </a:p>
          <a:p>
            <a:pPr algn="ctr">
              <a:lnSpc>
                <a:spcPct val="120000"/>
              </a:lnSpc>
            </a:pPr>
            <a:r>
              <a:rPr lang="ko-KR" altLang="en-US" sz="1662" dirty="0"/>
              <a:t>어떻게 확실하게</a:t>
            </a:r>
            <a:endParaRPr lang="en-US" altLang="ko-KR" sz="1662" dirty="0"/>
          </a:p>
          <a:p>
            <a:pPr algn="ctr">
              <a:lnSpc>
                <a:spcPct val="120000"/>
              </a:lnSpc>
            </a:pPr>
            <a:r>
              <a:rPr lang="ko-KR" altLang="en-US" sz="1662" dirty="0"/>
              <a:t>확인할 수 있는가</a:t>
            </a:r>
            <a:r>
              <a:rPr lang="en-US" altLang="ko-KR" sz="1662" dirty="0"/>
              <a:t>?</a:t>
            </a:r>
            <a:endParaRPr lang="en-US" sz="1662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151D0E-1709-D946-A227-8B51C442DDF3}"/>
              </a:ext>
            </a:extLst>
          </p:cNvPr>
          <p:cNvGrpSpPr/>
          <p:nvPr/>
        </p:nvGrpSpPr>
        <p:grpSpPr>
          <a:xfrm>
            <a:off x="3431241" y="3671626"/>
            <a:ext cx="5275393" cy="2915289"/>
            <a:chOff x="4049477" y="3601013"/>
            <a:chExt cx="5715009" cy="3158230"/>
          </a:xfrm>
        </p:grpSpPr>
        <p:sp>
          <p:nvSpPr>
            <p:cNvPr id="10" name="Vertical Scroll 9">
              <a:extLst>
                <a:ext uri="{FF2B5EF4-FFF2-40B4-BE49-F238E27FC236}">
                  <a16:creationId xmlns:a16="http://schemas.microsoft.com/office/drawing/2014/main" id="{11135323-ED3F-794E-943E-39097BA4D0D5}"/>
                </a:ext>
              </a:extLst>
            </p:cNvPr>
            <p:cNvSpPr/>
            <p:nvPr/>
          </p:nvSpPr>
          <p:spPr>
            <a:xfrm>
              <a:off x="4049477" y="3940628"/>
              <a:ext cx="1567543" cy="1426029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b="1" dirty="0"/>
                <a:t>공개키</a:t>
              </a:r>
              <a:endParaRPr lang="en-US" altLang="ko-KR" sz="1292" b="1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공개키주인</a:t>
              </a:r>
              <a:endParaRPr lang="en-US" altLang="ko-KR" sz="1292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발급자</a:t>
              </a:r>
              <a:endParaRPr lang="en-US" altLang="ko-KR" sz="1292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발급자서명</a:t>
              </a:r>
              <a:endParaRPr lang="en-US" altLang="ko-KR" sz="1292" dirty="0"/>
            </a:p>
            <a:p>
              <a:pPr>
                <a:lnSpc>
                  <a:spcPct val="120000"/>
                </a:lnSpc>
              </a:pPr>
              <a:endParaRPr lang="en-US" altLang="ko-KR" sz="1292" dirty="0"/>
            </a:p>
            <a:p>
              <a:pPr>
                <a:lnSpc>
                  <a:spcPct val="120000"/>
                </a:lnSpc>
              </a:pPr>
              <a:endParaRPr lang="en-US" sz="1292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BAB37A-5B63-F74A-8697-56D7817CFA91}"/>
                </a:ext>
              </a:extLst>
            </p:cNvPr>
            <p:cNvSpPr txBox="1"/>
            <p:nvPr/>
          </p:nvSpPr>
          <p:spPr>
            <a:xfrm>
              <a:off x="4451833" y="3663629"/>
              <a:ext cx="924212" cy="28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8" dirty="0"/>
                <a:t>Leaf</a:t>
              </a:r>
              <a:r>
                <a:rPr lang="ko-KR" altLang="en-US" sz="1108" dirty="0"/>
                <a:t>인증서</a:t>
              </a:r>
              <a:endParaRPr lang="en-US" sz="1108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7BCCE39-CA6A-DC41-823E-524D360D7354}"/>
                </a:ext>
              </a:extLst>
            </p:cNvPr>
            <p:cNvSpPr/>
            <p:nvPr/>
          </p:nvSpPr>
          <p:spPr>
            <a:xfrm>
              <a:off x="4426530" y="5823856"/>
              <a:ext cx="835208" cy="37011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92" dirty="0"/>
                <a:t>확인</a:t>
              </a:r>
              <a:endParaRPr lang="en-US" sz="1292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CB40E83-3999-CB4B-8E5C-9FD8C2385D94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4833249" y="5366657"/>
              <a:ext cx="10885" cy="4571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Vertical Scroll 15">
              <a:extLst>
                <a:ext uri="{FF2B5EF4-FFF2-40B4-BE49-F238E27FC236}">
                  <a16:creationId xmlns:a16="http://schemas.microsoft.com/office/drawing/2014/main" id="{B0F58994-8DB2-1C41-B503-D7C428A13029}"/>
                </a:ext>
              </a:extLst>
            </p:cNvPr>
            <p:cNvSpPr/>
            <p:nvPr/>
          </p:nvSpPr>
          <p:spPr>
            <a:xfrm>
              <a:off x="5760914" y="3940628"/>
              <a:ext cx="1567543" cy="1426029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b="1" dirty="0"/>
                <a:t>공개키</a:t>
              </a:r>
              <a:endParaRPr lang="en-US" altLang="ko-KR" sz="1292" b="1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공개키주인</a:t>
              </a:r>
              <a:endParaRPr lang="en-US" altLang="ko-KR" sz="1292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발급자</a:t>
              </a:r>
              <a:endParaRPr lang="en-US" altLang="ko-KR" sz="1292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발급자서명</a:t>
              </a:r>
              <a:endParaRPr lang="en-US" altLang="ko-KR" sz="1292" dirty="0"/>
            </a:p>
            <a:p>
              <a:pPr>
                <a:lnSpc>
                  <a:spcPct val="120000"/>
                </a:lnSpc>
              </a:pPr>
              <a:endParaRPr lang="en-US" altLang="ko-KR" sz="1292" dirty="0"/>
            </a:p>
            <a:p>
              <a:pPr>
                <a:lnSpc>
                  <a:spcPct val="120000"/>
                </a:lnSpc>
              </a:pPr>
              <a:endParaRPr lang="en-US" sz="1292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48A928-C7B2-724C-9847-238E0B525A34}"/>
                </a:ext>
              </a:extLst>
            </p:cNvPr>
            <p:cNvSpPr txBox="1"/>
            <p:nvPr/>
          </p:nvSpPr>
          <p:spPr>
            <a:xfrm>
              <a:off x="6163270" y="3663629"/>
              <a:ext cx="833910" cy="28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8" dirty="0"/>
                <a:t>CA</a:t>
              </a:r>
              <a:r>
                <a:rPr lang="ko-KR" altLang="en-US" sz="1108" dirty="0"/>
                <a:t>인증서</a:t>
              </a:r>
              <a:endParaRPr lang="en-US" sz="1108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30D0D4-2B13-D44D-836E-832C8AFCB393}"/>
                </a:ext>
              </a:extLst>
            </p:cNvPr>
            <p:cNvSpPr/>
            <p:nvPr/>
          </p:nvSpPr>
          <p:spPr>
            <a:xfrm>
              <a:off x="6137967" y="5823856"/>
              <a:ext cx="835208" cy="37011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92" dirty="0"/>
                <a:t>확인</a:t>
              </a:r>
              <a:endParaRPr lang="en-US" sz="1292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F13D63F-F413-F14F-B048-3E62E7D95E8D}"/>
                </a:ext>
              </a:extLst>
            </p:cNvPr>
            <p:cNvCxnSpPr>
              <a:cxnSpLocks/>
              <a:stCxn id="16" idx="2"/>
              <a:endCxn id="20" idx="0"/>
            </p:cNvCxnSpPr>
            <p:nvPr/>
          </p:nvCxnSpPr>
          <p:spPr>
            <a:xfrm>
              <a:off x="6544686" y="5366657"/>
              <a:ext cx="10885" cy="4571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98D65D10-EFE1-5543-A8BA-581E02A51953}"/>
                </a:ext>
              </a:extLst>
            </p:cNvPr>
            <p:cNvCxnSpPr>
              <a:cxnSpLocks/>
              <a:stCxn id="16" idx="1"/>
              <a:endCxn id="12" idx="6"/>
            </p:cNvCxnSpPr>
            <p:nvPr/>
          </p:nvCxnSpPr>
          <p:spPr>
            <a:xfrm flipH="1">
              <a:off x="5261738" y="4653643"/>
              <a:ext cx="677430" cy="1355271"/>
            </a:xfrm>
            <a:prstGeom prst="bentConnector3">
              <a:avLst>
                <a:gd name="adj1" fmla="val 4881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Vertical Scroll 22">
              <a:extLst>
                <a:ext uri="{FF2B5EF4-FFF2-40B4-BE49-F238E27FC236}">
                  <a16:creationId xmlns:a16="http://schemas.microsoft.com/office/drawing/2014/main" id="{77547348-CAC2-8646-9451-4B5C8C4EC997}"/>
                </a:ext>
              </a:extLst>
            </p:cNvPr>
            <p:cNvSpPr/>
            <p:nvPr/>
          </p:nvSpPr>
          <p:spPr>
            <a:xfrm>
              <a:off x="7861027" y="3940628"/>
              <a:ext cx="1567543" cy="1426029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b="1" dirty="0"/>
                <a:t>공개키</a:t>
              </a:r>
              <a:endParaRPr lang="en-US" altLang="ko-KR" sz="1292" b="1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공개키주인</a:t>
              </a:r>
              <a:endParaRPr lang="en-US" altLang="ko-KR" sz="1292" dirty="0"/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ko-KR" altLang="en-US" sz="1292" dirty="0" err="1"/>
                <a:t>발급자</a:t>
              </a:r>
              <a:r>
                <a:rPr lang="en-US" altLang="ko-KR" sz="1292" dirty="0"/>
                <a:t>:Self</a:t>
              </a:r>
            </a:p>
            <a:p>
              <a:pPr marL="109907" indent="-109907">
                <a:lnSpc>
                  <a:spcPct val="120000"/>
                </a:lnSpc>
                <a:buFontTx/>
                <a:buChar char="-"/>
              </a:pPr>
              <a:r>
                <a:rPr lang="en-US" altLang="ko-KR" sz="1292" dirty="0"/>
                <a:t>Self</a:t>
              </a:r>
              <a:r>
                <a:rPr lang="ko-KR" altLang="en-US" sz="1292" dirty="0"/>
                <a:t>서명</a:t>
              </a:r>
              <a:endParaRPr lang="en-US" altLang="ko-KR" sz="1292" dirty="0"/>
            </a:p>
            <a:p>
              <a:pPr>
                <a:lnSpc>
                  <a:spcPct val="120000"/>
                </a:lnSpc>
              </a:pPr>
              <a:endParaRPr lang="en-US" altLang="ko-KR" sz="1292" dirty="0"/>
            </a:p>
            <a:p>
              <a:pPr>
                <a:lnSpc>
                  <a:spcPct val="120000"/>
                </a:lnSpc>
              </a:pPr>
              <a:endParaRPr lang="en-US" sz="1292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13141A-BC5A-B846-9DC3-106766158CC5}"/>
                </a:ext>
              </a:extLst>
            </p:cNvPr>
            <p:cNvSpPr txBox="1"/>
            <p:nvPr/>
          </p:nvSpPr>
          <p:spPr>
            <a:xfrm>
              <a:off x="8143643" y="3663629"/>
              <a:ext cx="1132602" cy="28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8" dirty="0" err="1"/>
                <a:t>RootCA</a:t>
              </a:r>
              <a:r>
                <a:rPr lang="ko-KR" altLang="en-US" sz="1108" dirty="0"/>
                <a:t>인증서</a:t>
              </a:r>
              <a:endParaRPr lang="en-US" sz="1108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9F1828-1860-AE48-BCBA-125B812FD4C6}"/>
                </a:ext>
              </a:extLst>
            </p:cNvPr>
            <p:cNvSpPr/>
            <p:nvPr/>
          </p:nvSpPr>
          <p:spPr>
            <a:xfrm>
              <a:off x="8238080" y="5823856"/>
              <a:ext cx="835208" cy="370115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ko-KR" altLang="en-US" sz="1292" dirty="0"/>
                <a:t>확인</a:t>
              </a:r>
              <a:endParaRPr lang="en-US" sz="1292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5520E82-FAAD-874D-B887-A81D75A6F08F}"/>
                </a:ext>
              </a:extLst>
            </p:cNvPr>
            <p:cNvCxnSpPr>
              <a:cxnSpLocks/>
              <a:stCxn id="23" idx="2"/>
              <a:endCxn id="25" idx="0"/>
            </p:cNvCxnSpPr>
            <p:nvPr/>
          </p:nvCxnSpPr>
          <p:spPr>
            <a:xfrm>
              <a:off x="8644799" y="5366657"/>
              <a:ext cx="10885" cy="4571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6719CF5-8567-F34F-8C4D-70BD1A3FE4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11772" y="4675414"/>
              <a:ext cx="357394" cy="1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28ACB0A8-55F7-0E49-9DD6-6FFA20CE76CA}"/>
                </a:ext>
              </a:extLst>
            </p:cNvPr>
            <p:cNvCxnSpPr>
              <a:cxnSpLocks/>
              <a:stCxn id="23" idx="3"/>
              <a:endCxn id="25" idx="6"/>
            </p:cNvCxnSpPr>
            <p:nvPr/>
          </p:nvCxnSpPr>
          <p:spPr>
            <a:xfrm rot="10800000" flipV="1">
              <a:off x="9073288" y="4653642"/>
              <a:ext cx="177028" cy="1355271"/>
            </a:xfrm>
            <a:prstGeom prst="bentConnector5">
              <a:avLst>
                <a:gd name="adj1" fmla="val -129132"/>
                <a:gd name="adj2" fmla="val 100000"/>
                <a:gd name="adj3" fmla="val -29132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E3B8057-3A08-8642-9279-0526DBF92D12}"/>
                </a:ext>
              </a:extLst>
            </p:cNvPr>
            <p:cNvGrpSpPr/>
            <p:nvPr/>
          </p:nvGrpSpPr>
          <p:grpSpPr>
            <a:xfrm>
              <a:off x="7268228" y="4190352"/>
              <a:ext cx="988321" cy="1916532"/>
              <a:chOff x="7333540" y="4168580"/>
              <a:chExt cx="988321" cy="1916532"/>
            </a:xfrm>
          </p:grpSpPr>
          <p:cxnSp>
            <p:nvCxnSpPr>
              <p:cNvPr id="37" name="Elbow Connector 36">
                <a:extLst>
                  <a:ext uri="{FF2B5EF4-FFF2-40B4-BE49-F238E27FC236}">
                    <a16:creationId xmlns:a16="http://schemas.microsoft.com/office/drawing/2014/main" id="{281080A6-8854-9E4F-ADD7-81B4A45AFF9A}"/>
                  </a:ext>
                </a:extLst>
              </p:cNvPr>
              <p:cNvCxnSpPr>
                <a:cxnSpLocks/>
                <a:stCxn id="39" idx="2"/>
                <a:endCxn id="38" idx="6"/>
              </p:cNvCxnSpPr>
              <p:nvPr/>
            </p:nvCxnSpPr>
            <p:spPr>
              <a:xfrm rot="10800000" flipV="1">
                <a:off x="7550358" y="4282880"/>
                <a:ext cx="554687" cy="1687932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CA87A830-B83E-1841-B187-6EE8FBFA4ADB}"/>
                  </a:ext>
                </a:extLst>
              </p:cNvPr>
              <p:cNvSpPr/>
              <p:nvPr/>
            </p:nvSpPr>
            <p:spPr>
              <a:xfrm>
                <a:off x="7333540" y="5856512"/>
                <a:ext cx="216817" cy="228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D9117FD4-C52F-B04C-976A-B7F98F322F84}"/>
                  </a:ext>
                </a:extLst>
              </p:cNvPr>
              <p:cNvSpPr/>
              <p:nvPr/>
            </p:nvSpPr>
            <p:spPr>
              <a:xfrm>
                <a:off x="8105044" y="4168580"/>
                <a:ext cx="216817" cy="228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92F0BBF-800C-A24C-A200-11CADE52963B}"/>
                </a:ext>
              </a:extLst>
            </p:cNvPr>
            <p:cNvGrpSpPr/>
            <p:nvPr/>
          </p:nvGrpSpPr>
          <p:grpSpPr>
            <a:xfrm>
              <a:off x="6745710" y="4201236"/>
              <a:ext cx="988321" cy="1916532"/>
              <a:chOff x="7333540" y="4168580"/>
              <a:chExt cx="988321" cy="1916532"/>
            </a:xfrm>
          </p:grpSpPr>
          <p:cxnSp>
            <p:nvCxnSpPr>
              <p:cNvPr id="34" name="Elbow Connector 33">
                <a:extLst>
                  <a:ext uri="{FF2B5EF4-FFF2-40B4-BE49-F238E27FC236}">
                    <a16:creationId xmlns:a16="http://schemas.microsoft.com/office/drawing/2014/main" id="{3DE1710E-E3C1-C24D-97E9-B2B5DC2DA41E}"/>
                  </a:ext>
                </a:extLst>
              </p:cNvPr>
              <p:cNvCxnSpPr>
                <a:cxnSpLocks/>
                <a:stCxn id="36" idx="2"/>
                <a:endCxn id="35" idx="6"/>
              </p:cNvCxnSpPr>
              <p:nvPr/>
            </p:nvCxnSpPr>
            <p:spPr>
              <a:xfrm rot="10800000" flipV="1">
                <a:off x="7550358" y="4282880"/>
                <a:ext cx="554687" cy="1687932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C7873F2-0228-9C4C-978E-3D04D40B3CD3}"/>
                  </a:ext>
                </a:extLst>
              </p:cNvPr>
              <p:cNvSpPr/>
              <p:nvPr/>
            </p:nvSpPr>
            <p:spPr>
              <a:xfrm>
                <a:off x="7333540" y="5856512"/>
                <a:ext cx="216817" cy="228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73B1E46-9729-514A-A6CD-456687EFCEFB}"/>
                  </a:ext>
                </a:extLst>
              </p:cNvPr>
              <p:cNvSpPr/>
              <p:nvPr/>
            </p:nvSpPr>
            <p:spPr>
              <a:xfrm>
                <a:off x="8105044" y="4168580"/>
                <a:ext cx="216817" cy="2286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62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A7783E-8095-FF41-8825-B7E9CE786BA8}"/>
                </a:ext>
              </a:extLst>
            </p:cNvPr>
            <p:cNvSpPr/>
            <p:nvPr/>
          </p:nvSpPr>
          <p:spPr>
            <a:xfrm>
              <a:off x="5760914" y="3601013"/>
              <a:ext cx="3879804" cy="276712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062DBB-6B1C-3040-B44F-360E44672C3D}"/>
                </a:ext>
              </a:extLst>
            </p:cNvPr>
            <p:cNvSpPr txBox="1"/>
            <p:nvPr/>
          </p:nvSpPr>
          <p:spPr>
            <a:xfrm>
              <a:off x="6444342" y="6324597"/>
              <a:ext cx="2180389" cy="377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2" i="1" dirty="0">
                  <a:solidFill>
                    <a:srgbClr val="FF0000"/>
                  </a:solidFill>
                </a:rPr>
                <a:t>PKI (Public Key Infra.)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A0E455F-F9DD-4948-A742-1E2E917191D3}"/>
                </a:ext>
              </a:extLst>
            </p:cNvPr>
            <p:cNvSpPr/>
            <p:nvPr/>
          </p:nvSpPr>
          <p:spPr>
            <a:xfrm>
              <a:off x="8534400" y="6389911"/>
              <a:ext cx="123008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62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CE5BABB-5995-B246-9E50-A399F8ED9852}"/>
              </a:ext>
            </a:extLst>
          </p:cNvPr>
          <p:cNvSpPr txBox="1"/>
          <p:nvPr/>
        </p:nvSpPr>
        <p:spPr>
          <a:xfrm>
            <a:off x="1001567" y="2266040"/>
            <a:ext cx="724223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dirty="0"/>
              <a:t>인증서</a:t>
            </a:r>
            <a:r>
              <a:rPr lang="en-US" altLang="ko-KR" dirty="0"/>
              <a:t>: </a:t>
            </a:r>
            <a:r>
              <a:rPr lang="ko-KR" altLang="en-US" dirty="0" err="1"/>
              <a:t>신뢰자가</a:t>
            </a:r>
            <a:r>
              <a:rPr lang="ko-KR" altLang="en-US" dirty="0"/>
              <a:t> </a:t>
            </a:r>
            <a:r>
              <a:rPr lang="ko-KR" altLang="en-US" dirty="0" err="1"/>
              <a:t>공개키의</a:t>
            </a:r>
            <a:r>
              <a:rPr lang="ko-KR" altLang="en-US" dirty="0"/>
              <a:t> 주인을 증명</a:t>
            </a:r>
            <a:r>
              <a:rPr lang="en-US" altLang="ko-KR" dirty="0"/>
              <a:t>(Certify)</a:t>
            </a:r>
            <a:r>
              <a:rPr lang="ko-KR" altLang="en-US" dirty="0"/>
              <a:t>하는 문서 </a:t>
            </a:r>
            <a:r>
              <a:rPr lang="en-US" altLang="ko-KR" dirty="0"/>
              <a:t>(</a:t>
            </a:r>
            <a:r>
              <a:rPr lang="ko-KR" altLang="en-US" dirty="0" err="1"/>
              <a:t>발급자서명</a:t>
            </a:r>
            <a:r>
              <a:rPr lang="en-US" altLang="ko-KR" dirty="0"/>
              <a:t>)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53BC9041-33E4-C540-A56E-0718B59D907C}"/>
              </a:ext>
            </a:extLst>
          </p:cNvPr>
          <p:cNvSpPr/>
          <p:nvPr/>
        </p:nvSpPr>
        <p:spPr>
          <a:xfrm>
            <a:off x="4376088" y="1987228"/>
            <a:ext cx="183201" cy="251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46D9672A-41E2-8B40-8BE8-2C50035A9C7A}"/>
              </a:ext>
            </a:extLst>
          </p:cNvPr>
          <p:cNvSpPr/>
          <p:nvPr/>
        </p:nvSpPr>
        <p:spPr>
          <a:xfrm>
            <a:off x="4376087" y="2691958"/>
            <a:ext cx="183201" cy="251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69EDF5-9074-8F46-9F8D-FC720B13BD86}"/>
              </a:ext>
            </a:extLst>
          </p:cNvPr>
          <p:cNvSpPr txBox="1"/>
          <p:nvPr/>
        </p:nvSpPr>
        <p:spPr>
          <a:xfrm>
            <a:off x="1666675" y="2968833"/>
            <a:ext cx="56348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dirty="0"/>
              <a:t>발급자의 공개키는 누가 </a:t>
            </a:r>
            <a:r>
              <a:rPr lang="ko-KR" altLang="en-US" dirty="0" err="1"/>
              <a:t>인증할것인가</a:t>
            </a:r>
            <a:r>
              <a:rPr lang="en-US" altLang="ko-KR" dirty="0"/>
              <a:t>? </a:t>
            </a:r>
            <a:r>
              <a:rPr lang="ko-KR" altLang="en-US" dirty="0" err="1"/>
              <a:t>풀수없는</a:t>
            </a:r>
            <a:r>
              <a:rPr lang="ko-KR" altLang="en-US" dirty="0"/>
              <a:t> 문제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1286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CE37-4068-3048-8E1E-4F7C66AB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Crypto in 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2758-FA99-FC42-B802-87693AE3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서명알고리즘 사용</a:t>
            </a:r>
            <a:endParaRPr lang="en-US" dirty="0"/>
          </a:p>
          <a:p>
            <a:r>
              <a:rPr lang="en-US" dirty="0"/>
              <a:t>Asset</a:t>
            </a:r>
            <a:r>
              <a:rPr lang="ko-KR" altLang="en-US" dirty="0"/>
              <a:t>에 대한 </a:t>
            </a:r>
            <a:r>
              <a:rPr lang="en-US" altLang="ko-KR" dirty="0"/>
              <a:t>Ownership</a:t>
            </a:r>
            <a:r>
              <a:rPr lang="ko-KR" altLang="en-US" dirty="0"/>
              <a:t>을 증명하는데 사용</a:t>
            </a:r>
            <a:endParaRPr lang="en-US" altLang="ko-KR" dirty="0"/>
          </a:p>
          <a:p>
            <a:pPr lvl="1"/>
            <a:r>
              <a:rPr lang="en-US" dirty="0"/>
              <a:t>A</a:t>
            </a:r>
            <a:r>
              <a:rPr lang="ko-KR" altLang="en-US" dirty="0"/>
              <a:t>로부터 받은 돈을 </a:t>
            </a:r>
            <a:r>
              <a:rPr lang="en-US" altLang="ko-KR" dirty="0"/>
              <a:t>B</a:t>
            </a:r>
            <a:r>
              <a:rPr lang="ko-KR" altLang="en-US" dirty="0"/>
              <a:t>가 사용할 때</a:t>
            </a:r>
            <a:r>
              <a:rPr lang="en-US" altLang="ko-KR" dirty="0"/>
              <a:t> B</a:t>
            </a:r>
            <a:r>
              <a:rPr lang="ko-KR" altLang="en-US" dirty="0"/>
              <a:t>가 서명으로 소유권 증명</a:t>
            </a:r>
            <a:endParaRPr lang="en-US" altLang="ko-KR" dirty="0"/>
          </a:p>
          <a:p>
            <a:pPr lvl="1"/>
            <a:r>
              <a:rPr lang="en-US" dirty="0"/>
              <a:t>B</a:t>
            </a:r>
            <a:r>
              <a:rPr lang="ko-KR" altLang="en-US" dirty="0"/>
              <a:t>가 생성</a:t>
            </a:r>
            <a:r>
              <a:rPr lang="en-US" altLang="ko-KR" dirty="0"/>
              <a:t>/</a:t>
            </a:r>
            <a:r>
              <a:rPr lang="ko-KR" altLang="en-US" dirty="0"/>
              <a:t>설치한 </a:t>
            </a:r>
            <a:r>
              <a:rPr lang="en-US" altLang="ko-KR" dirty="0"/>
              <a:t>Smart Contract</a:t>
            </a:r>
            <a:r>
              <a:rPr lang="ko-KR" altLang="en-US" dirty="0"/>
              <a:t>에 대한 </a:t>
            </a:r>
            <a:r>
              <a:rPr lang="ko-KR" altLang="en-US" dirty="0" err="1"/>
              <a:t>생성자</a:t>
            </a:r>
            <a:r>
              <a:rPr lang="ko-KR" altLang="en-US" dirty="0"/>
              <a:t> 증명</a:t>
            </a:r>
            <a:endParaRPr lang="en-US" altLang="ko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9F6AF3-30DC-9940-8CC5-9A0EEC856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474" y="4053845"/>
            <a:ext cx="4275940" cy="25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8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CE37-4068-3048-8E1E-4F7C66AB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Key Crypto in 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2758-FA99-FC42-B802-87693AE3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Proof-of-Authority (</a:t>
            </a:r>
            <a:r>
              <a:rPr lang="en-US" dirty="0" err="1"/>
              <a:t>PoA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Ethereum</a:t>
            </a:r>
            <a:r>
              <a:rPr lang="ko-KR" altLang="en-US" dirty="0"/>
              <a:t>의 변형으로 일부 </a:t>
            </a:r>
            <a:r>
              <a:rPr lang="en-US" altLang="ko-KR" dirty="0" err="1"/>
              <a:t>testnet</a:t>
            </a:r>
            <a:r>
              <a:rPr lang="ko-KR" altLang="en-US" dirty="0"/>
              <a:t>에 사용</a:t>
            </a:r>
            <a:r>
              <a:rPr lang="en-US" altLang="ko-KR" dirty="0"/>
              <a:t>(</a:t>
            </a:r>
            <a:r>
              <a:rPr lang="en-US" altLang="ko-KR" dirty="0" err="1"/>
              <a:t>Kovan</a:t>
            </a:r>
            <a:r>
              <a:rPr lang="en-US" altLang="ko-KR" dirty="0"/>
              <a:t>)</a:t>
            </a:r>
          </a:p>
          <a:p>
            <a:pPr lvl="1"/>
            <a:r>
              <a:rPr lang="ko-KR" altLang="en-US" dirty="0" err="1"/>
              <a:t>서명확인된</a:t>
            </a:r>
            <a:r>
              <a:rPr lang="ko-KR" altLang="en-US" dirty="0"/>
              <a:t> </a:t>
            </a:r>
            <a:r>
              <a:rPr lang="en-US" altLang="ko-KR" dirty="0"/>
              <a:t>Miner</a:t>
            </a:r>
            <a:r>
              <a:rPr lang="ko-KR" altLang="en-US" dirty="0"/>
              <a:t>만 </a:t>
            </a:r>
            <a:r>
              <a:rPr lang="ko-KR" altLang="en-US" dirty="0" err="1"/>
              <a:t>블록생성</a:t>
            </a:r>
            <a:r>
              <a:rPr lang="ko-KR" altLang="en-US" dirty="0"/>
              <a:t> 가능</a:t>
            </a:r>
            <a:endParaRPr lang="en-US" altLang="ko-KR" dirty="0"/>
          </a:p>
          <a:p>
            <a:r>
              <a:rPr lang="ko-KR" altLang="en-US" dirty="0"/>
              <a:t>서명 알고리즘</a:t>
            </a:r>
            <a:endParaRPr lang="en-US" altLang="ko-KR" dirty="0"/>
          </a:p>
          <a:p>
            <a:pPr lvl="1"/>
            <a:r>
              <a:rPr lang="en-US" dirty="0"/>
              <a:t>ECC (Elliptic Curve Cryptography)</a:t>
            </a:r>
            <a:r>
              <a:rPr lang="ko-KR" altLang="en-US" dirty="0"/>
              <a:t> 기반 서명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26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E1E2-2F2F-6744-9653-704BAE56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BCF9A-A0E9-D948-AD3E-ACF5B7F9F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690689"/>
            <a:ext cx="4248150" cy="468449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ko-KR" dirty="0"/>
              <a:t>Elliptic Curve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y</a:t>
            </a:r>
            <a:r>
              <a:rPr lang="en-US" altLang="ko-KR" baseline="30000" dirty="0"/>
              <a:t>2</a:t>
            </a:r>
            <a:r>
              <a:rPr lang="en-US" altLang="ko-KR" dirty="0"/>
              <a:t> = x</a:t>
            </a:r>
            <a:r>
              <a:rPr lang="en-US" altLang="ko-KR" baseline="30000" dirty="0"/>
              <a:t>3</a:t>
            </a:r>
            <a:r>
              <a:rPr lang="en-US" altLang="ko-KR" dirty="0"/>
              <a:t> + ax + b</a:t>
            </a:r>
          </a:p>
          <a:p>
            <a:pPr lvl="1">
              <a:lnSpc>
                <a:spcPct val="120000"/>
              </a:lnSpc>
            </a:pPr>
            <a:r>
              <a:rPr lang="ko-KR" altLang="en-US" dirty="0" err="1"/>
              <a:t>곡선우</a:t>
            </a:r>
            <a:r>
              <a:rPr lang="ko-KR" altLang="en-US" dirty="0"/>
              <a:t> 두 점을 </a:t>
            </a:r>
            <a:r>
              <a:rPr lang="ko-KR" altLang="en-US" dirty="0" err="1"/>
              <a:t>이으는</a:t>
            </a:r>
            <a:r>
              <a:rPr lang="ko-KR" altLang="en-US" dirty="0"/>
              <a:t> 선을 그리면 반드시 한점에서만 곡선과 교차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Elliptic Curve Algebra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P1 + P2 = P3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0(</a:t>
            </a:r>
            <a:r>
              <a:rPr lang="ko-KR" altLang="en-US" dirty="0" err="1"/>
              <a:t>항등원</a:t>
            </a:r>
            <a:r>
              <a:rPr lang="en-US" altLang="ko-KR" dirty="0"/>
              <a:t>) = Infinity point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Elliptic Curve Cryptography</a:t>
            </a:r>
          </a:p>
          <a:p>
            <a:pPr lvl="1">
              <a:lnSpc>
                <a:spcPct val="120000"/>
              </a:lnSpc>
            </a:pPr>
            <a:r>
              <a:rPr lang="ko-KR" altLang="en-US" dirty="0"/>
              <a:t>큰 </a:t>
            </a:r>
            <a:r>
              <a:rPr lang="ko-KR" altLang="en-US" dirty="0" err="1"/>
              <a:t>솟수</a:t>
            </a:r>
            <a:r>
              <a:rPr lang="en-US" altLang="ko-KR" dirty="0"/>
              <a:t>(p)</a:t>
            </a:r>
            <a:r>
              <a:rPr lang="ko-KR" altLang="en-US" dirty="0"/>
              <a:t>의 필드</a:t>
            </a:r>
            <a:r>
              <a:rPr lang="en-US" altLang="ko-KR" dirty="0"/>
              <a:t>(</a:t>
            </a:r>
            <a:r>
              <a:rPr lang="en-US" altLang="ko-KR" dirty="0" err="1"/>
              <a:t>Fp</a:t>
            </a:r>
            <a:r>
              <a:rPr lang="en-US" altLang="ko-KR" dirty="0"/>
              <a:t>) </a:t>
            </a:r>
            <a:r>
              <a:rPr lang="ko-KR" altLang="en-US" dirty="0"/>
              <a:t>기반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secp256k1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y</a:t>
            </a:r>
            <a:r>
              <a:rPr lang="en-US" altLang="ko-KR" baseline="30000" dirty="0"/>
              <a:t>2</a:t>
            </a:r>
            <a:r>
              <a:rPr lang="en-US" altLang="ko-KR" dirty="0"/>
              <a:t> = (x</a:t>
            </a:r>
            <a:r>
              <a:rPr lang="en-US" altLang="ko-KR" baseline="30000" dirty="0"/>
              <a:t>3</a:t>
            </a:r>
            <a:r>
              <a:rPr lang="en-US" altLang="ko-KR" dirty="0"/>
              <a:t> + 7) over (</a:t>
            </a:r>
            <a:r>
              <a:rPr lang="en-US" altLang="ko-KR" dirty="0" err="1"/>
              <a:t>F</a:t>
            </a:r>
            <a:r>
              <a:rPr lang="en-US" altLang="ko-KR" baseline="-25000" dirty="0" err="1"/>
              <a:t>p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p = 2</a:t>
            </a:r>
            <a:r>
              <a:rPr lang="en-US" altLang="ko-KR" baseline="30000" dirty="0"/>
              <a:t>256</a:t>
            </a:r>
            <a:r>
              <a:rPr lang="ko-KR" altLang="en-US" dirty="0"/>
              <a:t> </a:t>
            </a:r>
            <a:r>
              <a:rPr lang="en-US" altLang="ko-KR" dirty="0"/>
              <a:t>- 2</a:t>
            </a:r>
            <a:r>
              <a:rPr lang="en-US" altLang="ko-KR" baseline="30000" dirty="0"/>
              <a:t>32</a:t>
            </a:r>
            <a:r>
              <a:rPr lang="ko-KR" altLang="en-US" dirty="0"/>
              <a:t> </a:t>
            </a:r>
            <a:r>
              <a:rPr lang="en-US" altLang="ko-KR" dirty="0"/>
              <a:t>- 2</a:t>
            </a:r>
            <a:r>
              <a:rPr lang="en-US" altLang="ko-KR" baseline="30000" dirty="0"/>
              <a:t>9</a:t>
            </a:r>
            <a:r>
              <a:rPr lang="ko-KR" altLang="en-US" dirty="0"/>
              <a:t> </a:t>
            </a:r>
            <a:r>
              <a:rPr lang="en-US" altLang="ko-KR" dirty="0"/>
              <a:t>- 2</a:t>
            </a:r>
            <a:r>
              <a:rPr lang="en-US" altLang="ko-KR" baseline="30000" dirty="0"/>
              <a:t>8</a:t>
            </a:r>
            <a:r>
              <a:rPr lang="ko-KR" altLang="en-US" dirty="0"/>
              <a:t> </a:t>
            </a:r>
            <a:r>
              <a:rPr lang="en-US" altLang="ko-KR" dirty="0"/>
              <a:t>- 2</a:t>
            </a:r>
            <a:r>
              <a:rPr lang="en-US" altLang="ko-KR" baseline="30000" dirty="0"/>
              <a:t>7</a:t>
            </a:r>
            <a:r>
              <a:rPr lang="ko-KR" altLang="en-US" dirty="0"/>
              <a:t> </a:t>
            </a:r>
            <a:r>
              <a:rPr lang="en-US" altLang="ko-KR" dirty="0"/>
              <a:t>- 2</a:t>
            </a:r>
            <a:r>
              <a:rPr lang="en-US" altLang="ko-KR" baseline="30000" dirty="0"/>
              <a:t>6</a:t>
            </a:r>
            <a:r>
              <a:rPr lang="ko-KR" altLang="en-US" dirty="0"/>
              <a:t> </a:t>
            </a:r>
            <a:r>
              <a:rPr lang="en-US" altLang="ko-KR" dirty="0"/>
              <a:t>- 2</a:t>
            </a:r>
            <a:r>
              <a:rPr lang="en-US" altLang="ko-KR" baseline="30000" dirty="0"/>
              <a:t>4</a:t>
            </a:r>
            <a:r>
              <a:rPr lang="ko-KR" altLang="en-US" dirty="0"/>
              <a:t> </a:t>
            </a:r>
            <a:r>
              <a:rPr lang="en-US" altLang="ko-KR" dirty="0"/>
              <a:t>- 1</a:t>
            </a:r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1A1B4FC7-3F8F-A54B-8E4B-CA56C563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84" y="1406910"/>
            <a:ext cx="2905481" cy="2805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D1D840-D925-4D40-BAB0-28FDFD83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171" y="4408709"/>
            <a:ext cx="1866905" cy="18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E1E2-2F2F-6744-9653-704BAE56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Elliptic Curve Cryptography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BCF9A-A0E9-D948-AD3E-ACF5B7F9F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690689"/>
            <a:ext cx="4248150" cy="468449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ko-KR" dirty="0"/>
              <a:t>Given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Elliptic Curve (a, b, p)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Generator G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Pick a random number K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Compute K*G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Public key (</a:t>
            </a:r>
            <a:r>
              <a:rPr lang="en-US" altLang="ko-KR" dirty="0" err="1"/>
              <a:t>x,y</a:t>
            </a:r>
            <a:r>
              <a:rPr lang="en-US" altLang="ko-KR" dirty="0"/>
              <a:t>) = K*G 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Private key = K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KG</a:t>
            </a:r>
            <a:r>
              <a:rPr lang="ko-KR" altLang="en-US" dirty="0"/>
              <a:t>로부터 </a:t>
            </a:r>
            <a:r>
              <a:rPr lang="en-US" altLang="ko-KR" dirty="0"/>
              <a:t>K</a:t>
            </a:r>
            <a:r>
              <a:rPr lang="ko-KR" altLang="en-US" dirty="0" err="1"/>
              <a:t>를</a:t>
            </a:r>
            <a:r>
              <a:rPr lang="ko-KR" altLang="en-US" dirty="0"/>
              <a:t> 구할 수 없음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altLang="ko-KR" dirty="0"/>
              <a:t>RSA</a:t>
            </a:r>
            <a:r>
              <a:rPr lang="ko-KR" altLang="en-US" dirty="0"/>
              <a:t>보다 </a:t>
            </a:r>
            <a:r>
              <a:rPr lang="en-US" altLang="ko-KR" dirty="0"/>
              <a:t>10</a:t>
            </a:r>
            <a:r>
              <a:rPr lang="ko-KR" altLang="en-US" dirty="0"/>
              <a:t>배 적은 키로 비슷한 </a:t>
            </a:r>
            <a:r>
              <a:rPr lang="ko-KR" altLang="en-US" dirty="0" err="1"/>
              <a:t>보안성</a:t>
            </a:r>
            <a:r>
              <a:rPr lang="ko-KR" altLang="en-US" dirty="0"/>
              <a:t> 유지</a:t>
            </a:r>
            <a:endParaRPr lang="en-US" altLang="ko-K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28ADD-AA78-CE41-B0FC-AEE8DBAB2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1" y="2062827"/>
            <a:ext cx="3755153" cy="33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4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6F4C8-07DC-3543-880B-09F3F109C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&amp; Cryptographic Hash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6A2B3-80EF-D748-AEE3-A5C0BD88A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Hash</a:t>
            </a:r>
          </a:p>
          <a:p>
            <a:pPr lvl="1"/>
            <a:r>
              <a:rPr lang="ko-KR" altLang="en-US" dirty="0"/>
              <a:t>임의의 길이의 </a:t>
            </a:r>
            <a:r>
              <a:rPr lang="en-US" altLang="ko-KR" dirty="0"/>
              <a:t>Input</a:t>
            </a:r>
            <a:r>
              <a:rPr lang="ko-KR" altLang="en-US" dirty="0"/>
              <a:t>을 고정된 길이 </a:t>
            </a:r>
            <a:r>
              <a:rPr lang="en-US" altLang="ko-KR" dirty="0"/>
              <a:t>output</a:t>
            </a:r>
            <a:r>
              <a:rPr lang="ko-KR" altLang="en-US" dirty="0" err="1"/>
              <a:t>으로</a:t>
            </a:r>
            <a:r>
              <a:rPr lang="ko-KR" altLang="en-US" dirty="0"/>
              <a:t> 변환</a:t>
            </a:r>
            <a:endParaRPr lang="en-US" altLang="ko-KR" dirty="0"/>
          </a:p>
          <a:p>
            <a:pPr lvl="1"/>
            <a:r>
              <a:rPr lang="en-US" dirty="0"/>
              <a:t>Input</a:t>
            </a:r>
            <a:r>
              <a:rPr lang="ko-KR" altLang="en-US" dirty="0"/>
              <a:t>값들을 균등하게 </a:t>
            </a:r>
            <a:r>
              <a:rPr lang="ko-KR" altLang="en-US" dirty="0" err="1"/>
              <a:t>변환시켜줌</a:t>
            </a:r>
            <a:endParaRPr lang="en-US" altLang="ko-KR" dirty="0"/>
          </a:p>
          <a:p>
            <a:pPr lvl="1"/>
            <a:r>
              <a:rPr lang="en-US" dirty="0"/>
              <a:t>Constant-time search</a:t>
            </a:r>
            <a:r>
              <a:rPr lang="ko-KR" altLang="en-US" dirty="0" err="1"/>
              <a:t>를</a:t>
            </a:r>
            <a:r>
              <a:rPr lang="ko-KR" altLang="en-US" dirty="0"/>
              <a:t> 위해서 사용</a:t>
            </a:r>
            <a:endParaRPr lang="en-US" altLang="ko-KR" dirty="0"/>
          </a:p>
          <a:p>
            <a:pPr lvl="1"/>
            <a:r>
              <a:rPr lang="en-US" altLang="ko-KR" dirty="0"/>
              <a:t>EX: mod p</a:t>
            </a:r>
          </a:p>
          <a:p>
            <a:r>
              <a:rPr lang="en-US" dirty="0"/>
              <a:t>Cryptographic Hash (Secure Hash)</a:t>
            </a:r>
          </a:p>
          <a:p>
            <a:pPr lvl="1"/>
            <a:r>
              <a:rPr lang="en-US" dirty="0"/>
              <a:t>One-way function</a:t>
            </a:r>
          </a:p>
          <a:p>
            <a:pPr lvl="1"/>
            <a:r>
              <a:rPr lang="en-US" dirty="0" err="1"/>
              <a:t>Eash</a:t>
            </a:r>
            <a:r>
              <a:rPr lang="en-US" dirty="0"/>
              <a:t> to compute</a:t>
            </a:r>
          </a:p>
          <a:p>
            <a:pPr lvl="1"/>
            <a:r>
              <a:rPr lang="en-US" dirty="0"/>
              <a:t>Collision Resistance (weak or strong)</a:t>
            </a:r>
          </a:p>
          <a:p>
            <a:pPr lvl="2"/>
            <a:r>
              <a:rPr lang="ko-KR" altLang="en-US" dirty="0"/>
              <a:t>같은 </a:t>
            </a:r>
            <a:r>
              <a:rPr lang="en-US" altLang="ko-KR" dirty="0"/>
              <a:t>Hash</a:t>
            </a:r>
            <a:r>
              <a:rPr lang="ko-KR" altLang="en-US" dirty="0"/>
              <a:t>값을 갖는 </a:t>
            </a:r>
            <a:r>
              <a:rPr lang="en-US" altLang="ko-KR" dirty="0"/>
              <a:t>input</a:t>
            </a:r>
            <a:r>
              <a:rPr lang="ko-KR" altLang="en-US" dirty="0"/>
              <a:t>을 찾을 수 없다</a:t>
            </a:r>
            <a:endParaRPr lang="en-US" altLang="ko-KR" dirty="0"/>
          </a:p>
          <a:p>
            <a:r>
              <a:rPr lang="en-US" altLang="ko-KR" dirty="0"/>
              <a:t>Bitcoin uses SHA256</a:t>
            </a:r>
          </a:p>
          <a:p>
            <a:r>
              <a:rPr lang="en-US" altLang="ko-KR" dirty="0"/>
              <a:t>Ethereum sues Keccak256 (SHA3 </a:t>
            </a:r>
            <a:r>
              <a:rPr lang="ko-KR" altLang="en-US" dirty="0"/>
              <a:t>원형</a:t>
            </a:r>
            <a:r>
              <a:rPr lang="en-US" altLang="ko-KR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7ADEA1-79E0-F940-8D5B-6C20F9D43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743" y="3342290"/>
            <a:ext cx="2767050" cy="1956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0130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34CFF-B38F-F64A-9579-BE458BBF2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Work 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00E7F-8B53-9749-BCC3-E190749E8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6552"/>
            <a:ext cx="7886700" cy="460041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sz="2400" dirty="0"/>
              <a:t>주어진 </a:t>
            </a:r>
            <a:r>
              <a:rPr lang="en-US" altLang="ko-KR" sz="2400" dirty="0"/>
              <a:t>d</a:t>
            </a:r>
            <a:r>
              <a:rPr lang="ko-KR" altLang="en-US" sz="2400" dirty="0"/>
              <a:t>에 대해서</a:t>
            </a:r>
            <a:r>
              <a:rPr lang="en-US" altLang="ko-KR" sz="2400" dirty="0"/>
              <a:t>, </a:t>
            </a:r>
            <a:r>
              <a:rPr lang="ko-KR" altLang="en-US" sz="2400" dirty="0"/>
              <a:t>그 </a:t>
            </a:r>
            <a:r>
              <a:rPr lang="en-US" altLang="ko-KR" sz="2400" dirty="0"/>
              <a:t>Hash</a:t>
            </a:r>
            <a:r>
              <a:rPr lang="ko-KR" altLang="en-US" sz="2400" dirty="0"/>
              <a:t>값이 </a:t>
            </a:r>
            <a:r>
              <a:rPr lang="en-US" altLang="ko-KR" sz="2400" dirty="0"/>
              <a:t>d</a:t>
            </a:r>
            <a:r>
              <a:rPr lang="ko-KR" altLang="en-US" sz="2400" dirty="0"/>
              <a:t>개 이상의 </a:t>
            </a:r>
            <a:r>
              <a:rPr lang="en-US" altLang="ko-KR" sz="2400" dirty="0"/>
              <a:t>0</a:t>
            </a:r>
            <a:r>
              <a:rPr lang="ko-KR" altLang="en-US" sz="2400" dirty="0" err="1"/>
              <a:t>으로</a:t>
            </a:r>
            <a:r>
              <a:rPr lang="ko-KR" altLang="en-US" sz="2400" dirty="0"/>
              <a:t> 시작하도록</a:t>
            </a:r>
            <a:r>
              <a:rPr lang="en-US" altLang="ko-KR" sz="2400" dirty="0"/>
              <a:t>(&lt;2</a:t>
            </a:r>
            <a:r>
              <a:rPr lang="en-US" altLang="ko-KR" sz="2400" baseline="30000" dirty="0"/>
              <a:t>256-d</a:t>
            </a:r>
            <a:r>
              <a:rPr lang="en-US" altLang="ko-KR" sz="2400" dirty="0"/>
              <a:t>)</a:t>
            </a:r>
            <a:r>
              <a:rPr lang="ko-KR" altLang="en-US" sz="2400" dirty="0"/>
              <a:t> 하는 </a:t>
            </a:r>
            <a:r>
              <a:rPr lang="en-US" altLang="ko-KR" sz="2400" dirty="0"/>
              <a:t>M</a:t>
            </a:r>
            <a:r>
              <a:rPr lang="ko-KR" altLang="en-US" sz="2400" dirty="0"/>
              <a:t>을 찾는 문제</a:t>
            </a:r>
            <a:endParaRPr lang="en-US" altLang="ko-KR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Secure hash</a:t>
            </a:r>
            <a:r>
              <a:rPr lang="ko-KR" altLang="en-US" sz="2400" dirty="0"/>
              <a:t>에 대한 유일한 해답은 </a:t>
            </a:r>
            <a:r>
              <a:rPr lang="en-US" altLang="ko-KR" sz="2400" dirty="0"/>
              <a:t>brute-force</a:t>
            </a:r>
            <a:r>
              <a:rPr lang="ko-KR" altLang="en-US" sz="2400" dirty="0"/>
              <a:t>방법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d(difficulty)</a:t>
            </a:r>
            <a:r>
              <a:rPr lang="ko-KR" altLang="en-US" sz="2400" dirty="0"/>
              <a:t>가 증가할 수록 기하급수적으로 </a:t>
            </a:r>
            <a:r>
              <a:rPr lang="ko-KR" altLang="en-US" sz="2400" dirty="0" err="1"/>
              <a:t>오래걸림</a:t>
            </a:r>
            <a:endParaRPr lang="en-US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F208D1-FCE0-854F-82AA-7835AEB91E33}"/>
              </a:ext>
            </a:extLst>
          </p:cNvPr>
          <p:cNvSpPr/>
          <p:nvPr/>
        </p:nvSpPr>
        <p:spPr>
          <a:xfrm>
            <a:off x="2814801" y="4099036"/>
            <a:ext cx="3575488" cy="66215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D19FD7-8C52-C24F-B99F-9E5C9D94DEA6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3552497" y="4572924"/>
            <a:ext cx="478221" cy="1377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8AA329-313D-0044-B946-DF6623CB9CAB}"/>
              </a:ext>
            </a:extLst>
          </p:cNvPr>
          <p:cNvCxnSpPr/>
          <p:nvPr/>
        </p:nvCxnSpPr>
        <p:spPr>
          <a:xfrm>
            <a:off x="2935176" y="5988271"/>
            <a:ext cx="3153103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1C6F42-4FF6-4846-A388-6A8316051553}"/>
              </a:ext>
            </a:extLst>
          </p:cNvPr>
          <p:cNvSpPr txBox="1"/>
          <p:nvPr/>
        </p:nvSpPr>
        <p:spPr>
          <a:xfrm>
            <a:off x="2814801" y="601191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D23617-03A5-954D-8A23-61FC1F2BFB42}"/>
              </a:ext>
            </a:extLst>
          </p:cNvPr>
          <p:cNvSpPr txBox="1"/>
          <p:nvPr/>
        </p:nvSpPr>
        <p:spPr>
          <a:xfrm>
            <a:off x="5937436" y="599089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256</a:t>
            </a:r>
            <a:r>
              <a:rPr lang="en-US" dirty="0"/>
              <a:t>-1={1}</a:t>
            </a:r>
            <a:r>
              <a:rPr lang="en-US" baseline="30000" dirty="0"/>
              <a:t>256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33A0D3-95A9-D345-A4EA-B356DE719520}"/>
              </a:ext>
            </a:extLst>
          </p:cNvPr>
          <p:cNvSpPr/>
          <p:nvPr/>
        </p:nvSpPr>
        <p:spPr>
          <a:xfrm>
            <a:off x="3888828" y="4287297"/>
            <a:ext cx="283779" cy="285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7C015E-9F3D-2448-BA86-1DB8EE1BA611}"/>
              </a:ext>
            </a:extLst>
          </p:cNvPr>
          <p:cNvSpPr/>
          <p:nvPr/>
        </p:nvSpPr>
        <p:spPr>
          <a:xfrm>
            <a:off x="5139558" y="4287297"/>
            <a:ext cx="283779" cy="285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4B40A7-3267-C745-B6C5-CFA860E948F5}"/>
              </a:ext>
            </a:extLst>
          </p:cNvPr>
          <p:cNvSpPr txBox="1"/>
          <p:nvPr/>
        </p:nvSpPr>
        <p:spPr>
          <a:xfrm>
            <a:off x="3799951" y="6058085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256-d</a:t>
            </a:r>
            <a:r>
              <a:rPr lang="en-US" dirty="0"/>
              <a:t>-1</a:t>
            </a:r>
            <a:br>
              <a:rPr lang="en-US" dirty="0"/>
            </a:br>
            <a:r>
              <a:rPr lang="en-US" dirty="0"/>
              <a:t>={0}</a:t>
            </a:r>
            <a:r>
              <a:rPr lang="en-US" baseline="30000" dirty="0"/>
              <a:t>d</a:t>
            </a:r>
            <a:r>
              <a:rPr lang="en-US" dirty="0"/>
              <a:t>{1}</a:t>
            </a:r>
            <a:r>
              <a:rPr lang="en-US" baseline="30000" dirty="0"/>
              <a:t>256-d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54E86E-3D54-EF47-8089-5C0C3F133975}"/>
              </a:ext>
            </a:extLst>
          </p:cNvPr>
          <p:cNvSpPr/>
          <p:nvPr/>
        </p:nvSpPr>
        <p:spPr>
          <a:xfrm>
            <a:off x="3919725" y="5950823"/>
            <a:ext cx="80095" cy="80151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3AC178-BAB1-A24C-A266-366F5BFA9885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5139558" y="4572924"/>
            <a:ext cx="141890" cy="1417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DDCBB3E-AE88-554E-AB99-F4D931936464}"/>
              </a:ext>
            </a:extLst>
          </p:cNvPr>
          <p:cNvSpPr txBox="1"/>
          <p:nvPr/>
        </p:nvSpPr>
        <p:spPr>
          <a:xfrm>
            <a:off x="5170456" y="4957235"/>
            <a:ext cx="46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fail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A77E6C-F84A-1946-B52B-568C6C12E06A}"/>
              </a:ext>
            </a:extLst>
          </p:cNvPr>
          <p:cNvSpPr txBox="1"/>
          <p:nvPr/>
        </p:nvSpPr>
        <p:spPr>
          <a:xfrm>
            <a:off x="3028541" y="4947460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success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DE2029F-3869-9A46-80FF-4C4BADB8B0F7}"/>
              </a:ext>
            </a:extLst>
          </p:cNvPr>
          <p:cNvCxnSpPr>
            <a:cxnSpLocks/>
          </p:cNvCxnSpPr>
          <p:nvPr/>
        </p:nvCxnSpPr>
        <p:spPr>
          <a:xfrm>
            <a:off x="2935176" y="5985643"/>
            <a:ext cx="984549" cy="525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054473A-7F32-D145-AAA7-FDBD9E289FB4}"/>
              </a:ext>
            </a:extLst>
          </p:cNvPr>
          <p:cNvSpPr/>
          <p:nvPr/>
        </p:nvSpPr>
        <p:spPr>
          <a:xfrm>
            <a:off x="2926501" y="5956080"/>
            <a:ext cx="80095" cy="80151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0325E-F14C-784D-B775-48D9D5BF3427}"/>
              </a:ext>
            </a:extLst>
          </p:cNvPr>
          <p:cNvSpPr/>
          <p:nvPr/>
        </p:nvSpPr>
        <p:spPr>
          <a:xfrm>
            <a:off x="6042807" y="5950827"/>
            <a:ext cx="80095" cy="8015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30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Proof-of-Work: </a:t>
            </a:r>
            <a:r>
              <a:rPr lang="en-US" dirty="0" err="1"/>
              <a:t>Hashcash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Originally proposed by Cynthia </a:t>
            </a:r>
            <a:r>
              <a:rPr lang="en-US" dirty="0" err="1"/>
              <a:t>Dwork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/>
              <a:t>Hashcash</a:t>
            </a:r>
            <a:r>
              <a:rPr lang="en-US" dirty="0"/>
              <a:t> proposed by Adam Back</a:t>
            </a:r>
          </a:p>
          <a:p>
            <a:pPr>
              <a:lnSpc>
                <a:spcPct val="120000"/>
              </a:lnSpc>
            </a:pPr>
            <a:r>
              <a:rPr lang="en-US" dirty="0"/>
              <a:t>Sending an email costs a </a:t>
            </a:r>
            <a:r>
              <a:rPr lang="en-US" dirty="0" err="1"/>
              <a:t>PoW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Find a &lt;counter&gt; </a:t>
            </a:r>
            <a:r>
              <a:rPr lang="en-US" dirty="0" err="1"/>
              <a:t>s.t.</a:t>
            </a:r>
            <a:endParaRPr lang="en-US" dirty="0"/>
          </a:p>
          <a:p>
            <a:pPr lvl="2">
              <a:lnSpc>
                <a:spcPct val="120000"/>
              </a:lnSpc>
            </a:pPr>
            <a:r>
              <a:rPr lang="en-US" dirty="0"/>
              <a:t>SHA-1(1:20:&lt;time&gt;:&lt;recipient&gt;:&lt;rand&gt;:&lt;counter&gt;)={0}</a:t>
            </a:r>
            <a:r>
              <a:rPr lang="en-US" baseline="30000" dirty="0"/>
              <a:t>20</a:t>
            </a:r>
            <a:r>
              <a:rPr lang="en-US" dirty="0"/>
              <a:t>{0,1}</a:t>
            </a:r>
            <a:r>
              <a:rPr lang="en-US" baseline="30000" dirty="0"/>
              <a:t>140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Takes about 1 sec</a:t>
            </a:r>
          </a:p>
          <a:p>
            <a:pPr>
              <a:lnSpc>
                <a:spcPct val="120000"/>
              </a:lnSpc>
            </a:pPr>
            <a:r>
              <a:rPr lang="en-US" dirty="0"/>
              <a:t>Receiver accepts an email only if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&lt;time&gt; is recent(2-days), &lt;recipient&gt; is correct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and valid </a:t>
            </a:r>
            <a:r>
              <a:rPr lang="en-US" dirty="0" err="1"/>
              <a:t>PoW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This prevents a spammer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whose business relies on the ability to send many emails quickly</a:t>
            </a:r>
          </a:p>
        </p:txBody>
      </p:sp>
    </p:spTree>
    <p:extLst>
      <p:ext uri="{BB962C8B-B14F-4D97-AF65-F5344CB8AC3E}">
        <p14:creationId xmlns:p14="http://schemas.microsoft.com/office/powerpoint/2010/main" val="335783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48D0-034B-1E4B-BDC2-373FA60BFB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1: Introduction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C544C6-67FA-9A46-8345-F7601C19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2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7229-1EFB-5544-B57E-A8CD6087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Merkle</a:t>
            </a:r>
            <a:r>
              <a:rPr lang="en-US" dirty="0"/>
              <a:t>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F1EEF-7337-E947-8569-1AD1FB0BE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ko-KR" altLang="en-US" sz="2400" dirty="0"/>
              <a:t>다수의 데이터</a:t>
            </a:r>
            <a:r>
              <a:rPr lang="en-US" altLang="ko-KR" sz="2400" dirty="0"/>
              <a:t>(</a:t>
            </a:r>
            <a:r>
              <a:rPr lang="en-US" altLang="ko-KR" sz="2400" dirty="0" err="1"/>
              <a:t>tx</a:t>
            </a:r>
            <a:r>
              <a:rPr lang="en-US" altLang="ko-KR" sz="2400" dirty="0"/>
              <a:t>)</a:t>
            </a:r>
            <a:r>
              <a:rPr lang="ko-KR" altLang="en-US" sz="2400" dirty="0"/>
              <a:t>의 </a:t>
            </a:r>
            <a:r>
              <a:rPr lang="en-US" altLang="ko-KR" sz="2400" dirty="0"/>
              <a:t>hash</a:t>
            </a:r>
            <a:r>
              <a:rPr lang="ko-KR" altLang="en-US" sz="2400" dirty="0" err="1"/>
              <a:t>를</a:t>
            </a:r>
            <a:r>
              <a:rPr lang="ko-KR" altLang="en-US" sz="2400" dirty="0"/>
              <a:t> 계산하되</a:t>
            </a:r>
            <a:r>
              <a:rPr lang="en-US" altLang="ko-KR" sz="2400" dirty="0"/>
              <a:t>,</a:t>
            </a:r>
            <a:r>
              <a:rPr lang="ko-KR" altLang="en-US" sz="2400" dirty="0"/>
              <a:t> 특정 데이터</a:t>
            </a:r>
            <a:r>
              <a:rPr lang="en-US" altLang="ko-KR" sz="2400" dirty="0"/>
              <a:t>(</a:t>
            </a:r>
            <a:r>
              <a:rPr lang="en-US" altLang="ko-KR" sz="2400" dirty="0" err="1"/>
              <a:t>tx</a:t>
            </a:r>
            <a:r>
              <a:rPr lang="en-US" altLang="ko-KR" sz="2400" dirty="0"/>
              <a:t>)</a:t>
            </a:r>
            <a:r>
              <a:rPr lang="ko-KR" altLang="en-US" sz="2400" dirty="0"/>
              <a:t>의 포함 여부를 빠르게</a:t>
            </a:r>
            <a:r>
              <a:rPr lang="en-US" altLang="ko-KR" sz="2400" dirty="0"/>
              <a:t>(log N) </a:t>
            </a:r>
            <a:r>
              <a:rPr lang="ko-KR" altLang="en-US" sz="2400" dirty="0"/>
              <a:t>검사할 수 있는 기술</a:t>
            </a:r>
            <a:endParaRPr lang="en-US" altLang="ko-KR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Block Header</a:t>
            </a:r>
            <a:r>
              <a:rPr lang="ko-KR" altLang="en-US" sz="2400" dirty="0"/>
              <a:t>에 </a:t>
            </a:r>
            <a:r>
              <a:rPr lang="en-US" altLang="ko-KR" sz="2400" dirty="0"/>
              <a:t>transaction Merkle </a:t>
            </a:r>
            <a:r>
              <a:rPr lang="ko-KR" altLang="en-US" sz="2400" dirty="0" err="1"/>
              <a:t>해시값만</a:t>
            </a:r>
            <a:r>
              <a:rPr lang="ko-KR" altLang="en-US" sz="2400" dirty="0"/>
              <a:t> 저장</a:t>
            </a:r>
            <a:endParaRPr lang="en-US" sz="2400" dirty="0"/>
          </a:p>
        </p:txBody>
      </p:sp>
      <p:pic>
        <p:nvPicPr>
          <p:cNvPr id="4" name="그림 5">
            <a:extLst>
              <a:ext uri="{FF2B5EF4-FFF2-40B4-BE49-F238E27FC236}">
                <a16:creationId xmlns:a16="http://schemas.microsoft.com/office/drawing/2014/main" id="{D27205FE-E6A7-2F4F-8477-B15C5FF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04" y="4369876"/>
            <a:ext cx="5067956" cy="1952179"/>
          </a:xfrm>
          <a:prstGeom prst="rect">
            <a:avLst/>
          </a:prstGeom>
        </p:spPr>
      </p:pic>
      <p:pic>
        <p:nvPicPr>
          <p:cNvPr id="5" name="그림 5">
            <a:extLst>
              <a:ext uri="{FF2B5EF4-FFF2-40B4-BE49-F238E27FC236}">
                <a16:creationId xmlns:a16="http://schemas.microsoft.com/office/drawing/2014/main" id="{1413BA99-1A78-7748-B289-B57F1C9F6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156"/>
          <a:stretch/>
        </p:blipFill>
        <p:spPr>
          <a:xfrm>
            <a:off x="418565" y="3659062"/>
            <a:ext cx="5067956" cy="2702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9DD089-BD74-BB4D-8304-0AF0151B9CB4}"/>
              </a:ext>
            </a:extLst>
          </p:cNvPr>
          <p:cNvSpPr/>
          <p:nvPr/>
        </p:nvSpPr>
        <p:spPr>
          <a:xfrm>
            <a:off x="5927959" y="3627531"/>
            <a:ext cx="567559" cy="33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Hash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FC324C-D706-5748-9D9D-90D71E73B140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5486521" y="3794192"/>
            <a:ext cx="441438" cy="1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1130E6-AD4A-0543-936A-9FF81756D8AD}"/>
              </a:ext>
            </a:extLst>
          </p:cNvPr>
          <p:cNvSpPr txBox="1"/>
          <p:nvPr/>
        </p:nvSpPr>
        <p:spPr>
          <a:xfrm>
            <a:off x="6718202" y="3378693"/>
            <a:ext cx="202849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HK</a:t>
            </a:r>
            <a:r>
              <a:rPr lang="ko-KR" altLang="en-US" sz="1600" dirty="0"/>
              <a:t>의 </a:t>
            </a:r>
            <a:r>
              <a:rPr lang="ko-KR" altLang="en-US" sz="1600" dirty="0" err="1"/>
              <a:t>포함확인을</a:t>
            </a:r>
            <a:r>
              <a:rPr lang="ko-KR" altLang="en-US" sz="1600" dirty="0"/>
              <a:t> 위해서 모든 </a:t>
            </a:r>
            <a:r>
              <a:rPr lang="en-US" altLang="ko-KR" sz="1600" dirty="0"/>
              <a:t>15</a:t>
            </a:r>
            <a:r>
              <a:rPr lang="ko-KR" altLang="en-US" sz="1600" dirty="0"/>
              <a:t>개 다른 데이터가 필요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9CD24-1163-CF47-A6F4-C0BEFBF6BE39}"/>
              </a:ext>
            </a:extLst>
          </p:cNvPr>
          <p:cNvSpPr txBox="1"/>
          <p:nvPr/>
        </p:nvSpPr>
        <p:spPr>
          <a:xfrm>
            <a:off x="6718202" y="5345966"/>
            <a:ext cx="202849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HK</a:t>
            </a:r>
            <a:r>
              <a:rPr lang="ko-KR" altLang="en-US" sz="1600" dirty="0"/>
              <a:t>의 </a:t>
            </a:r>
            <a:r>
              <a:rPr lang="ko-KR" altLang="en-US" sz="1600" dirty="0" err="1"/>
              <a:t>포함확인을</a:t>
            </a:r>
            <a:r>
              <a:rPr lang="ko-KR" altLang="en-US" sz="1600" dirty="0"/>
              <a:t> 위해서 </a:t>
            </a:r>
            <a:r>
              <a:rPr lang="en-US" altLang="ko-KR" sz="1600" dirty="0"/>
              <a:t>4</a:t>
            </a:r>
            <a:r>
              <a:rPr lang="ko-KR" altLang="en-US" sz="1600" dirty="0"/>
              <a:t>개의 데이터만 필요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49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EFCD-73B2-D54F-8F65-FB599C64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Merkle Patricia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5834E-E2FA-9841-9120-0F71DE6D5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</a:t>
            </a:r>
            <a:r>
              <a:rPr lang="ko-KR" altLang="en-US" dirty="0"/>
              <a:t>에서 </a:t>
            </a:r>
            <a:r>
              <a:rPr lang="en-US" altLang="ko-KR" dirty="0"/>
              <a:t>state (key, value)</a:t>
            </a:r>
            <a:r>
              <a:rPr lang="ko-KR" altLang="en-US" dirty="0" err="1"/>
              <a:t>를</a:t>
            </a:r>
            <a:r>
              <a:rPr lang="ko-KR" altLang="en-US" dirty="0"/>
              <a:t> 저장하기 위해서 사용</a:t>
            </a:r>
            <a:endParaRPr lang="en-US" altLang="ko-KR" dirty="0"/>
          </a:p>
          <a:p>
            <a:r>
              <a:rPr lang="en-US" dirty="0"/>
              <a:t>Merkle tree</a:t>
            </a:r>
            <a:r>
              <a:rPr lang="ko-KR" altLang="en-US" dirty="0"/>
              <a:t>와 </a:t>
            </a:r>
            <a:r>
              <a:rPr lang="en-US" altLang="ko-KR" dirty="0"/>
              <a:t>Patricia </a:t>
            </a:r>
            <a:r>
              <a:rPr lang="en-US" altLang="ko-KR" dirty="0" err="1"/>
              <a:t>trie</a:t>
            </a:r>
            <a:r>
              <a:rPr lang="ko-KR" altLang="en-US" dirty="0" err="1"/>
              <a:t>를</a:t>
            </a:r>
            <a:r>
              <a:rPr lang="ko-KR" altLang="en-US" dirty="0"/>
              <a:t> 합친 기술</a:t>
            </a:r>
            <a:endParaRPr lang="en-US" altLang="ko-KR" dirty="0"/>
          </a:p>
          <a:p>
            <a:r>
              <a:rPr lang="en-US" dirty="0"/>
              <a:t>Patricia </a:t>
            </a:r>
            <a:r>
              <a:rPr lang="en-US" dirty="0" err="1"/>
              <a:t>Trie</a:t>
            </a:r>
            <a:r>
              <a:rPr lang="en-US" dirty="0"/>
              <a:t> (Prefix </a:t>
            </a:r>
            <a:r>
              <a:rPr lang="en-US" dirty="0" err="1"/>
              <a:t>Trie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Key string</a:t>
            </a:r>
            <a:r>
              <a:rPr lang="ko-KR" altLang="en-US" dirty="0"/>
              <a:t>의 </a:t>
            </a:r>
            <a:r>
              <a:rPr lang="en-US" altLang="ko-KR" dirty="0"/>
              <a:t>value</a:t>
            </a:r>
            <a:r>
              <a:rPr lang="ko-KR" altLang="en-US" dirty="0" err="1"/>
              <a:t>를</a:t>
            </a:r>
            <a:r>
              <a:rPr lang="ko-KR" altLang="en-US" dirty="0"/>
              <a:t> 빠르게 찾는 기술</a:t>
            </a:r>
            <a:endParaRPr lang="en-US" altLang="ko-KR" dirty="0"/>
          </a:p>
          <a:p>
            <a:r>
              <a:rPr lang="en-US" dirty="0"/>
              <a:t>MPT</a:t>
            </a:r>
          </a:p>
          <a:p>
            <a:pPr lvl="1"/>
            <a:r>
              <a:rPr lang="en-US" dirty="0"/>
              <a:t>State key</a:t>
            </a:r>
            <a:r>
              <a:rPr lang="ko-KR" altLang="en-US" dirty="0"/>
              <a:t>로 </a:t>
            </a:r>
            <a:r>
              <a:rPr lang="en-US" altLang="ko-KR" dirty="0"/>
              <a:t>Patricia </a:t>
            </a:r>
            <a:r>
              <a:rPr lang="en-US" altLang="ko-KR" dirty="0" err="1"/>
              <a:t>Trie</a:t>
            </a:r>
            <a:r>
              <a:rPr lang="ko-KR" altLang="en-US" dirty="0" err="1"/>
              <a:t>를</a:t>
            </a:r>
            <a:r>
              <a:rPr lang="ko-KR" altLang="en-US" dirty="0"/>
              <a:t> 구성</a:t>
            </a:r>
            <a:endParaRPr lang="en-US" altLang="ko-KR" dirty="0"/>
          </a:p>
          <a:p>
            <a:pPr lvl="1"/>
            <a:r>
              <a:rPr lang="ko-KR" altLang="en-US" dirty="0"/>
              <a:t>해당되는 </a:t>
            </a:r>
            <a:r>
              <a:rPr lang="en-US" altLang="ko-KR" dirty="0"/>
              <a:t>Merkle tree Hash</a:t>
            </a:r>
            <a:r>
              <a:rPr lang="ko-KR" altLang="en-US" dirty="0"/>
              <a:t>값을 구함</a:t>
            </a:r>
            <a:endParaRPr lang="en-US" altLang="ko-KR" dirty="0"/>
          </a:p>
          <a:p>
            <a:pPr lvl="1"/>
            <a:r>
              <a:rPr lang="ko-KR" altLang="en-US" dirty="0" err="1"/>
              <a:t>이가지고</a:t>
            </a:r>
            <a:r>
              <a:rPr lang="ko-KR" altLang="en-US" dirty="0"/>
              <a:t> </a:t>
            </a:r>
            <a:r>
              <a:rPr lang="en-US" altLang="ko-KR" dirty="0"/>
              <a:t>DB</a:t>
            </a:r>
            <a:r>
              <a:rPr lang="ko-KR" altLang="en-US" dirty="0"/>
              <a:t>에서 </a:t>
            </a:r>
            <a:r>
              <a:rPr lang="en-US" altLang="ko-KR" dirty="0"/>
              <a:t>value</a:t>
            </a:r>
            <a:r>
              <a:rPr lang="ko-KR" altLang="en-US" dirty="0" err="1"/>
              <a:t>를</a:t>
            </a:r>
            <a:r>
              <a:rPr lang="ko-KR" altLang="en-US" dirty="0"/>
              <a:t> 구한다</a:t>
            </a:r>
            <a:endParaRPr lang="en-US" altLang="ko-K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EE7FED-538A-424D-A1DD-29ECBB9E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690" y="3745651"/>
            <a:ext cx="2600333" cy="243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89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3: </a:t>
            </a:r>
            <a:br>
              <a:rPr lang="en-US" dirty="0"/>
            </a:br>
            <a:r>
              <a:rPr lang="en-US" dirty="0"/>
              <a:t>Cryptocurrency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89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39E9C-E247-BC47-9779-8C4FC586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751" y="4928870"/>
            <a:ext cx="2850931" cy="1577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A88789-44B0-544F-80BB-C7D5D8C2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Money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BAC09-E5FD-6F45-9E29-D7B0EBCF9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705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Electronic money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/>
              <a:t>모든 </a:t>
            </a:r>
            <a:r>
              <a:rPr lang="en-US" altLang="ko-KR" sz="1600" dirty="0"/>
              <a:t>Cash Flow</a:t>
            </a:r>
            <a:r>
              <a:rPr lang="ko-KR" altLang="en-US" sz="1600" dirty="0" err="1"/>
              <a:t>를</a:t>
            </a:r>
            <a:r>
              <a:rPr lang="ko-KR" altLang="en-US" sz="1600" dirty="0"/>
              <a:t> 추적하여 </a:t>
            </a:r>
            <a:r>
              <a:rPr lang="ko-KR" altLang="en-US" sz="1600" dirty="0" err="1"/>
              <a:t>모든사람의</a:t>
            </a:r>
            <a:r>
              <a:rPr lang="ko-KR" altLang="en-US" sz="1600" dirty="0"/>
              <a:t> 자산을 파악</a:t>
            </a:r>
            <a:r>
              <a:rPr lang="en-US" altLang="ko-KR" sz="1600" dirty="0"/>
              <a:t> (Transaction)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/>
              <a:t>모두가 신뢰할 수 있는 정보 </a:t>
            </a:r>
            <a:r>
              <a:rPr lang="en-US" altLang="ko-KR" sz="1600" dirty="0"/>
              <a:t>(Consensus)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000" dirty="0"/>
              <a:t>Easy solution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/>
              <a:t>모든 </a:t>
            </a:r>
            <a:r>
              <a:rPr lang="en-US" altLang="ko-KR" sz="1600" dirty="0"/>
              <a:t>Transaction</a:t>
            </a:r>
            <a:r>
              <a:rPr lang="ko-KR" altLang="en-US" sz="1600" dirty="0"/>
              <a:t>을 </a:t>
            </a:r>
            <a:r>
              <a:rPr lang="en-US" sz="1600" dirty="0"/>
              <a:t>Trusted Third Party (TTP) </a:t>
            </a:r>
            <a:r>
              <a:rPr lang="ko-KR" altLang="en-US" sz="1600" dirty="0" err="1"/>
              <a:t>를</a:t>
            </a:r>
            <a:r>
              <a:rPr lang="ko-KR" altLang="en-US" sz="1600" dirty="0"/>
              <a:t> 통해서 실행</a:t>
            </a:r>
            <a:endParaRPr lang="en-US" altLang="ko-KR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TTP</a:t>
            </a:r>
            <a:r>
              <a:rPr lang="ko-KR" altLang="en-US" sz="1600" dirty="0"/>
              <a:t>에 대한 신뢰가 필요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2000" dirty="0"/>
              <a:t>Hard solution</a:t>
            </a:r>
          </a:p>
          <a:p>
            <a:pPr lvl="1">
              <a:lnSpc>
                <a:spcPct val="100000"/>
              </a:lnSpc>
            </a:pPr>
            <a:r>
              <a:rPr lang="en-US" sz="1600" i="1" dirty="0">
                <a:solidFill>
                  <a:srgbClr val="FF0000"/>
                </a:solidFill>
              </a:rPr>
              <a:t>distributed solution </a:t>
            </a:r>
            <a:r>
              <a:rPr lang="en-US" sz="1600" dirty="0"/>
              <a:t>(</a:t>
            </a:r>
            <a:r>
              <a:rPr lang="ko-KR" altLang="en-US" sz="1600" dirty="0"/>
              <a:t>누구의 도움도 없이 거래</a:t>
            </a:r>
            <a:r>
              <a:rPr lang="en-US" altLang="ko-KR" sz="1600" dirty="0"/>
              <a:t>. </a:t>
            </a:r>
            <a:r>
              <a:rPr lang="ko-KR" altLang="en-US" sz="1600" dirty="0"/>
              <a:t>현재 </a:t>
            </a:r>
            <a:r>
              <a:rPr lang="en-US" altLang="ko-KR" sz="1600" dirty="0"/>
              <a:t>Cash</a:t>
            </a:r>
            <a:r>
              <a:rPr lang="ko-KR" altLang="en-US" sz="1600" dirty="0"/>
              <a:t>와 같음</a:t>
            </a:r>
            <a:r>
              <a:rPr lang="en-US" altLang="ko-KR" sz="1600" dirty="0"/>
              <a:t>)</a:t>
            </a:r>
            <a:endParaRPr lang="en-US" sz="1600" i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/>
              <a:t>Why difficult?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Double spending </a:t>
            </a:r>
            <a:r>
              <a:rPr lang="en-US" altLang="ko-KR" sz="1600" dirty="0"/>
              <a:t>(</a:t>
            </a:r>
            <a:r>
              <a:rPr lang="ko-KR" altLang="en-US" sz="1600" dirty="0" err="1"/>
              <a:t>중복지불</a:t>
            </a:r>
            <a:r>
              <a:rPr lang="en-US" altLang="ko-KR" sz="1600" dirty="0"/>
              <a:t>)</a:t>
            </a:r>
            <a:r>
              <a:rPr lang="ko-KR" altLang="en-US" sz="1600" dirty="0"/>
              <a:t>을 감지할 수 없음</a:t>
            </a: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Bitcoin </a:t>
            </a:r>
            <a:r>
              <a:rPr lang="ko-KR" altLang="en-US" sz="1600" dirty="0"/>
              <a:t>은</a:t>
            </a:r>
            <a:r>
              <a:rPr lang="en-US" sz="1600" dirty="0"/>
              <a:t> </a:t>
            </a:r>
            <a:r>
              <a:rPr lang="en-US" sz="1600" i="1" dirty="0">
                <a:solidFill>
                  <a:srgbClr val="FF0000"/>
                </a:solidFill>
              </a:rPr>
              <a:t>consensus algorithm</a:t>
            </a:r>
            <a:r>
              <a:rPr lang="ko-KR" altLang="en-US" sz="1600" dirty="0" err="1"/>
              <a:t>으로</a:t>
            </a:r>
            <a:r>
              <a:rPr lang="ko-KR" altLang="en-US" sz="1600" dirty="0"/>
              <a:t> 해결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sz="2000" dirty="0"/>
          </a:p>
          <a:p>
            <a:pPr lvl="1">
              <a:lnSpc>
                <a:spcPct val="10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7546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7EE7-091D-6847-BE49-870E53B5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Bitcoin works (without Why)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D717E-C11E-9D4E-ABCD-0EE4818C4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1693318"/>
            <a:ext cx="4582510" cy="2815629"/>
          </a:xfrm>
          <a:ln>
            <a:solidFill>
              <a:srgbClr val="0070C0"/>
            </a:solidFill>
            <a:prstDash val="sysDash"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cash flow</a:t>
            </a:r>
            <a:r>
              <a:rPr lang="ko-KR" altLang="en-US" sz="1600" dirty="0" err="1"/>
              <a:t>를</a:t>
            </a:r>
            <a:r>
              <a:rPr lang="ko-KR" altLang="en-US" sz="1600" dirty="0"/>
              <a:t> </a:t>
            </a:r>
            <a:r>
              <a:rPr lang="en-US" altLang="ko-KR" sz="1600" dirty="0"/>
              <a:t>transaction chain</a:t>
            </a:r>
            <a:r>
              <a:rPr lang="ko-KR" altLang="en-US" sz="1600" dirty="0"/>
              <a:t>에 기록</a:t>
            </a:r>
            <a:r>
              <a:rPr lang="en-US" altLang="ko-KR" sz="1600" dirty="0"/>
              <a:t> 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ko-KR" altLang="en-US" sz="1600" dirty="0"/>
              <a:t>유효한 </a:t>
            </a:r>
            <a:r>
              <a:rPr lang="en-US" altLang="ko-KR" sz="1600" dirty="0" err="1"/>
              <a:t>tx</a:t>
            </a:r>
            <a:r>
              <a:rPr lang="en-US" altLang="ko-KR" sz="1600" dirty="0"/>
              <a:t>(no double spending)</a:t>
            </a:r>
            <a:r>
              <a:rPr lang="ko-KR" altLang="en-US" sz="1600" dirty="0"/>
              <a:t>은 </a:t>
            </a:r>
            <a:r>
              <a:rPr lang="en-US" altLang="ko-KR" sz="1600" dirty="0"/>
              <a:t>block</a:t>
            </a:r>
            <a:r>
              <a:rPr lang="ko-KR" altLang="en-US" sz="1600" dirty="0"/>
              <a:t>에 저장</a:t>
            </a:r>
            <a:endParaRPr lang="en-US" altLang="ko-KR" sz="1600" dirty="0"/>
          </a:p>
          <a:p>
            <a:pPr>
              <a:lnSpc>
                <a:spcPct val="100000"/>
              </a:lnSpc>
            </a:pPr>
            <a:r>
              <a:rPr lang="ko-KR" altLang="en-US" sz="1600" dirty="0"/>
              <a:t>각 </a:t>
            </a:r>
            <a:r>
              <a:rPr lang="en-US" altLang="ko-KR" sz="1600" dirty="0"/>
              <a:t>block</a:t>
            </a:r>
            <a:r>
              <a:rPr lang="ko-KR" altLang="en-US" sz="1600" dirty="0"/>
              <a:t>은 </a:t>
            </a:r>
            <a:r>
              <a:rPr lang="en-US" sz="1600" dirty="0"/>
              <a:t>chain</a:t>
            </a:r>
            <a:r>
              <a:rPr lang="ko-KR" altLang="en-US" sz="1600" dirty="0" err="1"/>
              <a:t>으로</a:t>
            </a:r>
            <a:r>
              <a:rPr lang="ko-KR" altLang="en-US" sz="1600" dirty="0"/>
              <a:t> 연결됨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ko-KR" altLang="en-US" sz="1600" dirty="0"/>
              <a:t>모두</a:t>
            </a:r>
            <a:r>
              <a:rPr lang="en-US" altLang="ko-KR" sz="1600" dirty="0"/>
              <a:t>(</a:t>
            </a:r>
            <a:r>
              <a:rPr lang="ko-KR" altLang="en-US" sz="1600" dirty="0"/>
              <a:t>대다수</a:t>
            </a:r>
            <a:r>
              <a:rPr lang="en-US" altLang="ko-KR" sz="1600" dirty="0"/>
              <a:t>)</a:t>
            </a:r>
            <a:r>
              <a:rPr lang="ko-KR" altLang="en-US" sz="1600" dirty="0"/>
              <a:t>가 합의한 </a:t>
            </a:r>
            <a:r>
              <a:rPr lang="en-US" altLang="ko-KR" sz="1600" dirty="0"/>
              <a:t>(</a:t>
            </a:r>
            <a:r>
              <a:rPr lang="ko-KR" altLang="en-US" sz="1600" dirty="0"/>
              <a:t>가장 긴</a:t>
            </a:r>
            <a:r>
              <a:rPr lang="en-US" altLang="ko-KR" sz="1600" dirty="0"/>
              <a:t>) </a:t>
            </a:r>
            <a:r>
              <a:rPr lang="en-US" sz="1600" i="1" dirty="0"/>
              <a:t>block chain</a:t>
            </a:r>
            <a:r>
              <a:rPr lang="ko-KR" altLang="en-US" sz="1600" dirty="0"/>
              <a:t>만 신뢰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Hash-point </a:t>
            </a:r>
            <a:r>
              <a:rPr lang="en-US" sz="1600" dirty="0">
                <a:sym typeface="Wingdings" pitchFamily="2" charset="2"/>
              </a:rPr>
              <a:t></a:t>
            </a:r>
          </a:p>
          <a:p>
            <a:pPr lvl="1">
              <a:lnSpc>
                <a:spcPct val="100000"/>
              </a:lnSpc>
            </a:pPr>
            <a:r>
              <a:rPr lang="ko-KR" altLang="en-US" sz="1600" dirty="0"/>
              <a:t>이전</a:t>
            </a:r>
            <a:r>
              <a:rPr lang="en-US" sz="1600" dirty="0"/>
              <a:t> </a:t>
            </a:r>
            <a:r>
              <a:rPr lang="en-US" sz="1600" dirty="0" err="1"/>
              <a:t>tx</a:t>
            </a:r>
            <a:r>
              <a:rPr lang="en-US" sz="1600" dirty="0"/>
              <a:t>/block</a:t>
            </a:r>
            <a:r>
              <a:rPr lang="ko-KR" altLang="en-US" sz="1600" dirty="0"/>
              <a:t>의 </a:t>
            </a:r>
            <a:r>
              <a:rPr lang="en-US" altLang="ko-KR" sz="1600" dirty="0"/>
              <a:t>hash</a:t>
            </a:r>
            <a:r>
              <a:rPr lang="ko-KR" altLang="en-US" sz="1600" dirty="0"/>
              <a:t>값을 다음 </a:t>
            </a:r>
            <a:r>
              <a:rPr lang="en-US" altLang="ko-KR" sz="1600" dirty="0" err="1"/>
              <a:t>tx</a:t>
            </a:r>
            <a:r>
              <a:rPr lang="en-US" altLang="ko-KR" sz="1600" dirty="0"/>
              <a:t>/block</a:t>
            </a:r>
            <a:r>
              <a:rPr lang="ko-KR" altLang="en-US" sz="1600" dirty="0"/>
              <a:t>에 기록</a:t>
            </a:r>
            <a:endParaRPr lang="en-US" altLang="ko-KR" sz="1600" dirty="0"/>
          </a:p>
          <a:p>
            <a:pPr lvl="1">
              <a:lnSpc>
                <a:spcPct val="100000"/>
              </a:lnSpc>
            </a:pPr>
            <a:r>
              <a:rPr lang="ko-KR" altLang="en-US" sz="1600" dirty="0"/>
              <a:t>중간의 </a:t>
            </a:r>
            <a:r>
              <a:rPr lang="en-US" altLang="ko-KR" sz="1600" dirty="0" err="1"/>
              <a:t>tx</a:t>
            </a:r>
            <a:r>
              <a:rPr lang="en-US" altLang="ko-KR" sz="1600" dirty="0"/>
              <a:t>/block</a:t>
            </a:r>
            <a:r>
              <a:rPr lang="ko-KR" altLang="en-US" sz="1600" dirty="0"/>
              <a:t>이 수정되면 연결이 끊어짐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P2P </a:t>
            </a:r>
            <a:r>
              <a:rPr lang="ko-KR" altLang="en-US" sz="1600" dirty="0"/>
              <a:t>네트워크로 </a:t>
            </a:r>
            <a:r>
              <a:rPr lang="en-US" altLang="ko-KR" sz="1600" dirty="0" err="1"/>
              <a:t>tx</a:t>
            </a:r>
            <a:r>
              <a:rPr lang="en-US" altLang="ko-KR" sz="1600" dirty="0"/>
              <a:t>/block </a:t>
            </a:r>
            <a:r>
              <a:rPr lang="ko-KR" altLang="en-US" sz="1600" dirty="0"/>
              <a:t>교환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A40DB-B7F2-0A4A-A845-589F9D288924}"/>
              </a:ext>
            </a:extLst>
          </p:cNvPr>
          <p:cNvSpPr/>
          <p:nvPr/>
        </p:nvSpPr>
        <p:spPr>
          <a:xfrm>
            <a:off x="1040525" y="4845276"/>
            <a:ext cx="1261242" cy="1681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dirty="0"/>
              <a:t>Block 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2769F-183B-0D42-927D-E452C8114849}"/>
              </a:ext>
            </a:extLst>
          </p:cNvPr>
          <p:cNvSpPr/>
          <p:nvPr/>
        </p:nvSpPr>
        <p:spPr>
          <a:xfrm>
            <a:off x="3011215" y="4845276"/>
            <a:ext cx="1261242" cy="1681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Block 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D0214-BDA5-E64B-BB82-A3A33690E8DE}"/>
              </a:ext>
            </a:extLst>
          </p:cNvPr>
          <p:cNvSpPr/>
          <p:nvPr/>
        </p:nvSpPr>
        <p:spPr>
          <a:xfrm>
            <a:off x="4981905" y="4845276"/>
            <a:ext cx="1261242" cy="1681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Block 25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24DD28-62AF-2D4A-91F4-44E3610DC1D6}"/>
              </a:ext>
            </a:extLst>
          </p:cNvPr>
          <p:cNvSpPr/>
          <p:nvPr/>
        </p:nvSpPr>
        <p:spPr>
          <a:xfrm>
            <a:off x="6952595" y="4845276"/>
            <a:ext cx="1261242" cy="1681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/>
              <a:t>Block 26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3F290C-467C-984B-AEA2-3C990535B5E3}"/>
              </a:ext>
            </a:extLst>
          </p:cNvPr>
          <p:cNvCxnSpPr/>
          <p:nvPr/>
        </p:nvCxnSpPr>
        <p:spPr>
          <a:xfrm flipH="1">
            <a:off x="2301767" y="4950381"/>
            <a:ext cx="7094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17760E-3D91-744C-8C87-6B437373335B}"/>
              </a:ext>
            </a:extLst>
          </p:cNvPr>
          <p:cNvCxnSpPr/>
          <p:nvPr/>
        </p:nvCxnSpPr>
        <p:spPr>
          <a:xfrm flipH="1">
            <a:off x="4272457" y="4950381"/>
            <a:ext cx="7094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354D39-3578-F947-BEFE-5F4DE863BB27}"/>
              </a:ext>
            </a:extLst>
          </p:cNvPr>
          <p:cNvCxnSpPr/>
          <p:nvPr/>
        </p:nvCxnSpPr>
        <p:spPr>
          <a:xfrm flipH="1">
            <a:off x="6243147" y="4950381"/>
            <a:ext cx="7094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77B3482-5718-3846-AEC7-7596DD70A3DA}"/>
              </a:ext>
            </a:extLst>
          </p:cNvPr>
          <p:cNvSpPr/>
          <p:nvPr/>
        </p:nvSpPr>
        <p:spPr>
          <a:xfrm>
            <a:off x="1171901" y="5454877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</a:t>
            </a:r>
            <a:r>
              <a:rPr lang="en-US" sz="1400" dirty="0">
                <a:sym typeface="Wingdings" pitchFamily="2" charset="2"/>
              </a:rPr>
              <a:t>B: $2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9BAE9C-F46D-214C-9B35-779F50FEE8A4}"/>
              </a:ext>
            </a:extLst>
          </p:cNvPr>
          <p:cNvSpPr/>
          <p:nvPr/>
        </p:nvSpPr>
        <p:spPr>
          <a:xfrm>
            <a:off x="1171901" y="5775442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</a:t>
            </a:r>
            <a:r>
              <a:rPr lang="en-US" sz="1400" dirty="0">
                <a:sym typeface="Wingdings" pitchFamily="2" charset="2"/>
              </a:rPr>
              <a:t>D: $3</a:t>
            </a:r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38DC30-B2E5-6B4E-811C-540BD908458E}"/>
              </a:ext>
            </a:extLst>
          </p:cNvPr>
          <p:cNvSpPr/>
          <p:nvPr/>
        </p:nvSpPr>
        <p:spPr>
          <a:xfrm>
            <a:off x="1166649" y="6082870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US" sz="1400" dirty="0">
                <a:sym typeface="Wingdings" pitchFamily="2" charset="2"/>
              </a:rPr>
              <a:t>F: $3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C5413-2459-8C48-9047-08561F39630B}"/>
              </a:ext>
            </a:extLst>
          </p:cNvPr>
          <p:cNvSpPr/>
          <p:nvPr/>
        </p:nvSpPr>
        <p:spPr>
          <a:xfrm>
            <a:off x="3111066" y="5454878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</a:t>
            </a:r>
            <a:r>
              <a:rPr lang="en-US" sz="1400" dirty="0">
                <a:sym typeface="Wingdings" pitchFamily="2" charset="2"/>
              </a:rPr>
              <a:t>C: $1</a:t>
            </a:r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773756-DB91-D24C-BD53-141E187259B1}"/>
              </a:ext>
            </a:extLst>
          </p:cNvPr>
          <p:cNvSpPr/>
          <p:nvPr/>
        </p:nvSpPr>
        <p:spPr>
          <a:xfrm>
            <a:off x="3111066" y="5775443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</a:t>
            </a:r>
            <a:r>
              <a:rPr lang="en-US" sz="1400" dirty="0">
                <a:sym typeface="Wingdings" pitchFamily="2" charset="2"/>
              </a:rPr>
              <a:t>A: $2</a:t>
            </a:r>
            <a:endParaRPr lang="en-US" sz="1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80BBF8-0E2C-CC4E-AA39-7476DD83EDEF}"/>
              </a:ext>
            </a:extLst>
          </p:cNvPr>
          <p:cNvSpPr/>
          <p:nvPr/>
        </p:nvSpPr>
        <p:spPr>
          <a:xfrm>
            <a:off x="3105814" y="6082871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</a:t>
            </a:r>
            <a:r>
              <a:rPr lang="en-US" sz="1400" dirty="0">
                <a:sym typeface="Wingdings" pitchFamily="2" charset="2"/>
              </a:rPr>
              <a:t>S: $1</a:t>
            </a:r>
            <a:endParaRPr lang="en-US" sz="1400" dirty="0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AC93635B-034B-5A4A-8861-1BCF589CDF38}"/>
              </a:ext>
            </a:extLst>
          </p:cNvPr>
          <p:cNvCxnSpPr>
            <a:stCxn id="18" idx="1"/>
            <a:endCxn id="15" idx="3"/>
          </p:cNvCxnSpPr>
          <p:nvPr/>
        </p:nvCxnSpPr>
        <p:spPr>
          <a:xfrm rot="10800000">
            <a:off x="2180894" y="5575747"/>
            <a:ext cx="930172" cy="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AB80B99D-3701-6940-888D-2DBED6AB64B0}"/>
              </a:ext>
            </a:extLst>
          </p:cNvPr>
          <p:cNvCxnSpPr>
            <a:cxnSpLocks/>
            <a:stCxn id="19" idx="1"/>
            <a:endCxn id="16" idx="3"/>
          </p:cNvCxnSpPr>
          <p:nvPr/>
        </p:nvCxnSpPr>
        <p:spPr>
          <a:xfrm rot="10800000">
            <a:off x="2180894" y="5896312"/>
            <a:ext cx="930172" cy="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37B82-0946-A545-8061-4A33F312F5AB}"/>
              </a:ext>
            </a:extLst>
          </p:cNvPr>
          <p:cNvSpPr/>
          <p:nvPr/>
        </p:nvSpPr>
        <p:spPr>
          <a:xfrm>
            <a:off x="5081756" y="5454877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</a:t>
            </a:r>
            <a:r>
              <a:rPr lang="en-US" sz="1400" dirty="0">
                <a:sym typeface="Wingdings" pitchFamily="2" charset="2"/>
              </a:rPr>
              <a:t>L: $1</a:t>
            </a:r>
            <a:endParaRPr lang="en-US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0ACB1-FAEA-AC4C-96FB-2417F192ED31}"/>
              </a:ext>
            </a:extLst>
          </p:cNvPr>
          <p:cNvSpPr/>
          <p:nvPr/>
        </p:nvSpPr>
        <p:spPr>
          <a:xfrm>
            <a:off x="5081756" y="5775442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</a:t>
            </a:r>
            <a:r>
              <a:rPr lang="en-US" sz="1400" dirty="0">
                <a:sym typeface="Wingdings" pitchFamily="2" charset="2"/>
              </a:rPr>
              <a:t>J: $1</a:t>
            </a:r>
            <a:endParaRPr lang="en-US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9BA25B-D478-1E43-BA28-7C9637D5664A}"/>
              </a:ext>
            </a:extLst>
          </p:cNvPr>
          <p:cNvSpPr/>
          <p:nvPr/>
        </p:nvSpPr>
        <p:spPr>
          <a:xfrm>
            <a:off x="5076504" y="6082870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</a:t>
            </a:r>
            <a:r>
              <a:rPr lang="en-US" sz="1400" dirty="0">
                <a:sym typeface="Wingdings" pitchFamily="2" charset="2"/>
              </a:rPr>
              <a:t>K: $3</a:t>
            </a:r>
            <a:endParaRPr lang="en-US" sz="1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D0E98BF-6939-3546-B21D-F481A40F6CB0}"/>
              </a:ext>
            </a:extLst>
          </p:cNvPr>
          <p:cNvSpPr/>
          <p:nvPr/>
        </p:nvSpPr>
        <p:spPr>
          <a:xfrm>
            <a:off x="7094487" y="5454877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</a:t>
            </a:r>
            <a:r>
              <a:rPr lang="en-US" sz="1400" dirty="0">
                <a:sym typeface="Wingdings" pitchFamily="2" charset="2"/>
              </a:rPr>
              <a:t>H: $1</a:t>
            </a:r>
            <a:endParaRPr lang="en-US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F0CF0F-8B8C-1B45-A3CF-A560C0ED60E7}"/>
              </a:ext>
            </a:extLst>
          </p:cNvPr>
          <p:cNvSpPr/>
          <p:nvPr/>
        </p:nvSpPr>
        <p:spPr>
          <a:xfrm>
            <a:off x="7094487" y="5775442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</a:t>
            </a:r>
            <a:r>
              <a:rPr lang="en-US" sz="1400" dirty="0">
                <a:sym typeface="Wingdings" pitchFamily="2" charset="2"/>
              </a:rPr>
              <a:t>P: $1</a:t>
            </a:r>
            <a:endParaRPr lang="en-US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E14E60-D81B-4545-87C1-1D5DD4221895}"/>
              </a:ext>
            </a:extLst>
          </p:cNvPr>
          <p:cNvSpPr/>
          <p:nvPr/>
        </p:nvSpPr>
        <p:spPr>
          <a:xfrm>
            <a:off x="7089235" y="6082870"/>
            <a:ext cx="1008993" cy="2417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</a:t>
            </a:r>
            <a:r>
              <a:rPr lang="en-US" sz="1400" dirty="0">
                <a:sym typeface="Wingdings" pitchFamily="2" charset="2"/>
              </a:rPr>
              <a:t>X: $1</a:t>
            </a:r>
            <a:endParaRPr lang="en-US" sz="1400" dirty="0"/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A3EA1AF3-DDC5-4043-8320-D15ADFED6459}"/>
              </a:ext>
            </a:extLst>
          </p:cNvPr>
          <p:cNvCxnSpPr>
            <a:cxnSpLocks/>
            <a:stCxn id="30" idx="0"/>
            <a:endCxn id="18" idx="0"/>
          </p:cNvCxnSpPr>
          <p:nvPr/>
        </p:nvCxnSpPr>
        <p:spPr>
          <a:xfrm rot="16200000" flipH="1" flipV="1">
            <a:off x="5607273" y="3463166"/>
            <a:ext cx="1" cy="3983421"/>
          </a:xfrm>
          <a:prstGeom prst="bentConnector3">
            <a:avLst>
              <a:gd name="adj1" fmla="val -2286000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4502F86D-1263-D045-AB65-54BCEE679405}"/>
              </a:ext>
            </a:extLst>
          </p:cNvPr>
          <p:cNvCxnSpPr>
            <a:cxnSpLocks/>
            <a:stCxn id="27" idx="2"/>
            <a:endCxn id="16" idx="1"/>
          </p:cNvCxnSpPr>
          <p:nvPr/>
        </p:nvCxnSpPr>
        <p:spPr>
          <a:xfrm rot="5400000">
            <a:off x="3279229" y="3589287"/>
            <a:ext cx="199696" cy="4414352"/>
          </a:xfrm>
          <a:prstGeom prst="bentConnector4">
            <a:avLst>
              <a:gd name="adj1" fmla="val 19736"/>
              <a:gd name="adj2" fmla="val 105179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FC6072A9-DDBD-124B-99E6-CDCD154356C5}"/>
              </a:ext>
            </a:extLst>
          </p:cNvPr>
          <p:cNvCxnSpPr>
            <a:cxnSpLocks/>
            <a:stCxn id="29" idx="2"/>
            <a:endCxn id="17" idx="2"/>
          </p:cNvCxnSpPr>
          <p:nvPr/>
        </p:nvCxnSpPr>
        <p:spPr>
          <a:xfrm rot="5400000">
            <a:off x="3626074" y="4369681"/>
            <a:ext cx="12700" cy="3909855"/>
          </a:xfrm>
          <a:prstGeom prst="bentConnector3">
            <a:avLst>
              <a:gd name="adj1" fmla="val 312415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754E5DF3-5EA2-5442-A8D8-478F9E1A1322}"/>
              </a:ext>
            </a:extLst>
          </p:cNvPr>
          <p:cNvCxnSpPr>
            <a:cxnSpLocks/>
            <a:stCxn id="28" idx="1"/>
            <a:endCxn id="20" idx="3"/>
          </p:cNvCxnSpPr>
          <p:nvPr/>
        </p:nvCxnSpPr>
        <p:spPr>
          <a:xfrm rot="10800000" flipV="1">
            <a:off x="4114808" y="5896310"/>
            <a:ext cx="966949" cy="30742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695AF9C0-C9FF-5648-A444-67B170867628}"/>
              </a:ext>
            </a:extLst>
          </p:cNvPr>
          <p:cNvCxnSpPr>
            <a:cxnSpLocks/>
            <a:stCxn id="31" idx="1"/>
            <a:endCxn id="29" idx="3"/>
          </p:cNvCxnSpPr>
          <p:nvPr/>
        </p:nvCxnSpPr>
        <p:spPr>
          <a:xfrm rot="10800000" flipV="1">
            <a:off x="6085497" y="5896311"/>
            <a:ext cx="1008990" cy="307428"/>
          </a:xfrm>
          <a:prstGeom prst="bentConnector3">
            <a:avLst>
              <a:gd name="adj1" fmla="val 56250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3A9026C2-6B05-4641-B715-E64E41F62131}"/>
              </a:ext>
            </a:extLst>
          </p:cNvPr>
          <p:cNvCxnSpPr>
            <a:cxnSpLocks/>
            <a:endCxn id="27" idx="3"/>
          </p:cNvCxnSpPr>
          <p:nvPr/>
        </p:nvCxnSpPr>
        <p:spPr>
          <a:xfrm rot="10800000">
            <a:off x="6090749" y="5575747"/>
            <a:ext cx="998486" cy="641131"/>
          </a:xfrm>
          <a:prstGeom prst="bentConnector3">
            <a:avLst>
              <a:gd name="adj1" fmla="val 35263"/>
            </a:avLst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1BEEC92F-8597-A94D-B3E0-37EC33428F00}"/>
              </a:ext>
            </a:extLst>
          </p:cNvPr>
          <p:cNvSpPr txBox="1">
            <a:spLocks/>
          </p:cNvSpPr>
          <p:nvPr/>
        </p:nvSpPr>
        <p:spPr>
          <a:xfrm>
            <a:off x="4813738" y="1693318"/>
            <a:ext cx="4178849" cy="2815629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dirty="0"/>
              <a:t>각 </a:t>
            </a:r>
            <a:r>
              <a:rPr lang="en-US" altLang="ko-KR" sz="1600" dirty="0" err="1"/>
              <a:t>tx</a:t>
            </a:r>
            <a:r>
              <a:rPr lang="ko-KR" altLang="en-US" sz="1600" dirty="0"/>
              <a:t>은 </a:t>
            </a:r>
            <a:r>
              <a:rPr lang="ko-KR" altLang="en-US" sz="1600" dirty="0" err="1"/>
              <a:t>지불자가</a:t>
            </a:r>
            <a:r>
              <a:rPr lang="ko-KR" altLang="en-US" sz="1600" dirty="0"/>
              <a:t> 서명</a:t>
            </a:r>
            <a:endParaRPr lang="en-US" altLang="ko-KR" sz="1600" dirty="0"/>
          </a:p>
          <a:p>
            <a:r>
              <a:rPr lang="ko-KR" altLang="en-US" sz="1600" dirty="0"/>
              <a:t>각 </a:t>
            </a:r>
            <a:r>
              <a:rPr lang="en-US" altLang="ko-KR" sz="1600" dirty="0" err="1"/>
              <a:t>tx</a:t>
            </a:r>
            <a:r>
              <a:rPr lang="ko-KR" altLang="en-US" sz="1600" dirty="0"/>
              <a:t>은 수신자의 공개키</a:t>
            </a:r>
            <a:r>
              <a:rPr lang="en-US" altLang="ko-KR" sz="1600" dirty="0"/>
              <a:t>(</a:t>
            </a:r>
            <a:r>
              <a:rPr lang="ko-KR" altLang="en-US" sz="1600" dirty="0"/>
              <a:t>의 </a:t>
            </a:r>
            <a:r>
              <a:rPr lang="en-US" altLang="ko-KR" sz="1600" dirty="0"/>
              <a:t>hash)</a:t>
            </a:r>
            <a:r>
              <a:rPr lang="ko-KR" altLang="en-US" sz="1600" dirty="0"/>
              <a:t> 표기</a:t>
            </a:r>
            <a:endParaRPr lang="en-US" altLang="ko-KR" sz="1600" dirty="0"/>
          </a:p>
          <a:p>
            <a:r>
              <a:rPr lang="en-US" sz="1600" dirty="0"/>
              <a:t>Miner</a:t>
            </a:r>
            <a:r>
              <a:rPr lang="ko-KR" altLang="en-US" sz="1600" dirty="0"/>
              <a:t>가 유효한 </a:t>
            </a:r>
            <a:r>
              <a:rPr lang="en-US" altLang="ko-KR" sz="1600" dirty="0" err="1"/>
              <a:t>tx</a:t>
            </a:r>
            <a:r>
              <a:rPr lang="ko-KR" altLang="en-US" sz="1600" dirty="0" err="1"/>
              <a:t>를</a:t>
            </a:r>
            <a:r>
              <a:rPr lang="ko-KR" altLang="en-US" sz="1600" dirty="0"/>
              <a:t> 모아서 </a:t>
            </a:r>
            <a:r>
              <a:rPr lang="en-US" altLang="ko-KR" sz="1600" dirty="0"/>
              <a:t>block </a:t>
            </a:r>
            <a:r>
              <a:rPr lang="ko-KR" altLang="en-US" sz="1600" dirty="0"/>
              <a:t>생성</a:t>
            </a:r>
            <a:endParaRPr lang="en-US" altLang="ko-KR" sz="1600" dirty="0"/>
          </a:p>
          <a:p>
            <a:r>
              <a:rPr lang="ko-KR" altLang="en-US" sz="1600" dirty="0"/>
              <a:t>가장 긴 </a:t>
            </a:r>
            <a:r>
              <a:rPr lang="en-US" altLang="ko-KR" sz="1600" dirty="0"/>
              <a:t>blockchain</a:t>
            </a:r>
            <a:r>
              <a:rPr lang="ko-KR" altLang="en-US" sz="1600" dirty="0"/>
              <a:t>에 추가</a:t>
            </a:r>
            <a:r>
              <a:rPr lang="en-US" altLang="ko-KR" sz="1600" dirty="0"/>
              <a:t>(append)</a:t>
            </a:r>
          </a:p>
          <a:p>
            <a:r>
              <a:rPr lang="en-US" sz="1600" dirty="0" err="1"/>
              <a:t>PoW</a:t>
            </a:r>
            <a:r>
              <a:rPr lang="ko-KR" altLang="en-US" sz="1600" dirty="0"/>
              <a:t>을 푼 </a:t>
            </a:r>
            <a:r>
              <a:rPr lang="en-US" altLang="ko-KR" sz="1600" dirty="0"/>
              <a:t>block</a:t>
            </a:r>
            <a:r>
              <a:rPr lang="ko-KR" altLang="en-US" sz="1600" dirty="0"/>
              <a:t>만 유효함</a:t>
            </a:r>
            <a:endParaRPr lang="en-US" sz="1600" dirty="0"/>
          </a:p>
          <a:p>
            <a:r>
              <a:rPr lang="en-US" sz="1600" dirty="0"/>
              <a:t>Longest block-chain </a:t>
            </a:r>
            <a:r>
              <a:rPr lang="ko-KR" altLang="en-US" sz="1600" dirty="0"/>
              <a:t>이 </a:t>
            </a:r>
            <a:r>
              <a:rPr lang="en-US" sz="1600" dirty="0"/>
              <a:t>consensus </a:t>
            </a:r>
            <a:r>
              <a:rPr lang="ko-KR" altLang="en-US" sz="1600" dirty="0"/>
              <a:t>획득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3965236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7FEB5-0583-064C-BD0D-6CE328E4B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92BEA-5F87-BF40-87CA-A45CA9572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BTC</a:t>
            </a:r>
            <a:r>
              <a:rPr lang="ko-KR" altLang="en-US" sz="2000" dirty="0"/>
              <a:t>에 대한 </a:t>
            </a:r>
            <a:r>
              <a:rPr lang="ko-KR" altLang="en-US" sz="2000" dirty="0" err="1"/>
              <a:t>소요권을</a:t>
            </a:r>
            <a:r>
              <a:rPr lang="ko-KR" altLang="en-US" sz="2000" dirty="0"/>
              <a:t> 나타내는 주소</a:t>
            </a:r>
            <a:endParaRPr lang="en-US" altLang="ko-KR" sz="2000" dirty="0"/>
          </a:p>
          <a:p>
            <a:pPr>
              <a:lnSpc>
                <a:spcPct val="100000"/>
              </a:lnSpc>
            </a:pPr>
            <a:r>
              <a:rPr lang="ko-KR" altLang="en-US" sz="2000" dirty="0"/>
              <a:t>소유자의 </a:t>
            </a:r>
            <a:r>
              <a:rPr lang="en-US" altLang="ko-KR" sz="2000" dirty="0"/>
              <a:t>Public Key</a:t>
            </a:r>
            <a:r>
              <a:rPr lang="ko-KR" altLang="en-US" sz="2000" dirty="0"/>
              <a:t>의 </a:t>
            </a:r>
            <a:r>
              <a:rPr lang="ko-KR" altLang="en-US" sz="2000" dirty="0" err="1"/>
              <a:t>해시값으로</a:t>
            </a:r>
            <a:r>
              <a:rPr lang="ko-KR" altLang="en-US" sz="2000" dirty="0"/>
              <a:t> 주소 생성</a:t>
            </a:r>
            <a:endParaRPr lang="en-US" altLang="ko-KR" sz="2000" dirty="0"/>
          </a:p>
          <a:p>
            <a:pPr>
              <a:lnSpc>
                <a:spcPct val="100000"/>
              </a:lnSpc>
            </a:pPr>
            <a:r>
              <a:rPr lang="ko-KR" altLang="en-US" sz="2000" dirty="0"/>
              <a:t>소유자의 </a:t>
            </a:r>
            <a:r>
              <a:rPr lang="en-US" altLang="ko-KR" sz="2000" dirty="0"/>
              <a:t>Signature</a:t>
            </a:r>
            <a:r>
              <a:rPr lang="ko-KR" altLang="en-US" sz="2000" dirty="0"/>
              <a:t>와 </a:t>
            </a:r>
            <a:r>
              <a:rPr lang="en-US" altLang="ko-KR" sz="2000" dirty="0"/>
              <a:t>Public Key</a:t>
            </a:r>
            <a:r>
              <a:rPr lang="ko-KR" altLang="en-US" sz="2000" dirty="0"/>
              <a:t>가 주어지면 소유권을 </a:t>
            </a:r>
            <a:r>
              <a:rPr lang="ko-KR" altLang="en-US" sz="2000" dirty="0" err="1"/>
              <a:t>검사가능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D9926-DF16-9645-91CB-130BBF683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034" y="3110979"/>
            <a:ext cx="3086649" cy="351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44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25CD-BC9A-3E4B-A8B3-AA65329C4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Transaction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6B925-7D2B-7B44-A094-1C5EDAF59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Input(s)</a:t>
            </a:r>
            <a:r>
              <a:rPr lang="ko-KR" altLang="en-US" dirty="0"/>
              <a:t>과 </a:t>
            </a:r>
            <a:r>
              <a:rPr lang="en-US" altLang="ko-KR" dirty="0"/>
              <a:t>Output(s)</a:t>
            </a:r>
            <a:r>
              <a:rPr lang="ko-KR" altLang="en-US" dirty="0" err="1"/>
              <a:t>으로</a:t>
            </a:r>
            <a:r>
              <a:rPr lang="ko-KR" altLang="en-US" dirty="0"/>
              <a:t> 구성</a:t>
            </a:r>
            <a:endParaRPr lang="en-US" altLang="ko-KR" dirty="0"/>
          </a:p>
          <a:p>
            <a:r>
              <a:rPr lang="en-US" dirty="0"/>
              <a:t>Input</a:t>
            </a:r>
          </a:p>
          <a:p>
            <a:pPr lvl="1"/>
            <a:r>
              <a:rPr lang="en-US" dirty="0"/>
              <a:t>Tx id</a:t>
            </a:r>
          </a:p>
          <a:p>
            <a:pPr lvl="1"/>
            <a:r>
              <a:rPr lang="en-US" dirty="0"/>
              <a:t>Output index</a:t>
            </a:r>
          </a:p>
          <a:p>
            <a:pPr lvl="1"/>
            <a:r>
              <a:rPr lang="en-US" dirty="0"/>
              <a:t>Unlocking script</a:t>
            </a:r>
          </a:p>
          <a:p>
            <a:r>
              <a:rPr lang="en-US" dirty="0"/>
              <a:t>Output</a:t>
            </a:r>
          </a:p>
          <a:p>
            <a:pPr lvl="1"/>
            <a:r>
              <a:rPr lang="en-US" dirty="0"/>
              <a:t>Value</a:t>
            </a:r>
          </a:p>
          <a:p>
            <a:pPr lvl="1"/>
            <a:r>
              <a:rPr lang="en-US" dirty="0"/>
              <a:t>Locking script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CFF1C-7921-0A47-A148-F6AE9ABC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033" y="96949"/>
            <a:ext cx="3067893" cy="1954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3E41F7-D40E-BE41-B45C-73E56A6A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033" y="2051654"/>
            <a:ext cx="2825317" cy="4125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87E8F-0BF6-E140-BD6C-F6340C11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917" y="6111657"/>
            <a:ext cx="2157115" cy="6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29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3F54-2876-0445-B8A1-21F5E03EC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Transaction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30C01-037D-5943-9F0A-6AB6D66DC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Script</a:t>
            </a:r>
          </a:p>
          <a:p>
            <a:pPr lvl="1"/>
            <a:r>
              <a:rPr lang="en-US" dirty="0"/>
              <a:t>reverse-polish notation stack-based execution language</a:t>
            </a:r>
          </a:p>
          <a:p>
            <a:r>
              <a:rPr lang="en-US" dirty="0"/>
              <a:t>P2PKH (Pay to Public Key Hash)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50080-88EF-A545-BDD3-1671F9A6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717" y="3428561"/>
            <a:ext cx="5419834" cy="17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00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DF81D-0D63-3C45-B139-79106C1D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of {Unlock lock} script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DC8FE-94B0-3044-BD70-A953EE71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625" y="1954925"/>
            <a:ext cx="4415622" cy="4469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169E7-C480-2B4D-963B-A032FD155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6" y="1954925"/>
            <a:ext cx="4127220" cy="35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48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ACE2-7002-1C4E-ABE1-253FA8AC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Advanced Scripting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20D9-835D-714F-B57A-02404EDA5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Bitcoin can be spend if</a:t>
            </a:r>
          </a:p>
          <a:p>
            <a:pPr lvl="1"/>
            <a:r>
              <a:rPr lang="en-US" dirty="0"/>
              <a:t>Two signs out of three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After 30 days</a:t>
            </a:r>
          </a:p>
          <a:p>
            <a:pPr lvl="2"/>
            <a:r>
              <a:rPr lang="en-US" dirty="0"/>
              <a:t>one and </a:t>
            </a:r>
            <a:r>
              <a:rPr lang="en-US" dirty="0" err="1"/>
              <a:t>laywer</a:t>
            </a:r>
            <a:r>
              <a:rPr lang="en-US" dirty="0"/>
              <a:t> can sign</a:t>
            </a:r>
          </a:p>
          <a:p>
            <a:pPr lvl="1"/>
            <a:r>
              <a:rPr lang="en-US" dirty="0"/>
              <a:t>Or</a:t>
            </a:r>
          </a:p>
          <a:p>
            <a:pPr lvl="1"/>
            <a:r>
              <a:rPr lang="en-US" dirty="0"/>
              <a:t>After 90 days</a:t>
            </a:r>
          </a:p>
          <a:p>
            <a:pPr lvl="2"/>
            <a:r>
              <a:rPr lang="en-US" dirty="0" err="1"/>
              <a:t>Laywer</a:t>
            </a:r>
            <a:r>
              <a:rPr lang="en-US" dirty="0"/>
              <a:t> can sign</a:t>
            </a:r>
          </a:p>
          <a:p>
            <a:pPr lvl="2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DBD840-3376-2647-86E4-B5B2AEA69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203" y="2730852"/>
            <a:ext cx="2880094" cy="16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55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BA9D83-853B-D94E-8EE2-1982C789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935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65449-C5D9-464D-B76E-B704AB202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5" r="3998"/>
          <a:stretch/>
        </p:blipFill>
        <p:spPr>
          <a:xfrm>
            <a:off x="598641" y="1690689"/>
            <a:ext cx="3872107" cy="212059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5A0C26F-2CE4-8A4A-8E34-F573D20A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Why Blockchain?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DA8870-9748-5042-8A6B-B1B68CF7F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69"/>
          <a:stretch/>
        </p:blipFill>
        <p:spPr>
          <a:xfrm>
            <a:off x="5069389" y="1690689"/>
            <a:ext cx="3601645" cy="2120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E82171-0C20-F34B-B0B5-FE397F6A4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41" y="4277712"/>
            <a:ext cx="3872107" cy="21780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58E955-A225-914E-8841-ED7AF776F68E}"/>
              </a:ext>
            </a:extLst>
          </p:cNvPr>
          <p:cNvSpPr txBox="1"/>
          <p:nvPr/>
        </p:nvSpPr>
        <p:spPr>
          <a:xfrm>
            <a:off x="892096" y="5040305"/>
            <a:ext cx="3316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COMPUTING PARADIGM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81E72F-85FF-AA45-A90D-02EE11555D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75" t="30666" r="8422" b="31101"/>
          <a:stretch/>
        </p:blipFill>
        <p:spPr>
          <a:xfrm>
            <a:off x="5070980" y="4382816"/>
            <a:ext cx="3579569" cy="9354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48C6914-1314-1146-A4AF-4DA41702A16F}"/>
              </a:ext>
            </a:extLst>
          </p:cNvPr>
          <p:cNvSpPr/>
          <p:nvPr/>
        </p:nvSpPr>
        <p:spPr>
          <a:xfrm>
            <a:off x="5069389" y="5607074"/>
            <a:ext cx="3601645" cy="772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8BB5D7-3812-124A-858D-2D2846B6D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3175" y="5607074"/>
            <a:ext cx="3545100" cy="7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39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ACE2-7002-1C4E-ABE1-253FA8AC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Advanced Scripting</a:t>
            </a:r>
          </a:p>
        </p:txBody>
      </p:sp>
      <p:sp>
        <p:nvSpPr>
          <p:cNvPr id="26" name="내용 개체 틀 2">
            <a:extLst>
              <a:ext uri="{FF2B5EF4-FFF2-40B4-BE49-F238E27FC236}">
                <a16:creationId xmlns:a16="http://schemas.microsoft.com/office/drawing/2014/main" id="{D061BBF1-A796-3944-ACE5-B89398E27DC6}"/>
              </a:ext>
            </a:extLst>
          </p:cNvPr>
          <p:cNvSpPr txBox="1">
            <a:spLocks/>
          </p:cNvSpPr>
          <p:nvPr/>
        </p:nvSpPr>
        <p:spPr>
          <a:xfrm>
            <a:off x="2456119" y="1453985"/>
            <a:ext cx="6259828" cy="31432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IF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IF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    2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ELSE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    &lt;30 days&gt; CHECKSEQUENCEVERIFY DROP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    &lt;Abdul the Lawyer's Pubkey&gt; CHECKSIGVERIFY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    1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ENDIF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&lt;Mohammed's Pubkey&gt; &lt;Saeed's Pubkey&gt; &lt;Zaira's Pubkey&gt; 3 CHECKMULTISIG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ELSE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&lt;90 days&gt; CHECKSEQUENCEVERIFY DROP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    &lt;Abdul the Lawyer's Pubkey&gt; CHECKSIG</a:t>
            </a:r>
            <a:endParaRPr lang="ko-KR" altLang="ko-KR" sz="1400"/>
          </a:p>
          <a:p>
            <a:pPr marL="0" indent="0">
              <a:lnSpc>
                <a:spcPct val="50000"/>
              </a:lnSpc>
              <a:buFont typeface="Arial" panose="020B0604020202020204" pitchFamily="34" charset="0"/>
              <a:buNone/>
            </a:pPr>
            <a:r>
              <a:rPr lang="en-US" altLang="ko-KR" sz="1400"/>
              <a:t>ENDIF</a:t>
            </a:r>
            <a:endParaRPr lang="ko-KR" altLang="ko-KR" sz="1400" dirty="0"/>
          </a:p>
        </p:txBody>
      </p:sp>
      <p:sp>
        <p:nvSpPr>
          <p:cNvPr id="8" name="직사각형 5">
            <a:extLst>
              <a:ext uri="{FF2B5EF4-FFF2-40B4-BE49-F238E27FC236}">
                <a16:creationId xmlns:a16="http://schemas.microsoft.com/office/drawing/2014/main" id="{6501D602-3853-A743-BD0A-8BC349973A29}"/>
              </a:ext>
            </a:extLst>
          </p:cNvPr>
          <p:cNvSpPr/>
          <p:nvPr/>
        </p:nvSpPr>
        <p:spPr>
          <a:xfrm>
            <a:off x="2829512" y="4817689"/>
            <a:ext cx="5558248" cy="4910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n-US" altLang="ko-KR" sz="1400" b="1" dirty="0">
                <a:solidFill>
                  <a:schemeClr val="tx1"/>
                </a:solidFill>
              </a:rPr>
              <a:t>0 &lt;Mohammed's Sig&gt; &lt;</a:t>
            </a:r>
            <a:r>
              <a:rPr lang="en-US" altLang="ko-KR" sz="1400" b="1" dirty="0" err="1">
                <a:solidFill>
                  <a:schemeClr val="tx1"/>
                </a:solidFill>
              </a:rPr>
              <a:t>Zaira's</a:t>
            </a:r>
            <a:r>
              <a:rPr lang="en-US" altLang="ko-KR" sz="1400" b="1" dirty="0">
                <a:solidFill>
                  <a:schemeClr val="tx1"/>
                </a:solidFill>
              </a:rPr>
              <a:t> Sig&gt; TRUE TRUE</a:t>
            </a:r>
            <a:endParaRPr lang="ko-KR" altLang="ko-KR" sz="1400" b="1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86E7A877-E48B-674A-BA0C-E11946C49CF5}"/>
              </a:ext>
            </a:extLst>
          </p:cNvPr>
          <p:cNvSpPr/>
          <p:nvPr/>
        </p:nvSpPr>
        <p:spPr>
          <a:xfrm>
            <a:off x="428052" y="4910816"/>
            <a:ext cx="2253343" cy="304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Unlocking Script</a:t>
            </a:r>
            <a:endParaRPr lang="ko-KR" altLang="en-US" sz="1400" b="1" dirty="0"/>
          </a:p>
        </p:txBody>
      </p:sp>
      <p:sp>
        <p:nvSpPr>
          <p:cNvPr id="10" name="모서리가 둥근 직사각형 6">
            <a:extLst>
              <a:ext uri="{FF2B5EF4-FFF2-40B4-BE49-F238E27FC236}">
                <a16:creationId xmlns:a16="http://schemas.microsoft.com/office/drawing/2014/main" id="{38243846-40E4-4548-9015-0913208AC9A2}"/>
              </a:ext>
            </a:extLst>
          </p:cNvPr>
          <p:cNvSpPr/>
          <p:nvPr/>
        </p:nvSpPr>
        <p:spPr>
          <a:xfrm>
            <a:off x="428052" y="5522533"/>
            <a:ext cx="2253343" cy="304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Unlocking Script</a:t>
            </a:r>
            <a:endParaRPr lang="ko-KR" altLang="en-US" sz="1400" b="1" dirty="0"/>
          </a:p>
        </p:txBody>
      </p:sp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299721EA-631B-364A-9535-F2F4ABC2F7E1}"/>
              </a:ext>
            </a:extLst>
          </p:cNvPr>
          <p:cNvSpPr/>
          <p:nvPr/>
        </p:nvSpPr>
        <p:spPr>
          <a:xfrm>
            <a:off x="428052" y="6134250"/>
            <a:ext cx="2253343" cy="304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Unlocking Script</a:t>
            </a:r>
            <a:endParaRPr lang="ko-KR" altLang="en-US" sz="1400" b="1" dirty="0"/>
          </a:p>
        </p:txBody>
      </p:sp>
      <p:sp>
        <p:nvSpPr>
          <p:cNvPr id="12" name="직사각형 5">
            <a:extLst>
              <a:ext uri="{FF2B5EF4-FFF2-40B4-BE49-F238E27FC236}">
                <a16:creationId xmlns:a16="http://schemas.microsoft.com/office/drawing/2014/main" id="{87B0CCBA-55E8-CD46-8D48-E7F4780EBBAE}"/>
              </a:ext>
            </a:extLst>
          </p:cNvPr>
          <p:cNvSpPr/>
          <p:nvPr/>
        </p:nvSpPr>
        <p:spPr>
          <a:xfrm>
            <a:off x="2829512" y="5453885"/>
            <a:ext cx="5558248" cy="4910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</a:rPr>
              <a:t>0 &lt;Saeed's Sig&gt; &lt;Abdul's Sig&gt; FALSE TRUE</a:t>
            </a:r>
            <a:endParaRPr lang="ko-KR" altLang="ko-KR" sz="1400" b="1" dirty="0">
              <a:solidFill>
                <a:schemeClr val="tx1"/>
              </a:solidFill>
            </a:endParaRPr>
          </a:p>
        </p:txBody>
      </p:sp>
      <p:sp>
        <p:nvSpPr>
          <p:cNvPr id="13" name="직사각형 5">
            <a:extLst>
              <a:ext uri="{FF2B5EF4-FFF2-40B4-BE49-F238E27FC236}">
                <a16:creationId xmlns:a16="http://schemas.microsoft.com/office/drawing/2014/main" id="{D382455E-FF43-A74B-B6C5-A7328A805326}"/>
              </a:ext>
            </a:extLst>
          </p:cNvPr>
          <p:cNvSpPr/>
          <p:nvPr/>
        </p:nvSpPr>
        <p:spPr>
          <a:xfrm>
            <a:off x="2829512" y="6090081"/>
            <a:ext cx="5558248" cy="4910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chemeClr val="tx1"/>
                </a:solidFill>
              </a:rPr>
              <a:t>&lt;Abdul's Sig&gt; FALSE</a:t>
            </a:r>
            <a:endParaRPr lang="ko-KR" altLang="ko-KR" sz="1400" b="1" dirty="0">
              <a:solidFill>
                <a:schemeClr val="tx1"/>
              </a:solidFill>
            </a:endParaRPr>
          </a:p>
        </p:txBody>
      </p:sp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991165CA-52C3-9248-89EC-649E13EAC256}"/>
              </a:ext>
            </a:extLst>
          </p:cNvPr>
          <p:cNvSpPr/>
          <p:nvPr/>
        </p:nvSpPr>
        <p:spPr>
          <a:xfrm>
            <a:off x="513113" y="1453985"/>
            <a:ext cx="1827470" cy="304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/>
              <a:t>Locking Script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3118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5471F-2592-BD4C-9FE5-73A32AC9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Bitcoin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BE7D4-194C-164C-A11B-C6BEA156F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Lack of Turing-completeness</a:t>
            </a:r>
          </a:p>
          <a:p>
            <a:pPr lvl="1"/>
            <a:r>
              <a:rPr lang="en-US" sz="2000" dirty="0"/>
              <a:t>Turing Machine</a:t>
            </a:r>
            <a:r>
              <a:rPr lang="ko-KR" altLang="en-US" sz="2000" dirty="0"/>
              <a:t>이 </a:t>
            </a:r>
            <a:r>
              <a:rPr lang="ko-KR" altLang="en-US" sz="2000" dirty="0" err="1"/>
              <a:t>풀수있는</a:t>
            </a:r>
            <a:r>
              <a:rPr lang="ko-KR" altLang="en-US" sz="2000" dirty="0"/>
              <a:t> 문제들을 풀지 못함</a:t>
            </a:r>
            <a:br>
              <a:rPr lang="en-US" altLang="ko-KR" sz="2000" dirty="0"/>
            </a:br>
            <a:r>
              <a:rPr lang="en-US" altLang="ko-KR" sz="2000" dirty="0"/>
              <a:t>(</a:t>
            </a:r>
            <a:r>
              <a:rPr lang="ko-KR" altLang="en-US" sz="2000" dirty="0"/>
              <a:t>일반적인 컴퓨터가 </a:t>
            </a:r>
            <a:r>
              <a:rPr lang="ko-KR" altLang="en-US" sz="2000" dirty="0" err="1"/>
              <a:t>풀수있는</a:t>
            </a:r>
            <a:r>
              <a:rPr lang="ko-KR" altLang="en-US" sz="2000" dirty="0"/>
              <a:t> 문제를 </a:t>
            </a:r>
            <a:r>
              <a:rPr lang="ko-KR" altLang="en-US" sz="2000" dirty="0" err="1"/>
              <a:t>못푼다</a:t>
            </a:r>
            <a:r>
              <a:rPr lang="en-US" altLang="ko-KR" sz="2000" dirty="0"/>
              <a:t>)</a:t>
            </a:r>
          </a:p>
          <a:p>
            <a:pPr lvl="1"/>
            <a:r>
              <a:rPr lang="en-US" sz="2000" dirty="0" err="1"/>
              <a:t>Eg</a:t>
            </a:r>
            <a:r>
              <a:rPr lang="en-US" sz="2000" dirty="0"/>
              <a:t>: Loop</a:t>
            </a:r>
            <a:r>
              <a:rPr lang="ko-KR" altLang="en-US" sz="2000" dirty="0"/>
              <a:t>가 없음 </a:t>
            </a:r>
            <a:r>
              <a:rPr lang="en-US" altLang="ko-KR" sz="2000" dirty="0"/>
              <a:t>(</a:t>
            </a:r>
            <a:r>
              <a:rPr lang="ko-KR" altLang="en-US" sz="2000" dirty="0" err="1"/>
              <a:t>무한루프를</a:t>
            </a:r>
            <a:r>
              <a:rPr lang="ko-KR" altLang="en-US" sz="2000" dirty="0"/>
              <a:t> 피하기 위해서</a:t>
            </a:r>
            <a:r>
              <a:rPr lang="en-US" altLang="ko-KR" sz="2000" dirty="0"/>
              <a:t>)</a:t>
            </a:r>
          </a:p>
          <a:p>
            <a:r>
              <a:rPr lang="en-US" sz="2400" dirty="0"/>
              <a:t>Value blindness</a:t>
            </a:r>
          </a:p>
          <a:p>
            <a:pPr lvl="1"/>
            <a:r>
              <a:rPr lang="en-US" sz="2000" dirty="0"/>
              <a:t>Transaction</a:t>
            </a:r>
            <a:r>
              <a:rPr lang="ko-KR" altLang="en-US" sz="2000" dirty="0"/>
              <a:t>의 </a:t>
            </a:r>
            <a:r>
              <a:rPr lang="en-US" altLang="ko-KR" sz="2000" dirty="0"/>
              <a:t>value</a:t>
            </a:r>
            <a:r>
              <a:rPr lang="ko-KR" altLang="en-US" sz="2000" dirty="0"/>
              <a:t>값 접근이 불가</a:t>
            </a:r>
            <a:endParaRPr lang="en-US" altLang="ko-KR" sz="2000" dirty="0"/>
          </a:p>
          <a:p>
            <a:pPr lvl="1"/>
            <a:r>
              <a:rPr lang="ko-KR" altLang="en-US" sz="2000" dirty="0"/>
              <a:t>상황에 따른 </a:t>
            </a:r>
            <a:r>
              <a:rPr lang="ko-KR" altLang="en-US" sz="2000" dirty="0" err="1"/>
              <a:t>지불값</a:t>
            </a:r>
            <a:r>
              <a:rPr lang="ko-KR" altLang="en-US" sz="2000" dirty="0"/>
              <a:t> 조정이 불가</a:t>
            </a:r>
            <a:endParaRPr lang="en-US" altLang="ko-KR" sz="2000" dirty="0"/>
          </a:p>
          <a:p>
            <a:r>
              <a:rPr lang="en-US" sz="2400" dirty="0"/>
              <a:t>Block-chain blindness</a:t>
            </a:r>
          </a:p>
          <a:p>
            <a:pPr lvl="1"/>
            <a:r>
              <a:rPr lang="en-US" sz="2000" dirty="0"/>
              <a:t>Block header</a:t>
            </a:r>
            <a:r>
              <a:rPr lang="ko-KR" altLang="en-US" sz="2000" dirty="0"/>
              <a:t> 정보 접근 불가</a:t>
            </a:r>
            <a:endParaRPr lang="en-US" altLang="ko-KR" sz="2000" dirty="0"/>
          </a:p>
          <a:p>
            <a:pPr lvl="1"/>
            <a:r>
              <a:rPr lang="en-US" sz="2000" dirty="0"/>
              <a:t>Nonce, previous block hash, timestamp </a:t>
            </a:r>
            <a:r>
              <a:rPr lang="ko-KR" altLang="en-US" sz="2000" dirty="0"/>
              <a:t>등</a:t>
            </a:r>
            <a:endParaRPr lang="en-US" altLang="ko-KR" sz="2000" dirty="0"/>
          </a:p>
          <a:p>
            <a:pPr lvl="1"/>
            <a:r>
              <a:rPr lang="en-US" sz="2000" dirty="0" err="1"/>
              <a:t>Radomeness</a:t>
            </a:r>
            <a:r>
              <a:rPr lang="ko-KR" altLang="en-US" sz="2000" dirty="0"/>
              <a:t>가 필요한 </a:t>
            </a:r>
            <a:r>
              <a:rPr lang="en-US" altLang="ko-KR" sz="2000" dirty="0"/>
              <a:t>gaming/gambling </a:t>
            </a:r>
            <a:r>
              <a:rPr lang="ko-KR" altLang="en-US" sz="2000" dirty="0"/>
              <a:t>불가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31F99-EEB1-7D47-902C-7E020803E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5" t="36467" r="14848" b="33111"/>
          <a:stretch/>
        </p:blipFill>
        <p:spPr>
          <a:xfrm>
            <a:off x="3900821" y="5975478"/>
            <a:ext cx="2105246" cy="49618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9204B2C-0C76-E34E-9A44-CEEE42671E39}"/>
              </a:ext>
            </a:extLst>
          </p:cNvPr>
          <p:cNvSpPr/>
          <p:nvPr/>
        </p:nvSpPr>
        <p:spPr>
          <a:xfrm>
            <a:off x="2806996" y="6063806"/>
            <a:ext cx="946297" cy="31953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3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4: </a:t>
            </a:r>
            <a:br>
              <a:rPr lang="en-US" dirty="0"/>
            </a:br>
            <a:r>
              <a:rPr lang="en-US" dirty="0"/>
              <a:t>Beyond Cryptocurrency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40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F8913-72F4-6B48-A2D2-8326CD62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8A71D-5FF7-324F-8BFB-18A805C6A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Bitcoin in 2009, </a:t>
            </a:r>
            <a:r>
              <a:rPr lang="en-US" altLang="ko-KR" dirty="0"/>
              <a:t>2</a:t>
            </a:r>
            <a:r>
              <a:rPr lang="ko-KR" altLang="en-US" dirty="0" err="1"/>
              <a:t>년후</a:t>
            </a:r>
            <a:r>
              <a:rPr lang="en-US" altLang="ko-KR" dirty="0"/>
              <a:t>(2011) </a:t>
            </a:r>
            <a:r>
              <a:rPr lang="ko-KR" altLang="en-US" dirty="0"/>
              <a:t>첫 </a:t>
            </a:r>
            <a:r>
              <a:rPr lang="en-US" altLang="ko-KR" dirty="0"/>
              <a:t>Altcoin</a:t>
            </a:r>
            <a:r>
              <a:rPr lang="ko-KR" altLang="en-US" dirty="0"/>
              <a:t>등장</a:t>
            </a:r>
            <a:r>
              <a:rPr lang="en-US" altLang="ko-KR" dirty="0"/>
              <a:t>, &gt;600 Altcoin until 2017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MatketCap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ko-KR" altLang="en-US" dirty="0" err="1"/>
              <a:t>단위가치</a:t>
            </a:r>
            <a:r>
              <a:rPr lang="ko-KR" altLang="en-US" dirty="0"/>
              <a:t> * 총 </a:t>
            </a:r>
            <a:r>
              <a:rPr lang="en-US" altLang="ko-KR" dirty="0"/>
              <a:t>volume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Bitcoin &gt; Ethereum &gt; Ripple</a:t>
            </a:r>
          </a:p>
          <a:p>
            <a:pPr>
              <a:lnSpc>
                <a:spcPct val="120000"/>
              </a:lnSpc>
            </a:pPr>
            <a:r>
              <a:rPr lang="ko-KR" altLang="en-US" dirty="0"/>
              <a:t>대부분이 </a:t>
            </a:r>
            <a:r>
              <a:rPr lang="en-US" altLang="ko-KR" dirty="0"/>
              <a:t>Bitcoin, Litecoin, Ethereum</a:t>
            </a:r>
            <a:r>
              <a:rPr lang="ko-KR" altLang="en-US" dirty="0"/>
              <a:t>의 </a:t>
            </a:r>
            <a:r>
              <a:rPr lang="en-US" altLang="ko-KR" dirty="0"/>
              <a:t>fork</a:t>
            </a:r>
            <a:r>
              <a:rPr lang="ko-KR" altLang="en-US" dirty="0"/>
              <a:t>버전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ko-KR" altLang="en-US" dirty="0"/>
              <a:t>차이점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en-US" dirty="0"/>
              <a:t>Scripting </a:t>
            </a:r>
            <a:r>
              <a:rPr lang="en-US" dirty="0" err="1"/>
              <a:t>langauge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Transaction</a:t>
            </a:r>
            <a:r>
              <a:rPr lang="ko-KR" altLang="en-US" dirty="0"/>
              <a:t>관리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ko-KR" altLang="en-US" dirty="0" err="1"/>
              <a:t>추가기능</a:t>
            </a:r>
            <a:r>
              <a:rPr lang="ko-KR" altLang="en-US" dirty="0"/>
              <a:t> 및 보안기능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en-US" dirty="0"/>
              <a:t>Mining</a:t>
            </a:r>
            <a:r>
              <a:rPr lang="ko-KR" altLang="en-US" dirty="0"/>
              <a:t>여부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en-US" dirty="0"/>
              <a:t>Consensus </a:t>
            </a:r>
            <a:r>
              <a:rPr lang="ko-KR" altLang="en-US" dirty="0"/>
              <a:t>알고리즘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ko-KR" altLang="en-US" dirty="0"/>
              <a:t>단순 </a:t>
            </a:r>
            <a:r>
              <a:rPr lang="ko-KR" altLang="en-US" dirty="0" err="1"/>
              <a:t>파라미터</a:t>
            </a:r>
            <a:r>
              <a:rPr lang="ko-KR" altLang="en-US" dirty="0"/>
              <a:t> 차이</a:t>
            </a: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82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FBB4-98FE-A148-BE8E-8C6134B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Taxonomy of Altcoins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331AC-1639-2341-9ADA-6778FD5BA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Purposes</a:t>
            </a:r>
          </a:p>
          <a:p>
            <a:pPr lvl="1"/>
            <a:r>
              <a:rPr lang="en-US" dirty="0"/>
              <a:t>Cryptocurrency-only: Bitcoin</a:t>
            </a:r>
          </a:p>
          <a:p>
            <a:pPr lvl="1"/>
            <a:r>
              <a:rPr lang="en-US" dirty="0"/>
              <a:t>Cryptocurrency &amp; Business logic: Ethereum</a:t>
            </a:r>
          </a:p>
          <a:p>
            <a:pPr lvl="1"/>
            <a:r>
              <a:rPr lang="en-US" dirty="0"/>
              <a:t>Business logic only: Hyperledger</a:t>
            </a:r>
          </a:p>
          <a:p>
            <a:r>
              <a:rPr lang="en-US" dirty="0"/>
              <a:t>Accessibility</a:t>
            </a:r>
          </a:p>
          <a:p>
            <a:pPr lvl="1"/>
            <a:r>
              <a:rPr lang="en-US" dirty="0"/>
              <a:t>Public block chain</a:t>
            </a:r>
          </a:p>
          <a:p>
            <a:pPr lvl="1"/>
            <a:r>
              <a:rPr lang="en-US" dirty="0"/>
              <a:t>Private block chain</a:t>
            </a:r>
          </a:p>
          <a:p>
            <a:pPr lvl="1"/>
            <a:r>
              <a:rPr lang="en-US" dirty="0"/>
              <a:t>Permissioned (consortium) block chain</a:t>
            </a:r>
          </a:p>
        </p:txBody>
      </p:sp>
    </p:spTree>
    <p:extLst>
      <p:ext uri="{BB962C8B-B14F-4D97-AF65-F5344CB8AC3E}">
        <p14:creationId xmlns:p14="http://schemas.microsoft.com/office/powerpoint/2010/main" val="3336464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1E25C-0FAB-CC41-9326-8AF89769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Namecoin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1A31C-54E1-0F4B-8675-5223BAD89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Decentralized Domain Name Service</a:t>
            </a:r>
          </a:p>
          <a:p>
            <a:r>
              <a:rPr lang="en-US" dirty="0"/>
              <a:t>First Altcoin (2011)</a:t>
            </a:r>
          </a:p>
          <a:p>
            <a:r>
              <a:rPr lang="en-US" dirty="0"/>
              <a:t>Plugin for Chrome/Firefox for “*.bit” website</a:t>
            </a:r>
          </a:p>
          <a:p>
            <a:r>
              <a:rPr lang="en-US" dirty="0"/>
              <a:t>Cheap (5 cents) for , no  cost</a:t>
            </a:r>
          </a:p>
          <a:p>
            <a:r>
              <a:rPr lang="en-US" dirty="0"/>
              <a:t>Can sell a domain</a:t>
            </a:r>
          </a:p>
          <a:p>
            <a:r>
              <a:rPr lang="en-US" dirty="0"/>
              <a:t>“Merged mining”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25060-4A11-FA46-8CB9-96BA34A0C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365126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34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2FC70-5413-0848-8A39-C7CBE5F0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FB06-8BF7-3144-A4D9-41162229E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Memory-hard Mining Puzzle (2011)</a:t>
            </a:r>
          </a:p>
          <a:p>
            <a:pPr lvl="1"/>
            <a:r>
              <a:rPr lang="en-US" dirty="0"/>
              <a:t>Bitcoin: Computation-hard mining puzzle</a:t>
            </a:r>
          </a:p>
          <a:p>
            <a:pPr lvl="1"/>
            <a:r>
              <a:rPr lang="en-US" dirty="0"/>
              <a:t>Block creating every 2.5 minutes (Bitcoin: 10 min)</a:t>
            </a:r>
          </a:p>
          <a:p>
            <a:pPr lvl="1"/>
            <a:r>
              <a:rPr lang="en-US" dirty="0"/>
              <a:t>Second most forked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CD03B-1FD7-EC4A-AE22-E40256B9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946" y="365126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29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FE9E4-C6C5-CB49-B3D6-A3EDAD8C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PeerCoin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5CA7-84E9-2F41-95C4-4DCC0D306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Proof-of-Stake (</a:t>
            </a:r>
            <a:r>
              <a:rPr lang="en-US" dirty="0" err="1"/>
              <a:t>PoS</a:t>
            </a:r>
            <a:r>
              <a:rPr lang="en-US" dirty="0"/>
              <a:t>) Mining Puzzle (2012)</a:t>
            </a:r>
          </a:p>
          <a:p>
            <a:r>
              <a:rPr lang="en-US" dirty="0"/>
              <a:t>Mining: making transactions using coins</a:t>
            </a:r>
          </a:p>
          <a:p>
            <a:pPr lvl="1"/>
            <a:r>
              <a:rPr lang="en-US" dirty="0"/>
              <a:t>The more </a:t>
            </a:r>
            <a:r>
              <a:rPr lang="en-US" dirty="0" err="1"/>
              <a:t>unspend</a:t>
            </a:r>
            <a:r>
              <a:rPr lang="en-US" dirty="0"/>
              <a:t> coins, the more chance to win</a:t>
            </a:r>
          </a:p>
          <a:p>
            <a:pPr lvl="1"/>
            <a:r>
              <a:rPr lang="en-US" dirty="0"/>
              <a:t>Actually hybrid with </a:t>
            </a:r>
            <a:r>
              <a:rPr lang="en-US" dirty="0" err="1"/>
              <a:t>PoW</a:t>
            </a:r>
            <a:endParaRPr lang="en-US" dirty="0"/>
          </a:p>
          <a:p>
            <a:r>
              <a:rPr lang="en-US" dirty="0"/>
              <a:t>Not fully decentralized</a:t>
            </a:r>
          </a:p>
          <a:p>
            <a:pPr lvl="1"/>
            <a:r>
              <a:rPr lang="en-US" dirty="0"/>
              <a:t>Trusted addresses sign checkpoints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42B51-05B6-9F45-A8B9-D5072AF7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42" y="23019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7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8893-393D-E94A-8FB9-27074F53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DogeCoin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C082D-7DFE-D641-B57A-099751CEF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to have fun with Cryptocurrency (2013)</a:t>
            </a:r>
          </a:p>
          <a:p>
            <a:r>
              <a:rPr lang="en-US" dirty="0"/>
              <a:t>Many marketing </a:t>
            </a:r>
            <a:r>
              <a:rPr lang="en-US" dirty="0" err="1"/>
              <a:t>compaigns</a:t>
            </a:r>
            <a:endParaRPr lang="en-US" dirty="0"/>
          </a:p>
          <a:p>
            <a:r>
              <a:rPr lang="en-US" dirty="0"/>
              <a:t>Random block reward</a:t>
            </a:r>
          </a:p>
          <a:p>
            <a:pPr lvl="1"/>
            <a:r>
              <a:rPr lang="en-US" dirty="0"/>
              <a:t>Each block bonus is random: PRG(</a:t>
            </a:r>
            <a:r>
              <a:rPr lang="en-US" dirty="0" err="1"/>
              <a:t>prev</a:t>
            </a:r>
            <a:r>
              <a:rPr lang="en-US" dirty="0"/>
              <a:t> block hash)</a:t>
            </a:r>
          </a:p>
          <a:p>
            <a:pPr lvl="1"/>
            <a:r>
              <a:rPr lang="en-US" dirty="0"/>
              <a:t>Predictable, so discourages miners when low</a:t>
            </a:r>
          </a:p>
          <a:p>
            <a:pPr lvl="1"/>
            <a:r>
              <a:rPr lang="en-US" altLang="ko-KR" dirty="0"/>
              <a:t>Removed after a few months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7E37B-591E-084D-8686-739F7ABD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65" y="365126"/>
            <a:ext cx="1272109" cy="12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97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39E14-F706-8843-AEF5-E84B2BF7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Monero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BEAA54-E23E-C94F-AC48-8E3D172C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Higher privacy level</a:t>
            </a:r>
          </a:p>
          <a:p>
            <a:r>
              <a:rPr lang="en-US" dirty="0"/>
              <a:t>Bitcoin only supports </a:t>
            </a:r>
            <a:r>
              <a:rPr lang="en-US" dirty="0" err="1"/>
              <a:t>Pseudonimity</a:t>
            </a:r>
            <a:endParaRPr lang="en-US" dirty="0"/>
          </a:p>
          <a:p>
            <a:r>
              <a:rPr lang="en-US" dirty="0" err="1"/>
              <a:t>Monero</a:t>
            </a:r>
            <a:r>
              <a:rPr lang="en-US" dirty="0"/>
              <a:t> uses “ring signature”</a:t>
            </a:r>
          </a:p>
          <a:p>
            <a:pPr lvl="1"/>
            <a:r>
              <a:rPr lang="en-US" dirty="0"/>
              <a:t>Combination of multiple participants</a:t>
            </a:r>
          </a:p>
          <a:p>
            <a:r>
              <a:rPr lang="en-US" dirty="0"/>
              <a:t>Fungible coin</a:t>
            </a:r>
          </a:p>
          <a:p>
            <a:pPr lvl="1"/>
            <a:r>
              <a:rPr lang="en-US" dirty="0"/>
              <a:t>Bitcoin can be traced/identified</a:t>
            </a:r>
          </a:p>
          <a:p>
            <a:pPr lvl="1"/>
            <a:r>
              <a:rPr lang="en-US" dirty="0" err="1"/>
              <a:t>Monero</a:t>
            </a:r>
            <a:r>
              <a:rPr lang="en-US" dirty="0"/>
              <a:t> coin not traceable</a:t>
            </a:r>
          </a:p>
          <a:p>
            <a:pPr lvl="1"/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75AAA22-20C6-454A-AB87-8AE1FAD26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437" y="23019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9B36-C26E-9D4C-A738-25713DF0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Blockchain is 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EAD54-824F-EE43-850A-E13A5917D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047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Cryptography</a:t>
            </a:r>
          </a:p>
          <a:p>
            <a:pPr lvl="1"/>
            <a:r>
              <a:rPr lang="en-US" dirty="0"/>
              <a:t>Public Cryptography</a:t>
            </a:r>
          </a:p>
          <a:p>
            <a:pPr lvl="1"/>
            <a:r>
              <a:rPr lang="en-US" dirty="0"/>
              <a:t>Secure Hashing</a:t>
            </a:r>
          </a:p>
          <a:p>
            <a:r>
              <a:rPr lang="en-US" dirty="0"/>
              <a:t>Security</a:t>
            </a:r>
          </a:p>
          <a:p>
            <a:pPr lvl="1"/>
            <a:r>
              <a:rPr lang="en-US" dirty="0"/>
              <a:t>Integrity</a:t>
            </a:r>
          </a:p>
          <a:p>
            <a:pPr lvl="1"/>
            <a:r>
              <a:rPr lang="en-US" dirty="0"/>
              <a:t>Authenticity</a:t>
            </a:r>
          </a:p>
          <a:p>
            <a:pPr lvl="1"/>
            <a:r>
              <a:rPr lang="en-US" dirty="0"/>
              <a:t>Non-repudiation</a:t>
            </a:r>
          </a:p>
          <a:p>
            <a:pPr lvl="1"/>
            <a:r>
              <a:rPr lang="en-US" dirty="0"/>
              <a:t>Proof-of-Work</a:t>
            </a:r>
          </a:p>
          <a:p>
            <a:r>
              <a:rPr lang="en-US" dirty="0"/>
              <a:t>P2P Networking</a:t>
            </a:r>
          </a:p>
          <a:p>
            <a:r>
              <a:rPr lang="en-US" dirty="0"/>
              <a:t>Programming languages</a:t>
            </a:r>
          </a:p>
          <a:p>
            <a:pPr lvl="1"/>
            <a:r>
              <a:rPr lang="en-US" dirty="0"/>
              <a:t>Solidity</a:t>
            </a:r>
          </a:p>
          <a:p>
            <a:pPr lvl="1"/>
            <a:r>
              <a:rPr lang="en-US" dirty="0" err="1"/>
              <a:t>Vyper</a:t>
            </a:r>
            <a:endParaRPr lang="en-US" dirty="0"/>
          </a:p>
          <a:p>
            <a:pPr lvl="1"/>
            <a:r>
              <a:rPr lang="en-US" dirty="0"/>
              <a:t>Go</a:t>
            </a:r>
          </a:p>
          <a:p>
            <a:pPr lvl="1"/>
            <a:r>
              <a:rPr lang="en-US" dirty="0" err="1"/>
              <a:t>Javascript</a:t>
            </a:r>
            <a:endParaRPr lang="en-US" dirty="0"/>
          </a:p>
          <a:p>
            <a:r>
              <a:rPr lang="en-US" dirty="0"/>
              <a:t>Complex operation mechanisms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39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EEDC-9C59-9648-AED6-43EB463B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Cardano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D2F39-3812-8640-B167-8B6F000C4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provably-secure </a:t>
            </a:r>
            <a:r>
              <a:rPr lang="en-US" dirty="0" err="1"/>
              <a:t>PoS</a:t>
            </a:r>
            <a:r>
              <a:rPr lang="en-US" dirty="0"/>
              <a:t> algorithm: Ouroboros (2015)</a:t>
            </a:r>
          </a:p>
          <a:p>
            <a:r>
              <a:rPr lang="en-US" dirty="0"/>
              <a:t>Protect user privacy</a:t>
            </a:r>
          </a:p>
          <a:p>
            <a:r>
              <a:rPr lang="en-US" dirty="0"/>
              <a:t>Now in the top 5 Market Cap</a:t>
            </a:r>
          </a:p>
          <a:p>
            <a:r>
              <a:rPr lang="en-US" dirty="0"/>
              <a:t>High speed</a:t>
            </a:r>
          </a:p>
          <a:p>
            <a:r>
              <a:rPr lang="en-US" dirty="0"/>
              <a:t>Layered</a:t>
            </a:r>
          </a:p>
          <a:p>
            <a:pPr lvl="1"/>
            <a:r>
              <a:rPr lang="en-US" dirty="0"/>
              <a:t>Settlement layer: users make exchanges</a:t>
            </a:r>
          </a:p>
          <a:p>
            <a:pPr lvl="1"/>
            <a:r>
              <a:rPr lang="en-US" dirty="0"/>
              <a:t>Control layer: trusted computation framework</a:t>
            </a:r>
          </a:p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2558661-C159-264F-BAC9-1547399E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028" y="365126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9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B73C-A47D-D645-9E32-25339394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8E01B4-908B-9A48-ADF5-32542354C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Smart Contract Cryptocurrency (2013)</a:t>
            </a:r>
          </a:p>
          <a:p>
            <a:r>
              <a:rPr lang="en-US" dirty="0"/>
              <a:t>Smart contracts in Turing-complete language</a:t>
            </a:r>
          </a:p>
          <a:p>
            <a:r>
              <a:rPr lang="en-US" dirty="0"/>
              <a:t>Multiple smart contracts act a computer program</a:t>
            </a:r>
          </a:p>
          <a:p>
            <a:pPr lvl="1"/>
            <a:r>
              <a:rPr lang="en-US" dirty="0"/>
              <a:t>Installed in the network</a:t>
            </a:r>
          </a:p>
          <a:p>
            <a:pPr lvl="1"/>
            <a:r>
              <a:rPr lang="en-US" dirty="0"/>
              <a:t>Execution fueled by Ether</a:t>
            </a:r>
          </a:p>
          <a:p>
            <a:r>
              <a:rPr lang="en-US" dirty="0"/>
              <a:t>Allows </a:t>
            </a:r>
            <a:r>
              <a:rPr lang="en-US" dirty="0" err="1"/>
              <a:t>DApps</a:t>
            </a:r>
            <a:r>
              <a:rPr lang="en-US" dirty="0"/>
              <a:t> using Smart Contracts</a:t>
            </a:r>
          </a:p>
          <a:p>
            <a:pPr lvl="1"/>
            <a:r>
              <a:rPr lang="en-US" dirty="0"/>
              <a:t>Topic of this lecture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81995AB-563A-864F-A9D5-5F865BD89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365126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52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5: </a:t>
            </a:r>
            <a:br>
              <a:rPr lang="en-US" dirty="0"/>
            </a:br>
            <a:r>
              <a:rPr lang="en-US" dirty="0"/>
              <a:t>Ethereum Overview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51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10A8-680E-8B46-9756-04E710BE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Ethereum?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B7125-5B6D-4F4C-BE0F-826AA1AC6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World Computer</a:t>
            </a:r>
          </a:p>
          <a:p>
            <a:pPr lvl="1"/>
            <a:r>
              <a:rPr lang="en-US" dirty="0"/>
              <a:t>Deterministic, unbounded state machine with</a:t>
            </a:r>
          </a:p>
          <a:p>
            <a:pPr lvl="2"/>
            <a:r>
              <a:rPr lang="en-US" dirty="0"/>
              <a:t>Globally-accessible singleton state</a:t>
            </a:r>
          </a:p>
          <a:p>
            <a:pPr lvl="2"/>
            <a:r>
              <a:rPr lang="en-US" dirty="0"/>
              <a:t>Virtual machine that changes the state</a:t>
            </a:r>
          </a:p>
          <a:p>
            <a:pPr lvl="1"/>
            <a:r>
              <a:rPr lang="en-US" altLang="ko-KR" dirty="0"/>
              <a:t>(</a:t>
            </a:r>
            <a:r>
              <a:rPr lang="ko-KR" altLang="en-US" dirty="0" err="1"/>
              <a:t>조금더</a:t>
            </a:r>
            <a:r>
              <a:rPr lang="ko-KR" altLang="en-US" dirty="0"/>
              <a:t> 쉽게</a:t>
            </a:r>
            <a:r>
              <a:rPr lang="en-US" altLang="ko-KR" dirty="0"/>
              <a:t>)</a:t>
            </a:r>
          </a:p>
          <a:p>
            <a:pPr lvl="1"/>
            <a:r>
              <a:rPr lang="en-US" dirty="0"/>
              <a:t>globally decentralized computing infrastructure</a:t>
            </a:r>
          </a:p>
          <a:p>
            <a:pPr lvl="2"/>
            <a:r>
              <a:rPr lang="en-US" dirty="0"/>
              <a:t>Executing smart contracts</a:t>
            </a:r>
          </a:p>
          <a:p>
            <a:pPr lvl="2"/>
            <a:r>
              <a:rPr lang="en-US" dirty="0"/>
              <a:t>States are tracked in Blockchain</a:t>
            </a:r>
          </a:p>
          <a:p>
            <a:pPr lvl="2"/>
            <a:r>
              <a:rPr lang="en-US" dirty="0"/>
              <a:t>Cryptocurrency to fuel/constrain execution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0A7A4-D16A-824E-8C2C-D4FA70FF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from 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D3686-7D4D-E443-B36E-673CE06ED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Interoperability</a:t>
            </a:r>
          </a:p>
          <a:p>
            <a:pPr lvl="1"/>
            <a:r>
              <a:rPr lang="en-US" dirty="0"/>
              <a:t>Bitcoin</a:t>
            </a:r>
            <a:r>
              <a:rPr lang="en-US" altLang="ko-KR" dirty="0"/>
              <a:t>: </a:t>
            </a:r>
            <a:r>
              <a:rPr lang="en-US" dirty="0"/>
              <a:t>reference implementation </a:t>
            </a:r>
            <a:r>
              <a:rPr lang="ko-KR" altLang="en-US" dirty="0"/>
              <a:t>제공</a:t>
            </a:r>
            <a:r>
              <a:rPr lang="en-US" altLang="ko-KR" dirty="0"/>
              <a:t> (Bitcoin Core)</a:t>
            </a:r>
            <a:endParaRPr lang="en-US" dirty="0"/>
          </a:p>
          <a:p>
            <a:pPr lvl="1"/>
            <a:r>
              <a:rPr lang="en-US" dirty="0"/>
              <a:t>Ethereum provides reference specification</a:t>
            </a:r>
          </a:p>
          <a:p>
            <a:pPr lvl="2"/>
            <a:r>
              <a:rPr lang="en-US" dirty="0"/>
              <a:t>Yellow paper: </a:t>
            </a:r>
            <a:r>
              <a:rPr lang="ko-KR" altLang="en-US" dirty="0"/>
              <a:t>프로토콜의 수학적 정의</a:t>
            </a:r>
            <a:endParaRPr lang="en-US" altLang="ko-KR" dirty="0"/>
          </a:p>
          <a:p>
            <a:pPr lvl="2"/>
            <a:r>
              <a:rPr lang="ko-KR" altLang="en-US" dirty="0"/>
              <a:t>다수의 클라이언트 존재</a:t>
            </a:r>
            <a:r>
              <a:rPr lang="en-US" altLang="ko-KR" dirty="0"/>
              <a:t>: </a:t>
            </a:r>
            <a:r>
              <a:rPr lang="en-US" altLang="ko-KR" dirty="0" err="1"/>
              <a:t>Geth</a:t>
            </a:r>
            <a:r>
              <a:rPr lang="en-US" altLang="ko-KR" dirty="0"/>
              <a:t>, Parity, …</a:t>
            </a:r>
          </a:p>
          <a:p>
            <a:r>
              <a:rPr lang="en-US" dirty="0"/>
              <a:t>Purpose</a:t>
            </a:r>
          </a:p>
          <a:p>
            <a:pPr lvl="1"/>
            <a:r>
              <a:rPr lang="en-US" dirty="0"/>
              <a:t>Bitcoin: BTC for digital currency</a:t>
            </a:r>
          </a:p>
          <a:p>
            <a:pPr lvl="1"/>
            <a:r>
              <a:rPr lang="en-US" dirty="0"/>
              <a:t>Ethereum: Ether is </a:t>
            </a:r>
            <a:r>
              <a:rPr lang="en-US" i="1" dirty="0"/>
              <a:t>utility currency</a:t>
            </a:r>
          </a:p>
          <a:p>
            <a:pPr lvl="2"/>
            <a:r>
              <a:rPr lang="en-US" dirty="0"/>
              <a:t>World Computer</a:t>
            </a:r>
            <a:r>
              <a:rPr lang="ko-KR" altLang="en-US" dirty="0"/>
              <a:t>인 </a:t>
            </a:r>
            <a:r>
              <a:rPr lang="en-US" altLang="ko-KR" dirty="0"/>
              <a:t>Ethereum </a:t>
            </a:r>
            <a:r>
              <a:rPr lang="ko-KR" altLang="en-US" dirty="0"/>
              <a:t>사용료 지불에 사용</a:t>
            </a:r>
            <a:endParaRPr lang="en-US" altLang="ko-KR" dirty="0"/>
          </a:p>
          <a:p>
            <a:r>
              <a:rPr lang="en-US" dirty="0"/>
              <a:t>Script</a:t>
            </a:r>
          </a:p>
          <a:p>
            <a:pPr lvl="1"/>
            <a:r>
              <a:rPr lang="en-US" dirty="0"/>
              <a:t>Bitcoin: </a:t>
            </a:r>
            <a:r>
              <a:rPr lang="ko-KR" altLang="en-US" dirty="0" err="1"/>
              <a:t>지불가능</a:t>
            </a:r>
            <a:r>
              <a:rPr lang="ko-KR" altLang="en-US" dirty="0"/>
              <a:t> 여부 확인용 간단한 </a:t>
            </a:r>
            <a:r>
              <a:rPr lang="en-US" altLang="ko-KR" dirty="0"/>
              <a:t>True/False </a:t>
            </a:r>
            <a:r>
              <a:rPr lang="ko-KR" altLang="en-US" dirty="0"/>
              <a:t>판단</a:t>
            </a:r>
            <a:endParaRPr lang="en-US" altLang="ko-KR" dirty="0"/>
          </a:p>
          <a:p>
            <a:pPr lvl="1"/>
            <a:r>
              <a:rPr lang="en-US" dirty="0"/>
              <a:t>Ethereum: General-purpose Turing-complete </a:t>
            </a:r>
            <a:r>
              <a:rPr lang="ko-KR" altLang="en-US" dirty="0"/>
              <a:t>언어</a:t>
            </a:r>
            <a:r>
              <a:rPr lang="en-US" altLang="ko-KR" dirty="0"/>
              <a:t>:</a:t>
            </a:r>
            <a:r>
              <a:rPr lang="en-US" dirty="0"/>
              <a:t> Solidity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037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F6788-2396-3444-9B21-0CA70FCF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Birth of 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1A3B1-20BD-AA4B-ADF1-0CD5859A1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Bitcoin</a:t>
            </a:r>
            <a:r>
              <a:rPr lang="ko-KR" altLang="en-US" dirty="0"/>
              <a:t>의 잠재성을 인식한 개발자들은 선택의 기로에 서 있었다</a:t>
            </a:r>
            <a:endParaRPr lang="en-US" altLang="ko-KR" dirty="0"/>
          </a:p>
          <a:p>
            <a:pPr lvl="1">
              <a:lnSpc>
                <a:spcPct val="100000"/>
              </a:lnSpc>
            </a:pPr>
            <a:r>
              <a:rPr lang="en-US" dirty="0"/>
              <a:t>Bitcoin</a:t>
            </a:r>
            <a:r>
              <a:rPr lang="ko-KR" altLang="en-US" dirty="0"/>
              <a:t>을 기반으로 개발할지</a:t>
            </a:r>
            <a:endParaRPr lang="en-US" altLang="ko-KR" dirty="0"/>
          </a:p>
          <a:p>
            <a:pPr lvl="1">
              <a:lnSpc>
                <a:spcPct val="100000"/>
              </a:lnSpc>
            </a:pPr>
            <a:r>
              <a:rPr lang="ko-KR" altLang="en-US" dirty="0"/>
              <a:t>새로운 </a:t>
            </a:r>
            <a:r>
              <a:rPr lang="en-US" altLang="ko-KR" dirty="0"/>
              <a:t>Blockchain</a:t>
            </a:r>
            <a:r>
              <a:rPr lang="ko-KR" altLang="en-US" dirty="0"/>
              <a:t>은 만들지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2013</a:t>
            </a:r>
            <a:r>
              <a:rPr lang="ko-KR" altLang="en-US" dirty="0"/>
              <a:t>년</a:t>
            </a:r>
            <a:r>
              <a:rPr lang="en-US" altLang="ko-KR" dirty="0"/>
              <a:t> </a:t>
            </a:r>
            <a:r>
              <a:rPr lang="en-US" altLang="ko-KR" dirty="0" err="1"/>
              <a:t>Vitalik</a:t>
            </a:r>
            <a:r>
              <a:rPr lang="en-US" altLang="ko-KR" dirty="0"/>
              <a:t> </a:t>
            </a:r>
            <a:r>
              <a:rPr lang="en-US" altLang="ko-KR" dirty="0" err="1"/>
              <a:t>Buterin</a:t>
            </a:r>
            <a:r>
              <a:rPr lang="ko-KR" altLang="en-US" dirty="0"/>
              <a:t>은 </a:t>
            </a:r>
            <a:r>
              <a:rPr lang="en-US" altLang="ko-KR" dirty="0" err="1"/>
              <a:t>Mastercoin</a:t>
            </a:r>
            <a:r>
              <a:rPr lang="ko-KR" altLang="en-US" dirty="0"/>
              <a:t>을 확장하려고 하였으나 반대에 부딪쳐 </a:t>
            </a:r>
            <a:r>
              <a:rPr lang="ko-KR" altLang="en-US" dirty="0" err="1"/>
              <a:t>자체개발을</a:t>
            </a:r>
            <a:r>
              <a:rPr lang="ko-KR" altLang="en-US" dirty="0"/>
              <a:t> 시도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altLang="ko-KR" dirty="0"/>
              <a:t>2015</a:t>
            </a:r>
            <a:r>
              <a:rPr lang="ko-KR" altLang="en-US" dirty="0"/>
              <a:t>년</a:t>
            </a:r>
            <a:r>
              <a:rPr lang="en-US" altLang="ko-KR" dirty="0"/>
              <a:t> 7</a:t>
            </a:r>
            <a:r>
              <a:rPr lang="ko-KR" altLang="en-US" dirty="0"/>
              <a:t>월 </a:t>
            </a:r>
            <a:r>
              <a:rPr lang="en-US" altLang="ko-KR" dirty="0"/>
              <a:t>30</a:t>
            </a:r>
            <a:r>
              <a:rPr lang="ko-KR" altLang="en-US" dirty="0"/>
              <a:t>일 최초</a:t>
            </a:r>
            <a:r>
              <a:rPr lang="en-US" altLang="ko-KR" dirty="0"/>
              <a:t> Ethereum block </a:t>
            </a:r>
            <a:r>
              <a:rPr lang="ko-KR" altLang="en-US" dirty="0"/>
              <a:t>생성</a:t>
            </a:r>
            <a:endParaRPr lang="en-US" altLang="ko-KR" dirty="0"/>
          </a:p>
          <a:p>
            <a:pPr>
              <a:lnSpc>
                <a:spcPct val="100000"/>
              </a:lnSpc>
            </a:pPr>
            <a:r>
              <a:rPr lang="en-US" dirty="0"/>
              <a:t>A Prehistory of the Ethereum Protocol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https://</a:t>
            </a:r>
            <a:r>
              <a:rPr lang="en-US" dirty="0" err="1"/>
              <a:t>vitalik.ca</a:t>
            </a:r>
            <a:r>
              <a:rPr lang="en-US" dirty="0"/>
              <a:t>/general/2017/09/14/</a:t>
            </a:r>
            <a:r>
              <a:rPr lang="en-US" dirty="0" err="1"/>
              <a:t>prehistory.html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94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70A5-C8E4-C24C-AE74-83D563AA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Ethereum’s Development Plan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EF458F2-649D-3D48-956E-49F488A09F4C}"/>
              </a:ext>
            </a:extLst>
          </p:cNvPr>
          <p:cNvSpPr/>
          <p:nvPr/>
        </p:nvSpPr>
        <p:spPr>
          <a:xfrm>
            <a:off x="5480217" y="1788835"/>
            <a:ext cx="2476057" cy="72460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State 1:</a:t>
            </a:r>
          </a:p>
          <a:p>
            <a:pPr algn="ctr"/>
            <a:r>
              <a:rPr lang="en-US" sz="2400" dirty="0"/>
              <a:t>Frontier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71094F-00C7-534B-8FEE-73E64FB40FDB}"/>
              </a:ext>
            </a:extLst>
          </p:cNvPr>
          <p:cNvSpPr/>
          <p:nvPr/>
        </p:nvSpPr>
        <p:spPr>
          <a:xfrm>
            <a:off x="5480217" y="3515851"/>
            <a:ext cx="2476057" cy="7538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State 2:</a:t>
            </a:r>
          </a:p>
          <a:p>
            <a:pPr algn="ctr"/>
            <a:r>
              <a:rPr lang="en-US" sz="2400" dirty="0"/>
              <a:t>Homestead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491F24F-0400-9448-B78A-2EFEABB081C3}"/>
              </a:ext>
            </a:extLst>
          </p:cNvPr>
          <p:cNvSpPr/>
          <p:nvPr/>
        </p:nvSpPr>
        <p:spPr>
          <a:xfrm>
            <a:off x="5480216" y="5209684"/>
            <a:ext cx="2476057" cy="7193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State 3:</a:t>
            </a:r>
          </a:p>
          <a:p>
            <a:pPr algn="ctr"/>
            <a:r>
              <a:rPr lang="en-US" sz="2400" dirty="0"/>
              <a:t>Metropolis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F044322-00DF-1348-9470-E9D25523801E}"/>
              </a:ext>
            </a:extLst>
          </p:cNvPr>
          <p:cNvSpPr/>
          <p:nvPr/>
        </p:nvSpPr>
        <p:spPr>
          <a:xfrm>
            <a:off x="5480216" y="6048107"/>
            <a:ext cx="2476057" cy="6329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State 4:</a:t>
            </a:r>
          </a:p>
          <a:p>
            <a:pPr algn="ctr"/>
            <a:r>
              <a:rPr lang="en-US" sz="2400" dirty="0"/>
              <a:t>Serenity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D901B9-FC6D-C54F-A5B9-9907876A7DDD}"/>
              </a:ext>
            </a:extLst>
          </p:cNvPr>
          <p:cNvSpPr txBox="1"/>
          <p:nvPr/>
        </p:nvSpPr>
        <p:spPr>
          <a:xfrm>
            <a:off x="1251991" y="5145369"/>
            <a:ext cx="573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/>
              <a:t>Now</a:t>
            </a:r>
            <a:endParaRPr lang="en-US" sz="1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2AF4FA-2AD2-F440-B875-82B142B4E2D0}"/>
              </a:ext>
            </a:extLst>
          </p:cNvPr>
          <p:cNvCxnSpPr>
            <a:cxnSpLocks/>
          </p:cNvCxnSpPr>
          <p:nvPr/>
        </p:nvCxnSpPr>
        <p:spPr>
          <a:xfrm>
            <a:off x="3285483" y="1586781"/>
            <a:ext cx="0" cy="49866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FE125F3-5251-D944-9503-B1C6C8A44C64}"/>
              </a:ext>
            </a:extLst>
          </p:cNvPr>
          <p:cNvSpPr/>
          <p:nvPr/>
        </p:nvSpPr>
        <p:spPr>
          <a:xfrm>
            <a:off x="3246482" y="1597414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998B7-79EC-F34F-817E-B6527DD9217C}"/>
              </a:ext>
            </a:extLst>
          </p:cNvPr>
          <p:cNvSpPr txBox="1"/>
          <p:nvPr/>
        </p:nvSpPr>
        <p:spPr>
          <a:xfrm>
            <a:off x="1795383" y="1470667"/>
            <a:ext cx="8851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87A3FE-39B0-6F4F-BA28-CB554E006BD0}"/>
              </a:ext>
            </a:extLst>
          </p:cNvPr>
          <p:cNvSpPr txBox="1"/>
          <p:nvPr/>
        </p:nvSpPr>
        <p:spPr>
          <a:xfrm>
            <a:off x="1795383" y="2029718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#200K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8A932C3-9158-5040-98BC-BCACE10692B9}"/>
              </a:ext>
            </a:extLst>
          </p:cNvPr>
          <p:cNvSpPr/>
          <p:nvPr/>
        </p:nvSpPr>
        <p:spPr>
          <a:xfrm>
            <a:off x="3246482" y="2163157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FA820FB-9B36-904E-BA99-E5B75965BE4F}"/>
              </a:ext>
            </a:extLst>
          </p:cNvPr>
          <p:cNvSpPr/>
          <p:nvPr/>
        </p:nvSpPr>
        <p:spPr>
          <a:xfrm>
            <a:off x="3246482" y="2728900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195D0A-EBF6-A145-921D-E1067C5D81B7}"/>
              </a:ext>
            </a:extLst>
          </p:cNvPr>
          <p:cNvSpPr/>
          <p:nvPr/>
        </p:nvSpPr>
        <p:spPr>
          <a:xfrm>
            <a:off x="3246482" y="3294643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D11132-908A-BC43-93CE-18D1983625A3}"/>
              </a:ext>
            </a:extLst>
          </p:cNvPr>
          <p:cNvSpPr/>
          <p:nvPr/>
        </p:nvSpPr>
        <p:spPr>
          <a:xfrm>
            <a:off x="3246482" y="3860386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4FFDEF9-270F-B544-8F3C-EB0D5ED32488}"/>
              </a:ext>
            </a:extLst>
          </p:cNvPr>
          <p:cNvSpPr/>
          <p:nvPr/>
        </p:nvSpPr>
        <p:spPr>
          <a:xfrm>
            <a:off x="3246482" y="4426129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3B30A13-927F-F44D-ACA5-ECB9A35FBB7E}"/>
              </a:ext>
            </a:extLst>
          </p:cNvPr>
          <p:cNvSpPr/>
          <p:nvPr/>
        </p:nvSpPr>
        <p:spPr>
          <a:xfrm>
            <a:off x="3246482" y="4991872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75A394-AD4C-094E-B86D-F1950D13F10B}"/>
              </a:ext>
            </a:extLst>
          </p:cNvPr>
          <p:cNvSpPr/>
          <p:nvPr/>
        </p:nvSpPr>
        <p:spPr>
          <a:xfrm>
            <a:off x="3246482" y="5557615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6A1A4A1-B8E2-BF47-A09A-1453FAB2DCA6}"/>
              </a:ext>
            </a:extLst>
          </p:cNvPr>
          <p:cNvSpPr/>
          <p:nvPr/>
        </p:nvSpPr>
        <p:spPr>
          <a:xfrm>
            <a:off x="3246482" y="6123355"/>
            <a:ext cx="85061" cy="850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928F07-5C21-F54D-B593-66B1554593A1}"/>
              </a:ext>
            </a:extLst>
          </p:cNvPr>
          <p:cNvSpPr txBox="1"/>
          <p:nvPr/>
        </p:nvSpPr>
        <p:spPr>
          <a:xfrm>
            <a:off x="1795383" y="2596200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#1150K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418708-973F-1747-B720-623F6CA7C7D8}"/>
              </a:ext>
            </a:extLst>
          </p:cNvPr>
          <p:cNvSpPr txBox="1"/>
          <p:nvPr/>
        </p:nvSpPr>
        <p:spPr>
          <a:xfrm>
            <a:off x="1795383" y="3162682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#1192K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DBE1BE-3AA9-0E46-94AE-12AA71C83A7D}"/>
              </a:ext>
            </a:extLst>
          </p:cNvPr>
          <p:cNvSpPr txBox="1"/>
          <p:nvPr/>
        </p:nvSpPr>
        <p:spPr>
          <a:xfrm>
            <a:off x="1795383" y="3729164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#2463K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B70F7C-64CB-B644-827C-204424FEA32F}"/>
              </a:ext>
            </a:extLst>
          </p:cNvPr>
          <p:cNvSpPr txBox="1"/>
          <p:nvPr/>
        </p:nvSpPr>
        <p:spPr>
          <a:xfrm>
            <a:off x="1795383" y="4295646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#2675K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16BEB-64E5-AB4B-AAEE-D76459C3AC7F}"/>
              </a:ext>
            </a:extLst>
          </p:cNvPr>
          <p:cNvSpPr txBox="1"/>
          <p:nvPr/>
        </p:nvSpPr>
        <p:spPr>
          <a:xfrm>
            <a:off x="1795383" y="4862128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#4370K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070B03-644F-E841-A6D9-EA5A26464796}"/>
              </a:ext>
            </a:extLst>
          </p:cNvPr>
          <p:cNvSpPr txBox="1"/>
          <p:nvPr/>
        </p:nvSpPr>
        <p:spPr>
          <a:xfrm>
            <a:off x="1795383" y="5428610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#??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D39D77-C02E-4D4F-9DE6-DBCE41E37082}"/>
              </a:ext>
            </a:extLst>
          </p:cNvPr>
          <p:cNvSpPr txBox="1"/>
          <p:nvPr/>
        </p:nvSpPr>
        <p:spPr>
          <a:xfrm>
            <a:off x="1795383" y="5995092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Block #??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6F80069-85BD-1144-AA9E-ADA6402D1AB3}"/>
              </a:ext>
            </a:extLst>
          </p:cNvPr>
          <p:cNvSpPr/>
          <p:nvPr/>
        </p:nvSpPr>
        <p:spPr>
          <a:xfrm>
            <a:off x="908604" y="1470667"/>
            <a:ext cx="8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(2015</a:t>
            </a:r>
            <a:r>
              <a:rPr lang="en-US" altLang="ko-KR" sz="1400" dirty="0"/>
              <a:t>.07)</a:t>
            </a:r>
            <a:endParaRPr lang="en-US" sz="1400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3285288-92C3-844B-9CCC-BC7B9009F295}"/>
              </a:ext>
            </a:extLst>
          </p:cNvPr>
          <p:cNvSpPr/>
          <p:nvPr/>
        </p:nvSpPr>
        <p:spPr>
          <a:xfrm>
            <a:off x="3365735" y="2069730"/>
            <a:ext cx="1301974" cy="2797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r>
              <a:rPr lang="en-US" sz="1400" dirty="0"/>
              <a:t>HF: Ice Age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41E3A1D-3DD8-3D40-81D4-C81B5FD1E953}"/>
              </a:ext>
            </a:extLst>
          </p:cNvPr>
          <p:cNvSpPr/>
          <p:nvPr/>
        </p:nvSpPr>
        <p:spPr>
          <a:xfrm>
            <a:off x="3368113" y="3192061"/>
            <a:ext cx="1301974" cy="2797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r>
              <a:rPr lang="en-US" sz="1400" dirty="0"/>
              <a:t>HF: DAO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2D8ECFC-9A0C-5544-9165-C02B3E2F387C}"/>
              </a:ext>
            </a:extLst>
          </p:cNvPr>
          <p:cNvSpPr/>
          <p:nvPr/>
        </p:nvSpPr>
        <p:spPr>
          <a:xfrm>
            <a:off x="3368113" y="3723503"/>
            <a:ext cx="1301974" cy="33855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91440" rIns="0" rtlCol="0" anchor="ctr"/>
          <a:lstStyle/>
          <a:p>
            <a:pPr>
              <a:lnSpc>
                <a:spcPct val="80000"/>
              </a:lnSpc>
            </a:pPr>
            <a:r>
              <a:rPr lang="en-US" sz="1200" dirty="0"/>
              <a:t>HF: Tangerine Whistle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DCE0553D-5E21-224B-86B3-2DF62F8B96FA}"/>
              </a:ext>
            </a:extLst>
          </p:cNvPr>
          <p:cNvSpPr/>
          <p:nvPr/>
        </p:nvSpPr>
        <p:spPr>
          <a:xfrm>
            <a:off x="3368113" y="4308294"/>
            <a:ext cx="1301974" cy="33855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tIns="91440" rIns="0" rtlCol="0" anchor="ctr"/>
          <a:lstStyle/>
          <a:p>
            <a:pPr>
              <a:lnSpc>
                <a:spcPct val="80000"/>
              </a:lnSpc>
            </a:pPr>
            <a:r>
              <a:rPr lang="en-US" sz="1200" dirty="0"/>
              <a:t>HF: Spurious Dragon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A5575DD-80B8-F84F-BAEF-15F5FC840A23}"/>
              </a:ext>
            </a:extLst>
          </p:cNvPr>
          <p:cNvSpPr/>
          <p:nvPr/>
        </p:nvSpPr>
        <p:spPr>
          <a:xfrm>
            <a:off x="3368113" y="4879933"/>
            <a:ext cx="1301974" cy="2797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r>
              <a:rPr lang="en-US" sz="1200" dirty="0"/>
              <a:t>HF: Byzantium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F4970A8-801C-5E49-A07D-D47062D35D34}"/>
              </a:ext>
            </a:extLst>
          </p:cNvPr>
          <p:cNvSpPr/>
          <p:nvPr/>
        </p:nvSpPr>
        <p:spPr>
          <a:xfrm>
            <a:off x="3368113" y="5443459"/>
            <a:ext cx="1301974" cy="2797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40" rIns="0" rtlCol="0" anchor="ctr"/>
          <a:lstStyle/>
          <a:p>
            <a:r>
              <a:rPr lang="en-US" sz="1200" dirty="0"/>
              <a:t>HF: Constantinople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9F1BFC-C75F-F64D-9EEB-5810AFDB07F5}"/>
              </a:ext>
            </a:extLst>
          </p:cNvPr>
          <p:cNvSpPr/>
          <p:nvPr/>
        </p:nvSpPr>
        <p:spPr>
          <a:xfrm>
            <a:off x="908604" y="2611588"/>
            <a:ext cx="8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(2016</a:t>
            </a:r>
            <a:r>
              <a:rPr lang="en-US" altLang="ko-KR" sz="1400" dirty="0"/>
              <a:t>.03)</a:t>
            </a:r>
            <a:endParaRPr lang="en-US" sz="1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442CAC-718D-2744-9CF5-6BAF9A5759D8}"/>
              </a:ext>
            </a:extLst>
          </p:cNvPr>
          <p:cNvSpPr/>
          <p:nvPr/>
        </p:nvSpPr>
        <p:spPr>
          <a:xfrm>
            <a:off x="951668" y="4884284"/>
            <a:ext cx="886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(2017</a:t>
            </a:r>
            <a:r>
              <a:rPr lang="en-US" altLang="ko-KR" sz="1400" dirty="0"/>
              <a:t>.10)</a:t>
            </a:r>
            <a:endParaRPr lang="en-US" sz="1400" dirty="0"/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4C700B7F-B793-8C4C-AB54-B18F3944C2C3}"/>
              </a:ext>
            </a:extLst>
          </p:cNvPr>
          <p:cNvSpPr/>
          <p:nvPr/>
        </p:nvSpPr>
        <p:spPr>
          <a:xfrm>
            <a:off x="4837818" y="1597413"/>
            <a:ext cx="552893" cy="11314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E89A24EB-A71C-F04A-B1FD-FC571A4D8794}"/>
              </a:ext>
            </a:extLst>
          </p:cNvPr>
          <p:cNvSpPr/>
          <p:nvPr/>
        </p:nvSpPr>
        <p:spPr>
          <a:xfrm>
            <a:off x="4837818" y="2761268"/>
            <a:ext cx="552893" cy="22306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>
            <a:extLst>
              <a:ext uri="{FF2B5EF4-FFF2-40B4-BE49-F238E27FC236}">
                <a16:creationId xmlns:a16="http://schemas.microsoft.com/office/drawing/2014/main" id="{0CC9C9A0-3721-914B-A032-040305F9AA62}"/>
              </a:ext>
            </a:extLst>
          </p:cNvPr>
          <p:cNvSpPr/>
          <p:nvPr/>
        </p:nvSpPr>
        <p:spPr>
          <a:xfrm>
            <a:off x="4837818" y="5024240"/>
            <a:ext cx="552893" cy="10991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0FCC54AA-694E-D449-8940-3030E6AF1B57}"/>
              </a:ext>
            </a:extLst>
          </p:cNvPr>
          <p:cNvSpPr/>
          <p:nvPr/>
        </p:nvSpPr>
        <p:spPr>
          <a:xfrm>
            <a:off x="4837818" y="6155724"/>
            <a:ext cx="552893" cy="4177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39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1B39-F9F5-FC40-A2B6-C8B63AA71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as a State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1C439-CE53-F748-BAAF-60D00A17C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1825625"/>
            <a:ext cx="8346557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Bitcoin</a:t>
            </a:r>
          </a:p>
          <a:p>
            <a:pPr lvl="1"/>
            <a:r>
              <a:rPr lang="en-US" dirty="0"/>
              <a:t>Bitcoin</a:t>
            </a:r>
            <a:r>
              <a:rPr lang="ko-KR" altLang="en-US" dirty="0"/>
              <a:t>의 </a:t>
            </a:r>
            <a:r>
              <a:rPr lang="en-US" altLang="ko-KR" dirty="0"/>
              <a:t>Ownership</a:t>
            </a:r>
            <a:r>
              <a:rPr lang="ko-KR" altLang="en-US" dirty="0"/>
              <a:t>을 관리하는 </a:t>
            </a:r>
            <a:r>
              <a:rPr lang="en-US" altLang="ko-KR" dirty="0"/>
              <a:t>Distributed State Machine</a:t>
            </a:r>
          </a:p>
          <a:p>
            <a:pPr lvl="1"/>
            <a:r>
              <a:rPr lang="en-US" altLang="ko-KR" dirty="0"/>
              <a:t>State transition </a:t>
            </a:r>
            <a:r>
              <a:rPr lang="ko-KR" altLang="en-US" dirty="0"/>
              <a:t>는 </a:t>
            </a:r>
            <a:r>
              <a:rPr lang="en-US" altLang="ko-KR" dirty="0"/>
              <a:t>Ownership</a:t>
            </a:r>
            <a:r>
              <a:rPr lang="ko-KR" altLang="en-US" dirty="0"/>
              <a:t>을 바꾸는</a:t>
            </a:r>
            <a:r>
              <a:rPr lang="en-US" altLang="ko-KR" dirty="0"/>
              <a:t> transaction </a:t>
            </a:r>
          </a:p>
          <a:p>
            <a:pPr lvl="1"/>
            <a:r>
              <a:rPr lang="en-US" altLang="ko-KR" dirty="0"/>
              <a:t>State</a:t>
            </a:r>
            <a:r>
              <a:rPr lang="ko-KR" altLang="en-US" dirty="0"/>
              <a:t>에 대한 </a:t>
            </a:r>
            <a:r>
              <a:rPr lang="en-US" altLang="ko-KR" dirty="0"/>
              <a:t>consensus</a:t>
            </a:r>
            <a:r>
              <a:rPr lang="ko-KR" altLang="en-US" dirty="0" err="1"/>
              <a:t>를</a:t>
            </a:r>
            <a:r>
              <a:rPr lang="ko-KR" altLang="en-US" dirty="0"/>
              <a:t> 유지</a:t>
            </a:r>
            <a:endParaRPr lang="en-US" altLang="ko-KR" dirty="0"/>
          </a:p>
          <a:p>
            <a:r>
              <a:rPr lang="en-US" altLang="ko-KR" dirty="0"/>
              <a:t>Ethereum</a:t>
            </a:r>
          </a:p>
          <a:p>
            <a:pPr lvl="1"/>
            <a:r>
              <a:rPr lang="en-US" altLang="ko-KR" dirty="0"/>
              <a:t>General-purpose key-value storage</a:t>
            </a:r>
            <a:r>
              <a:rPr lang="ko-KR" altLang="en-US" dirty="0"/>
              <a:t>의 </a:t>
            </a:r>
            <a:r>
              <a:rPr lang="en-US" altLang="ko-KR" dirty="0"/>
              <a:t>State transition</a:t>
            </a:r>
            <a:r>
              <a:rPr lang="ko-KR" altLang="en-US" dirty="0"/>
              <a:t>관리</a:t>
            </a:r>
            <a:endParaRPr lang="en-US" altLang="ko-KR" dirty="0"/>
          </a:p>
          <a:p>
            <a:pPr lvl="2"/>
            <a:r>
              <a:rPr lang="en-US" altLang="ko-KR" dirty="0"/>
              <a:t>Like RAM memory</a:t>
            </a:r>
          </a:p>
          <a:p>
            <a:pPr lvl="1"/>
            <a:r>
              <a:rPr lang="en-US" altLang="ko-KR" dirty="0"/>
              <a:t>Code &amp; data stored in the memory, run the code, store results in memory</a:t>
            </a:r>
          </a:p>
          <a:p>
            <a:pPr lvl="2"/>
            <a:r>
              <a:rPr lang="en-US" altLang="ko-KR" dirty="0"/>
              <a:t>Like Von-Neuman Machine</a:t>
            </a:r>
          </a:p>
          <a:p>
            <a:pPr lvl="1"/>
            <a:r>
              <a:rPr lang="en-US" altLang="ko-KR" dirty="0"/>
              <a:t>State transition</a:t>
            </a:r>
            <a:r>
              <a:rPr lang="ko-KR" altLang="en-US" dirty="0"/>
              <a:t>은 </a:t>
            </a:r>
            <a:r>
              <a:rPr lang="en-US" altLang="ko-KR" dirty="0"/>
              <a:t>Consensus</a:t>
            </a:r>
            <a:r>
              <a:rPr lang="ko-KR" altLang="en-US" dirty="0"/>
              <a:t>에 의해 결정됨</a:t>
            </a:r>
            <a:endParaRPr lang="en-US" altLang="ko-KR" dirty="0"/>
          </a:p>
          <a:p>
            <a:pPr lvl="1"/>
            <a:r>
              <a:rPr lang="en-US" altLang="ko-KR" dirty="0"/>
              <a:t>State</a:t>
            </a:r>
            <a:r>
              <a:rPr lang="ko-KR" altLang="en-US" dirty="0"/>
              <a:t>은 </a:t>
            </a:r>
            <a:r>
              <a:rPr lang="en-US" altLang="ko-KR" dirty="0"/>
              <a:t>globally distributed</a:t>
            </a:r>
          </a:p>
          <a:p>
            <a:pPr lvl="1"/>
            <a:endParaRPr lang="en-US" altLang="ko-KR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65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0D99C6-820E-9748-A242-502D7595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State Transition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70D7F-2A7C-9E4A-B0AE-BF7A09D90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1"/>
          <a:stretch/>
        </p:blipFill>
        <p:spPr>
          <a:xfrm>
            <a:off x="148855" y="1499190"/>
            <a:ext cx="8624703" cy="438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77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9B85-FFE5-024D-9F48-69E83A4A8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Ethereum’s Components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C862EE-EAE0-2048-B7F7-D75120BC2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419522"/>
              </p:ext>
            </p:extLst>
          </p:nvPr>
        </p:nvGraphicFramePr>
        <p:xfrm>
          <a:off x="628650" y="1552354"/>
          <a:ext cx="7886700" cy="4989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8466">
                  <a:extLst>
                    <a:ext uri="{9D8B030D-6E8A-4147-A177-3AD203B41FA5}">
                      <a16:colId xmlns:a16="http://schemas.microsoft.com/office/drawing/2014/main" val="103565426"/>
                    </a:ext>
                  </a:extLst>
                </a:gridCol>
                <a:gridCol w="3795824">
                  <a:extLst>
                    <a:ext uri="{9D8B030D-6E8A-4147-A177-3AD203B41FA5}">
                      <a16:colId xmlns:a16="http://schemas.microsoft.com/office/drawing/2014/main" val="3614408443"/>
                    </a:ext>
                  </a:extLst>
                </a:gridCol>
                <a:gridCol w="1742410">
                  <a:extLst>
                    <a:ext uri="{9D8B030D-6E8A-4147-A177-3AD203B41FA5}">
                      <a16:colId xmlns:a16="http://schemas.microsoft.com/office/drawing/2014/main" val="1381058502"/>
                    </a:ext>
                  </a:extLst>
                </a:gridCol>
              </a:tblGrid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Specification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074538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P2P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Ethereum Main Network</a:t>
                      </a:r>
                    </a:p>
                    <a:p>
                      <a:r>
                        <a:rPr lang="en-US" dirty="0"/>
                        <a:t>TCP: 30303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b="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Ð</a:t>
                      </a:r>
                      <a:r>
                        <a:rPr lang="el-GR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Ξ</a:t>
                      </a:r>
                      <a:r>
                        <a:rPr lang="en-US" sz="18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Vp2p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069701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Consensus rules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Yellowpaper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23849651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Transactions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Sender, receiver, value,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650244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State machine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EVM (Ethereum VM), stack-based VM, runs bytecode of smart contract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240390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Data Structures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Store transactions and states (</a:t>
                      </a:r>
                      <a:r>
                        <a:rPr lang="en-US" dirty="0" err="1"/>
                        <a:t>LevelDB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Modified Merkle Patricia Tree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690294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Consensus 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Proof-of-Work with longest chain</a:t>
                      </a:r>
                    </a:p>
                    <a:p>
                      <a:r>
                        <a:rPr lang="en-US" dirty="0"/>
                        <a:t>Future: Proof-of-Stake (codename: Casper)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Ethash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3003244"/>
                  </a:ext>
                </a:extLst>
              </a:tr>
              <a:tr h="538716">
                <a:tc>
                  <a:txBody>
                    <a:bodyPr/>
                    <a:lstStyle/>
                    <a:p>
                      <a:r>
                        <a:rPr lang="en-US" dirty="0"/>
                        <a:t>Clients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Go-Ethereum (</a:t>
                      </a:r>
                      <a:r>
                        <a:rPr lang="en-US" dirty="0" err="1"/>
                        <a:t>Geth</a:t>
                      </a:r>
                      <a:r>
                        <a:rPr lang="en-US" dirty="0"/>
                        <a:t>), Parity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553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741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2: </a:t>
            </a:r>
            <a:br>
              <a:rPr lang="en-US" dirty="0"/>
            </a:br>
            <a:r>
              <a:rPr lang="en-US" dirty="0"/>
              <a:t>Building Blocks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23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24A44-17FC-FE4F-88E5-9758B7BC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Turing Machine and Completeness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76EF3-6548-3F42-AA9E-4B044FA4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389378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Turing Machine</a:t>
            </a:r>
          </a:p>
          <a:p>
            <a:pPr lvl="1">
              <a:lnSpc>
                <a:spcPct val="110000"/>
              </a:lnSpc>
            </a:pPr>
            <a:r>
              <a:rPr lang="en-US" altLang="ko-KR" dirty="0"/>
              <a:t>1936</a:t>
            </a:r>
            <a:r>
              <a:rPr lang="ko-KR" altLang="en-US" dirty="0"/>
              <a:t>년 </a:t>
            </a:r>
            <a:r>
              <a:rPr lang="en-US" dirty="0"/>
              <a:t>Alan Turing</a:t>
            </a:r>
            <a:r>
              <a:rPr lang="ko-KR" altLang="en-US" dirty="0"/>
              <a:t>이 </a:t>
            </a:r>
            <a:r>
              <a:rPr lang="en-US" altLang="ko-KR" dirty="0"/>
              <a:t>Turing Machine</a:t>
            </a:r>
            <a:r>
              <a:rPr lang="ko-KR" altLang="en-US" dirty="0"/>
              <a:t>이라는 모델을  이 모델이 해결할 수 있는 문제를 연구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r>
              <a:rPr lang="en-US" dirty="0"/>
              <a:t>State machine w/ read-write infinite sequential memory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Halting problem</a:t>
            </a:r>
            <a:r>
              <a:rPr lang="ko-KR" altLang="en-US" dirty="0"/>
              <a:t>은 </a:t>
            </a:r>
            <a:r>
              <a:rPr lang="ko-KR" altLang="en-US" dirty="0" err="1"/>
              <a:t>풀수없다고</a:t>
            </a:r>
            <a:r>
              <a:rPr lang="ko-KR" altLang="en-US" dirty="0"/>
              <a:t> 증명</a:t>
            </a:r>
            <a:endParaRPr lang="en-US" altLang="ko-KR" dirty="0"/>
          </a:p>
          <a:p>
            <a:pPr>
              <a:lnSpc>
                <a:spcPct val="110000"/>
              </a:lnSpc>
            </a:pPr>
            <a:r>
              <a:rPr lang="en-US" dirty="0"/>
              <a:t>Turing completeness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Turing Machine</a:t>
            </a:r>
            <a:r>
              <a:rPr lang="ko-KR" altLang="en-US" dirty="0"/>
              <a:t>을 모사할 수 있는 시스템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r>
              <a:rPr lang="en-US" dirty="0"/>
              <a:t>Universal Turing Machine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6A42F-45BF-8844-9753-F9FA018B7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28" y="4100993"/>
            <a:ext cx="2721937" cy="1814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61EDA-F5B4-6944-A8BC-DFCED64C4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746" y="2057641"/>
            <a:ext cx="1206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58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4020-90D7-A24D-AB7D-D4C23BC84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Turing Completeness of 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81B0A-5F80-BA40-81C8-557D7937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Ethereum </a:t>
            </a:r>
            <a:r>
              <a:rPr lang="en-US" altLang="ko-KR" dirty="0"/>
              <a:t>is a</a:t>
            </a:r>
            <a:r>
              <a:rPr lang="en-US" dirty="0"/>
              <a:t> Universal Turing Machine</a:t>
            </a:r>
          </a:p>
          <a:p>
            <a:pPr lvl="1"/>
            <a:r>
              <a:rPr lang="en-US" dirty="0"/>
              <a:t>EVM can run a stored program, reading/writing memory</a:t>
            </a:r>
          </a:p>
          <a:p>
            <a:r>
              <a:rPr lang="en-US" dirty="0"/>
              <a:t>Turing completeness is easy to achieve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: 4-state, 6-symbols, 22-instructions UTM</a:t>
            </a:r>
          </a:p>
          <a:p>
            <a:r>
              <a:rPr lang="en-US" dirty="0"/>
              <a:t>Turing completeness is </a:t>
            </a:r>
            <a:r>
              <a:rPr lang="en-US" dirty="0">
                <a:solidFill>
                  <a:srgbClr val="FF0000"/>
                </a:solidFill>
              </a:rPr>
              <a:t>dangerous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Halting problem </a:t>
            </a:r>
            <a:r>
              <a:rPr lang="en-US" dirty="0"/>
              <a:t>cannot be solved</a:t>
            </a:r>
          </a:p>
          <a:p>
            <a:pPr lvl="1"/>
            <a:r>
              <a:rPr lang="en-US" dirty="0"/>
              <a:t>Impossible to determine if a program will finish</a:t>
            </a:r>
          </a:p>
          <a:p>
            <a:pPr lvl="1"/>
            <a:r>
              <a:rPr lang="en-US" dirty="0"/>
              <a:t>Malicious/Malfunctioning smart contract can hog resources forever</a:t>
            </a:r>
          </a:p>
          <a:p>
            <a:r>
              <a:rPr lang="en-US" i="1" dirty="0">
                <a:solidFill>
                  <a:srgbClr val="0070C0"/>
                </a:solidFill>
              </a:rPr>
              <a:t>Ethereum’s Solution</a:t>
            </a:r>
          </a:p>
          <a:p>
            <a:pPr lvl="1"/>
            <a:r>
              <a:rPr lang="en-US" dirty="0"/>
              <a:t>EVM consumes </a:t>
            </a:r>
            <a:r>
              <a:rPr lang="en-US" i="1" dirty="0">
                <a:solidFill>
                  <a:srgbClr val="FF0000"/>
                </a:solidFill>
              </a:rPr>
              <a:t>gas</a:t>
            </a:r>
            <a:r>
              <a:rPr lang="en-US" dirty="0"/>
              <a:t> to run a smart contract’s function</a:t>
            </a:r>
          </a:p>
          <a:p>
            <a:pPr lvl="2"/>
            <a:r>
              <a:rPr lang="en-US" dirty="0"/>
              <a:t>Each instruction has pre-set gas cost</a:t>
            </a:r>
          </a:p>
          <a:p>
            <a:pPr lvl="2"/>
            <a:r>
              <a:rPr lang="en-US" dirty="0"/>
              <a:t>EVM stops execution of a function when no gas left</a:t>
            </a:r>
          </a:p>
        </p:txBody>
      </p:sp>
    </p:spTree>
    <p:extLst>
      <p:ext uri="{BB962C8B-B14F-4D97-AF65-F5344CB8AC3E}">
        <p14:creationId xmlns:p14="http://schemas.microsoft.com/office/powerpoint/2010/main" val="1572398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BE1A-77CD-234F-B378-5CBFA912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EVM’s fuel: Gas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76F974-76B5-364B-B829-791B38FEF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smart contract can be run?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Smart Contract</a:t>
            </a:r>
            <a:r>
              <a:rPr lang="ko-KR" altLang="en-US" dirty="0" err="1"/>
              <a:t>를</a:t>
            </a:r>
            <a:r>
              <a:rPr lang="ko-KR" altLang="en-US" dirty="0"/>
              <a:t> 실행시키는 </a:t>
            </a:r>
            <a:r>
              <a:rPr lang="en-US" altLang="ko-KR" dirty="0"/>
              <a:t>Transaction</a:t>
            </a:r>
            <a:r>
              <a:rPr lang="ko-KR" altLang="en-US" dirty="0"/>
              <a:t>은 자신이 지불할 수 있는 최대 </a:t>
            </a:r>
            <a:r>
              <a:rPr lang="en-US" altLang="ko-KR" dirty="0"/>
              <a:t>gas</a:t>
            </a:r>
            <a:r>
              <a:rPr lang="ko-KR" altLang="en-US" dirty="0"/>
              <a:t>양을 명시한다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EVM</a:t>
            </a:r>
            <a:r>
              <a:rPr lang="ko-KR" altLang="en-US" dirty="0"/>
              <a:t>은 미리 </a:t>
            </a:r>
            <a:r>
              <a:rPr lang="ko-KR" altLang="en-US" dirty="0" err="1"/>
              <a:t>정해져있는</a:t>
            </a:r>
            <a:r>
              <a:rPr lang="en-US" altLang="ko-KR" dirty="0"/>
              <a:t> gas</a:t>
            </a:r>
            <a:r>
              <a:rPr lang="ko-KR" altLang="en-US" dirty="0"/>
              <a:t>양을 소모하면서 실행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Gas</a:t>
            </a:r>
            <a:r>
              <a:rPr lang="ko-KR" altLang="en-US" dirty="0" err="1"/>
              <a:t>를</a:t>
            </a:r>
            <a:r>
              <a:rPr lang="ko-KR" altLang="en-US" dirty="0"/>
              <a:t> 다 썼으면 실행 중지</a:t>
            </a: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/>
              <a:t>실행이 완료되면 남은 </a:t>
            </a:r>
            <a:r>
              <a:rPr lang="en-US" altLang="ko-KR" dirty="0"/>
              <a:t>gas</a:t>
            </a:r>
            <a:r>
              <a:rPr lang="ko-KR" altLang="en-US" dirty="0"/>
              <a:t>는 돌려준다</a:t>
            </a:r>
            <a:endParaRPr lang="en-US" altLang="ko-KR" dirty="0"/>
          </a:p>
          <a:p>
            <a:r>
              <a:rPr lang="en-US" dirty="0"/>
              <a:t>How one can buy gas?</a:t>
            </a:r>
          </a:p>
          <a:p>
            <a:pPr lvl="1"/>
            <a:r>
              <a:rPr lang="en-US" dirty="0"/>
              <a:t>Buy gas in a transaction</a:t>
            </a:r>
          </a:p>
          <a:p>
            <a:pPr lvl="1"/>
            <a:r>
              <a:rPr lang="en-US" dirty="0"/>
              <a:t>Transaction</a:t>
            </a:r>
            <a:r>
              <a:rPr lang="ko-KR" altLang="en-US" dirty="0"/>
              <a:t>은 다음을 표시</a:t>
            </a:r>
            <a:endParaRPr lang="en-US" altLang="ko-KR" dirty="0"/>
          </a:p>
          <a:p>
            <a:pPr lvl="2"/>
            <a:r>
              <a:rPr lang="ko-KR" altLang="en-US" dirty="0"/>
              <a:t>수용할 수 있는 </a:t>
            </a:r>
            <a:r>
              <a:rPr lang="en-US" altLang="ko-KR" dirty="0"/>
              <a:t>unit gas </a:t>
            </a:r>
            <a:r>
              <a:rPr lang="ko-KR" altLang="en-US" dirty="0"/>
              <a:t>가격 </a:t>
            </a:r>
            <a:r>
              <a:rPr lang="en-US" altLang="ko-KR" dirty="0"/>
              <a:t>(gas </a:t>
            </a:r>
            <a:r>
              <a:rPr lang="ko-KR" altLang="en-US" dirty="0"/>
              <a:t>가격은 </a:t>
            </a:r>
            <a:r>
              <a:rPr lang="en-US" altLang="ko-KR" dirty="0"/>
              <a:t>Miner</a:t>
            </a:r>
            <a:r>
              <a:rPr lang="ko-KR" altLang="en-US" dirty="0"/>
              <a:t>가 결정</a:t>
            </a:r>
            <a:r>
              <a:rPr lang="en-US" altLang="ko-KR" dirty="0"/>
              <a:t>)</a:t>
            </a:r>
          </a:p>
          <a:p>
            <a:pPr lvl="2"/>
            <a:r>
              <a:rPr lang="ko-KR" altLang="en-US" dirty="0"/>
              <a:t>최대 구매 가능한 </a:t>
            </a:r>
            <a:r>
              <a:rPr lang="en-US" altLang="ko-KR" dirty="0"/>
              <a:t>gas </a:t>
            </a:r>
            <a:r>
              <a:rPr lang="ko-KR" altLang="en-US" dirty="0"/>
              <a:t>양</a:t>
            </a:r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A48E101-FE08-2145-A537-37590AAC7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846" y="98816"/>
            <a:ext cx="3299636" cy="17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621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8F5E-5A1F-E147-B028-8990B7EE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Blockchain to </a:t>
            </a:r>
            <a:r>
              <a:rPr lang="en-US" dirty="0" err="1"/>
              <a:t>DApps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95C55-C521-2041-A199-9F99ECA2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25549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Ethereum quickly evolved to </a:t>
            </a:r>
          </a:p>
          <a:p>
            <a:pPr lvl="1"/>
            <a:r>
              <a:rPr lang="en-US" dirty="0"/>
              <a:t>Platform for programming </a:t>
            </a:r>
            <a:r>
              <a:rPr lang="en-US" i="1" dirty="0"/>
              <a:t>Decentralized Applications</a:t>
            </a:r>
          </a:p>
          <a:p>
            <a:r>
              <a:rPr lang="en-US" dirty="0" err="1"/>
              <a:t>DApp</a:t>
            </a:r>
            <a:r>
              <a:rPr lang="en-US" dirty="0"/>
              <a:t> (or </a:t>
            </a:r>
            <a:r>
              <a:rPr lang="en-US" dirty="0" err="1">
                <a:solidFill>
                  <a:schemeClr val="dk1"/>
                </a:solidFill>
              </a:rPr>
              <a:t>ÐApp</a:t>
            </a:r>
            <a:r>
              <a:rPr lang="en-US" dirty="0">
                <a:solidFill>
                  <a:schemeClr val="dk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dk1"/>
                </a:solidFill>
              </a:rPr>
              <a:t>Web application built on blockchain</a:t>
            </a:r>
          </a:p>
          <a:p>
            <a:pPr lvl="1"/>
            <a:r>
              <a:rPr lang="en-US" dirty="0">
                <a:solidFill>
                  <a:schemeClr val="dk1"/>
                </a:solidFill>
              </a:rPr>
              <a:t>Smart contract + Web Interface</a:t>
            </a:r>
          </a:p>
          <a:p>
            <a:pPr lvl="1"/>
            <a:r>
              <a:rPr lang="en-US" dirty="0">
                <a:solidFill>
                  <a:schemeClr val="dk1"/>
                </a:solidFill>
              </a:rPr>
              <a:t>+ P2P storage + P2P messaging protocol/platform</a:t>
            </a:r>
          </a:p>
          <a:p>
            <a:r>
              <a:rPr lang="en-US" dirty="0" err="1">
                <a:solidFill>
                  <a:schemeClr val="dk1"/>
                </a:solidFill>
              </a:rPr>
              <a:t>DApp</a:t>
            </a:r>
            <a:r>
              <a:rPr lang="ko-KR" altLang="en-US" dirty="0">
                <a:solidFill>
                  <a:schemeClr val="dk1"/>
                </a:solidFill>
              </a:rPr>
              <a:t>은 </a:t>
            </a:r>
            <a:r>
              <a:rPr lang="en-US" altLang="ko-KR" dirty="0">
                <a:solidFill>
                  <a:schemeClr val="dk1"/>
                </a:solidFill>
              </a:rPr>
              <a:t>Web 3.0</a:t>
            </a:r>
            <a:r>
              <a:rPr lang="ko-KR" altLang="en-US" dirty="0">
                <a:solidFill>
                  <a:schemeClr val="dk1"/>
                </a:solidFill>
              </a:rPr>
              <a:t> </a:t>
            </a:r>
            <a:r>
              <a:rPr lang="en-US" altLang="ko-KR" dirty="0">
                <a:solidFill>
                  <a:schemeClr val="dk1"/>
                </a:solidFill>
              </a:rPr>
              <a:t>paradigm</a:t>
            </a:r>
          </a:p>
          <a:p>
            <a:pPr lvl="1"/>
            <a:r>
              <a:rPr lang="en-US" dirty="0">
                <a:solidFill>
                  <a:schemeClr val="dk1"/>
                </a:solidFill>
              </a:rPr>
              <a:t>web3.js: </a:t>
            </a:r>
            <a:r>
              <a:rPr lang="en-US" dirty="0" err="1">
                <a:solidFill>
                  <a:schemeClr val="dk1"/>
                </a:solidFill>
              </a:rPr>
              <a:t>Javascript</a:t>
            </a:r>
            <a:r>
              <a:rPr lang="en-US" dirty="0">
                <a:solidFill>
                  <a:schemeClr val="dk1"/>
                </a:solidFill>
              </a:rPr>
              <a:t> library bridging web app with Ethereum blockchain, interface to Swarm, Whisper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CBA8E-7187-1644-9BA5-EFC1D4888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71" y="4165679"/>
            <a:ext cx="4130453" cy="242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535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6: </a:t>
            </a:r>
            <a:br>
              <a:rPr lang="en-US" dirty="0"/>
            </a:br>
            <a:r>
              <a:rPr lang="en-US" dirty="0"/>
              <a:t>Ethereum Basics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790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FA12-CD78-BB4B-8390-40781248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Current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2452-EF13-6F4B-B457-D92BEA2AE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1 ether = 1 ETH = </a:t>
            </a:r>
            <a:r>
              <a:rPr lang="el-GR" dirty="0"/>
              <a:t>Ξ1</a:t>
            </a:r>
            <a:r>
              <a:rPr lang="en-US" dirty="0"/>
              <a:t> = ♦1</a:t>
            </a:r>
          </a:p>
          <a:p>
            <a:r>
              <a:rPr lang="en-US" dirty="0"/>
              <a:t>Smallest unit (used in the system): </a:t>
            </a:r>
            <a:r>
              <a:rPr lang="en-US" dirty="0" err="1"/>
              <a:t>wei</a:t>
            </a:r>
            <a:r>
              <a:rPr lang="en-US" dirty="0"/>
              <a:t> = 10</a:t>
            </a:r>
            <a:r>
              <a:rPr lang="en-US" baseline="30000" dirty="0"/>
              <a:t>-18</a:t>
            </a:r>
            <a:r>
              <a:rPr lang="en-US" dirty="0"/>
              <a:t>ETH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548924-AD0D-B946-B1A3-33422AF9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492610"/>
              </p:ext>
            </p:extLst>
          </p:nvPr>
        </p:nvGraphicFramePr>
        <p:xfrm>
          <a:off x="1362295" y="2896187"/>
          <a:ext cx="6080495" cy="3280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300">
                  <a:extLst>
                    <a:ext uri="{9D8B030D-6E8A-4147-A177-3AD203B41FA5}">
                      <a16:colId xmlns:a16="http://schemas.microsoft.com/office/drawing/2014/main" val="1945545415"/>
                    </a:ext>
                  </a:extLst>
                </a:gridCol>
                <a:gridCol w="1222744">
                  <a:extLst>
                    <a:ext uri="{9D8B030D-6E8A-4147-A177-3AD203B41FA5}">
                      <a16:colId xmlns:a16="http://schemas.microsoft.com/office/drawing/2014/main" val="2272208742"/>
                    </a:ext>
                  </a:extLst>
                </a:gridCol>
                <a:gridCol w="2041451">
                  <a:extLst>
                    <a:ext uri="{9D8B030D-6E8A-4147-A177-3AD203B41FA5}">
                      <a16:colId xmlns:a16="http://schemas.microsoft.com/office/drawing/2014/main" val="3766676708"/>
                    </a:ext>
                  </a:extLst>
                </a:gridCol>
              </a:tblGrid>
              <a:tr h="4100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 in </a:t>
                      </a:r>
                      <a:r>
                        <a:rPr lang="en-US" dirty="0" err="1"/>
                        <a:t>wei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Common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051845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wei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667549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babbage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419795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lovelace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160058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shannon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730024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1,000,000,000,000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szabo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82204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1,000,000,000,000,000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finney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902116"/>
                  </a:ext>
                </a:extLst>
              </a:tr>
              <a:tr h="410097">
                <a:tc>
                  <a:txBody>
                    <a:bodyPr/>
                    <a:lstStyle/>
                    <a:p>
                      <a:r>
                        <a:rPr lang="en-US" dirty="0"/>
                        <a:t>1,000,000,000,000,000,000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9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4450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B00A-193D-A145-979C-278D0DDA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Wallets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10AE5-351E-E140-A911-97ADECF53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Wallet</a:t>
            </a:r>
          </a:p>
          <a:p>
            <a:pPr lvl="1"/>
            <a:r>
              <a:rPr lang="en-US" dirty="0"/>
              <a:t>Ethereum account</a:t>
            </a:r>
            <a:r>
              <a:rPr lang="ko-KR" altLang="en-US" dirty="0" err="1"/>
              <a:t>를</a:t>
            </a:r>
            <a:r>
              <a:rPr lang="ko-KR" altLang="en-US" dirty="0"/>
              <a:t> 관리해주는 소프트웨어</a:t>
            </a:r>
            <a:endParaRPr lang="en-US" altLang="ko-KR" dirty="0"/>
          </a:p>
          <a:p>
            <a:pPr lvl="1"/>
            <a:r>
              <a:rPr lang="ko-KR" altLang="en-US" dirty="0" err="1"/>
              <a:t>키쌍생성</a:t>
            </a:r>
            <a:r>
              <a:rPr lang="en-US" altLang="ko-KR" dirty="0"/>
              <a:t>, </a:t>
            </a:r>
            <a:r>
              <a:rPr lang="ko-KR" altLang="en-US" dirty="0" err="1"/>
              <a:t>주소생성</a:t>
            </a:r>
            <a:r>
              <a:rPr lang="en-US" altLang="ko-KR" dirty="0"/>
              <a:t>, </a:t>
            </a:r>
            <a:r>
              <a:rPr lang="ko-KR" altLang="en-US" dirty="0" err="1"/>
              <a:t>키관리</a:t>
            </a:r>
            <a:r>
              <a:rPr lang="en-US" altLang="ko-KR" dirty="0"/>
              <a:t>, transaction </a:t>
            </a:r>
            <a:r>
              <a:rPr lang="ko-KR" altLang="en-US" dirty="0"/>
              <a:t>생성</a:t>
            </a:r>
            <a:endParaRPr lang="en-US" altLang="ko-KR" dirty="0"/>
          </a:p>
          <a:p>
            <a:r>
              <a:rPr lang="en-US" dirty="0"/>
              <a:t>Wallet</a:t>
            </a:r>
            <a:r>
              <a:rPr lang="ko-KR" altLang="en-US" dirty="0"/>
              <a:t>을 바꿀 때</a:t>
            </a:r>
            <a:endParaRPr lang="en-US" altLang="ko-KR" dirty="0"/>
          </a:p>
          <a:p>
            <a:pPr lvl="1"/>
            <a:r>
              <a:rPr lang="ko-KR" altLang="en-US" dirty="0"/>
              <a:t>새로운 주소로 </a:t>
            </a:r>
            <a:r>
              <a:rPr lang="en-US" altLang="ko-KR" dirty="0"/>
              <a:t>ether</a:t>
            </a:r>
            <a:r>
              <a:rPr lang="ko-KR" altLang="en-US" dirty="0"/>
              <a:t>전송</a:t>
            </a:r>
            <a:endParaRPr lang="en-US" altLang="ko-KR" dirty="0"/>
          </a:p>
          <a:p>
            <a:pPr lvl="1"/>
            <a:r>
              <a:rPr lang="ko-KR" altLang="en-US" dirty="0"/>
              <a:t>혹은 </a:t>
            </a:r>
            <a:r>
              <a:rPr lang="en-US" altLang="ko-KR" dirty="0"/>
              <a:t>key</a:t>
            </a:r>
            <a:r>
              <a:rPr lang="ko-KR" altLang="en-US" dirty="0" err="1"/>
              <a:t>를</a:t>
            </a:r>
            <a:r>
              <a:rPr lang="ko-KR" altLang="en-US" dirty="0"/>
              <a:t> </a:t>
            </a:r>
            <a:r>
              <a:rPr lang="en-US" altLang="ko-KR" dirty="0"/>
              <a:t>export/import</a:t>
            </a:r>
          </a:p>
          <a:p>
            <a:r>
              <a:rPr lang="en-US" dirty="0"/>
              <a:t>Types</a:t>
            </a:r>
          </a:p>
          <a:p>
            <a:pPr lvl="1"/>
            <a:r>
              <a:rPr lang="en-US" dirty="0"/>
              <a:t>Mobile: </a:t>
            </a:r>
            <a:r>
              <a:rPr lang="en-US" dirty="0" err="1"/>
              <a:t>Jaxx</a:t>
            </a:r>
            <a:endParaRPr lang="en-US" dirty="0"/>
          </a:p>
          <a:p>
            <a:pPr lvl="1"/>
            <a:r>
              <a:rPr lang="en-US" dirty="0"/>
              <a:t>Desktop: </a:t>
            </a:r>
            <a:r>
              <a:rPr lang="en-US" dirty="0" err="1"/>
              <a:t>Jaxx</a:t>
            </a:r>
            <a:r>
              <a:rPr lang="en-US" dirty="0"/>
              <a:t>, Emerald</a:t>
            </a:r>
          </a:p>
          <a:p>
            <a:pPr lvl="1"/>
            <a:r>
              <a:rPr lang="en-US" dirty="0"/>
              <a:t>Web: </a:t>
            </a:r>
            <a:r>
              <a:rPr lang="en-US" dirty="0" err="1"/>
              <a:t>Metamask</a:t>
            </a:r>
            <a:r>
              <a:rPr lang="en-US" dirty="0"/>
              <a:t>, </a:t>
            </a:r>
            <a:r>
              <a:rPr lang="en-US" dirty="0" err="1"/>
              <a:t>MyEtherWallet</a:t>
            </a:r>
            <a:r>
              <a:rPr lang="en-US" dirty="0"/>
              <a:t> (MEW)</a:t>
            </a:r>
          </a:p>
        </p:txBody>
      </p:sp>
    </p:spTree>
    <p:extLst>
      <p:ext uri="{BB962C8B-B14F-4D97-AF65-F5344CB8AC3E}">
        <p14:creationId xmlns:p14="http://schemas.microsoft.com/office/powerpoint/2010/main" val="3814340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627B-1E50-9D4C-BCCB-6BCAE011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MetaMask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2613-801C-C747-AC91-FA50C9877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4033"/>
            <a:ext cx="5984801" cy="4827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Installation as browser extension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hlinkClick r:id="rId2"/>
              </a:rPr>
              <a:t>https://chrome.google.com/webstore/detail/metamask/nkbihfbeogaeaoehlefnkodbefgpgknn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Inject web3 API into every website's </a:t>
            </a:r>
            <a:r>
              <a:rPr lang="en-US" dirty="0" err="1"/>
              <a:t>javascript</a:t>
            </a:r>
            <a:r>
              <a:rPr lang="en-US" dirty="0"/>
              <a:t> context, so that </a:t>
            </a:r>
            <a:r>
              <a:rPr lang="en-US" dirty="0" err="1"/>
              <a:t>dapps</a:t>
            </a:r>
            <a:r>
              <a:rPr lang="en-US" dirty="0"/>
              <a:t> can read from the blockchain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 </a:t>
            </a:r>
            <a:r>
              <a:rPr lang="en-US" dirty="0" err="1"/>
              <a:t>carefule</a:t>
            </a:r>
            <a:r>
              <a:rPr lang="en-US" dirty="0"/>
              <a:t> about your privacy</a:t>
            </a:r>
          </a:p>
          <a:p>
            <a:pPr>
              <a:lnSpc>
                <a:spcPct val="120000"/>
              </a:lnSpc>
            </a:pPr>
            <a:r>
              <a:rPr lang="en-US" dirty="0"/>
              <a:t>Enter a password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Then, </a:t>
            </a:r>
            <a:r>
              <a:rPr lang="ko-KR" altLang="en-US" dirty="0" err="1"/>
              <a:t>키쌍</a:t>
            </a:r>
            <a:r>
              <a:rPr lang="ko-KR" altLang="en-US" dirty="0"/>
              <a:t> 생성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en-US" dirty="0"/>
              <a:t>Mnemonic </a:t>
            </a:r>
            <a:r>
              <a:rPr lang="ko-KR" altLang="en-US" dirty="0"/>
              <a:t>생성</a:t>
            </a:r>
            <a:r>
              <a:rPr lang="en-US" altLang="ko-KR" dirty="0">
                <a:sym typeface="Wingdings" pitchFamily="2" charset="2"/>
              </a:rPr>
              <a:t></a:t>
            </a:r>
            <a:r>
              <a:rPr lang="ko-KR" altLang="en-US" dirty="0">
                <a:sym typeface="Wingdings" pitchFamily="2" charset="2"/>
              </a:rPr>
              <a:t>안전하게 보관</a:t>
            </a:r>
            <a:endParaRPr lang="en-US" altLang="ko-KR" dirty="0">
              <a:sym typeface="Wingdings" pitchFamily="2" charset="2"/>
            </a:endParaRPr>
          </a:p>
          <a:p>
            <a:pPr lvl="2">
              <a:lnSpc>
                <a:spcPct val="120000"/>
              </a:lnSpc>
            </a:pPr>
            <a:r>
              <a:rPr lang="en-US" dirty="0">
                <a:sym typeface="Wingdings" pitchFamily="2" charset="2"/>
              </a:rPr>
              <a:t>Mnemonic: 12</a:t>
            </a:r>
            <a:r>
              <a:rPr lang="ko-KR" altLang="en-US" dirty="0">
                <a:sym typeface="Wingdings" pitchFamily="2" charset="2"/>
              </a:rPr>
              <a:t>개의 단어</a:t>
            </a:r>
            <a:r>
              <a:rPr lang="en-US" altLang="ko-KR" dirty="0">
                <a:sym typeface="Wingdings" pitchFamily="2" charset="2"/>
              </a:rPr>
              <a:t>, wallet</a:t>
            </a:r>
            <a:r>
              <a:rPr lang="ko-KR" altLang="en-US" dirty="0">
                <a:sym typeface="Wingdings" pitchFamily="2" charset="2"/>
              </a:rPr>
              <a:t> 복구에 사용됨</a:t>
            </a:r>
            <a:endParaRPr lang="en-US" altLang="ko-KR" dirty="0">
              <a:sym typeface="Wingdings" pitchFamily="2" charset="2"/>
            </a:endParaRPr>
          </a:p>
          <a:p>
            <a:pPr lvl="1">
              <a:lnSpc>
                <a:spcPct val="120000"/>
              </a:lnSpc>
            </a:pPr>
            <a:r>
              <a:rPr lang="ko-KR" altLang="en-US" dirty="0"/>
              <a:t>하나의 </a:t>
            </a:r>
            <a:r>
              <a:rPr lang="ko-KR" altLang="en-US" dirty="0" err="1"/>
              <a:t>키쌍으로</a:t>
            </a:r>
            <a:r>
              <a:rPr lang="ko-KR" altLang="en-US" dirty="0"/>
              <a:t> 모든 네트워크에 참여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4BD95-CABB-D149-AAE8-343F9DDD6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94" t="24652" r="25323" b="42326"/>
          <a:stretch/>
        </p:blipFill>
        <p:spPr>
          <a:xfrm>
            <a:off x="5071729" y="230190"/>
            <a:ext cx="1411117" cy="1353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E4B4A0-7A76-0E47-96A2-18091D1B6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2" b="19048"/>
          <a:stretch/>
        </p:blipFill>
        <p:spPr>
          <a:xfrm>
            <a:off x="6814588" y="3926647"/>
            <a:ext cx="2122358" cy="2679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2BABB6-3D7A-BC4B-A609-220E57557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15" b="17485"/>
          <a:stretch/>
        </p:blipFill>
        <p:spPr>
          <a:xfrm>
            <a:off x="6814588" y="1027907"/>
            <a:ext cx="2071694" cy="26794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9077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627B-1E50-9D4C-BCCB-6BCAE011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MetaMask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32613-801C-C747-AC91-FA50C9877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4033"/>
            <a:ext cx="7886700" cy="2594562"/>
          </a:xfrm>
        </p:spPr>
        <p:txBody>
          <a:bodyPr>
            <a:normAutofit/>
          </a:bodyPr>
          <a:lstStyle/>
          <a:p>
            <a:r>
              <a:rPr lang="en-US" dirty="0"/>
              <a:t>Interface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4BD95-CABB-D149-AAE8-343F9DDD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4" t="24652" r="25323" b="42326"/>
          <a:stretch/>
        </p:blipFill>
        <p:spPr>
          <a:xfrm>
            <a:off x="5071729" y="230190"/>
            <a:ext cx="1411117" cy="1353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681E8-8D82-724F-9ECA-EF0110F4E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50"/>
          <a:stretch/>
        </p:blipFill>
        <p:spPr>
          <a:xfrm>
            <a:off x="1579766" y="4387104"/>
            <a:ext cx="1518842" cy="20133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D7942D-8EC7-3647-9D80-9734599F4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294"/>
          <a:stretch/>
        </p:blipFill>
        <p:spPr>
          <a:xfrm>
            <a:off x="6741721" y="4379450"/>
            <a:ext cx="1515103" cy="1957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0A863A-B047-3048-8981-BBE0A9C7F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319"/>
          <a:stretch/>
        </p:blipFill>
        <p:spPr>
          <a:xfrm>
            <a:off x="6729291" y="2216864"/>
            <a:ext cx="1527533" cy="1949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19E18C-2178-8742-BF1F-E5636A2A71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006"/>
          <a:stretch/>
        </p:blipFill>
        <p:spPr>
          <a:xfrm>
            <a:off x="4145017" y="1792542"/>
            <a:ext cx="1540932" cy="1957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151122-B722-2644-9421-9465923F02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709"/>
          <a:stretch/>
        </p:blipFill>
        <p:spPr>
          <a:xfrm>
            <a:off x="1543838" y="2232623"/>
            <a:ext cx="1590699" cy="1949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7A78FF-E07D-8649-8023-9E23B58AEC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52" b="19048"/>
          <a:stretch/>
        </p:blipFill>
        <p:spPr>
          <a:xfrm>
            <a:off x="3914907" y="3965471"/>
            <a:ext cx="2135017" cy="2695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BC043C4-49B7-2041-93A2-B75EE51BE33A}"/>
              </a:ext>
            </a:extLst>
          </p:cNvPr>
          <p:cNvSpPr/>
          <p:nvPr/>
        </p:nvSpPr>
        <p:spPr>
          <a:xfrm>
            <a:off x="4113118" y="3953222"/>
            <a:ext cx="607730" cy="19954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2248AFB-0AC8-7349-AF44-C7D29AC9A200}"/>
              </a:ext>
            </a:extLst>
          </p:cNvPr>
          <p:cNvCxnSpPr>
            <a:cxnSpLocks/>
            <a:endCxn id="16" idx="3"/>
          </p:cNvCxnSpPr>
          <p:nvPr/>
        </p:nvCxnSpPr>
        <p:spPr>
          <a:xfrm flipH="1" flipV="1">
            <a:off x="3134537" y="3207365"/>
            <a:ext cx="1010480" cy="84562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8B4E41-2B96-1642-981B-5B738D8A1E17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4915483" y="3749679"/>
            <a:ext cx="815845" cy="30148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2741C4-3BA7-0247-81C2-CAF933AF0A5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5966827" y="3191606"/>
            <a:ext cx="762464" cy="859559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284FADA-FD77-A74B-BB97-C7AD875970CD}"/>
              </a:ext>
            </a:extLst>
          </p:cNvPr>
          <p:cNvCxnSpPr>
            <a:cxnSpLocks/>
          </p:cNvCxnSpPr>
          <p:nvPr/>
        </p:nvCxnSpPr>
        <p:spPr>
          <a:xfrm flipH="1">
            <a:off x="3098608" y="5266356"/>
            <a:ext cx="2104791" cy="75810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4D40DF6-18A7-5743-8F1A-8BF4535D781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777287" y="4550735"/>
            <a:ext cx="964434" cy="807284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5747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FCD3-8018-3E4B-B873-C6B18398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Switching Networks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4CFCA-E486-AD4D-913A-185424C1B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709"/>
          <a:stretch/>
        </p:blipFill>
        <p:spPr>
          <a:xfrm>
            <a:off x="6977814" y="0"/>
            <a:ext cx="2091758" cy="2563556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07C1B4-E330-C74E-847C-FF930BD81A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450727"/>
              </p:ext>
            </p:extLst>
          </p:nvPr>
        </p:nvGraphicFramePr>
        <p:xfrm>
          <a:off x="532957" y="2133969"/>
          <a:ext cx="7886700" cy="429873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486690">
                  <a:extLst>
                    <a:ext uri="{9D8B030D-6E8A-4147-A177-3AD203B41FA5}">
                      <a16:colId xmlns:a16="http://schemas.microsoft.com/office/drawing/2014/main" val="1896131133"/>
                    </a:ext>
                  </a:extLst>
                </a:gridCol>
                <a:gridCol w="5400010">
                  <a:extLst>
                    <a:ext uri="{9D8B030D-6E8A-4147-A177-3AD203B41FA5}">
                      <a16:colId xmlns:a16="http://schemas.microsoft.com/office/drawing/2014/main" val="807535353"/>
                    </a:ext>
                  </a:extLst>
                </a:gridCol>
              </a:tblGrid>
              <a:tr h="7164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Eth.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real Ethereum network with real money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9230922"/>
                  </a:ext>
                </a:extLst>
              </a:tr>
              <a:tr h="71645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Ropsten</a:t>
                      </a:r>
                      <a:r>
                        <a:rPr lang="en-US" dirty="0"/>
                        <a:t> Test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test blockchain. Not real money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603532"/>
                  </a:ext>
                </a:extLst>
              </a:tr>
              <a:tr h="71645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Kovan</a:t>
                      </a:r>
                      <a:r>
                        <a:rPr lang="en-US" dirty="0"/>
                        <a:t> Test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test blockchain. Proof-of-Authority using Aura. Supported by Parity client only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8456490"/>
                  </a:ext>
                </a:extLst>
              </a:tr>
              <a:tr h="71645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Rinkeby</a:t>
                      </a:r>
                      <a:r>
                        <a:rPr lang="en-US" dirty="0"/>
                        <a:t> Test Network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test blockchain. Proof-of-Authority using Clique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3093380"/>
                  </a:ext>
                </a:extLst>
              </a:tr>
              <a:tr h="7164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Localhost 8545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Connect to a local node (either main, </a:t>
                      </a:r>
                      <a:r>
                        <a:rPr lang="en-US" dirty="0" err="1"/>
                        <a:t>testnet</a:t>
                      </a:r>
                      <a:r>
                        <a:rPr lang="en-US" dirty="0"/>
                        <a:t> or private)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37869"/>
                  </a:ext>
                </a:extLst>
              </a:tr>
              <a:tr h="7164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Custom RPC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Connect to a node thru </a:t>
                      </a:r>
                      <a:r>
                        <a:rPr lang="en-US" dirty="0" err="1"/>
                        <a:t>Geth</a:t>
                      </a:r>
                      <a:r>
                        <a:rPr lang="en-US" dirty="0"/>
                        <a:t>-compatible RPC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45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59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8CCC-38A6-7148-99D3-F27A5FD8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8E34-F5B5-6544-988F-F01B2871D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Peer-to-peer networking</a:t>
            </a:r>
          </a:p>
          <a:p>
            <a:r>
              <a:rPr lang="en-US" dirty="0"/>
              <a:t>Security principles</a:t>
            </a:r>
          </a:p>
          <a:p>
            <a:r>
              <a:rPr lang="en-US" dirty="0"/>
              <a:t>Public cryptography</a:t>
            </a:r>
          </a:p>
          <a:p>
            <a:r>
              <a:rPr lang="en-US" dirty="0"/>
              <a:t>Cryptographic hash</a:t>
            </a:r>
          </a:p>
          <a:p>
            <a:r>
              <a:rPr lang="en-US" dirty="0"/>
              <a:t>Consensus</a:t>
            </a:r>
          </a:p>
        </p:txBody>
      </p:sp>
    </p:spTree>
    <p:extLst>
      <p:ext uri="{BB962C8B-B14F-4D97-AF65-F5344CB8AC3E}">
        <p14:creationId xmlns:p14="http://schemas.microsoft.com/office/powerpoint/2010/main" val="27680488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FCD3-8018-3E4B-B873-C6B18398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Get Funded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2C4BC-C0F3-234E-957B-1FD87A24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9382"/>
            <a:ext cx="7886700" cy="13960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Get ether from faucet of the </a:t>
            </a:r>
            <a:r>
              <a:rPr lang="en-US" dirty="0" err="1"/>
              <a:t>testnet</a:t>
            </a:r>
            <a:endParaRPr lang="en-US" dirty="0"/>
          </a:p>
          <a:p>
            <a:r>
              <a:rPr lang="en-US" dirty="0"/>
              <a:t>Click “Buy” with </a:t>
            </a:r>
            <a:r>
              <a:rPr lang="en-US" dirty="0" err="1"/>
              <a:t>Ropsten</a:t>
            </a:r>
            <a:r>
              <a:rPr lang="en-US" dirty="0"/>
              <a:t> </a:t>
            </a:r>
            <a:r>
              <a:rPr lang="en-US" dirty="0" err="1"/>
              <a:t>testnet</a:t>
            </a:r>
            <a:r>
              <a:rPr lang="en-US" dirty="0"/>
              <a:t> </a:t>
            </a:r>
            <a:r>
              <a:rPr lang="en-US" altLang="ko-KR" dirty="0">
                <a:sym typeface="Wingdings" pitchFamily="2" charset="2"/>
              </a:rPr>
              <a:t> Faucet </a:t>
            </a:r>
            <a:r>
              <a:rPr lang="en-US" altLang="ko-KR" dirty="0" err="1">
                <a:sym typeface="Wingdings" pitchFamily="2" charset="2"/>
              </a:rPr>
              <a:t>DApp</a:t>
            </a:r>
            <a:endParaRPr lang="en-US" altLang="ko-KR" dirty="0">
              <a:sym typeface="Wingdings" pitchFamily="2" charset="2"/>
            </a:endParaRPr>
          </a:p>
          <a:p>
            <a:r>
              <a:rPr lang="en-US" dirty="0"/>
              <a:t>Check the transaction in </a:t>
            </a:r>
            <a:r>
              <a:rPr lang="en-US" dirty="0" err="1"/>
              <a:t>etherscan.io</a:t>
            </a:r>
            <a:endParaRPr lang="en-US" dirty="0"/>
          </a:p>
          <a:p>
            <a:r>
              <a:rPr lang="ko-KR" altLang="en-US" dirty="0"/>
              <a:t>한번에 </a:t>
            </a:r>
            <a:r>
              <a:rPr lang="en-US" altLang="ko-KR" dirty="0"/>
              <a:t>1 ether </a:t>
            </a:r>
            <a:r>
              <a:rPr lang="ko-KR" altLang="en-US" dirty="0"/>
              <a:t>구매가능</a:t>
            </a:r>
            <a:r>
              <a:rPr lang="en-US" altLang="ko-KR" dirty="0"/>
              <a:t>(</a:t>
            </a:r>
            <a:r>
              <a:rPr lang="ko-KR" altLang="en-US" dirty="0"/>
              <a:t>무료</a:t>
            </a:r>
            <a:r>
              <a:rPr lang="en-US" altLang="ko-KR" dirty="0"/>
              <a:t>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D2D55-3AC0-1044-AEDB-E1D4E10A6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60"/>
          <a:stretch/>
        </p:blipFill>
        <p:spPr>
          <a:xfrm>
            <a:off x="3500685" y="3221666"/>
            <a:ext cx="2948963" cy="3508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A74FE8-5F6E-9041-B4D6-592F30666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85"/>
          <a:stretch/>
        </p:blipFill>
        <p:spPr>
          <a:xfrm>
            <a:off x="530210" y="3221665"/>
            <a:ext cx="1409671" cy="1552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02F89D-4C25-F04F-9211-06781489A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885"/>
          <a:stretch/>
        </p:blipFill>
        <p:spPr>
          <a:xfrm>
            <a:off x="6868432" y="3221664"/>
            <a:ext cx="1646918" cy="1814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1329D2-62E9-C241-B178-604B7F46C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015"/>
          <a:stretch/>
        </p:blipFill>
        <p:spPr>
          <a:xfrm>
            <a:off x="1653830" y="4340155"/>
            <a:ext cx="1428071" cy="15523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82775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CFCD3-8018-3E4B-B873-C6B183985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Send back (donate)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2C4BC-C0F3-234E-957B-1FD87A247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9381"/>
            <a:ext cx="7886700" cy="4951539"/>
          </a:xfrm>
        </p:spPr>
        <p:txBody>
          <a:bodyPr>
            <a:normAutofit/>
          </a:bodyPr>
          <a:lstStyle/>
          <a:p>
            <a:r>
              <a:rPr lang="en-US" dirty="0"/>
              <a:t>Give ether back to faucet</a:t>
            </a:r>
          </a:p>
          <a:p>
            <a:r>
              <a:rPr lang="en-US" dirty="0"/>
              <a:t>Click “1 ether”</a:t>
            </a:r>
          </a:p>
          <a:p>
            <a:r>
              <a:rPr lang="en-US" dirty="0"/>
              <a:t>Why insufficient?</a:t>
            </a:r>
          </a:p>
          <a:p>
            <a:pPr lvl="1"/>
            <a:r>
              <a:rPr lang="en-US" dirty="0"/>
              <a:t>No ether for gas payment</a:t>
            </a:r>
          </a:p>
          <a:p>
            <a:pPr lvl="1"/>
            <a:r>
              <a:rPr lang="en-US" dirty="0"/>
              <a:t>We need 1.000021 ether</a:t>
            </a:r>
          </a:p>
          <a:p>
            <a:pPr lvl="1"/>
            <a:r>
              <a:rPr lang="en-US" dirty="0"/>
              <a:t>21000 gas for sending a transaction  </a:t>
            </a:r>
          </a:p>
          <a:p>
            <a:r>
              <a:rPr lang="en-US" dirty="0"/>
              <a:t>Get more fund (1 ether)</a:t>
            </a:r>
          </a:p>
          <a:p>
            <a:r>
              <a:rPr lang="en-US" dirty="0"/>
              <a:t>Try again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F4E60-A660-594D-A4C5-78EC2AD2F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634" y="1619381"/>
            <a:ext cx="2790052" cy="48590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9685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1786-C245-624A-9E10-AF0C0A634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EOA and Contracts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BBA0C-ACAB-7E4C-8E6D-62910D579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Externally Owned Account (EOA)</a:t>
            </a:r>
          </a:p>
          <a:p>
            <a:pPr lvl="1"/>
            <a:r>
              <a:rPr lang="en-US" dirty="0"/>
              <a:t>Wallet-generated account with private key behind</a:t>
            </a:r>
          </a:p>
          <a:p>
            <a:r>
              <a:rPr lang="en-US" dirty="0"/>
              <a:t>Contract account</a:t>
            </a:r>
          </a:p>
          <a:p>
            <a:pPr lvl="1"/>
            <a:r>
              <a:rPr lang="en-US" dirty="0"/>
              <a:t>Has smart contract code</a:t>
            </a:r>
          </a:p>
          <a:p>
            <a:pPr lvl="1"/>
            <a:r>
              <a:rPr lang="en-US" dirty="0"/>
              <a:t>No private key</a:t>
            </a:r>
          </a:p>
          <a:p>
            <a:pPr lvl="1"/>
            <a:r>
              <a:rPr lang="en-US" dirty="0"/>
              <a:t>Can send/receive ether</a:t>
            </a:r>
          </a:p>
          <a:p>
            <a:pPr lvl="1"/>
            <a:r>
              <a:rPr lang="en-US" dirty="0"/>
              <a:t>Transaction sent to contract account will trigger code execution with input in data</a:t>
            </a:r>
          </a:p>
          <a:p>
            <a:pPr lvl="1"/>
            <a:r>
              <a:rPr lang="en-US" dirty="0"/>
              <a:t>Cannot initiate a transaction, but</a:t>
            </a:r>
          </a:p>
          <a:p>
            <a:pPr lvl="1"/>
            <a:r>
              <a:rPr lang="en-US" dirty="0"/>
              <a:t>Can react to transactions and interact with other contracts</a:t>
            </a:r>
          </a:p>
        </p:txBody>
      </p:sp>
    </p:spTree>
    <p:extLst>
      <p:ext uri="{BB962C8B-B14F-4D97-AF65-F5344CB8AC3E}">
        <p14:creationId xmlns:p14="http://schemas.microsoft.com/office/powerpoint/2010/main" val="13667247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059E-4A98-F04A-967D-B1045956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Smart Contract: Faucet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C53B0-6814-274E-A054-1A46AC658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4609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Faucet smart contract</a:t>
            </a:r>
            <a:r>
              <a:rPr lang="ko-KR" altLang="en-US" sz="2000" dirty="0"/>
              <a:t>는 요청된 </a:t>
            </a:r>
            <a:r>
              <a:rPr lang="en-US" altLang="ko-KR" sz="2000" dirty="0"/>
              <a:t>ether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제공하고 전송된 </a:t>
            </a:r>
            <a:r>
              <a:rPr lang="en-US" altLang="ko-KR" sz="2000" dirty="0"/>
              <a:t>ether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수신하는 가장 간단한 </a:t>
            </a:r>
            <a:r>
              <a:rPr lang="en-US" altLang="ko-KR" sz="2000" dirty="0"/>
              <a:t>smart contract</a:t>
            </a:r>
            <a:endParaRPr lang="en-US" sz="2000" dirty="0"/>
          </a:p>
        </p:txBody>
      </p:sp>
      <p:sp>
        <p:nvSpPr>
          <p:cNvPr id="4" name="Vertical Scroll 3">
            <a:extLst>
              <a:ext uri="{FF2B5EF4-FFF2-40B4-BE49-F238E27FC236}">
                <a16:creationId xmlns:a16="http://schemas.microsoft.com/office/drawing/2014/main" id="{48703097-6766-2B46-B975-15ABDD8E79ED}"/>
              </a:ext>
            </a:extLst>
          </p:cNvPr>
          <p:cNvSpPr/>
          <p:nvPr/>
        </p:nvSpPr>
        <p:spPr>
          <a:xfrm>
            <a:off x="1174404" y="2908270"/>
            <a:ext cx="1164302" cy="998483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Faucet</a:t>
            </a:r>
          </a:p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EB5A96-2DE1-8247-B147-63EBAE83F661}"/>
              </a:ext>
            </a:extLst>
          </p:cNvPr>
          <p:cNvCxnSpPr/>
          <p:nvPr/>
        </p:nvCxnSpPr>
        <p:spPr>
          <a:xfrm>
            <a:off x="2208550" y="3171028"/>
            <a:ext cx="357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6FB87CF9-395D-244D-AAB2-774C1C2DA0A0}"/>
              </a:ext>
            </a:extLst>
          </p:cNvPr>
          <p:cNvSpPr/>
          <p:nvPr/>
        </p:nvSpPr>
        <p:spPr>
          <a:xfrm>
            <a:off x="2527944" y="3101539"/>
            <a:ext cx="138979" cy="1389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30229-FEDD-9346-B9BA-2FB4AB0B6B62}"/>
              </a:ext>
            </a:extLst>
          </p:cNvPr>
          <p:cNvCxnSpPr/>
          <p:nvPr/>
        </p:nvCxnSpPr>
        <p:spPr>
          <a:xfrm>
            <a:off x="1844155" y="3608378"/>
            <a:ext cx="3573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D6CCA66-ECB7-0343-8DB9-2F5A89B1DBE6}"/>
              </a:ext>
            </a:extLst>
          </p:cNvPr>
          <p:cNvSpPr/>
          <p:nvPr/>
        </p:nvSpPr>
        <p:spPr>
          <a:xfrm>
            <a:off x="1705176" y="3538889"/>
            <a:ext cx="138979" cy="13897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41D3DD-5F96-344B-A819-4BDA05A9C22D}"/>
              </a:ext>
            </a:extLst>
          </p:cNvPr>
          <p:cNvSpPr txBox="1"/>
          <p:nvPr/>
        </p:nvSpPr>
        <p:spPr>
          <a:xfrm>
            <a:off x="2635393" y="2985929"/>
            <a:ext cx="603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withdraw(amount): 1ether</a:t>
            </a:r>
            <a:r>
              <a:rPr lang="ko-KR" altLang="en-US" dirty="0"/>
              <a:t>이하 </a:t>
            </a:r>
            <a:r>
              <a:rPr lang="ko-KR" altLang="en-US" dirty="0" err="1"/>
              <a:t>요청금액을</a:t>
            </a:r>
            <a:r>
              <a:rPr lang="ko-KR" altLang="en-US" dirty="0"/>
              <a:t> </a:t>
            </a:r>
            <a:r>
              <a:rPr lang="en-US" altLang="ko-KR" dirty="0"/>
              <a:t>sender</a:t>
            </a:r>
            <a:r>
              <a:rPr lang="ko-KR" altLang="en-US" dirty="0"/>
              <a:t>에게 전송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7BB13-F0FF-5F4B-9402-2CC9DDB59C6B}"/>
              </a:ext>
            </a:extLst>
          </p:cNvPr>
          <p:cNvSpPr txBox="1"/>
          <p:nvPr/>
        </p:nvSpPr>
        <p:spPr>
          <a:xfrm>
            <a:off x="2201506" y="341012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D0E7EB-282A-7D4E-81EC-F36DAC18A88C}"/>
              </a:ext>
            </a:extLst>
          </p:cNvPr>
          <p:cNvSpPr txBox="1"/>
          <p:nvPr/>
        </p:nvSpPr>
        <p:spPr>
          <a:xfrm>
            <a:off x="2387225" y="3421504"/>
            <a:ext cx="477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: </a:t>
            </a:r>
            <a:r>
              <a:rPr lang="en-US" dirty="0"/>
              <a:t>anonymous callback </a:t>
            </a:r>
            <a:r>
              <a:rPr lang="ko-KR" altLang="en-US" dirty="0"/>
              <a:t>함수</a:t>
            </a:r>
            <a:r>
              <a:rPr lang="en-US" altLang="ko-KR" dirty="0"/>
              <a:t>. </a:t>
            </a:r>
            <a:r>
              <a:rPr lang="ko-KR" altLang="en-US" dirty="0"/>
              <a:t>돈을 수신하면 불림</a:t>
            </a:r>
            <a:endParaRPr lang="en-US" dirty="0"/>
          </a:p>
        </p:txBody>
      </p:sp>
      <p:sp>
        <p:nvSpPr>
          <p:cNvPr id="16" name="Vertical Scroll 15">
            <a:extLst>
              <a:ext uri="{FF2B5EF4-FFF2-40B4-BE49-F238E27FC236}">
                <a16:creationId xmlns:a16="http://schemas.microsoft.com/office/drawing/2014/main" id="{F5007893-EEB3-FA49-A72C-5256065A7958}"/>
              </a:ext>
            </a:extLst>
          </p:cNvPr>
          <p:cNvSpPr/>
          <p:nvPr/>
        </p:nvSpPr>
        <p:spPr>
          <a:xfrm>
            <a:off x="4844471" y="4522550"/>
            <a:ext cx="1164302" cy="998483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Faucet</a:t>
            </a:r>
          </a:p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E4DE38-DCE5-F346-9BE6-BDAF2FE474F7}"/>
              </a:ext>
            </a:extLst>
          </p:cNvPr>
          <p:cNvSpPr/>
          <p:nvPr/>
        </p:nvSpPr>
        <p:spPr>
          <a:xfrm>
            <a:off x="550683" y="4608000"/>
            <a:ext cx="827585" cy="82758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EOA</a:t>
            </a:r>
          </a:p>
        </p:txBody>
      </p:sp>
      <p:sp>
        <p:nvSpPr>
          <p:cNvPr id="18" name="Snip and Round Single Corner Rectangle 17">
            <a:extLst>
              <a:ext uri="{FF2B5EF4-FFF2-40B4-BE49-F238E27FC236}">
                <a16:creationId xmlns:a16="http://schemas.microsoft.com/office/drawing/2014/main" id="{A23B97DC-EE4A-A34A-B221-5284613F43C8}"/>
              </a:ext>
            </a:extLst>
          </p:cNvPr>
          <p:cNvSpPr/>
          <p:nvPr/>
        </p:nvSpPr>
        <p:spPr>
          <a:xfrm>
            <a:off x="2003968" y="4733321"/>
            <a:ext cx="1460599" cy="576943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Tx</a:t>
            </a:r>
          </a:p>
          <a:p>
            <a:pPr algn="ctr"/>
            <a:r>
              <a:rPr lang="en-US" sz="1400" dirty="0"/>
              <a:t>Amount=1ether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9D8091D-5F0B-ED4C-902D-FD71DA215203}"/>
              </a:ext>
            </a:extLst>
          </p:cNvPr>
          <p:cNvCxnSpPr>
            <a:stCxn id="18" idx="0"/>
            <a:endCxn id="16" idx="1"/>
          </p:cNvCxnSpPr>
          <p:nvPr/>
        </p:nvCxnSpPr>
        <p:spPr>
          <a:xfrm flipV="1">
            <a:off x="3464567" y="5021792"/>
            <a:ext cx="150471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3978B94-5E80-064D-AC06-EF199048C1B2}"/>
              </a:ext>
            </a:extLst>
          </p:cNvPr>
          <p:cNvCxnSpPr>
            <a:cxnSpLocks/>
            <a:stCxn id="17" idx="6"/>
            <a:endCxn id="18" idx="2"/>
          </p:cNvCxnSpPr>
          <p:nvPr/>
        </p:nvCxnSpPr>
        <p:spPr>
          <a:xfrm>
            <a:off x="1378268" y="5021793"/>
            <a:ext cx="6257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Cube 27">
            <a:extLst>
              <a:ext uri="{FF2B5EF4-FFF2-40B4-BE49-F238E27FC236}">
                <a16:creationId xmlns:a16="http://schemas.microsoft.com/office/drawing/2014/main" id="{D08F9132-A015-0341-8147-C056113380DE}"/>
              </a:ext>
            </a:extLst>
          </p:cNvPr>
          <p:cNvSpPr/>
          <p:nvPr/>
        </p:nvSpPr>
        <p:spPr>
          <a:xfrm>
            <a:off x="3058886" y="5649686"/>
            <a:ext cx="1197428" cy="337457"/>
          </a:xfrm>
          <a:prstGeom prst="cub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ether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156523AD-B340-0E4A-B4EF-795DCD1CBC0B}"/>
              </a:ext>
            </a:extLst>
          </p:cNvPr>
          <p:cNvCxnSpPr>
            <a:stCxn id="16" idx="2"/>
            <a:endCxn id="28" idx="5"/>
          </p:cNvCxnSpPr>
          <p:nvPr/>
        </p:nvCxnSpPr>
        <p:spPr>
          <a:xfrm rot="5400000">
            <a:off x="4713869" y="5063478"/>
            <a:ext cx="255199" cy="117030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F56AF0C-1E46-494D-91B4-94EB77ECBD6E}"/>
              </a:ext>
            </a:extLst>
          </p:cNvPr>
          <p:cNvCxnSpPr>
            <a:cxnSpLocks/>
            <a:endCxn id="17" idx="5"/>
          </p:cNvCxnSpPr>
          <p:nvPr/>
        </p:nvCxnSpPr>
        <p:spPr>
          <a:xfrm rot="10800000">
            <a:off x="1257071" y="5314388"/>
            <a:ext cx="1748846" cy="53499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319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2059E-4A98-F04A-967D-B1045956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Smart Contract: Faucet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E4C345-7EF5-A146-93E3-D0D0A382D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70" y="1579190"/>
            <a:ext cx="5900059" cy="48955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A125C0-F37A-7E49-803C-DC131427E3D2}"/>
              </a:ext>
            </a:extLst>
          </p:cNvPr>
          <p:cNvSpPr/>
          <p:nvPr/>
        </p:nvSpPr>
        <p:spPr>
          <a:xfrm>
            <a:off x="1371600" y="3287486"/>
            <a:ext cx="3298371" cy="2286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260EAF-F6C1-E744-BDB4-1AE1D0FE2BB0}"/>
              </a:ext>
            </a:extLst>
          </p:cNvPr>
          <p:cNvSpPr/>
          <p:nvPr/>
        </p:nvSpPr>
        <p:spPr>
          <a:xfrm>
            <a:off x="1371601" y="5725885"/>
            <a:ext cx="2286000" cy="250371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9CA7AE-51CB-2040-9822-982D591C4B68}"/>
              </a:ext>
            </a:extLst>
          </p:cNvPr>
          <p:cNvSpPr/>
          <p:nvPr/>
        </p:nvSpPr>
        <p:spPr>
          <a:xfrm>
            <a:off x="865415" y="2566988"/>
            <a:ext cx="1344385" cy="22197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555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1A81-7B5B-B84D-AAC8-165F4E9C1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Compilation using Remix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86C57-3DB2-A047-8656-AB390B8F3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https://remix.ethereum.org/</a:t>
            </a:r>
            <a:endParaRPr lang="en-US" dirty="0"/>
          </a:p>
          <a:p>
            <a:r>
              <a:rPr lang="en-US" dirty="0"/>
              <a:t>Create </a:t>
            </a:r>
            <a:r>
              <a:rPr lang="en-US" dirty="0" err="1"/>
              <a:t>faucet.sol</a:t>
            </a:r>
            <a:r>
              <a:rPr lang="en-US" dirty="0"/>
              <a:t> &amp; fill it</a:t>
            </a:r>
          </a:p>
          <a:p>
            <a:r>
              <a:rPr lang="en-US" dirty="0"/>
              <a:t>Compile</a:t>
            </a:r>
          </a:p>
          <a:p>
            <a:pPr lvl="1"/>
            <a:r>
              <a:rPr lang="en-US" dirty="0"/>
              <a:t>Check the details to see bytecode and others</a:t>
            </a:r>
          </a:p>
        </p:txBody>
      </p:sp>
    </p:spTree>
    <p:extLst>
      <p:ext uri="{BB962C8B-B14F-4D97-AF65-F5344CB8AC3E}">
        <p14:creationId xmlns:p14="http://schemas.microsoft.com/office/powerpoint/2010/main" val="3573468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926E2-010C-0B44-B6F8-FB8E4E7A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Smart Contract on BC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A29BF-2BF0-D14B-8FFE-4D9872906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register a contract on the block chain</a:t>
            </a:r>
          </a:p>
          <a:p>
            <a:pPr lvl="1"/>
            <a:r>
              <a:rPr lang="en-US" dirty="0"/>
              <a:t>Create a special transaction</a:t>
            </a:r>
          </a:p>
          <a:p>
            <a:pPr lvl="2"/>
            <a:r>
              <a:rPr lang="en-US" dirty="0"/>
              <a:t>Destination address: 0x0 (zero)</a:t>
            </a:r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BE5553-205D-2F45-90D8-B580D2698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586"/>
          <a:stretch/>
        </p:blipFill>
        <p:spPr>
          <a:xfrm>
            <a:off x="628650" y="3454531"/>
            <a:ext cx="2147207" cy="2898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73ED3-9DAA-074F-8B0B-12CC0A854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259" y="3125632"/>
            <a:ext cx="4299970" cy="35690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3401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27E-2F52-D245-AF59-E6185D1F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 with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967A0-FCF7-CA40-BB50-884646725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Lookup contract by address at </a:t>
            </a:r>
            <a:r>
              <a:rPr lang="en-US" dirty="0" err="1"/>
              <a:t>ropsten.etherscan.io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Send 1 ether to Faucet contract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1C8AB-E94E-3D4F-9443-9E23B37C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15" y="2313179"/>
            <a:ext cx="6063343" cy="2013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F099D-496E-D94C-928C-810479F3B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15" y="4814610"/>
            <a:ext cx="5344886" cy="19901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6198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27E-2F52-D245-AF59-E6185D1FB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 with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967A0-FCF7-CA40-BB50-884646725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Withdraw 0.1 ether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55B16-6F48-794B-B5AE-DF45E22C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78" y="2373085"/>
            <a:ext cx="2187879" cy="2963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93E495-EAB0-D845-876C-10B922C0E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862" y="2373085"/>
            <a:ext cx="5602860" cy="1834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495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7: </a:t>
            </a:r>
            <a:br>
              <a:rPr lang="en-US" dirty="0"/>
            </a:br>
            <a:r>
              <a:rPr lang="en-US" dirty="0"/>
              <a:t>Ethereum Clients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24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DC631-9836-0740-8437-06FA412C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Peer-to-Peer Networking (P2P)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757D1-2CA7-8A4A-8C2B-5EA7A5B67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Models</a:t>
            </a:r>
          </a:p>
          <a:p>
            <a:pPr lvl="1"/>
            <a:r>
              <a:rPr lang="en-US" dirty="0"/>
              <a:t>Point-to-Point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Client-Server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Peer-to-Peer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A39D78-DEAA-F84C-9FE0-9ED95EB6A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144"/>
          <a:stretch/>
        </p:blipFill>
        <p:spPr>
          <a:xfrm>
            <a:off x="4012324" y="2309267"/>
            <a:ext cx="4198226" cy="57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2F392-38BE-314C-B380-C1535C63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583" y="3042810"/>
            <a:ext cx="2675120" cy="160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1F941-1461-744E-A520-EABEA8198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583" y="4807884"/>
            <a:ext cx="1989959" cy="185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E6AB9F-72AD-4A4A-B4E6-6ABF291C8FDE}"/>
              </a:ext>
            </a:extLst>
          </p:cNvPr>
          <p:cNvSpPr txBox="1"/>
          <p:nvPr/>
        </p:nvSpPr>
        <p:spPr>
          <a:xfrm>
            <a:off x="6209625" y="5253633"/>
            <a:ext cx="263809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Scalability</a:t>
            </a:r>
          </a:p>
          <a:p>
            <a:r>
              <a:rPr lang="en-US" dirty="0"/>
              <a:t>No Single-point-of-failure</a:t>
            </a:r>
          </a:p>
          <a:p>
            <a:r>
              <a:rPr lang="en-US" dirty="0"/>
              <a:t>No governance</a:t>
            </a:r>
          </a:p>
        </p:txBody>
      </p:sp>
    </p:spTree>
    <p:extLst>
      <p:ext uri="{BB962C8B-B14F-4D97-AF65-F5344CB8AC3E}">
        <p14:creationId xmlns:p14="http://schemas.microsoft.com/office/powerpoint/2010/main" val="26829677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76FF-4B37-B74D-887E-960A4F588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D570-08E7-8C4A-B7AE-92FBAC3C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Software that implements Ethereum specifications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Yellow paper: formal(mathematical) specification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Ethereum Improvement Protocol (EIP)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Ethereum Request for Comments (ERC)</a:t>
            </a:r>
          </a:p>
          <a:p>
            <a:pPr>
              <a:lnSpc>
                <a:spcPct val="110000"/>
              </a:lnSpc>
            </a:pPr>
            <a:r>
              <a:rPr lang="ko-KR" altLang="en-US" dirty="0"/>
              <a:t>다양한 </a:t>
            </a:r>
            <a:r>
              <a:rPr lang="en-US" altLang="ko-KR" dirty="0"/>
              <a:t>Client</a:t>
            </a:r>
            <a:r>
              <a:rPr lang="ko-KR" altLang="en-US" dirty="0"/>
              <a:t>가 존재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Parity</a:t>
            </a:r>
            <a:r>
              <a:rPr lang="en-US" dirty="0"/>
              <a:t> in Rust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FF0000"/>
                </a:solidFill>
              </a:rPr>
              <a:t>Geth</a:t>
            </a:r>
            <a:r>
              <a:rPr lang="en-US" dirty="0"/>
              <a:t> in Go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Cpp-ethereaum</a:t>
            </a:r>
            <a:r>
              <a:rPr lang="en-US" dirty="0"/>
              <a:t> in C++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Pyehtereum</a:t>
            </a:r>
            <a:r>
              <a:rPr lang="en-US" dirty="0"/>
              <a:t> in Python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Mantis in Scala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Harmony in Java</a:t>
            </a:r>
          </a:p>
        </p:txBody>
      </p:sp>
    </p:spTree>
    <p:extLst>
      <p:ext uri="{BB962C8B-B14F-4D97-AF65-F5344CB8AC3E}">
        <p14:creationId xmlns:p14="http://schemas.microsoft.com/office/powerpoint/2010/main" val="39982397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5ABB-BE98-5343-A61A-08D5F5E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</a:t>
            </a:r>
            <a:r>
              <a:rPr lang="en-US" dirty="0" err="1"/>
              <a:t>Netoworks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940E1-8E46-A140-9917-25350314F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Ethereum specification</a:t>
            </a:r>
            <a:r>
              <a:rPr lang="ko-KR" altLang="en-US" dirty="0"/>
              <a:t>을 따르지만 호환되지 않는 네트워크</a:t>
            </a:r>
            <a:endParaRPr lang="en-US" altLang="ko-KR" dirty="0"/>
          </a:p>
          <a:p>
            <a:pPr lvl="1"/>
            <a:r>
              <a:rPr lang="en-US" dirty="0"/>
              <a:t>Ethereum</a:t>
            </a:r>
          </a:p>
          <a:p>
            <a:pPr lvl="1"/>
            <a:r>
              <a:rPr lang="en-US" dirty="0"/>
              <a:t>Ethereum Classic</a:t>
            </a:r>
          </a:p>
          <a:p>
            <a:pPr lvl="1"/>
            <a:r>
              <a:rPr lang="en-US" dirty="0"/>
              <a:t>Ella</a:t>
            </a:r>
          </a:p>
          <a:p>
            <a:pPr lvl="1"/>
            <a:r>
              <a:rPr lang="en-US" dirty="0"/>
              <a:t>Expanse</a:t>
            </a:r>
          </a:p>
          <a:p>
            <a:pPr lvl="1"/>
            <a:r>
              <a:rPr lang="en-US" dirty="0" err="1"/>
              <a:t>Ubiq</a:t>
            </a:r>
            <a:endParaRPr lang="en-US" dirty="0"/>
          </a:p>
          <a:p>
            <a:pPr lvl="1"/>
            <a:r>
              <a:rPr lang="en-US" dirty="0" err="1"/>
              <a:t>Musicoin</a:t>
            </a:r>
            <a:endParaRPr lang="en-US" dirty="0"/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874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B85E-3C2E-8148-A767-0B802232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a Full Node?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8DA02-AB94-E149-98C0-E45745F3A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Running a full node costs</a:t>
            </a:r>
          </a:p>
          <a:p>
            <a:pPr lvl="1"/>
            <a:r>
              <a:rPr lang="en-US" dirty="0"/>
              <a:t>&gt;80GB storage, sync in several days</a:t>
            </a:r>
          </a:p>
          <a:p>
            <a:r>
              <a:rPr lang="en-US" dirty="0"/>
              <a:t>For development</a:t>
            </a:r>
          </a:p>
          <a:p>
            <a:pPr lvl="1"/>
            <a:r>
              <a:rPr lang="en-US" dirty="0"/>
              <a:t>Run </a:t>
            </a:r>
            <a:r>
              <a:rPr lang="en-US" dirty="0" err="1"/>
              <a:t>testnet</a:t>
            </a:r>
            <a:r>
              <a:rPr lang="en-US" dirty="0"/>
              <a:t> node</a:t>
            </a:r>
          </a:p>
          <a:p>
            <a:pPr lvl="2"/>
            <a:r>
              <a:rPr lang="en-US" dirty="0"/>
              <a:t>&lt;10GB, sync in a few hours</a:t>
            </a:r>
          </a:p>
          <a:p>
            <a:pPr lvl="1"/>
            <a:r>
              <a:rPr lang="en-US" dirty="0"/>
              <a:t>Run local private node (Ganache)</a:t>
            </a:r>
          </a:p>
          <a:p>
            <a:pPr lvl="2"/>
            <a:r>
              <a:rPr lang="en-US" dirty="0"/>
              <a:t>Instantly works, no other user, no other contract</a:t>
            </a:r>
          </a:p>
          <a:p>
            <a:pPr lvl="1"/>
            <a:r>
              <a:rPr lang="en-US" dirty="0"/>
              <a:t>Run cloud-based Ethereum client</a:t>
            </a:r>
          </a:p>
          <a:p>
            <a:pPr lvl="1"/>
            <a:r>
              <a:rPr lang="en-US" dirty="0"/>
              <a:t>Run remote client (Remix) switching different nodes/networks</a:t>
            </a:r>
          </a:p>
          <a:p>
            <a:r>
              <a:rPr lang="en-US" dirty="0"/>
              <a:t>Fast synchronization</a:t>
            </a:r>
          </a:p>
          <a:p>
            <a:pPr lvl="1"/>
            <a:r>
              <a:rPr lang="en-US" dirty="0"/>
              <a:t>Download blocks, but defer validation</a:t>
            </a:r>
          </a:p>
        </p:txBody>
      </p:sp>
    </p:spTree>
    <p:extLst>
      <p:ext uri="{BB962C8B-B14F-4D97-AF65-F5344CB8AC3E}">
        <p14:creationId xmlns:p14="http://schemas.microsoft.com/office/powerpoint/2010/main" val="2269305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B966-9494-F247-A5D2-0CB00317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JSON-RPC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3461F-FB7B-E84E-AF5C-32697650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469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Ethereum client</a:t>
            </a:r>
            <a:r>
              <a:rPr lang="ko-KR" altLang="en-US" sz="2000" dirty="0"/>
              <a:t>가 제공 </a:t>
            </a:r>
            <a:r>
              <a:rPr lang="en-US" altLang="ko-KR" sz="2000" dirty="0"/>
              <a:t>(over HTTP on port 8545)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JSON-RPC 2.0 spec (</a:t>
            </a:r>
            <a:r>
              <a:rPr lang="en-US" sz="1800" dirty="0">
                <a:hlinkClick r:id="rId2"/>
              </a:rPr>
              <a:t>www.jsonrpc.org/specification</a:t>
            </a:r>
            <a:r>
              <a:rPr lang="en-US" sz="18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hlinkClick r:id="rId3"/>
              </a:rPr>
              <a:t>https://github.com/ethereum/wiki/wiki/JSON-RPC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2000" dirty="0"/>
              <a:t>JSON-RPC API</a:t>
            </a:r>
            <a:r>
              <a:rPr lang="ko-KR" altLang="en-US" sz="2000" dirty="0"/>
              <a:t>는 개발자가 </a:t>
            </a:r>
            <a:r>
              <a:rPr lang="en-US" altLang="ko-KR" sz="2000" dirty="0"/>
              <a:t>Ethereum Client</a:t>
            </a:r>
            <a:r>
              <a:rPr lang="ko-KR" altLang="en-US" sz="2000" dirty="0" err="1"/>
              <a:t>를</a:t>
            </a:r>
            <a:r>
              <a:rPr lang="ko-KR" altLang="en-US" sz="2000" dirty="0"/>
              <a:t> 통해서 </a:t>
            </a:r>
            <a:r>
              <a:rPr lang="en-US" altLang="ko-KR" sz="2000" dirty="0"/>
              <a:t>blockchain</a:t>
            </a:r>
            <a:r>
              <a:rPr lang="ko-KR" altLang="en-US" sz="2000" dirty="0"/>
              <a:t>에 접근할 수 있게 해준다</a:t>
            </a:r>
            <a:endParaRPr lang="en-US" altLang="ko-K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AA4F2-47A3-D24B-9771-D551B9EB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79" y="3589771"/>
            <a:ext cx="7148286" cy="16265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071BF-F913-2141-93B0-6FCD3C446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779" y="5371625"/>
            <a:ext cx="6728279" cy="1279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93512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8: </a:t>
            </a:r>
            <a:br>
              <a:rPr lang="en-US" dirty="0"/>
            </a:br>
            <a:r>
              <a:rPr lang="en-US" dirty="0"/>
              <a:t>Ethereum Addresses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004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BA014-3653-144B-94BA-A380CC87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generate an Address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11186-A1EE-3F4A-A519-9F9803287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Key-pair generation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Private key: random 256bit number in certain range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F8f8a2f43c8376ccb0871305060d7b27b0554d2cc72bccf41b2705608452f315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Public key: uncompressed, 04|x|y (65bytes)</a:t>
            </a:r>
          </a:p>
          <a:p>
            <a:pPr lvl="2">
              <a:lnSpc>
                <a:spcPct val="110000"/>
              </a:lnSpc>
            </a:pPr>
            <a:r>
              <a:rPr lang="en-US" sz="1800" dirty="0"/>
              <a:t>046e145ccef1033dea239875dd00dfb4fee6e3348b84985c92f103444683bae07b83b5c38e5e2b0c8529d7fa3f64d46daa1ece2d9ac14cab9477d 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Address format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Last 20 bytes of Keccak256 hash of public key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No checksum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ICAP (Inter Exchange Client Address Protocol) like IBAN (International Bank Account Number) is not used much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rgbClr val="FF0000"/>
                </a:solidFill>
              </a:rPr>
              <a:t>EIP-55</a:t>
            </a:r>
            <a:r>
              <a:rPr lang="en-US" sz="2000" dirty="0"/>
              <a:t>: backward compatible capitalization-based checksum</a:t>
            </a:r>
          </a:p>
          <a:p>
            <a:pPr lvl="2">
              <a:lnSpc>
                <a:spcPct val="110000"/>
              </a:lnSpc>
            </a:pPr>
            <a:endParaRPr lang="en-US" sz="1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C9DA5CE-9FD6-BC42-AD0D-94A9198C7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21031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23282D"/>
                </a:solidFill>
                <a:effectLst/>
                <a:latin typeface="Arial" panose="020B0604020202020204" pitchFamily="34" charset="0"/>
                <a:ea typeface="Consolas" panose="020B0609020204030204" pitchFamily="49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900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69D09-FAF9-9042-BE6A-F3BA941C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EIP-55: Capitalization-based Checksum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C25C-C7B1-BA42-B6EA-592EF2277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From-to</a:t>
            </a:r>
          </a:p>
          <a:p>
            <a:pPr lvl="1"/>
            <a:r>
              <a:rPr lang="en-US" sz="2000" dirty="0">
                <a:latin typeface="Andale Mono" panose="020B0509000000000004" pitchFamily="49" charset="0"/>
              </a:rPr>
              <a:t>F=001</a:t>
            </a:r>
            <a:r>
              <a:rPr lang="en-US" sz="2000" u="sng" dirty="0">
                <a:latin typeface="Andale Mono" panose="020B0509000000000004" pitchFamily="49" charset="0"/>
              </a:rPr>
              <a:t>d</a:t>
            </a:r>
            <a:r>
              <a:rPr lang="en-US" sz="2000" dirty="0">
                <a:latin typeface="Andale Mono" panose="020B0509000000000004" pitchFamily="49" charset="0"/>
              </a:rPr>
              <a:t>3f1ef827552ae1114027bd3ecf1f086ba0f9</a:t>
            </a:r>
          </a:p>
          <a:p>
            <a:pPr lvl="1"/>
            <a:r>
              <a:rPr lang="en-US" sz="2000" dirty="0">
                <a:latin typeface="Andale Mono" panose="020B0509000000000004" pitchFamily="49" charset="0"/>
              </a:rPr>
              <a:t>T=001d3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1ef827552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dirty="0">
                <a:latin typeface="Andale Mono" panose="020B0509000000000004" pitchFamily="49" charset="0"/>
              </a:rPr>
              <a:t>e1114027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BD</a:t>
            </a:r>
            <a:r>
              <a:rPr lang="en-US" sz="2000" dirty="0">
                <a:latin typeface="Andale Mono" panose="020B0509000000000004" pitchFamily="49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ECF</a:t>
            </a:r>
            <a:r>
              <a:rPr lang="en-US" sz="2000" dirty="0">
                <a:latin typeface="Andale Mono" panose="020B0509000000000004" pitchFamily="49" charset="0"/>
              </a:rPr>
              <a:t>1f086b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dirty="0">
                <a:latin typeface="Andale Mono" panose="020B0509000000000004" pitchFamily="49" charset="0"/>
              </a:rPr>
              <a:t>0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9</a:t>
            </a:r>
            <a:r>
              <a:rPr lang="en-US" dirty="0"/>
              <a:t> </a:t>
            </a:r>
          </a:p>
          <a:p>
            <a:r>
              <a:rPr lang="en-US" dirty="0"/>
              <a:t>H=Keccak256(F)</a:t>
            </a:r>
          </a:p>
          <a:p>
            <a:r>
              <a:rPr lang="en-US" dirty="0"/>
              <a:t>T[</a:t>
            </a:r>
            <a:r>
              <a:rPr lang="en-US" dirty="0" err="1"/>
              <a:t>i</a:t>
            </a:r>
            <a:r>
              <a:rPr lang="en-US" dirty="0"/>
              <a:t>] = Upper(F[</a:t>
            </a:r>
            <a:r>
              <a:rPr lang="en-US" dirty="0" err="1"/>
              <a:t>i</a:t>
            </a:r>
            <a:r>
              <a:rPr lang="en-US" dirty="0"/>
              <a:t>]) if H[</a:t>
            </a:r>
            <a:r>
              <a:rPr lang="en-US" dirty="0" err="1"/>
              <a:t>i</a:t>
            </a:r>
            <a:r>
              <a:rPr lang="en-US" dirty="0"/>
              <a:t>] ≥ 8</a:t>
            </a:r>
          </a:p>
          <a:p>
            <a:pPr lvl="1"/>
            <a:r>
              <a:rPr lang="en-US" sz="2000" dirty="0">
                <a:latin typeface="Andale Mono" panose="020B0509000000000004" pitchFamily="49" charset="0"/>
              </a:rPr>
              <a:t>H=23a</a:t>
            </a:r>
            <a:r>
              <a:rPr lang="en-US" sz="2000" u="sng" dirty="0">
                <a:latin typeface="Andale Mono" panose="020B0509000000000004" pitchFamily="49" charset="0"/>
              </a:rPr>
              <a:t>6</a:t>
            </a:r>
            <a:r>
              <a:rPr lang="en-US" sz="2000" dirty="0">
                <a:latin typeface="Andale Mono" panose="020B0509000000000004" pitchFamily="49" charset="0"/>
              </a:rPr>
              <a:t>9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c</a:t>
            </a:r>
            <a:r>
              <a:rPr lang="en-US" sz="2000" dirty="0">
                <a:latin typeface="Andale Mono" panose="020B0509000000000004" pitchFamily="49" charset="0"/>
              </a:rPr>
              <a:t>1</a:t>
            </a:r>
            <a:r>
              <a:rPr lang="en-US" sz="2000" u="sng" dirty="0">
                <a:latin typeface="Andale Mono" panose="020B0509000000000004" pitchFamily="49" charset="0"/>
              </a:rPr>
              <a:t>65</a:t>
            </a:r>
            <a:r>
              <a:rPr lang="en-US" sz="2000" dirty="0">
                <a:latin typeface="Andale Mono" panose="020B0509000000000004" pitchFamily="49" charset="0"/>
              </a:rPr>
              <a:t>3e4ebb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b</a:t>
            </a:r>
            <a:r>
              <a:rPr lang="en-US" sz="2000" u="sng" dirty="0">
                <a:latin typeface="Andale Mono" panose="020B0509000000000004" pitchFamily="49" charset="0"/>
              </a:rPr>
              <a:t>6</a:t>
            </a:r>
            <a:r>
              <a:rPr lang="en-US" sz="2000" dirty="0">
                <a:latin typeface="Andale Mono" panose="020B0509000000000004" pitchFamily="49" charset="0"/>
              </a:rPr>
              <a:t>19b0b2c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b8</a:t>
            </a:r>
            <a:r>
              <a:rPr lang="en-US" sz="2000" dirty="0">
                <a:latin typeface="Andale Mono" panose="020B0509000000000004" pitchFamily="49" charset="0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9ba</a:t>
            </a:r>
            <a:r>
              <a:rPr lang="en-US" sz="2000" dirty="0">
                <a:latin typeface="Andale Mono" panose="020B0509000000000004" pitchFamily="49" charset="0"/>
              </a:rPr>
              <a:t>d</a:t>
            </a:r>
            <a:r>
              <a:rPr lang="en-US" sz="2000" u="sng" dirty="0">
                <a:latin typeface="Andale Mono" panose="020B0509000000000004" pitchFamily="49" charset="0"/>
              </a:rPr>
              <a:t>4</a:t>
            </a:r>
            <a:r>
              <a:rPr lang="en-US" sz="2000" dirty="0">
                <a:latin typeface="Andale Mono" panose="020B0509000000000004" pitchFamily="49" charset="0"/>
              </a:rPr>
              <a:t>989</a:t>
            </a:r>
            <a:r>
              <a:rPr lang="en-US" sz="2000" u="sng" dirty="0">
                <a:latin typeface="Andale Mono" panose="020B0509000000000004" pitchFamily="49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dirty="0">
                <a:latin typeface="Andale Mono" panose="020B0509000000000004" pitchFamily="49" charset="0"/>
              </a:rPr>
              <a:t>8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b</a:t>
            </a:r>
            <a:r>
              <a:rPr lang="en-US" sz="2000" dirty="0">
                <a:latin typeface="Andale Mono" panose="020B0509000000000004" pitchFamily="49" charset="0"/>
              </a:rPr>
              <a:t>969..</a:t>
            </a:r>
            <a:endParaRPr lang="en-US" dirty="0"/>
          </a:p>
          <a:p>
            <a:pPr lvl="1"/>
            <a:r>
              <a:rPr lang="en-US" sz="2000" dirty="0">
                <a:latin typeface="Andale Mono" panose="020B0509000000000004" pitchFamily="49" charset="0"/>
              </a:rPr>
              <a:t>F=001</a:t>
            </a:r>
            <a:r>
              <a:rPr lang="en-US" sz="2000" u="sng" dirty="0">
                <a:latin typeface="Andale Mono" panose="020B0509000000000004" pitchFamily="49" charset="0"/>
              </a:rPr>
              <a:t>d</a:t>
            </a:r>
            <a:r>
              <a:rPr lang="en-US" sz="2000" dirty="0">
                <a:latin typeface="Andale Mono" panose="020B0509000000000004" pitchFamily="49" charset="0"/>
              </a:rPr>
              <a:t>3</a:t>
            </a:r>
            <a:r>
              <a:rPr lang="en-US" sz="2000" u="sng" dirty="0">
                <a:solidFill>
                  <a:srgbClr val="FF0000"/>
                </a:solidFill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1</a:t>
            </a:r>
            <a:r>
              <a:rPr lang="en-US" sz="2000" u="sng" dirty="0">
                <a:latin typeface="Andale Mono" panose="020B0509000000000004" pitchFamily="49" charset="0"/>
              </a:rPr>
              <a:t>ef</a:t>
            </a:r>
            <a:r>
              <a:rPr lang="en-US" sz="2000" dirty="0">
                <a:latin typeface="Andale Mono" panose="020B0509000000000004" pitchFamily="49" charset="0"/>
              </a:rPr>
              <a:t>827552</a:t>
            </a:r>
            <a:r>
              <a:rPr lang="en-US" sz="2000" u="sng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u="sng" dirty="0">
                <a:latin typeface="Andale Mono" panose="020B0509000000000004" pitchFamily="49" charset="0"/>
              </a:rPr>
              <a:t>e</a:t>
            </a:r>
            <a:r>
              <a:rPr lang="en-US" sz="2000" dirty="0">
                <a:latin typeface="Andale Mono" panose="020B0509000000000004" pitchFamily="49" charset="0"/>
              </a:rPr>
              <a:t>1114027</a:t>
            </a:r>
            <a:r>
              <a:rPr lang="en-US" sz="2000" u="sng" dirty="0">
                <a:solidFill>
                  <a:srgbClr val="FF0000"/>
                </a:solidFill>
                <a:latin typeface="Andale Mono" panose="020B0509000000000004" pitchFamily="49" charset="0"/>
              </a:rPr>
              <a:t>bd</a:t>
            </a:r>
            <a:r>
              <a:rPr lang="en-US" sz="2000" dirty="0">
                <a:latin typeface="Andale Mono" panose="020B0509000000000004" pitchFamily="49" charset="0"/>
              </a:rPr>
              <a:t>3</a:t>
            </a:r>
            <a:r>
              <a:rPr lang="en-US" sz="2000" u="sng" dirty="0">
                <a:solidFill>
                  <a:srgbClr val="FF0000"/>
                </a:solidFill>
                <a:latin typeface="Andale Mono" panose="020B0509000000000004" pitchFamily="49" charset="0"/>
              </a:rPr>
              <a:t>ecf</a:t>
            </a:r>
            <a:r>
              <a:rPr lang="en-US" sz="2000" dirty="0">
                <a:latin typeface="Andale Mono" panose="020B0509000000000004" pitchFamily="49" charset="0"/>
              </a:rPr>
              <a:t>1</a:t>
            </a:r>
            <a:r>
              <a:rPr lang="en-US" sz="2000" u="sng" dirty="0"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086</a:t>
            </a:r>
            <a:r>
              <a:rPr lang="en-US" sz="2000" u="sng" dirty="0">
                <a:latin typeface="Andale Mono" panose="020B0509000000000004" pitchFamily="49" charset="0"/>
              </a:rPr>
              <a:t>b</a:t>
            </a:r>
            <a:r>
              <a:rPr lang="en-US" sz="2000" u="sng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dirty="0">
                <a:latin typeface="Andale Mono" panose="020B0509000000000004" pitchFamily="49" charset="0"/>
              </a:rPr>
              <a:t>0</a:t>
            </a:r>
            <a:r>
              <a:rPr lang="en-US" sz="2000" u="sng" dirty="0">
                <a:solidFill>
                  <a:srgbClr val="FF0000"/>
                </a:solidFill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9</a:t>
            </a:r>
          </a:p>
          <a:p>
            <a:pPr lvl="1"/>
            <a:r>
              <a:rPr lang="en-US" sz="2000" dirty="0">
                <a:latin typeface="Andale Mono" panose="020B0509000000000004" pitchFamily="49" charset="0"/>
              </a:rPr>
              <a:t>T=001d3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1ef827552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dirty="0">
                <a:latin typeface="Andale Mono" panose="020B0509000000000004" pitchFamily="49" charset="0"/>
              </a:rPr>
              <a:t>e1114027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BD</a:t>
            </a:r>
            <a:r>
              <a:rPr lang="en-US" sz="2000" dirty="0">
                <a:latin typeface="Andale Mono" panose="020B0509000000000004" pitchFamily="49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ECF</a:t>
            </a:r>
            <a:r>
              <a:rPr lang="en-US" sz="2000" dirty="0">
                <a:latin typeface="Andale Mono" panose="020B0509000000000004" pitchFamily="49" charset="0"/>
              </a:rPr>
              <a:t>1f086b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A</a:t>
            </a:r>
            <a:r>
              <a:rPr lang="en-US" sz="2000" dirty="0">
                <a:latin typeface="Andale Mono" panose="020B0509000000000004" pitchFamily="49" charset="0"/>
              </a:rPr>
              <a:t>0</a:t>
            </a:r>
            <a:r>
              <a:rPr lang="en-US" sz="2000" dirty="0">
                <a:solidFill>
                  <a:srgbClr val="FF0000"/>
                </a:solidFill>
                <a:latin typeface="Andale Mono" panose="020B0509000000000004" pitchFamily="49" charset="0"/>
              </a:rPr>
              <a:t>F</a:t>
            </a:r>
            <a:r>
              <a:rPr lang="en-US" sz="2000" dirty="0">
                <a:latin typeface="Andale Mono" panose="020B0509000000000004" pitchFamily="49" charset="0"/>
              </a:rPr>
              <a:t>9</a:t>
            </a:r>
            <a:r>
              <a:rPr lang="en-US" sz="2000" dirty="0"/>
              <a:t> </a:t>
            </a:r>
          </a:p>
          <a:p>
            <a:r>
              <a:rPr lang="en-US" dirty="0"/>
              <a:t>How to check</a:t>
            </a:r>
          </a:p>
          <a:p>
            <a:pPr lvl="1"/>
            <a:r>
              <a:rPr lang="en-US" dirty="0"/>
              <a:t>Given T, F=Lower(T), generate H=K(F), check if T is right</a:t>
            </a:r>
          </a:p>
          <a:p>
            <a:pPr lvl="1"/>
            <a:r>
              <a:rPr lang="en-US" dirty="0"/>
              <a:t>Detect error with 99.986%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20FBA-DFC9-9F42-A40D-F9304B664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21031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23282D"/>
                </a:solidFill>
                <a:effectLst/>
                <a:latin typeface="Arial" panose="020B0604020202020204" pitchFamily="34" charset="0"/>
                <a:ea typeface="Consolas" panose="020B0609020204030204" pitchFamily="49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6281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2EB8-3995-E54E-B75C-C0178ACB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management of Wallet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1F33C-C6B8-C04E-98EA-7E6AE3EDC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key management in Wallet</a:t>
            </a:r>
          </a:p>
          <a:p>
            <a:pPr lvl="1"/>
            <a:r>
              <a:rPr lang="en-US" dirty="0"/>
              <a:t>Nondeterministic wallet (JBOK wallet)</a:t>
            </a:r>
          </a:p>
          <a:p>
            <a:pPr lvl="2"/>
            <a:r>
              <a:rPr lang="en-US" dirty="0"/>
              <a:t>A set of unrelated keys stored </a:t>
            </a:r>
          </a:p>
          <a:p>
            <a:pPr lvl="1"/>
            <a:r>
              <a:rPr lang="en-US" dirty="0"/>
              <a:t>Deterministic wallet</a:t>
            </a:r>
          </a:p>
          <a:p>
            <a:pPr lvl="2"/>
            <a:r>
              <a:rPr lang="en-US" dirty="0"/>
              <a:t>All keys are derived from a master key (seed)</a:t>
            </a:r>
          </a:p>
          <a:p>
            <a:pPr lvl="2"/>
            <a:r>
              <a:rPr lang="en-US" dirty="0"/>
              <a:t>Hierarchical Deterministic (HD) wallet: uses tree (BIP-32)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FE163-3C44-9147-8CBB-0CD45CDDF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4170867"/>
            <a:ext cx="3670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062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5A83-ADA3-F24A-802C-0E95E096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Seeds and Mnemonic (BIP-39)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56709-53F9-FE45-9049-620D7536A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Compute mnemonic words from a seed</a:t>
            </a:r>
          </a:p>
          <a:p>
            <a:r>
              <a:rPr lang="en-US" dirty="0"/>
              <a:t>Which one is easier to write down correctly?</a:t>
            </a:r>
          </a:p>
          <a:p>
            <a:pPr lvl="1"/>
            <a:r>
              <a:rPr lang="en-US" dirty="0"/>
              <a:t>Seed</a:t>
            </a:r>
          </a:p>
          <a:p>
            <a:pPr lvl="2"/>
            <a:r>
              <a:rPr lang="en-US" dirty="0"/>
              <a:t>FCCF1AB3329FD5DA3DA9577511F8F137</a:t>
            </a:r>
          </a:p>
          <a:p>
            <a:pPr lvl="1"/>
            <a:r>
              <a:rPr lang="en-US" dirty="0"/>
              <a:t>12 Mnemonic words: </a:t>
            </a:r>
          </a:p>
          <a:p>
            <a:pPr lvl="2"/>
            <a:r>
              <a:rPr lang="en-US" dirty="0"/>
              <a:t>wolf juice proud gown wool unfair </a:t>
            </a:r>
            <a:br>
              <a:rPr lang="en-US" dirty="0"/>
            </a:br>
            <a:r>
              <a:rPr lang="en-US" dirty="0"/>
              <a:t>wall cliff insect more detail hub </a:t>
            </a:r>
          </a:p>
          <a:p>
            <a:r>
              <a:rPr lang="en-US" dirty="0"/>
              <a:t>When creating new HD wallet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Picks a random number (128~256)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Generates 12~24 mnemonic words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Derive root seed from those words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Derive all other keys</a:t>
            </a:r>
          </a:p>
          <a:p>
            <a:r>
              <a:rPr lang="en-US" dirty="0">
                <a:hlinkClick r:id="rId3"/>
              </a:rPr>
              <a:t>https://iancoleman.io/bip39/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FCC1EC-C1DD-C947-9414-081F943A0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8572"/>
            <a:ext cx="210314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00" b="0" i="0" u="none" strike="noStrike" cap="none" normalizeH="0" baseline="0" dirty="0">
                <a:ln>
                  <a:noFill/>
                </a:ln>
                <a:solidFill>
                  <a:srgbClr val="23282D"/>
                </a:solidFill>
                <a:effectLst/>
                <a:latin typeface="Arial" panose="020B0604020202020204" pitchFamily="34" charset="0"/>
                <a:ea typeface="Consolas" panose="020B0609020204030204" pitchFamily="49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7" name="Picture 5" descr="page4image1360">
            <a:extLst>
              <a:ext uri="{FF2B5EF4-FFF2-40B4-BE49-F238E27FC236}">
                <a16:creationId xmlns:a16="http://schemas.microsoft.com/office/drawing/2014/main" id="{155DBBA6-4C06-FD46-9811-471845052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85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986B4-0440-5043-AF7E-BD4B1A07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 Mnemonic Words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23463A-93F3-5E41-93C7-E1DC2EFC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1865" y="1962531"/>
            <a:ext cx="370220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128-bit seed</a:t>
            </a:r>
          </a:p>
          <a:p>
            <a:pPr lvl="1"/>
            <a:r>
              <a:rPr lang="en-US" sz="2000" dirty="0">
                <a:sym typeface="Wingdings" pitchFamily="2" charset="2"/>
              </a:rPr>
              <a:t>Checksum 4bits</a:t>
            </a:r>
          </a:p>
          <a:p>
            <a:pPr lvl="1"/>
            <a:r>
              <a:rPr lang="en-US" sz="2000" dirty="0">
                <a:sym typeface="Wingdings" pitchFamily="2" charset="2"/>
              </a:rPr>
              <a:t>12 words</a:t>
            </a:r>
          </a:p>
          <a:p>
            <a:r>
              <a:rPr lang="en-US" sz="2400" dirty="0">
                <a:sym typeface="Wingdings" pitchFamily="2" charset="2"/>
              </a:rPr>
              <a:t>256-bit seed</a:t>
            </a:r>
          </a:p>
          <a:p>
            <a:pPr lvl="1"/>
            <a:r>
              <a:rPr lang="en-US" sz="2000" dirty="0">
                <a:sym typeface="Wingdings" pitchFamily="2" charset="2"/>
              </a:rPr>
              <a:t>Checksum 8bits</a:t>
            </a:r>
          </a:p>
          <a:p>
            <a:pPr lvl="1"/>
            <a:r>
              <a:rPr lang="en-US" sz="2000" dirty="0">
                <a:sym typeface="Wingdings" pitchFamily="2" charset="2"/>
              </a:rPr>
              <a:t>24 words</a:t>
            </a:r>
          </a:p>
          <a:p>
            <a:r>
              <a:rPr lang="en-US" sz="2400" dirty="0">
                <a:sym typeface="Wingdings" pitchFamily="2" charset="2"/>
              </a:rPr>
              <a:t>Your choice of 12 words won’t work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53A36A-9F2F-7249-9FEC-1C96CB53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16" y="1690689"/>
            <a:ext cx="4734237" cy="48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C15A-28DD-9149-87BB-49D68C23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of P2P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28009-A8CE-9D4F-B7BD-0D50ACA07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60" y="1825625"/>
            <a:ext cx="78867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Network </a:t>
            </a:r>
            <a:r>
              <a:rPr lang="ko-KR" altLang="en-US" dirty="0"/>
              <a:t>구성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r>
              <a:rPr lang="ko-KR" altLang="en-US" dirty="0"/>
              <a:t>주변</a:t>
            </a:r>
            <a:r>
              <a:rPr lang="en-US" altLang="ko-KR" dirty="0"/>
              <a:t>/</a:t>
            </a:r>
            <a:r>
              <a:rPr lang="ko-KR" altLang="en-US" dirty="0"/>
              <a:t>랜덤 </a:t>
            </a:r>
            <a:r>
              <a:rPr lang="ko-KR" altLang="en-US" dirty="0" err="1"/>
              <a:t>노드들과의</a:t>
            </a:r>
            <a:r>
              <a:rPr lang="ko-KR" altLang="en-US" dirty="0"/>
              <a:t> 연결을 통한 그래프 형성</a:t>
            </a:r>
            <a:endParaRPr lang="en-US" altLang="ko-KR" dirty="0"/>
          </a:p>
          <a:p>
            <a:pPr>
              <a:lnSpc>
                <a:spcPct val="110000"/>
              </a:lnSpc>
            </a:pPr>
            <a:r>
              <a:rPr lang="ko-KR" altLang="en-US" dirty="0"/>
              <a:t>정보 전달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r>
              <a:rPr lang="en-US" dirty="0"/>
              <a:t>Flooding: </a:t>
            </a:r>
            <a:r>
              <a:rPr lang="ko-KR" altLang="en-US" dirty="0"/>
              <a:t>정보를 전체 네트워크에</a:t>
            </a:r>
            <a:r>
              <a:rPr lang="en-US" altLang="ko-KR" dirty="0"/>
              <a:t> Broadcast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Unicasting: </a:t>
            </a:r>
            <a:r>
              <a:rPr lang="ko-KR" altLang="en-US" dirty="0"/>
              <a:t>특정 노드로 메시지 전송 </a:t>
            </a:r>
            <a:r>
              <a:rPr lang="en-US" altLang="ko-KR" dirty="0"/>
              <a:t>(Routing protocols)</a:t>
            </a:r>
          </a:p>
          <a:p>
            <a:pPr>
              <a:lnSpc>
                <a:spcPct val="110000"/>
              </a:lnSpc>
            </a:pPr>
            <a:r>
              <a:rPr lang="ko-KR" altLang="en-US" dirty="0"/>
              <a:t>네트워크 참여</a:t>
            </a:r>
            <a:endParaRPr lang="en-US" altLang="ko-KR" dirty="0"/>
          </a:p>
          <a:p>
            <a:pPr lvl="1">
              <a:lnSpc>
                <a:spcPct val="110000"/>
              </a:lnSpc>
            </a:pPr>
            <a:r>
              <a:rPr lang="en-US" dirty="0"/>
              <a:t>Join/Leave protocol</a:t>
            </a:r>
          </a:p>
          <a:p>
            <a:pPr>
              <a:lnSpc>
                <a:spcPct val="110000"/>
              </a:lnSpc>
            </a:pPr>
            <a:r>
              <a:rPr lang="en-US" dirty="0"/>
              <a:t>Blockchain protocols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Bitcoin Network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Ethereum: </a:t>
            </a:r>
            <a:r>
              <a:rPr lang="en-US" dirty="0" err="1"/>
              <a:t>Ð</a:t>
            </a:r>
            <a:r>
              <a:rPr lang="el-GR" dirty="0"/>
              <a:t>Ξ</a:t>
            </a:r>
            <a:r>
              <a:rPr lang="en-US" dirty="0"/>
              <a:t>Vp2p protocol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26925-4161-B445-BB89-C3B8598D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947" y="4043334"/>
            <a:ext cx="3399817" cy="2549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05803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4B0E2-09B7-1B4A-B1EA-629B6173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Derive Seed from Mnemonic words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1D1153-47A3-2D49-9977-43B45224E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4861" y="1569146"/>
            <a:ext cx="6874377" cy="4799221"/>
          </a:xfrm>
        </p:spPr>
      </p:pic>
    </p:spTree>
    <p:extLst>
      <p:ext uri="{BB962C8B-B14F-4D97-AF65-F5344CB8AC3E}">
        <p14:creationId xmlns:p14="http://schemas.microsoft.com/office/powerpoint/2010/main" val="2020884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9: </a:t>
            </a:r>
            <a:br>
              <a:rPr lang="en-US" dirty="0"/>
            </a:br>
            <a:r>
              <a:rPr lang="en-US" dirty="0"/>
              <a:t>Transactions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696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84D2-2F52-CA48-B402-36936948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A2DC3-6A1F-8A44-B2A0-BEF17193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104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Signed message from EOA, trigger state change or contract execution (nothings run in background)</a:t>
            </a:r>
          </a:p>
          <a:p>
            <a:pPr>
              <a:lnSpc>
                <a:spcPct val="120000"/>
              </a:lnSpc>
            </a:pPr>
            <a:r>
              <a:rPr lang="en-US" dirty="0"/>
              <a:t>Transaction </a:t>
            </a:r>
            <a:r>
              <a:rPr lang="ko-KR" altLang="en-US" dirty="0"/>
              <a:t>구조</a:t>
            </a:r>
            <a:endParaRPr lang="en-US" altLang="ko-KR" dirty="0"/>
          </a:p>
          <a:p>
            <a:pPr lvl="1">
              <a:lnSpc>
                <a:spcPct val="120000"/>
              </a:lnSpc>
            </a:pPr>
            <a:r>
              <a:rPr lang="en-US" dirty="0"/>
              <a:t>Nonce: sequence no among </a:t>
            </a:r>
            <a:r>
              <a:rPr lang="en-US" dirty="0" err="1"/>
              <a:t>tx</a:t>
            </a:r>
            <a:r>
              <a:rPr lang="en-US" dirty="0"/>
              <a:t> from the same EOA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Gas price: how much willing to pay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Gas limit: maximum gas to use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To: destination address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Value: ether to transfer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Data: payload to trigger contract function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ECDSA signature (</a:t>
            </a:r>
            <a:r>
              <a:rPr lang="en-US" dirty="0" err="1"/>
              <a:t>v,r,s</a:t>
            </a:r>
            <a:r>
              <a:rPr lang="en-US" dirty="0"/>
              <a:t>)</a:t>
            </a:r>
          </a:p>
          <a:p>
            <a:pPr>
              <a:lnSpc>
                <a:spcPct val="120000"/>
              </a:lnSpc>
            </a:pPr>
            <a:r>
              <a:rPr lang="en-US" dirty="0"/>
              <a:t>Serialization by Recursive Length Prefix (RLP)</a:t>
            </a:r>
          </a:p>
          <a:p>
            <a:pPr>
              <a:lnSpc>
                <a:spcPct val="120000"/>
              </a:lnSpc>
            </a:pPr>
            <a:r>
              <a:rPr lang="en-US" dirty="0"/>
              <a:t>All numbers in big-endian, multiple of 8 bits</a:t>
            </a:r>
          </a:p>
          <a:p>
            <a:pPr>
              <a:lnSpc>
                <a:spcPct val="120000"/>
              </a:lnSpc>
            </a:pPr>
            <a:r>
              <a:rPr lang="en-US" dirty="0"/>
              <a:t>From address is derived from (</a:t>
            </a:r>
            <a:r>
              <a:rPr lang="en-US" dirty="0" err="1"/>
              <a:t>v,r,s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38421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D9C3-6789-CE49-9A90-33E80F53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Recursive Length Prefix (RLP)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E3897-119C-8345-9D95-A35B02407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Compact serialization of items and list of items</a:t>
            </a:r>
          </a:p>
          <a:p>
            <a:r>
              <a:rPr lang="en-US" sz="2000" dirty="0"/>
              <a:t>Each value/list is prefixed by one or zero 1-byte prefix</a:t>
            </a:r>
          </a:p>
          <a:p>
            <a:r>
              <a:rPr lang="en-US" sz="2000" dirty="0"/>
              <a:t>Depending on the range of the prefix, what follows is determined</a:t>
            </a:r>
          </a:p>
          <a:p>
            <a:r>
              <a:rPr lang="en-US" sz="2000" dirty="0"/>
              <a:t>It can express any number of nested lists</a:t>
            </a:r>
          </a:p>
          <a:p>
            <a:r>
              <a:rPr lang="en-US" sz="2000" dirty="0"/>
              <a:t>The following encoding format depends on the range of the prefix</a:t>
            </a:r>
          </a:p>
          <a:p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1FC2A9-2428-9747-AAF9-20E80268B070}"/>
              </a:ext>
            </a:extLst>
          </p:cNvPr>
          <p:cNvCxnSpPr>
            <a:cxnSpLocks/>
            <a:endCxn id="7" idx="0"/>
          </p:cNvCxnSpPr>
          <p:nvPr/>
        </p:nvCxnSpPr>
        <p:spPr>
          <a:xfrm flipV="1">
            <a:off x="646776" y="6246550"/>
            <a:ext cx="6604620" cy="92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456819-4CF5-EF49-9B95-7920AE46871E}"/>
              </a:ext>
            </a:extLst>
          </p:cNvPr>
          <p:cNvSpPr txBox="1"/>
          <p:nvPr/>
        </p:nvSpPr>
        <p:spPr>
          <a:xfrm>
            <a:off x="568718" y="624655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E1B97-E5AA-0A47-BA73-2AA528DF7790}"/>
              </a:ext>
            </a:extLst>
          </p:cNvPr>
          <p:cNvSpPr txBox="1"/>
          <p:nvPr/>
        </p:nvSpPr>
        <p:spPr>
          <a:xfrm>
            <a:off x="7077310" y="6246550"/>
            <a:ext cx="348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F896E-5CFD-0649-AC37-059659F3AB29}"/>
              </a:ext>
            </a:extLst>
          </p:cNvPr>
          <p:cNvSpPr txBox="1"/>
          <p:nvPr/>
        </p:nvSpPr>
        <p:spPr>
          <a:xfrm>
            <a:off x="3765396" y="624655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158EC7-CFFA-9C4C-95D9-8A45909828ED}"/>
              </a:ext>
            </a:extLst>
          </p:cNvPr>
          <p:cNvSpPr txBox="1"/>
          <p:nvPr/>
        </p:nvSpPr>
        <p:spPr>
          <a:xfrm>
            <a:off x="5456670" y="6246550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9BF12-4538-4B4F-85DA-A2487C77191E}"/>
              </a:ext>
            </a:extLst>
          </p:cNvPr>
          <p:cNvSpPr txBox="1"/>
          <p:nvPr/>
        </p:nvSpPr>
        <p:spPr>
          <a:xfrm>
            <a:off x="4962302" y="624655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4704E-EC3B-0042-B1F8-916380CF0722}"/>
              </a:ext>
            </a:extLst>
          </p:cNvPr>
          <p:cNvSpPr txBox="1"/>
          <p:nvPr/>
        </p:nvSpPr>
        <p:spPr>
          <a:xfrm>
            <a:off x="6620119" y="6246550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C8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0321238B-AE2B-0F4D-BD8B-64AE6EF8BBBF}"/>
              </a:ext>
            </a:extLst>
          </p:cNvPr>
          <p:cNvSpPr/>
          <p:nvPr/>
        </p:nvSpPr>
        <p:spPr>
          <a:xfrm rot="5400000">
            <a:off x="2096436" y="4382433"/>
            <a:ext cx="461449" cy="32184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BFEFD40-EFC2-BF42-A61E-0AE2879D6DEB}"/>
              </a:ext>
            </a:extLst>
          </p:cNvPr>
          <p:cNvSpPr/>
          <p:nvPr/>
        </p:nvSpPr>
        <p:spPr>
          <a:xfrm rot="5400000">
            <a:off x="4324820" y="5413920"/>
            <a:ext cx="461449" cy="11703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367DB9C6-00F9-0E4D-9236-A88C6325DE70}"/>
              </a:ext>
            </a:extLst>
          </p:cNvPr>
          <p:cNvSpPr/>
          <p:nvPr/>
        </p:nvSpPr>
        <p:spPr>
          <a:xfrm rot="5400000">
            <a:off x="5973336" y="5408340"/>
            <a:ext cx="461449" cy="11703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0CCEA1A6-819D-CE4D-94DF-CD4EED3823CD}"/>
              </a:ext>
            </a:extLst>
          </p:cNvPr>
          <p:cNvSpPr/>
          <p:nvPr/>
        </p:nvSpPr>
        <p:spPr>
          <a:xfrm rot="5400000">
            <a:off x="5147880" y="5772353"/>
            <a:ext cx="461449" cy="4311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A87D6AFD-E039-B54F-BCAC-9A3ED2DAC478}"/>
              </a:ext>
            </a:extLst>
          </p:cNvPr>
          <p:cNvSpPr/>
          <p:nvPr/>
        </p:nvSpPr>
        <p:spPr>
          <a:xfrm rot="5400000">
            <a:off x="6809149" y="5790676"/>
            <a:ext cx="461449" cy="43116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1A972-838C-1742-8CE2-6AAB35B732B8}"/>
              </a:ext>
            </a:extLst>
          </p:cNvPr>
          <p:cNvSpPr/>
          <p:nvPr/>
        </p:nvSpPr>
        <p:spPr>
          <a:xfrm>
            <a:off x="717937" y="4014439"/>
            <a:ext cx="2225986" cy="446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</a:t>
            </a:r>
            <a:r>
              <a:rPr lang="en-US" sz="1400" dirty="0" err="1"/>
              <a:t>val</a:t>
            </a:r>
            <a:r>
              <a:rPr lang="en-US" sz="1400" dirty="0"/>
              <a:t> in [0,0x7f], no prefix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B91F60-91B8-DD41-AE6E-FF4D85E2BA5A}"/>
              </a:ext>
            </a:extLst>
          </p:cNvPr>
          <p:cNvSpPr/>
          <p:nvPr/>
        </p:nvSpPr>
        <p:spPr>
          <a:xfrm>
            <a:off x="2836252" y="4595424"/>
            <a:ext cx="1858289" cy="446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</a:t>
            </a:r>
            <a:r>
              <a:rPr lang="en-US" sz="1400" dirty="0" err="1"/>
              <a:t>len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 &lt;=55, </a:t>
            </a:r>
          </a:p>
          <a:p>
            <a:pPr algn="ctr"/>
            <a:r>
              <a:rPr lang="en-US" sz="1400" dirty="0"/>
              <a:t>Prefix=0x80+len(</a:t>
            </a:r>
            <a:r>
              <a:rPr lang="en-US" sz="1400" dirty="0" err="1"/>
              <a:t>val</a:t>
            </a:r>
            <a:r>
              <a:rPr lang="en-US" sz="1400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84B5BE-DCB0-1747-B529-CA693EB43422}"/>
              </a:ext>
            </a:extLst>
          </p:cNvPr>
          <p:cNvSpPr/>
          <p:nvPr/>
        </p:nvSpPr>
        <p:spPr>
          <a:xfrm>
            <a:off x="3155938" y="4012739"/>
            <a:ext cx="2672950" cy="446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</a:t>
            </a:r>
            <a:r>
              <a:rPr lang="en-US" sz="1400" dirty="0" err="1"/>
              <a:t>len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 &gt;=56 </a:t>
            </a:r>
          </a:p>
          <a:p>
            <a:pPr algn="ctr"/>
            <a:r>
              <a:rPr lang="en-US" sz="1400" dirty="0"/>
              <a:t>Prefix=0xB8+len(</a:t>
            </a:r>
            <a:r>
              <a:rPr lang="en-US" sz="1400" dirty="0" err="1"/>
              <a:t>len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))|</a:t>
            </a:r>
            <a:r>
              <a:rPr lang="en-US" sz="1400" dirty="0" err="1"/>
              <a:t>len</a:t>
            </a:r>
            <a:r>
              <a:rPr lang="en-US" sz="1400" dirty="0"/>
              <a:t>(</a:t>
            </a:r>
            <a:r>
              <a:rPr lang="en-US" sz="1400" dirty="0" err="1"/>
              <a:t>val</a:t>
            </a:r>
            <a:r>
              <a:rPr lang="en-US" sz="1400" dirty="0"/>
              <a:t>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C511CB-BBB7-BC4E-A73A-A015DC170A02}"/>
              </a:ext>
            </a:extLst>
          </p:cNvPr>
          <p:cNvSpPr/>
          <p:nvPr/>
        </p:nvSpPr>
        <p:spPr>
          <a:xfrm>
            <a:off x="5478624" y="4593724"/>
            <a:ext cx="1858289" cy="446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</a:t>
            </a:r>
            <a:r>
              <a:rPr lang="en-US" sz="1400" dirty="0" err="1"/>
              <a:t>len</a:t>
            </a:r>
            <a:r>
              <a:rPr lang="en-US" sz="1400" dirty="0"/>
              <a:t>(list) &lt;= 55, </a:t>
            </a:r>
          </a:p>
          <a:p>
            <a:pPr algn="ctr"/>
            <a:r>
              <a:rPr lang="en-US" sz="1400" dirty="0"/>
              <a:t>Prefix=0xC0+len(list)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EAAA39-E83F-584E-94F1-593D9D812C32}"/>
              </a:ext>
            </a:extLst>
          </p:cNvPr>
          <p:cNvSpPr/>
          <p:nvPr/>
        </p:nvSpPr>
        <p:spPr>
          <a:xfrm>
            <a:off x="6073838" y="4020176"/>
            <a:ext cx="2672950" cy="4460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</a:t>
            </a:r>
            <a:r>
              <a:rPr lang="en-US" sz="1400" dirty="0" err="1"/>
              <a:t>len</a:t>
            </a:r>
            <a:r>
              <a:rPr lang="en-US" sz="1400" dirty="0"/>
              <a:t>(list) &gt;=56 </a:t>
            </a:r>
          </a:p>
          <a:p>
            <a:pPr algn="ctr"/>
            <a:r>
              <a:rPr lang="en-US" sz="1400" dirty="0"/>
              <a:t>Prefix=0xC8+len(</a:t>
            </a:r>
            <a:r>
              <a:rPr lang="en-US" sz="1400" dirty="0" err="1"/>
              <a:t>len</a:t>
            </a:r>
            <a:r>
              <a:rPr lang="en-US" sz="1400" dirty="0"/>
              <a:t>(list))|</a:t>
            </a:r>
            <a:r>
              <a:rPr lang="en-US" sz="1400" dirty="0" err="1"/>
              <a:t>len</a:t>
            </a:r>
            <a:r>
              <a:rPr lang="en-US" sz="1400" dirty="0"/>
              <a:t>(list)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A457DD-86FF-C742-A5E1-B1AF2BDE2C6A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2327160" y="4466225"/>
            <a:ext cx="1" cy="129470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3394C7-6A96-0B4C-9BCB-CEF33962852A}"/>
              </a:ext>
            </a:extLst>
          </p:cNvPr>
          <p:cNvCxnSpPr>
            <a:cxnSpLocks/>
          </p:cNvCxnSpPr>
          <p:nvPr/>
        </p:nvCxnSpPr>
        <p:spPr>
          <a:xfrm flipH="1" flipV="1">
            <a:off x="4564836" y="5039773"/>
            <a:ext cx="1" cy="73974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897DB19-2A6B-A440-B0DE-2CC5D1248018}"/>
              </a:ext>
            </a:extLst>
          </p:cNvPr>
          <p:cNvCxnSpPr>
            <a:cxnSpLocks/>
          </p:cNvCxnSpPr>
          <p:nvPr/>
        </p:nvCxnSpPr>
        <p:spPr>
          <a:xfrm flipH="1" flipV="1">
            <a:off x="6211498" y="5055765"/>
            <a:ext cx="1" cy="73974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9A4677-E113-E148-A57F-240CBAF2F54B}"/>
              </a:ext>
            </a:extLst>
          </p:cNvPr>
          <p:cNvCxnSpPr>
            <a:cxnSpLocks/>
          </p:cNvCxnSpPr>
          <p:nvPr/>
        </p:nvCxnSpPr>
        <p:spPr>
          <a:xfrm flipH="1" flipV="1">
            <a:off x="7039873" y="4458788"/>
            <a:ext cx="4250" cy="135271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47AAA7E-6B2A-5D43-8F06-029E56728DCA}"/>
              </a:ext>
            </a:extLst>
          </p:cNvPr>
          <p:cNvCxnSpPr>
            <a:cxnSpLocks/>
          </p:cNvCxnSpPr>
          <p:nvPr/>
        </p:nvCxnSpPr>
        <p:spPr>
          <a:xfrm flipH="1" flipV="1">
            <a:off x="5381527" y="4463980"/>
            <a:ext cx="4250" cy="135271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399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DF365-BD24-BE47-9F6D-A589D9D4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Transaction.nonce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17DC1-8E63-D64A-A777-D6B8059F3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number of transactions sent &amp; confirmed from this address (like sequence number)</a:t>
            </a:r>
          </a:p>
          <a:p>
            <a:r>
              <a:rPr lang="en-US" sz="2400" dirty="0"/>
              <a:t>It should be unique (duplicate not allowed)</a:t>
            </a:r>
          </a:p>
          <a:p>
            <a:r>
              <a:rPr lang="en-US" sz="2400" dirty="0"/>
              <a:t>If a nonce is missing, all </a:t>
            </a:r>
            <a:r>
              <a:rPr lang="en-US" sz="2400" dirty="0" err="1"/>
              <a:t>tx</a:t>
            </a:r>
            <a:r>
              <a:rPr lang="en-US" sz="2400" dirty="0"/>
              <a:t> with larger </a:t>
            </a:r>
            <a:r>
              <a:rPr lang="en-US" sz="2400" dirty="0" err="1"/>
              <a:t>nonces</a:t>
            </a:r>
            <a:r>
              <a:rPr lang="en-US" sz="2400" dirty="0"/>
              <a:t> are pending</a:t>
            </a:r>
          </a:p>
          <a:p>
            <a:r>
              <a:rPr lang="en-US" sz="2400" dirty="0"/>
              <a:t>Nonce makes the hash of </a:t>
            </a:r>
            <a:r>
              <a:rPr lang="en-US" sz="2400" dirty="0" err="1"/>
              <a:t>tx’s</a:t>
            </a:r>
            <a:r>
              <a:rPr lang="en-US" sz="2400" dirty="0"/>
              <a:t> with identical content different</a:t>
            </a:r>
          </a:p>
        </p:txBody>
      </p:sp>
    </p:spTree>
    <p:extLst>
      <p:ext uri="{BB962C8B-B14F-4D97-AF65-F5344CB8AC3E}">
        <p14:creationId xmlns:p14="http://schemas.microsoft.com/office/powerpoint/2010/main" val="3105141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31D1-28A5-F942-B3FF-34113A3E6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 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09724-4BA9-FB46-99FB-0AD173C19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Gas </a:t>
            </a:r>
            <a:r>
              <a:rPr lang="ko-KR" altLang="en-US" sz="2400" dirty="0"/>
              <a:t>는 별개의 </a:t>
            </a:r>
            <a:r>
              <a:rPr lang="en-US" sz="2400" dirty="0"/>
              <a:t>virtual currency</a:t>
            </a:r>
            <a:r>
              <a:rPr lang="ko-KR" altLang="en-US" sz="2400" dirty="0"/>
              <a:t>이미 </a:t>
            </a:r>
            <a:r>
              <a:rPr lang="en-US" altLang="ko-KR" sz="2400" dirty="0"/>
              <a:t>ether</a:t>
            </a:r>
            <a:r>
              <a:rPr lang="ko-KR" altLang="en-US" sz="2400" dirty="0"/>
              <a:t>와 환율이 존재</a:t>
            </a:r>
            <a:endParaRPr lang="en-US" altLang="ko-KR" sz="2400" dirty="0"/>
          </a:p>
          <a:p>
            <a:pPr lvl="1"/>
            <a:r>
              <a:rPr lang="en-US" sz="2000" dirty="0"/>
              <a:t>Ether</a:t>
            </a:r>
            <a:r>
              <a:rPr lang="ko-KR" altLang="en-US" sz="2000" dirty="0"/>
              <a:t>의 </a:t>
            </a:r>
            <a:r>
              <a:rPr lang="ko-KR" altLang="en-US" sz="2000" dirty="0" err="1"/>
              <a:t>변동가치와</a:t>
            </a:r>
            <a:r>
              <a:rPr lang="ko-KR" altLang="en-US" sz="2000" dirty="0"/>
              <a:t> </a:t>
            </a:r>
            <a:r>
              <a:rPr lang="en-US" altLang="ko-KR" sz="2000" dirty="0"/>
              <a:t>resource cost</a:t>
            </a:r>
            <a:r>
              <a:rPr lang="ko-KR" altLang="en-US" sz="2000" dirty="0"/>
              <a:t>의 </a:t>
            </a:r>
            <a:r>
              <a:rPr lang="ko-KR" altLang="en-US" sz="2000" dirty="0" err="1"/>
              <a:t>변화때문</a:t>
            </a:r>
            <a:endParaRPr lang="en-US" altLang="ko-KR" sz="2000" dirty="0"/>
          </a:p>
          <a:p>
            <a:pPr lvl="1"/>
            <a:r>
              <a:rPr lang="en-US" sz="2000" dirty="0">
                <a:hlinkClick r:id="rId2"/>
              </a:rPr>
              <a:t>https://ethgasstation.info</a:t>
            </a:r>
            <a:endParaRPr lang="en-US" sz="2000" dirty="0"/>
          </a:p>
          <a:p>
            <a:r>
              <a:rPr lang="en-US" sz="2400" dirty="0" err="1"/>
              <a:t>Tx.gasPrice</a:t>
            </a:r>
            <a:r>
              <a:rPr lang="en-US" sz="2400" dirty="0"/>
              <a:t>: Tx </a:t>
            </a:r>
            <a:r>
              <a:rPr lang="ko-KR" altLang="en-US" sz="2400" dirty="0"/>
              <a:t>생성자가 받아들일 수 있는 최대 </a:t>
            </a:r>
            <a:r>
              <a:rPr lang="en-US" altLang="ko-KR" sz="2400" dirty="0"/>
              <a:t>gas</a:t>
            </a:r>
            <a:r>
              <a:rPr lang="ko-KR" altLang="en-US" sz="2400" dirty="0"/>
              <a:t>환율</a:t>
            </a:r>
            <a:endParaRPr lang="en-US" altLang="ko-KR" sz="2400" dirty="0"/>
          </a:p>
          <a:p>
            <a:pPr lvl="1"/>
            <a:r>
              <a:rPr lang="ko-KR" altLang="en-US" sz="2000" dirty="0"/>
              <a:t>높을수록 빨리 </a:t>
            </a:r>
            <a:r>
              <a:rPr lang="en-US" altLang="ko-KR" sz="2000" dirty="0"/>
              <a:t>confirm </a:t>
            </a:r>
            <a:r>
              <a:rPr lang="ko-KR" altLang="en-US" sz="2000" dirty="0"/>
              <a:t>될 가능성이 있음</a:t>
            </a:r>
            <a:endParaRPr lang="en-US" altLang="ko-KR" sz="2000" dirty="0"/>
          </a:p>
          <a:p>
            <a:pPr lvl="1"/>
            <a:r>
              <a:rPr lang="en-US" sz="2000" dirty="0"/>
              <a:t>Web3 </a:t>
            </a:r>
            <a:r>
              <a:rPr lang="ko-KR" altLang="en-US" sz="2000" dirty="0"/>
              <a:t>는 최근 블록들에 추가된 </a:t>
            </a:r>
            <a:r>
              <a:rPr lang="en-US" altLang="ko-KR" sz="2000" dirty="0" err="1"/>
              <a:t>gasPrice</a:t>
            </a:r>
            <a:r>
              <a:rPr lang="ko-KR" altLang="en-US" sz="2000" dirty="0"/>
              <a:t>의 </a:t>
            </a:r>
            <a:r>
              <a:rPr lang="en-US" altLang="ko-KR" sz="2000" dirty="0"/>
              <a:t>median</a:t>
            </a:r>
            <a:r>
              <a:rPr lang="ko-KR" altLang="en-US" sz="2000" dirty="0"/>
              <a:t>값을 알려줌</a:t>
            </a:r>
            <a:endParaRPr lang="en-US" altLang="ko-KR" sz="2000" dirty="0"/>
          </a:p>
          <a:p>
            <a:r>
              <a:rPr lang="en-US" sz="2400" dirty="0" err="1"/>
              <a:t>Tx.gasLimit</a:t>
            </a:r>
            <a:r>
              <a:rPr lang="en-US" sz="2400" dirty="0"/>
              <a:t>: Tx </a:t>
            </a:r>
            <a:r>
              <a:rPr lang="ko-KR" altLang="en-US" sz="2400" dirty="0"/>
              <a:t>생성자가 구매할 최대 </a:t>
            </a:r>
            <a:r>
              <a:rPr lang="en-US" altLang="ko-KR" sz="2400" dirty="0"/>
              <a:t>gas</a:t>
            </a:r>
            <a:r>
              <a:rPr lang="ko-KR" altLang="en-US" sz="2400" dirty="0"/>
              <a:t>양</a:t>
            </a:r>
            <a:endParaRPr lang="en-US" altLang="ko-KR" sz="2400" dirty="0"/>
          </a:p>
          <a:p>
            <a:pPr lvl="1"/>
            <a:r>
              <a:rPr lang="en-US" sz="2000" dirty="0"/>
              <a:t>Simple transaction with no computation: 21,000 gas</a:t>
            </a:r>
          </a:p>
        </p:txBody>
      </p:sp>
    </p:spTree>
    <p:extLst>
      <p:ext uri="{BB962C8B-B14F-4D97-AF65-F5344CB8AC3E}">
        <p14:creationId xmlns:p14="http://schemas.microsoft.com/office/powerpoint/2010/main" val="10320573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D47D-FC82-A249-864F-536AD1F61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Transaction.data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2EAE-5A5E-8345-9339-29178249A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Data payload = &lt;function selector&gt; | &lt;parameters&gt;</a:t>
            </a:r>
          </a:p>
          <a:p>
            <a:r>
              <a:rPr lang="en-US" sz="2400" dirty="0"/>
              <a:t>&lt;function selector&gt; = first 4 bytes of Hash(&lt;</a:t>
            </a:r>
            <a:r>
              <a:rPr lang="en-US" sz="2400" dirty="0" err="1"/>
              <a:t>func</a:t>
            </a:r>
            <a:r>
              <a:rPr lang="en-US" sz="2400" dirty="0"/>
              <a:t> prototype&gt;)</a:t>
            </a:r>
          </a:p>
          <a:p>
            <a:r>
              <a:rPr lang="en-US" sz="2400" dirty="0"/>
              <a:t>&lt;</a:t>
            </a:r>
            <a:r>
              <a:rPr lang="en-US" sz="2400" dirty="0" err="1"/>
              <a:t>func</a:t>
            </a:r>
            <a:r>
              <a:rPr lang="en-US" sz="2400" dirty="0"/>
              <a:t> prototype&gt; = &lt;</a:t>
            </a:r>
            <a:r>
              <a:rPr lang="en-US" sz="2400" dirty="0" err="1"/>
              <a:t>func</a:t>
            </a:r>
            <a:r>
              <a:rPr lang="en-US" sz="2400" dirty="0"/>
              <a:t> name&gt;(&lt;</a:t>
            </a:r>
            <a:r>
              <a:rPr lang="en-US" sz="2400" dirty="0" err="1"/>
              <a:t>arg</a:t>
            </a:r>
            <a:r>
              <a:rPr lang="en-US" sz="2400" dirty="0"/>
              <a:t> types&gt;)</a:t>
            </a:r>
          </a:p>
          <a:p>
            <a:r>
              <a:rPr lang="en-US" sz="2400" dirty="0"/>
              <a:t>&lt;parameters&gt; = &lt;</a:t>
            </a:r>
            <a:r>
              <a:rPr lang="en-US" sz="2400" dirty="0" err="1"/>
              <a:t>param</a:t>
            </a:r>
            <a:r>
              <a:rPr lang="en-US" sz="2400" dirty="0"/>
              <a:t>&gt;|….|&lt;</a:t>
            </a:r>
            <a:r>
              <a:rPr lang="en-US" sz="2400" dirty="0" err="1"/>
              <a:t>param</a:t>
            </a:r>
            <a:r>
              <a:rPr lang="en-US" sz="2400" dirty="0"/>
              <a:t>&gt;</a:t>
            </a:r>
          </a:p>
          <a:p>
            <a:r>
              <a:rPr lang="en-US" sz="2400" dirty="0"/>
              <a:t>&lt;</a:t>
            </a:r>
            <a:r>
              <a:rPr lang="en-US" sz="2400" dirty="0" err="1"/>
              <a:t>param</a:t>
            </a:r>
            <a:r>
              <a:rPr lang="en-US" sz="2400" dirty="0"/>
              <a:t>&gt;=big-</a:t>
            </a:r>
            <a:r>
              <a:rPr lang="en-US" sz="2400" dirty="0" err="1"/>
              <a:t>endican</a:t>
            </a:r>
            <a:r>
              <a:rPr lang="en-US" sz="2400" dirty="0"/>
              <a:t> representation of the parameter</a:t>
            </a:r>
          </a:p>
          <a:p>
            <a:r>
              <a:rPr lang="en-US" sz="2400" dirty="0"/>
              <a:t>Ex: “function withdraw(</a:t>
            </a:r>
            <a:r>
              <a:rPr lang="en-US" sz="2400" dirty="0" err="1"/>
              <a:t>uint</a:t>
            </a:r>
            <a:r>
              <a:rPr lang="en-US" sz="2400" dirty="0"/>
              <a:t> </a:t>
            </a:r>
            <a:r>
              <a:rPr lang="en-US" sz="2400" dirty="0" err="1"/>
              <a:t>amnt</a:t>
            </a:r>
            <a:r>
              <a:rPr lang="en-US" sz="2400" dirty="0"/>
              <a:t>) public {“</a:t>
            </a:r>
          </a:p>
          <a:p>
            <a:pPr lvl="1"/>
            <a:r>
              <a:rPr lang="en-US" sz="2000" dirty="0"/>
              <a:t>&lt;</a:t>
            </a:r>
            <a:r>
              <a:rPr lang="en-US" sz="2000" dirty="0" err="1"/>
              <a:t>func</a:t>
            </a:r>
            <a:r>
              <a:rPr lang="en-US" sz="2000" dirty="0"/>
              <a:t> selector&gt;: SHA3(“withdraw(uint256)”)’s first 4 </a:t>
            </a:r>
            <a:r>
              <a:rPr lang="en-US" sz="2000" dirty="0" err="1"/>
              <a:t>bytsee</a:t>
            </a:r>
            <a:endParaRPr lang="en-US" sz="2000" dirty="0"/>
          </a:p>
          <a:p>
            <a:pPr lvl="2"/>
            <a:r>
              <a:rPr lang="en-US" dirty="0"/>
              <a:t>0x</a:t>
            </a:r>
            <a:r>
              <a:rPr lang="en-US" dirty="0">
                <a:solidFill>
                  <a:srgbClr val="FF0000"/>
                </a:solidFill>
              </a:rPr>
              <a:t>2e1a7d4d</a:t>
            </a:r>
            <a:r>
              <a:rPr lang="en-US" dirty="0"/>
              <a:t>13322e7b96f9a57413e1525c250fb7a9021cf91d1540d5b69f16a49f </a:t>
            </a:r>
            <a:endParaRPr lang="en-US" sz="1600" dirty="0"/>
          </a:p>
          <a:p>
            <a:pPr lvl="1"/>
            <a:r>
              <a:rPr lang="en-US" sz="2000" dirty="0"/>
              <a:t>&lt;</a:t>
            </a:r>
            <a:r>
              <a:rPr lang="en-US" sz="2000" dirty="0" err="1"/>
              <a:t>params</a:t>
            </a:r>
            <a:r>
              <a:rPr lang="en-US" sz="2000" dirty="0"/>
              <a:t>&gt;=0…02386f26fc10000 (for 0.01 ether)</a:t>
            </a:r>
          </a:p>
          <a:p>
            <a:pPr lvl="1"/>
            <a:r>
              <a:rPr lang="en-US" sz="2000" dirty="0"/>
              <a:t>Payload = 2e1a7d4d0…02386f26fc10000</a:t>
            </a:r>
          </a:p>
        </p:txBody>
      </p:sp>
    </p:spTree>
    <p:extLst>
      <p:ext uri="{BB962C8B-B14F-4D97-AF65-F5344CB8AC3E}">
        <p14:creationId xmlns:p14="http://schemas.microsoft.com/office/powerpoint/2010/main" val="7405591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169B-496E-3E4F-A187-C0C79276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Contract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2EC69-1A1A-C845-9C63-47423E26B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transaction for contract creation</a:t>
            </a:r>
          </a:p>
          <a:p>
            <a:pPr lvl="1"/>
            <a:r>
              <a:rPr lang="en-US" dirty="0"/>
              <a:t>Sent to 0x0 address (indicating “create this contract”)</a:t>
            </a:r>
          </a:p>
          <a:p>
            <a:pPr lvl="1"/>
            <a:r>
              <a:rPr lang="en-US" dirty="0"/>
              <a:t>Free</a:t>
            </a:r>
          </a:p>
          <a:p>
            <a:pPr lvl="2"/>
            <a:r>
              <a:rPr lang="en-US" dirty="0"/>
              <a:t>Special ether-burning address: 0xDEAD</a:t>
            </a:r>
          </a:p>
          <a:p>
            <a:pPr lvl="1"/>
            <a:r>
              <a:rPr lang="en-US" dirty="0"/>
              <a:t>Data payload=&lt;bytecode&gt;</a:t>
            </a:r>
          </a:p>
          <a:p>
            <a:pPr lvl="2"/>
            <a:r>
              <a:rPr lang="en-US" dirty="0" err="1"/>
              <a:t>solc</a:t>
            </a:r>
            <a:r>
              <a:rPr lang="en-US" dirty="0"/>
              <a:t> --bin </a:t>
            </a:r>
            <a:r>
              <a:rPr lang="en-US" dirty="0" err="1"/>
              <a:t>Faucet.sol</a:t>
            </a:r>
            <a:endParaRPr lang="en-US" dirty="0"/>
          </a:p>
          <a:p>
            <a:pPr lvl="2"/>
            <a:r>
              <a:rPr lang="en-US" dirty="0"/>
              <a:t>code=“0x606…”;</a:t>
            </a:r>
          </a:p>
          <a:p>
            <a:pPr lvl="2"/>
            <a:r>
              <a:rPr lang="en-US" dirty="0"/>
              <a:t>web3.eth.sendTransaction( {from: &lt;</a:t>
            </a:r>
            <a:r>
              <a:rPr lang="en-US" dirty="0" err="1"/>
              <a:t>myaddr</a:t>
            </a:r>
            <a:r>
              <a:rPr lang="en-US" dirty="0"/>
              <a:t>&gt;, to: 0, </a:t>
            </a:r>
            <a:br>
              <a:rPr lang="en-US" dirty="0"/>
            </a:br>
            <a:r>
              <a:rPr lang="en-US" dirty="0"/>
              <a:t>	data: code, gas: 113558, </a:t>
            </a:r>
            <a:r>
              <a:rPr lang="en-US" dirty="0" err="1"/>
              <a:t>gasPrice</a:t>
            </a:r>
            <a:r>
              <a:rPr lang="en-US" dirty="0"/>
              <a:t>: 200000000000} 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88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4A9A-B144-2F4B-8899-5A539DAE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Transaction </a:t>
            </a:r>
            <a:r>
              <a:rPr lang="en-US" dirty="0" err="1"/>
              <a:t>prapagation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D1FE4-A60D-C34D-B335-57EBBE831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Transaction is broadcast to neighbors</a:t>
            </a:r>
          </a:p>
          <a:p>
            <a:pPr lvl="1"/>
            <a:r>
              <a:rPr lang="en-US" dirty="0"/>
              <a:t>Upon receiving, node validates it</a:t>
            </a:r>
          </a:p>
          <a:p>
            <a:pPr lvl="1"/>
            <a:r>
              <a:rPr lang="en-US" dirty="0"/>
              <a:t>Forward to other nodes (among &gt;=13 neighbors)</a:t>
            </a:r>
          </a:p>
          <a:p>
            <a:pPr lvl="1"/>
            <a:r>
              <a:rPr lang="en-US" dirty="0"/>
              <a:t>It take a few seconds to flood the entire network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1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10: </a:t>
            </a:r>
            <a:br>
              <a:rPr lang="en-US" dirty="0"/>
            </a:br>
            <a:r>
              <a:rPr lang="en-US" dirty="0"/>
              <a:t>Smart Contract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5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DAF0-E373-9849-8CFD-815AD437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Principles &amp; 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E0A28-DA46-1543-B627-1EF2E95D6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6402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dirty="0"/>
              <a:t>보안 </a:t>
            </a:r>
            <a:r>
              <a:rPr lang="en-US" altLang="ko-KR" dirty="0"/>
              <a:t>3</a:t>
            </a:r>
            <a:r>
              <a:rPr lang="ko-KR" altLang="en-US" dirty="0" err="1"/>
              <a:t>대요소</a:t>
            </a:r>
            <a:r>
              <a:rPr lang="en-US" altLang="ko-KR" dirty="0"/>
              <a:t>: </a:t>
            </a:r>
            <a:r>
              <a:rPr lang="en-US" dirty="0"/>
              <a:t>CIA</a:t>
            </a:r>
          </a:p>
          <a:p>
            <a:pPr>
              <a:lnSpc>
                <a:spcPct val="120000"/>
              </a:lnSpc>
            </a:pPr>
            <a:r>
              <a:rPr lang="en-US" dirty="0"/>
              <a:t>Confidentiality (</a:t>
            </a:r>
            <a:r>
              <a:rPr lang="ko-KR" altLang="en-US" dirty="0"/>
              <a:t>기밀성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ko-KR" altLang="en-US" dirty="0"/>
              <a:t>보장하지 않음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Integrity</a:t>
            </a:r>
            <a:r>
              <a:rPr lang="en-US" dirty="0"/>
              <a:t> (</a:t>
            </a:r>
            <a:r>
              <a:rPr lang="ko-KR" altLang="en-US" dirty="0"/>
              <a:t>무결성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[BC] Transaction, Block, Address</a:t>
            </a:r>
          </a:p>
          <a:p>
            <a:pPr>
              <a:lnSpc>
                <a:spcPct val="120000"/>
              </a:lnSpc>
            </a:pPr>
            <a:r>
              <a:rPr lang="en-US" dirty="0"/>
              <a:t>Availability (</a:t>
            </a:r>
            <a:r>
              <a:rPr lang="ko-KR" altLang="en-US" dirty="0"/>
              <a:t>가용성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Denial of Service (</a:t>
            </a:r>
            <a:r>
              <a:rPr lang="en-US" altLang="ko-KR" dirty="0" err="1"/>
              <a:t>DoS</a:t>
            </a:r>
            <a:r>
              <a:rPr lang="en-US" altLang="ko-KR" dirty="0"/>
              <a:t>) </a:t>
            </a:r>
            <a:r>
              <a:rPr lang="ko-KR" altLang="en-US" dirty="0"/>
              <a:t>공격</a:t>
            </a:r>
            <a:endParaRPr lang="en-US" altLang="ko-KR" dirty="0"/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Authenticity</a:t>
            </a:r>
            <a:r>
              <a:rPr lang="en-US" dirty="0"/>
              <a:t> (</a:t>
            </a:r>
            <a:r>
              <a:rPr lang="ko-KR" altLang="en-US" dirty="0"/>
              <a:t>인증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Signature</a:t>
            </a:r>
            <a:r>
              <a:rPr lang="ko-KR" altLang="en-US" dirty="0"/>
              <a:t>로 </a:t>
            </a:r>
            <a:r>
              <a:rPr lang="en-US" altLang="ko-KR" dirty="0"/>
              <a:t>Ownership </a:t>
            </a:r>
            <a:r>
              <a:rPr lang="ko-KR" altLang="en-US" dirty="0"/>
              <a:t>증명 </a:t>
            </a:r>
            <a:r>
              <a:rPr lang="en-US" altLang="ko-KR" dirty="0"/>
              <a:t>(Anonymous)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Anonymity (</a:t>
            </a:r>
            <a:r>
              <a:rPr lang="ko-KR" altLang="en-US" dirty="0"/>
              <a:t>익명성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One time public key</a:t>
            </a:r>
          </a:p>
          <a:p>
            <a:pPr>
              <a:lnSpc>
                <a:spcPct val="120000"/>
              </a:lnSpc>
            </a:pPr>
            <a:r>
              <a:rPr lang="en-US" dirty="0"/>
              <a:t>Non-repudiation (</a:t>
            </a:r>
            <a:r>
              <a:rPr lang="ko-KR" altLang="en-US" dirty="0"/>
              <a:t>부인방지</a:t>
            </a:r>
            <a:r>
              <a:rPr lang="en-US" altLang="ko-KR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4236800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2D1A3-9439-3844-B86E-86704E91D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Smart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1012D-EB7E-6244-A6A0-76B794E7E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Nick Szabo coined in 1990</a:t>
            </a:r>
          </a:p>
          <a:p>
            <a:pPr lvl="1"/>
            <a:r>
              <a:rPr lang="en-US" dirty="0"/>
              <a:t>Original meaning is a bit different from what we use now</a:t>
            </a:r>
          </a:p>
          <a:p>
            <a:r>
              <a:rPr lang="en-US" dirty="0"/>
              <a:t>Definition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immutable</a:t>
            </a:r>
            <a:r>
              <a:rPr lang="en-US" dirty="0"/>
              <a:t> computer programs </a:t>
            </a:r>
            <a:br>
              <a:rPr lang="en-US" dirty="0"/>
            </a:br>
            <a:r>
              <a:rPr lang="en-US" dirty="0"/>
              <a:t>that run </a:t>
            </a:r>
            <a:r>
              <a:rPr lang="en-US" dirty="0">
                <a:solidFill>
                  <a:srgbClr val="FF0000"/>
                </a:solidFill>
              </a:rPr>
              <a:t>deterministically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EVM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on the </a:t>
            </a:r>
            <a:r>
              <a:rPr lang="en-US" dirty="0">
                <a:solidFill>
                  <a:srgbClr val="FF0000"/>
                </a:solidFill>
              </a:rPr>
              <a:t>decentralized</a:t>
            </a:r>
            <a:r>
              <a:rPr lang="en-US" dirty="0"/>
              <a:t> world computer</a:t>
            </a:r>
          </a:p>
          <a:p>
            <a:r>
              <a:rPr lang="en-US" dirty="0"/>
              <a:t>Contract’s address</a:t>
            </a:r>
          </a:p>
          <a:p>
            <a:pPr lvl="1"/>
            <a:r>
              <a:rPr lang="en-US" dirty="0"/>
              <a:t>Last 20 bytes of Keccak256(RLP(sender, nonce))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7764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6E40BE3-3537-4E49-8B31-158375B79600}"/>
              </a:ext>
            </a:extLst>
          </p:cNvPr>
          <p:cNvSpPr/>
          <p:nvPr/>
        </p:nvSpPr>
        <p:spPr>
          <a:xfrm>
            <a:off x="3032955" y="4162193"/>
            <a:ext cx="1226634" cy="16559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Block #897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20AE1-F88D-5545-B2DE-A9A098E86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Lifecycle of Smart Contract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0137E5-B02D-344C-9E4B-5D3A6926B257}"/>
              </a:ext>
            </a:extLst>
          </p:cNvPr>
          <p:cNvCxnSpPr>
            <a:cxnSpLocks/>
            <a:stCxn id="10" idx="0"/>
            <a:endCxn id="12" idx="2"/>
          </p:cNvCxnSpPr>
          <p:nvPr/>
        </p:nvCxnSpPr>
        <p:spPr>
          <a:xfrm>
            <a:off x="2881196" y="1920353"/>
            <a:ext cx="866073" cy="129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Snip and Round Single Corner Rectangle 9">
            <a:extLst>
              <a:ext uri="{FF2B5EF4-FFF2-40B4-BE49-F238E27FC236}">
                <a16:creationId xmlns:a16="http://schemas.microsoft.com/office/drawing/2014/main" id="{F701121A-2BD1-BC42-9B94-17F2D765A0C8}"/>
              </a:ext>
            </a:extLst>
          </p:cNvPr>
          <p:cNvSpPr/>
          <p:nvPr/>
        </p:nvSpPr>
        <p:spPr>
          <a:xfrm>
            <a:off x="1654562" y="1680601"/>
            <a:ext cx="1226634" cy="479503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Source</a:t>
            </a:r>
          </a:p>
        </p:txBody>
      </p:sp>
      <p:sp>
        <p:nvSpPr>
          <p:cNvPr id="12" name="Snip and Round Single Corner Rectangle 11">
            <a:extLst>
              <a:ext uri="{FF2B5EF4-FFF2-40B4-BE49-F238E27FC236}">
                <a16:creationId xmlns:a16="http://schemas.microsoft.com/office/drawing/2014/main" id="{8A50D106-64C8-AB49-ACDE-9D63A1C094D3}"/>
              </a:ext>
            </a:extLst>
          </p:cNvPr>
          <p:cNvSpPr/>
          <p:nvPr/>
        </p:nvSpPr>
        <p:spPr>
          <a:xfrm>
            <a:off x="3747269" y="1693509"/>
            <a:ext cx="1226634" cy="479503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Bytecode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48A334-80D3-174A-95F0-6DA40B3807A9}"/>
              </a:ext>
            </a:extLst>
          </p:cNvPr>
          <p:cNvSpPr txBox="1"/>
          <p:nvPr/>
        </p:nvSpPr>
        <p:spPr>
          <a:xfrm>
            <a:off x="2845843" y="1582841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compile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047EF-7B75-5D41-91EC-33B490E29487}"/>
              </a:ext>
            </a:extLst>
          </p:cNvPr>
          <p:cNvSpPr/>
          <p:nvPr/>
        </p:nvSpPr>
        <p:spPr>
          <a:xfrm>
            <a:off x="5689404" y="1690689"/>
            <a:ext cx="1226634" cy="16559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Block #234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CEC810E-E0CF-3744-92B2-EC7F4725994D}"/>
              </a:ext>
            </a:extLst>
          </p:cNvPr>
          <p:cNvSpPr/>
          <p:nvPr/>
        </p:nvSpPr>
        <p:spPr>
          <a:xfrm>
            <a:off x="5834640" y="2644756"/>
            <a:ext cx="969885" cy="5277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Tx </a:t>
            </a:r>
            <a:r>
              <a:rPr lang="en-US" sz="1200" dirty="0">
                <a:sym typeface="Wingdings" pitchFamily="2" charset="2"/>
              </a:rPr>
              <a:t> #0</a:t>
            </a:r>
            <a:endParaRPr lang="en-US" sz="1200" dirty="0"/>
          </a:p>
        </p:txBody>
      </p:sp>
      <p:sp>
        <p:nvSpPr>
          <p:cNvPr id="29" name="Snip and Round Single Corner Rectangle 28">
            <a:extLst>
              <a:ext uri="{FF2B5EF4-FFF2-40B4-BE49-F238E27FC236}">
                <a16:creationId xmlns:a16="http://schemas.microsoft.com/office/drawing/2014/main" id="{3761D217-8210-C04D-A303-52FCE3A64F63}"/>
              </a:ext>
            </a:extLst>
          </p:cNvPr>
          <p:cNvSpPr/>
          <p:nvPr/>
        </p:nvSpPr>
        <p:spPr>
          <a:xfrm>
            <a:off x="5929334" y="2897351"/>
            <a:ext cx="792048" cy="228303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Bytecode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A5A878-173E-F846-A2F0-5C86571B2220}"/>
              </a:ext>
            </a:extLst>
          </p:cNvPr>
          <p:cNvSpPr txBox="1"/>
          <p:nvPr/>
        </p:nvSpPr>
        <p:spPr>
          <a:xfrm>
            <a:off x="2754602" y="2567338"/>
            <a:ext cx="82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deploy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E140C241-F04D-044A-B27D-9950E81B1937}"/>
              </a:ext>
            </a:extLst>
          </p:cNvPr>
          <p:cNvSpPr/>
          <p:nvPr/>
        </p:nvSpPr>
        <p:spPr>
          <a:xfrm>
            <a:off x="5466513" y="4070263"/>
            <a:ext cx="1906859" cy="1849824"/>
          </a:xfrm>
          <a:prstGeom prst="cube">
            <a:avLst>
              <a:gd name="adj" fmla="val 1535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/>
              <a:t>EVM</a:t>
            </a:r>
          </a:p>
        </p:txBody>
      </p:sp>
      <p:sp>
        <p:nvSpPr>
          <p:cNvPr id="32" name="Snip and Round Single Corner Rectangle 31">
            <a:extLst>
              <a:ext uri="{FF2B5EF4-FFF2-40B4-BE49-F238E27FC236}">
                <a16:creationId xmlns:a16="http://schemas.microsoft.com/office/drawing/2014/main" id="{8725F840-6CD8-6B40-B0FA-9D6793FF3AD1}"/>
              </a:ext>
            </a:extLst>
          </p:cNvPr>
          <p:cNvSpPr/>
          <p:nvPr/>
        </p:nvSpPr>
        <p:spPr>
          <a:xfrm>
            <a:off x="5780684" y="4852745"/>
            <a:ext cx="1044071" cy="468623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Smart</a:t>
            </a:r>
          </a:p>
          <a:p>
            <a:pPr algn="ctr"/>
            <a:r>
              <a:rPr lang="en-US" sz="1200" dirty="0"/>
              <a:t>Contract #678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0E802D-4ABC-DD4D-A448-13BFC1AA28AF}"/>
              </a:ext>
            </a:extLst>
          </p:cNvPr>
          <p:cNvCxnSpPr>
            <a:stCxn id="29" idx="1"/>
          </p:cNvCxnSpPr>
          <p:nvPr/>
        </p:nvCxnSpPr>
        <p:spPr>
          <a:xfrm flipH="1">
            <a:off x="6302720" y="3125654"/>
            <a:ext cx="22638" cy="18645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BDB86EB-A3E7-E842-A1AF-D851CFA92118}"/>
              </a:ext>
            </a:extLst>
          </p:cNvPr>
          <p:cNvSpPr/>
          <p:nvPr/>
        </p:nvSpPr>
        <p:spPr>
          <a:xfrm>
            <a:off x="3155554" y="4629595"/>
            <a:ext cx="969885" cy="8977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Tx </a:t>
            </a:r>
            <a:r>
              <a:rPr lang="en-US" sz="1200" dirty="0">
                <a:sym typeface="Wingdings" pitchFamily="2" charset="2"/>
              </a:rPr>
              <a:t> #678</a:t>
            </a:r>
          </a:p>
          <a:p>
            <a:endParaRPr lang="en-US" sz="1200" dirty="0">
              <a:sym typeface="Wingdings" pitchFamily="2" charset="2"/>
            </a:endParaRP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1200" dirty="0">
                <a:sym typeface="Wingdings" pitchFamily="2" charset="2"/>
              </a:rPr>
              <a:t>Gas=100</a:t>
            </a:r>
            <a:endParaRPr lang="en-US" sz="1200" dirty="0"/>
          </a:p>
        </p:txBody>
      </p:sp>
      <p:sp>
        <p:nvSpPr>
          <p:cNvPr id="37" name="Snip and Round Single Corner Rectangle 36">
            <a:extLst>
              <a:ext uri="{FF2B5EF4-FFF2-40B4-BE49-F238E27FC236}">
                <a16:creationId xmlns:a16="http://schemas.microsoft.com/office/drawing/2014/main" id="{CAE2293A-080E-0C40-8A90-78A6577C744F}"/>
              </a:ext>
            </a:extLst>
          </p:cNvPr>
          <p:cNvSpPr/>
          <p:nvPr/>
        </p:nvSpPr>
        <p:spPr>
          <a:xfrm>
            <a:off x="3244472" y="4970033"/>
            <a:ext cx="792048" cy="228303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Foo( “hi” 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54C6718-C51A-904B-9863-8AAED7FD62E1}"/>
              </a:ext>
            </a:extLst>
          </p:cNvPr>
          <p:cNvCxnSpPr>
            <a:cxnSpLocks/>
            <a:stCxn id="36" idx="3"/>
            <a:endCxn id="32" idx="2"/>
          </p:cNvCxnSpPr>
          <p:nvPr/>
        </p:nvCxnSpPr>
        <p:spPr>
          <a:xfrm>
            <a:off x="4125439" y="5078476"/>
            <a:ext cx="1655245" cy="85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94DE64CB-AE37-7E48-8908-6FF651E4E0D5}"/>
              </a:ext>
            </a:extLst>
          </p:cNvPr>
          <p:cNvSpPr/>
          <p:nvPr/>
        </p:nvSpPr>
        <p:spPr>
          <a:xfrm>
            <a:off x="1683660" y="4830486"/>
            <a:ext cx="702527" cy="4961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EOA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33CE521-16F0-3140-A0D3-A4AF941084AB}"/>
              </a:ext>
            </a:extLst>
          </p:cNvPr>
          <p:cNvCxnSpPr>
            <a:cxnSpLocks/>
            <a:stCxn id="41" idx="6"/>
            <a:endCxn id="36" idx="1"/>
          </p:cNvCxnSpPr>
          <p:nvPr/>
        </p:nvCxnSpPr>
        <p:spPr>
          <a:xfrm flipV="1">
            <a:off x="2386187" y="5078476"/>
            <a:ext cx="769367" cy="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747BB1F5-D2BE-5A48-8D36-6A4E594553F8}"/>
              </a:ext>
            </a:extLst>
          </p:cNvPr>
          <p:cNvSpPr/>
          <p:nvPr/>
        </p:nvSpPr>
        <p:spPr>
          <a:xfrm>
            <a:off x="1905234" y="2656205"/>
            <a:ext cx="694163" cy="4707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EOA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4001AB-2EAB-1D4F-B9EB-341D937F39E4}"/>
              </a:ext>
            </a:extLst>
          </p:cNvPr>
          <p:cNvCxnSpPr>
            <a:cxnSpLocks/>
            <a:stCxn id="45" idx="0"/>
            <a:endCxn id="10" idx="1"/>
          </p:cNvCxnSpPr>
          <p:nvPr/>
        </p:nvCxnSpPr>
        <p:spPr>
          <a:xfrm flipV="1">
            <a:off x="2252316" y="2160104"/>
            <a:ext cx="15563" cy="4961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CBE0BAA0-24E4-644D-B212-CA4AB2B0945F}"/>
              </a:ext>
            </a:extLst>
          </p:cNvPr>
          <p:cNvSpPr/>
          <p:nvPr/>
        </p:nvSpPr>
        <p:spPr>
          <a:xfrm>
            <a:off x="3826031" y="2608230"/>
            <a:ext cx="969885" cy="5989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/>
              <a:t>Tx </a:t>
            </a:r>
            <a:r>
              <a:rPr lang="en-US" sz="1200" dirty="0">
                <a:sym typeface="Wingdings" pitchFamily="2" charset="2"/>
              </a:rPr>
              <a:t> #0</a:t>
            </a:r>
            <a:endParaRPr lang="en-US" sz="1200" dirty="0"/>
          </a:p>
        </p:txBody>
      </p:sp>
      <p:sp>
        <p:nvSpPr>
          <p:cNvPr id="63" name="Snip and Round Single Corner Rectangle 62">
            <a:extLst>
              <a:ext uri="{FF2B5EF4-FFF2-40B4-BE49-F238E27FC236}">
                <a16:creationId xmlns:a16="http://schemas.microsoft.com/office/drawing/2014/main" id="{A49E1309-E9EB-3A44-8FAD-5A7D327DC8D7}"/>
              </a:ext>
            </a:extLst>
          </p:cNvPr>
          <p:cNvSpPr/>
          <p:nvPr/>
        </p:nvSpPr>
        <p:spPr>
          <a:xfrm>
            <a:off x="3920725" y="2871976"/>
            <a:ext cx="792048" cy="228303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Bytecode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D42EA30-7FF6-544B-A5E1-699BE6F040D3}"/>
              </a:ext>
            </a:extLst>
          </p:cNvPr>
          <p:cNvCxnSpPr>
            <a:cxnSpLocks/>
            <a:stCxn id="45" idx="6"/>
            <a:endCxn id="62" idx="1"/>
          </p:cNvCxnSpPr>
          <p:nvPr/>
        </p:nvCxnSpPr>
        <p:spPr>
          <a:xfrm>
            <a:off x="2599397" y="2891563"/>
            <a:ext cx="1226634" cy="16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D69CFA-02A3-144D-81B3-B4091D996497}"/>
              </a:ext>
            </a:extLst>
          </p:cNvPr>
          <p:cNvCxnSpPr>
            <a:cxnSpLocks/>
          </p:cNvCxnSpPr>
          <p:nvPr/>
        </p:nvCxnSpPr>
        <p:spPr>
          <a:xfrm flipH="1">
            <a:off x="4557550" y="2215721"/>
            <a:ext cx="1" cy="6897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58A7738-E178-D440-ADA9-08AC3AC6AD0D}"/>
              </a:ext>
            </a:extLst>
          </p:cNvPr>
          <p:cNvCxnSpPr>
            <a:cxnSpLocks/>
            <a:stCxn id="62" idx="3"/>
            <a:endCxn id="26" idx="1"/>
          </p:cNvCxnSpPr>
          <p:nvPr/>
        </p:nvCxnSpPr>
        <p:spPr>
          <a:xfrm>
            <a:off x="4795916" y="2907691"/>
            <a:ext cx="1038724" cy="9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EAFC729-A238-6042-B49D-F22FF907B75D}"/>
              </a:ext>
            </a:extLst>
          </p:cNvPr>
          <p:cNvSpPr txBox="1"/>
          <p:nvPr/>
        </p:nvSpPr>
        <p:spPr>
          <a:xfrm>
            <a:off x="2418038" y="47652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34AADB-103D-2742-991C-F29936EAEC75}"/>
              </a:ext>
            </a:extLst>
          </p:cNvPr>
          <p:cNvSpPr txBox="1"/>
          <p:nvPr/>
        </p:nvSpPr>
        <p:spPr>
          <a:xfrm>
            <a:off x="4485072" y="4774688"/>
            <a:ext cx="49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call</a:t>
            </a:r>
          </a:p>
        </p:txBody>
      </p: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965017E4-C031-D04E-8AAA-14E900EBC20C}"/>
              </a:ext>
            </a:extLst>
          </p:cNvPr>
          <p:cNvCxnSpPr>
            <a:stCxn id="31" idx="3"/>
            <a:endCxn id="41" idx="4"/>
          </p:cNvCxnSpPr>
          <p:nvPr/>
        </p:nvCxnSpPr>
        <p:spPr>
          <a:xfrm rot="5400000" flipH="1">
            <a:off x="3859704" y="3501869"/>
            <a:ext cx="593438" cy="4242998"/>
          </a:xfrm>
          <a:prstGeom prst="bentConnector3">
            <a:avLst>
              <a:gd name="adj1" fmla="val -38521"/>
            </a:avLst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688A764C-C5B3-EE47-B4B1-8001DFF3C189}"/>
              </a:ext>
            </a:extLst>
          </p:cNvPr>
          <p:cNvSpPr txBox="1"/>
          <p:nvPr/>
        </p:nvSpPr>
        <p:spPr>
          <a:xfrm>
            <a:off x="4125439" y="6121937"/>
            <a:ext cx="965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Left gas = 30</a:t>
            </a:r>
          </a:p>
          <a:p>
            <a:r>
              <a:rPr lang="en-US" sz="1200" dirty="0"/>
              <a:t>(internal </a:t>
            </a:r>
            <a:r>
              <a:rPr lang="en-US" sz="1200" dirty="0" err="1"/>
              <a:t>tx</a:t>
            </a:r>
            <a:r>
              <a:rPr lang="en-US" sz="1200" dirty="0"/>
              <a:t>)</a:t>
            </a:r>
          </a:p>
        </p:txBody>
      </p:sp>
      <p:sp>
        <p:nvSpPr>
          <p:cNvPr id="91" name="Snip and Round Single Corner Rectangle 90">
            <a:extLst>
              <a:ext uri="{FF2B5EF4-FFF2-40B4-BE49-F238E27FC236}">
                <a16:creationId xmlns:a16="http://schemas.microsoft.com/office/drawing/2014/main" id="{3BCC4726-8C08-194A-B4B4-7F34DA0E8D06}"/>
              </a:ext>
            </a:extLst>
          </p:cNvPr>
          <p:cNvSpPr/>
          <p:nvPr/>
        </p:nvSpPr>
        <p:spPr>
          <a:xfrm>
            <a:off x="6381678" y="4227193"/>
            <a:ext cx="679408" cy="281076"/>
          </a:xfrm>
          <a:prstGeom prst="snip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SC #999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27942CD-97E0-F841-B84E-AEFF72E162A3}"/>
              </a:ext>
            </a:extLst>
          </p:cNvPr>
          <p:cNvCxnSpPr>
            <a:cxnSpLocks/>
          </p:cNvCxnSpPr>
          <p:nvPr/>
        </p:nvCxnSpPr>
        <p:spPr>
          <a:xfrm flipV="1">
            <a:off x="6698744" y="4508270"/>
            <a:ext cx="17365" cy="3391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711701CB-68C3-7F46-AB6E-A0728451A3AC}"/>
              </a:ext>
            </a:extLst>
          </p:cNvPr>
          <p:cNvSpPr txBox="1"/>
          <p:nvPr/>
        </p:nvSpPr>
        <p:spPr>
          <a:xfrm>
            <a:off x="6662694" y="4528026"/>
            <a:ext cx="393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call</a:t>
            </a:r>
          </a:p>
        </p:txBody>
      </p:sp>
    </p:spTree>
    <p:extLst>
      <p:ext uri="{BB962C8B-B14F-4D97-AF65-F5344CB8AC3E}">
        <p14:creationId xmlns:p14="http://schemas.microsoft.com/office/powerpoint/2010/main" val="36750045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089A-E92A-864A-A2F2-F5E8F297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ETC about Smart Contract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1D158-F0E8-1245-A25F-2B3DBC630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ko-KR" altLang="en-US" sz="2400" dirty="0"/>
              <a:t>스스로 실행되지 않는다 </a:t>
            </a:r>
            <a:r>
              <a:rPr lang="en-US" altLang="ko-KR" sz="2400" dirty="0"/>
              <a:t>(</a:t>
            </a:r>
            <a:r>
              <a:rPr lang="ko-KR" altLang="en-US" sz="2400" dirty="0"/>
              <a:t>반드시 </a:t>
            </a:r>
            <a:r>
              <a:rPr lang="en-US" altLang="ko-KR" sz="2400" dirty="0"/>
              <a:t>trigger</a:t>
            </a:r>
            <a:r>
              <a:rPr lang="ko-KR" altLang="en-US" sz="2400" dirty="0"/>
              <a:t>하는 </a:t>
            </a:r>
            <a:r>
              <a:rPr lang="en-US" altLang="ko-KR" sz="2400" dirty="0" err="1"/>
              <a:t>tx</a:t>
            </a:r>
            <a:r>
              <a:rPr lang="ko-KR" altLang="en-US" sz="2400" dirty="0"/>
              <a:t>가 필요</a:t>
            </a:r>
            <a:r>
              <a:rPr lang="en-US" altLang="ko-KR" sz="2400" dirty="0"/>
              <a:t>)</a:t>
            </a:r>
          </a:p>
          <a:p>
            <a:pPr>
              <a:lnSpc>
                <a:spcPct val="110000"/>
              </a:lnSpc>
            </a:pPr>
            <a:r>
              <a:rPr lang="ko-KR" altLang="en-US" sz="2400" dirty="0"/>
              <a:t>백그라운드 실행 불가</a:t>
            </a:r>
            <a:endParaRPr lang="en-US" altLang="ko-KR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Concurrent </a:t>
            </a:r>
            <a:r>
              <a:rPr lang="ko-KR" altLang="en-US" sz="2400" dirty="0"/>
              <a:t>실행 불가 </a:t>
            </a:r>
            <a:r>
              <a:rPr lang="en-US" altLang="ko-KR" sz="2400" dirty="0"/>
              <a:t>(single threaded)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Atomic </a:t>
            </a:r>
            <a:r>
              <a:rPr lang="ko-KR" altLang="en-US" sz="2400" dirty="0"/>
              <a:t>실행</a:t>
            </a:r>
            <a:r>
              <a:rPr lang="en-US" altLang="ko-KR" sz="2400" dirty="0"/>
              <a:t> (all or nothing)</a:t>
            </a:r>
          </a:p>
          <a:p>
            <a:pPr lvl="1">
              <a:lnSpc>
                <a:spcPct val="110000"/>
              </a:lnSpc>
            </a:pPr>
            <a:r>
              <a:rPr lang="ko-KR" altLang="en-US" sz="2000" dirty="0"/>
              <a:t>성공하면 </a:t>
            </a:r>
            <a:r>
              <a:rPr lang="ko-KR" altLang="en-US" sz="2000" dirty="0" err="1"/>
              <a:t>새로온</a:t>
            </a:r>
            <a:r>
              <a:rPr lang="ko-KR" altLang="en-US" sz="2000" dirty="0"/>
              <a:t> </a:t>
            </a:r>
            <a:r>
              <a:rPr lang="en-US" altLang="ko-KR" sz="2000" dirty="0"/>
              <a:t>state</a:t>
            </a:r>
            <a:r>
              <a:rPr lang="ko-KR" altLang="en-US" sz="2000" dirty="0"/>
              <a:t>기록</a:t>
            </a:r>
            <a:r>
              <a:rPr lang="en-US" altLang="ko-KR" sz="2000" dirty="0"/>
              <a:t>, </a:t>
            </a:r>
            <a:r>
              <a:rPr lang="ko-KR" altLang="en-US" sz="2000" dirty="0"/>
              <a:t>아니면 </a:t>
            </a:r>
            <a:r>
              <a:rPr lang="en-US" altLang="ko-KR" sz="2000" dirty="0"/>
              <a:t>rollback (revert)</a:t>
            </a:r>
          </a:p>
          <a:p>
            <a:pPr>
              <a:lnSpc>
                <a:spcPct val="110000"/>
              </a:lnSpc>
            </a:pPr>
            <a:r>
              <a:rPr lang="ko-KR" altLang="en-US" sz="2400" dirty="0">
                <a:solidFill>
                  <a:srgbClr val="FF0000"/>
                </a:solidFill>
              </a:rPr>
              <a:t>한번 설치되면 수정할 수 없다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ko-KR" altLang="en-US" sz="2400" dirty="0"/>
              <a:t>다만</a:t>
            </a:r>
            <a:r>
              <a:rPr lang="en-US" altLang="ko-KR" sz="2400" dirty="0"/>
              <a:t>, </a:t>
            </a:r>
            <a:r>
              <a:rPr lang="ko-KR" altLang="en-US" sz="2400" dirty="0"/>
              <a:t>삭제 가능</a:t>
            </a:r>
            <a:endParaRPr lang="en-US" altLang="ko-KR" sz="2400" dirty="0"/>
          </a:p>
          <a:p>
            <a:pPr lvl="1">
              <a:lnSpc>
                <a:spcPct val="110000"/>
              </a:lnSpc>
            </a:pPr>
            <a:r>
              <a:rPr lang="en-US" altLang="ko-KR" sz="2000" dirty="0"/>
              <a:t>Run SELFDESTRUCT opcode of EVM</a:t>
            </a:r>
          </a:p>
          <a:p>
            <a:pPr lvl="1">
              <a:lnSpc>
                <a:spcPct val="110000"/>
              </a:lnSpc>
            </a:pPr>
            <a:r>
              <a:rPr lang="en-US" altLang="ko-KR" sz="2000" dirty="0"/>
              <a:t>Gas is refunded</a:t>
            </a:r>
          </a:p>
          <a:p>
            <a:pPr lvl="1">
              <a:lnSpc>
                <a:spcPct val="110000"/>
              </a:lnSpc>
            </a:pPr>
            <a:r>
              <a:rPr lang="en-US" altLang="ko-KR" sz="2000" dirty="0"/>
              <a:t>Code and internal states are removed</a:t>
            </a:r>
          </a:p>
          <a:p>
            <a:pPr lvl="1">
              <a:lnSpc>
                <a:spcPct val="110000"/>
              </a:lnSpc>
            </a:pPr>
            <a:r>
              <a:rPr lang="ko-KR" altLang="en-US" sz="2000" dirty="0"/>
              <a:t>하지만</a:t>
            </a:r>
            <a:r>
              <a:rPr lang="en-US" altLang="ko-KR" sz="2000" dirty="0"/>
              <a:t>, </a:t>
            </a:r>
            <a:r>
              <a:rPr lang="ko-KR" altLang="en-US" sz="2000" dirty="0">
                <a:solidFill>
                  <a:srgbClr val="FF0000"/>
                </a:solidFill>
              </a:rPr>
              <a:t>프로그래머가 </a:t>
            </a:r>
            <a:r>
              <a:rPr lang="en-US" altLang="ko-KR" sz="2000" dirty="0">
                <a:solidFill>
                  <a:srgbClr val="FF0000"/>
                </a:solidFill>
              </a:rPr>
              <a:t>delete</a:t>
            </a:r>
            <a:r>
              <a:rPr lang="ko-KR" altLang="en-US" sz="2000" dirty="0">
                <a:solidFill>
                  <a:srgbClr val="FF0000"/>
                </a:solidFill>
              </a:rPr>
              <a:t>기능을 프로그램 해 놔야 함</a:t>
            </a:r>
            <a:endParaRPr lang="en-US" altLang="ko-K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822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089F-C6C1-5C4E-B523-6F90D584B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Smart 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0669C-D8C2-9B4B-917D-F6FF1123A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6881487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D91A26-6058-4A4A-8493-D706A9A07A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10: </a:t>
            </a:r>
            <a:br>
              <a:rPr lang="en-US" dirty="0"/>
            </a:br>
            <a:r>
              <a:rPr lang="en-US" dirty="0"/>
              <a:t>Tokens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0A6962-C4DD-F542-9E1E-508E45E05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476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58667-4C94-1344-8AFB-28A285719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5225A-485C-8840-B32F-C79C94948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Blockchain-based abstractions that can be owned and represent assets, currency, or access rights.</a:t>
            </a:r>
          </a:p>
          <a:p>
            <a:r>
              <a:rPr lang="en-US" dirty="0"/>
              <a:t>Can be exchanged, multipurpose</a:t>
            </a:r>
          </a:p>
          <a:p>
            <a:r>
              <a:rPr lang="en-US" dirty="0"/>
              <a:t>Use of token for</a:t>
            </a:r>
          </a:p>
          <a:p>
            <a:pPr lvl="1"/>
            <a:r>
              <a:rPr lang="en-US" dirty="0"/>
              <a:t>Currency</a:t>
            </a:r>
          </a:p>
          <a:p>
            <a:pPr lvl="1"/>
            <a:r>
              <a:rPr lang="en-US" dirty="0"/>
              <a:t>Resource</a:t>
            </a:r>
          </a:p>
          <a:p>
            <a:pPr lvl="1"/>
            <a:r>
              <a:rPr lang="en-US" dirty="0"/>
              <a:t>Asset</a:t>
            </a:r>
          </a:p>
          <a:p>
            <a:pPr lvl="1"/>
            <a:r>
              <a:rPr lang="en-US" dirty="0"/>
              <a:t>Access</a:t>
            </a:r>
          </a:p>
          <a:p>
            <a:pPr lvl="1"/>
            <a:r>
              <a:rPr lang="en-US" dirty="0"/>
              <a:t>Equity</a:t>
            </a:r>
          </a:p>
          <a:p>
            <a:pPr lvl="1"/>
            <a:r>
              <a:rPr lang="en-US" dirty="0"/>
              <a:t>Voting</a:t>
            </a:r>
          </a:p>
          <a:p>
            <a:pPr lvl="1"/>
            <a:r>
              <a:rPr lang="en-US" dirty="0"/>
              <a:t>Collectible</a:t>
            </a:r>
          </a:p>
          <a:p>
            <a:pPr lvl="1"/>
            <a:r>
              <a:rPr lang="en-US" dirty="0"/>
              <a:t>Identity</a:t>
            </a:r>
          </a:p>
          <a:p>
            <a:pPr lvl="1"/>
            <a:r>
              <a:rPr lang="en-US" dirty="0"/>
              <a:t>Attestation</a:t>
            </a:r>
          </a:p>
          <a:p>
            <a:pPr lvl="1"/>
            <a:r>
              <a:rPr lang="en-US" dirty="0"/>
              <a:t>Utility</a:t>
            </a:r>
          </a:p>
        </p:txBody>
      </p:sp>
    </p:spTree>
    <p:extLst>
      <p:ext uri="{BB962C8B-B14F-4D97-AF65-F5344CB8AC3E}">
        <p14:creationId xmlns:p14="http://schemas.microsoft.com/office/powerpoint/2010/main" val="16344043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AFCD-5B5A-314F-BE0A-D434F42D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Fungible &amp; Non-fungible Tokens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9B22-50A9-6E48-AF27-C6DFB2B93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Fungible: </a:t>
            </a:r>
            <a:r>
              <a:rPr lang="ko-KR" altLang="en-US" dirty="0"/>
              <a:t>재화가 같은 종류의 재화와 본질적으로 대체가 가능한 경우</a:t>
            </a:r>
            <a:endParaRPr lang="en-US" altLang="ko-KR" dirty="0"/>
          </a:p>
          <a:p>
            <a:pPr lvl="1"/>
            <a:r>
              <a:rPr lang="ko-KR" altLang="en-US" dirty="0"/>
              <a:t>기름</a:t>
            </a:r>
            <a:r>
              <a:rPr lang="en-US" altLang="ko-KR" dirty="0"/>
              <a:t>, </a:t>
            </a:r>
            <a:r>
              <a:rPr lang="ko-KR" altLang="en-US" dirty="0"/>
              <a:t>현금</a:t>
            </a:r>
            <a:r>
              <a:rPr lang="en-US" altLang="ko-KR" dirty="0"/>
              <a:t>, </a:t>
            </a:r>
            <a:r>
              <a:rPr lang="ko-KR" altLang="en-US" dirty="0"/>
              <a:t>금</a:t>
            </a:r>
            <a:r>
              <a:rPr lang="en-US" altLang="ko-KR" dirty="0"/>
              <a:t>,…</a:t>
            </a:r>
          </a:p>
          <a:p>
            <a:r>
              <a:rPr lang="en-US" dirty="0"/>
              <a:t>Non-fungible: </a:t>
            </a:r>
            <a:r>
              <a:rPr lang="ko-KR" altLang="en-US" dirty="0"/>
              <a:t>각 재화가 고유의 가치가 있어서 교환이 불가능</a:t>
            </a:r>
            <a:endParaRPr lang="en-US" altLang="ko-KR" dirty="0"/>
          </a:p>
          <a:p>
            <a:pPr lvl="1"/>
            <a:r>
              <a:rPr lang="ko-KR" altLang="en-US" dirty="0"/>
              <a:t>애완견</a:t>
            </a:r>
            <a:r>
              <a:rPr lang="en-US" altLang="ko-KR" dirty="0"/>
              <a:t>, </a:t>
            </a:r>
            <a:r>
              <a:rPr lang="ko-KR" altLang="en-US" dirty="0"/>
              <a:t>수집물</a:t>
            </a:r>
            <a:r>
              <a:rPr lang="en-US" altLang="ko-KR" dirty="0"/>
              <a:t>, </a:t>
            </a:r>
            <a:r>
              <a:rPr lang="ko-KR" altLang="en-US" dirty="0"/>
              <a:t>비트코인</a:t>
            </a:r>
            <a:endParaRPr lang="en-US" altLang="ko-KR" dirty="0"/>
          </a:p>
          <a:p>
            <a:pPr lvl="1"/>
            <a:r>
              <a:rPr lang="ko-KR" altLang="en-US" dirty="0"/>
              <a:t>추적이 가능하면 </a:t>
            </a:r>
            <a:r>
              <a:rPr lang="en-US" altLang="ko-KR" dirty="0"/>
              <a:t>Non-fungible</a:t>
            </a:r>
          </a:p>
          <a:p>
            <a:pPr lvl="1"/>
            <a:r>
              <a:rPr lang="en-US" dirty="0"/>
              <a:t>Non-fungible token: </a:t>
            </a:r>
            <a:r>
              <a:rPr lang="ko-KR" altLang="en-US" dirty="0"/>
              <a:t>미술품 토큰</a:t>
            </a:r>
            <a:r>
              <a:rPr lang="en-US" altLang="ko-KR" dirty="0"/>
              <a:t>, </a:t>
            </a:r>
            <a:r>
              <a:rPr lang="en-US" altLang="ko-KR" dirty="0" err="1"/>
              <a:t>CryptoKitty</a:t>
            </a:r>
            <a:endParaRPr lang="en-US" altLang="ko-KR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2904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E089F-3E0D-AD40-8A9D-A51A04EA5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Intrinsicality</a:t>
            </a:r>
            <a:r>
              <a:rPr lang="en-US" dirty="0"/>
              <a:t> of Tokens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52113-8035-CA42-B7E6-424E4FC86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Tokens that represent extrinsic things</a:t>
            </a:r>
          </a:p>
          <a:p>
            <a:pPr lvl="1"/>
            <a:r>
              <a:rPr lang="en-US" dirty="0"/>
              <a:t>Real estate, corporate shares, trade marks, gold bars</a:t>
            </a:r>
          </a:p>
          <a:p>
            <a:pPr lvl="1"/>
            <a:r>
              <a:rPr lang="en-US" dirty="0"/>
              <a:t>Ownership is not within blockchain; by law &amp; custom</a:t>
            </a:r>
          </a:p>
          <a:p>
            <a:pPr lvl="1"/>
            <a:r>
              <a:rPr lang="en-US" dirty="0"/>
              <a:t>There exists </a:t>
            </a:r>
            <a:r>
              <a:rPr lang="en-US" i="1" dirty="0"/>
              <a:t>counterparty risk</a:t>
            </a:r>
          </a:p>
          <a:p>
            <a:r>
              <a:rPr lang="en-US" dirty="0"/>
              <a:t>Tokens that represent intrinsic things</a:t>
            </a:r>
          </a:p>
          <a:p>
            <a:pPr lvl="1"/>
            <a:r>
              <a:rPr lang="en-US" dirty="0" err="1"/>
              <a:t>CryptoKitty</a:t>
            </a:r>
            <a:endParaRPr lang="en-US" dirty="0"/>
          </a:p>
          <a:p>
            <a:pPr lvl="1"/>
            <a:r>
              <a:rPr lang="en-US" dirty="0"/>
              <a:t>Ownership is governed by blockchain consensus rules</a:t>
            </a:r>
          </a:p>
          <a:p>
            <a:r>
              <a:rPr lang="en-US" dirty="0"/>
              <a:t>Blockchain convert extrinsic assets into intrinsic ones</a:t>
            </a:r>
          </a:p>
          <a:p>
            <a:pPr lvl="1"/>
            <a:r>
              <a:rPr lang="en-US" dirty="0"/>
              <a:t>Moving equity in corporation to voting tokens in a decentralized autonomous organizations (DAO)</a:t>
            </a:r>
          </a:p>
        </p:txBody>
      </p:sp>
    </p:spTree>
    <p:extLst>
      <p:ext uri="{BB962C8B-B14F-4D97-AF65-F5344CB8AC3E}">
        <p14:creationId xmlns:p14="http://schemas.microsoft.com/office/powerpoint/2010/main" val="32395401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EE452-97B4-2C4A-8F3F-A22C133F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or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203CF-6A6C-A94E-85C6-6C4268AA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Limitations of “tokenize everything” approach</a:t>
            </a:r>
          </a:p>
          <a:p>
            <a:r>
              <a:rPr lang="en-US" dirty="0"/>
              <a:t>Most Ethereum projects involves tokens</a:t>
            </a:r>
          </a:p>
          <a:p>
            <a:pPr lvl="1"/>
            <a:r>
              <a:rPr lang="en-US" dirty="0"/>
              <a:t>Either utility token or equity token, or both</a:t>
            </a:r>
          </a:p>
          <a:p>
            <a:r>
              <a:rPr lang="en-US" dirty="0"/>
              <a:t>Utility token</a:t>
            </a:r>
          </a:p>
          <a:p>
            <a:pPr lvl="1"/>
            <a:r>
              <a:rPr lang="en-US" dirty="0"/>
              <a:t>Access rights to a service, application, resource</a:t>
            </a:r>
          </a:p>
          <a:p>
            <a:r>
              <a:rPr lang="en-US" dirty="0"/>
              <a:t>Equity token</a:t>
            </a:r>
          </a:p>
          <a:p>
            <a:pPr lvl="1"/>
            <a:r>
              <a:rPr lang="en-US" dirty="0"/>
              <a:t>Shares in the control/ownership of something</a:t>
            </a:r>
          </a:p>
          <a:p>
            <a:pPr lvl="1"/>
            <a:r>
              <a:rPr lang="en-US" dirty="0"/>
              <a:t>Voting shares in a DAO</a:t>
            </a:r>
          </a:p>
          <a:p>
            <a:r>
              <a:rPr lang="en-US" dirty="0"/>
              <a:t>Some </a:t>
            </a:r>
            <a:r>
              <a:rPr lang="en-US" dirty="0" err="1"/>
              <a:t>disguisingly</a:t>
            </a:r>
            <a:r>
              <a:rPr lang="en-US" dirty="0"/>
              <a:t> use equity tokens as utility tokens</a:t>
            </a:r>
          </a:p>
        </p:txBody>
      </p:sp>
    </p:spTree>
    <p:extLst>
      <p:ext uri="{BB962C8B-B14F-4D97-AF65-F5344CB8AC3E}">
        <p14:creationId xmlns:p14="http://schemas.microsoft.com/office/powerpoint/2010/main" val="10856316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FA2C1-23F0-4349-936C-947F7037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Tokens in 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9AE9-819B-7946-AC99-CE09EBF64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Ethereum </a:t>
            </a:r>
            <a:r>
              <a:rPr lang="ko-KR" altLang="en-US" sz="2400" dirty="0"/>
              <a:t>이전부터 </a:t>
            </a:r>
            <a:r>
              <a:rPr lang="en-US" altLang="ko-KR" sz="2400" dirty="0"/>
              <a:t>token</a:t>
            </a:r>
            <a:r>
              <a:rPr lang="ko-KR" altLang="en-US" sz="2400" dirty="0"/>
              <a:t>은 존재</a:t>
            </a:r>
            <a:endParaRPr lang="en-US" altLang="ko-KR" sz="2400" dirty="0"/>
          </a:p>
          <a:p>
            <a:pPr lvl="1">
              <a:lnSpc>
                <a:spcPct val="100000"/>
              </a:lnSpc>
            </a:pPr>
            <a:r>
              <a:rPr lang="en-US" sz="2000" dirty="0"/>
              <a:t>Bitcoin is token itself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Many token platform existed before Ethereum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Ethereum</a:t>
            </a:r>
            <a:r>
              <a:rPr lang="ko-KR" altLang="en-US" sz="2400" dirty="0"/>
              <a:t>의 </a:t>
            </a:r>
            <a:r>
              <a:rPr lang="en-US" altLang="ko-KR" sz="2400" dirty="0"/>
              <a:t>Token standard </a:t>
            </a:r>
            <a:r>
              <a:rPr lang="ko-KR" altLang="en-US" sz="2400" dirty="0"/>
              <a:t>이후로 폭발적 증가</a:t>
            </a:r>
            <a:endParaRPr lang="en-US" altLang="ko-KR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Token</a:t>
            </a:r>
            <a:r>
              <a:rPr lang="ko-KR" altLang="en-US" sz="2400" dirty="0"/>
              <a:t>은 </a:t>
            </a:r>
            <a:r>
              <a:rPr lang="en-US" altLang="ko-KR" sz="2400" dirty="0"/>
              <a:t>Ethereum protocol</a:t>
            </a:r>
            <a:r>
              <a:rPr lang="ko-KR" altLang="en-US" sz="2400" dirty="0"/>
              <a:t>이 인식하지 못하고 </a:t>
            </a:r>
            <a:r>
              <a:rPr lang="en-US" altLang="ko-KR" sz="2400" dirty="0"/>
              <a:t>smart </a:t>
            </a:r>
            <a:r>
              <a:rPr lang="en-US" altLang="ko-KR" sz="2400" dirty="0" err="1"/>
              <a:t>contrat</a:t>
            </a:r>
            <a:r>
              <a:rPr lang="en-US" altLang="ko-KR" sz="2400" dirty="0"/>
              <a:t> </a:t>
            </a:r>
            <a:r>
              <a:rPr lang="ko-KR" altLang="en-US" sz="2400" dirty="0"/>
              <a:t>레벨에서 개발자가 임의로 구현함</a:t>
            </a:r>
            <a:endParaRPr lang="en-US" altLang="ko-KR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Token Standard</a:t>
            </a:r>
            <a:r>
              <a:rPr lang="ko-KR" altLang="en-US" sz="2400" dirty="0"/>
              <a:t>는 개발자가 안전하게 토큰을 구현할 수 있게 해줌</a:t>
            </a: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9557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2860</TotalTime>
  <Words>4377</Words>
  <Application>Microsoft Macintosh PowerPoint</Application>
  <PresentationFormat>On-screen Show (4:3)</PresentationFormat>
  <Paragraphs>921</Paragraphs>
  <Slides>104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2" baseType="lpstr">
      <vt:lpstr>맑은 고딕</vt:lpstr>
      <vt:lpstr>Andale Mono</vt:lpstr>
      <vt:lpstr>Arial</vt:lpstr>
      <vt:lpstr>Calibri</vt:lpstr>
      <vt:lpstr>Calibri Light</vt:lpstr>
      <vt:lpstr>Consolas</vt:lpstr>
      <vt:lpstr>Wingdings</vt:lpstr>
      <vt:lpstr>Office Theme</vt:lpstr>
      <vt:lpstr>Ethereum Blockchain</vt:lpstr>
      <vt:lpstr>Session 1: Introduction</vt:lpstr>
      <vt:lpstr>Why Blockchain?</vt:lpstr>
      <vt:lpstr>Why Blockchain is Difficult?</vt:lpstr>
      <vt:lpstr>Session 2:  Building Blocks</vt:lpstr>
      <vt:lpstr>Prerequisites</vt:lpstr>
      <vt:lpstr>Peer-to-Peer Networking (P2P)</vt:lpstr>
      <vt:lpstr>Operations of P2P Network</vt:lpstr>
      <vt:lpstr>Security Principles &amp; Blockchain</vt:lpstr>
      <vt:lpstr>Public Key Cryptography</vt:lpstr>
      <vt:lpstr>Why Public Key Cryptography?</vt:lpstr>
      <vt:lpstr>What is Public Key Infrastructure?</vt:lpstr>
      <vt:lpstr>Public Key Crypto in Blockchain</vt:lpstr>
      <vt:lpstr>Public Key Crypto in Blockchain</vt:lpstr>
      <vt:lpstr>Elliptic Curve</vt:lpstr>
      <vt:lpstr>Elliptic Curve Cryptography</vt:lpstr>
      <vt:lpstr>Hash &amp; Cryptographic Hash</vt:lpstr>
      <vt:lpstr>Proof of Work puzzle</vt:lpstr>
      <vt:lpstr>Origin of Proof-of-Work: Hashcash</vt:lpstr>
      <vt:lpstr>Merkle Tree</vt:lpstr>
      <vt:lpstr>Modified Merkle Patricia Tree</vt:lpstr>
      <vt:lpstr>Session 3:  Cryptocurrency</vt:lpstr>
      <vt:lpstr>Electronic Money Problem</vt:lpstr>
      <vt:lpstr>How Bitcoin works (without Why)</vt:lpstr>
      <vt:lpstr>Bitcoin Address</vt:lpstr>
      <vt:lpstr>Bitcoin Transaction</vt:lpstr>
      <vt:lpstr>Bitcoin Transaction Script</vt:lpstr>
      <vt:lpstr>Execution of {Unlock lock} script</vt:lpstr>
      <vt:lpstr>Bitcoin Advanced Scripting</vt:lpstr>
      <vt:lpstr>Bitcoin Advanced Scripting</vt:lpstr>
      <vt:lpstr>Limitations of Bitcoin Script</vt:lpstr>
      <vt:lpstr>Session 4:  Beyond Cryptocurrency</vt:lpstr>
      <vt:lpstr>After Bitcoin</vt:lpstr>
      <vt:lpstr>Taxonomy of Altcoins</vt:lpstr>
      <vt:lpstr>Namecoin</vt:lpstr>
      <vt:lpstr>Litecoin</vt:lpstr>
      <vt:lpstr>PeerCoin</vt:lpstr>
      <vt:lpstr>DogeCoin</vt:lpstr>
      <vt:lpstr>Monero</vt:lpstr>
      <vt:lpstr>Cardano</vt:lpstr>
      <vt:lpstr>Ethereum</vt:lpstr>
      <vt:lpstr>Session 5:  Ethereum Overview</vt:lpstr>
      <vt:lpstr>What is Ethereum?</vt:lpstr>
      <vt:lpstr>Differences from Bitcoin</vt:lpstr>
      <vt:lpstr>Birth of Ethereum</vt:lpstr>
      <vt:lpstr>Ethereum’s Development Plan</vt:lpstr>
      <vt:lpstr>Blockchain as a State Machine</vt:lpstr>
      <vt:lpstr>Ethereum State Transition</vt:lpstr>
      <vt:lpstr>Ethereum’s Components</vt:lpstr>
      <vt:lpstr>Turing Machine and Completeness</vt:lpstr>
      <vt:lpstr>Turing Completeness of Ethereum</vt:lpstr>
      <vt:lpstr>EVM’s fuel: Gas</vt:lpstr>
      <vt:lpstr>From Blockchain to DApps</vt:lpstr>
      <vt:lpstr>Session 6:  Ethereum Basics</vt:lpstr>
      <vt:lpstr>Ethereum Current Units</vt:lpstr>
      <vt:lpstr>Ethereum Wallets</vt:lpstr>
      <vt:lpstr>MetaMask</vt:lpstr>
      <vt:lpstr>MetaMask</vt:lpstr>
      <vt:lpstr>Switching Networks</vt:lpstr>
      <vt:lpstr>Get Funded</vt:lpstr>
      <vt:lpstr>Send back (donate)</vt:lpstr>
      <vt:lpstr>EOA and Contracts </vt:lpstr>
      <vt:lpstr>The first Smart Contract: Faucet</vt:lpstr>
      <vt:lpstr>The first Smart Contract: Faucet</vt:lpstr>
      <vt:lpstr>Compilation using Remix</vt:lpstr>
      <vt:lpstr>Register Smart Contract on BC</vt:lpstr>
      <vt:lpstr>Interact with Contract</vt:lpstr>
      <vt:lpstr>Interact with Contract</vt:lpstr>
      <vt:lpstr>Session 7:  Ethereum Clients</vt:lpstr>
      <vt:lpstr>Ethereum Client</vt:lpstr>
      <vt:lpstr>Ethereum Netoworks</vt:lpstr>
      <vt:lpstr>Running a Full Node?</vt:lpstr>
      <vt:lpstr>JSON-RPC interface</vt:lpstr>
      <vt:lpstr>Session 8:  Ethereum Addresses</vt:lpstr>
      <vt:lpstr>How to generate an Address</vt:lpstr>
      <vt:lpstr>EIP-55: Capitalization-based Checksum</vt:lpstr>
      <vt:lpstr>Key management of Wallet</vt:lpstr>
      <vt:lpstr>Seeds and Mnemonic (BIP-39)</vt:lpstr>
      <vt:lpstr>Generate Mnemonic Words</vt:lpstr>
      <vt:lpstr>Derive Seed from Mnemonic words</vt:lpstr>
      <vt:lpstr>Session 9:  Transactions</vt:lpstr>
      <vt:lpstr>Transaction</vt:lpstr>
      <vt:lpstr>Recursive Length Prefix (RLP)</vt:lpstr>
      <vt:lpstr>Transaction.nonce</vt:lpstr>
      <vt:lpstr>Transaction Gas</vt:lpstr>
      <vt:lpstr>Transaction.data</vt:lpstr>
      <vt:lpstr>Smart Contract Creation</vt:lpstr>
      <vt:lpstr>Transaction prapagation</vt:lpstr>
      <vt:lpstr>Session 10:  Smart Contract</vt:lpstr>
      <vt:lpstr>What is Smart Contract</vt:lpstr>
      <vt:lpstr>Lifecycle of Smart Contract</vt:lpstr>
      <vt:lpstr>ETC about Smart Contract </vt:lpstr>
      <vt:lpstr>How to build Smart Contract</vt:lpstr>
      <vt:lpstr>Session 10:  Tokens</vt:lpstr>
      <vt:lpstr>Token</vt:lpstr>
      <vt:lpstr>Fungible &amp; Non-fungible Tokens</vt:lpstr>
      <vt:lpstr>Intrinsicality of Tokens</vt:lpstr>
      <vt:lpstr>Utility or Equity</vt:lpstr>
      <vt:lpstr>Tokens in Ethereum</vt:lpstr>
      <vt:lpstr>ERC-20 for Fungible Token</vt:lpstr>
      <vt:lpstr>ERC-20 for Fungible Token</vt:lpstr>
      <vt:lpstr>Selling tokens for ICO</vt:lpstr>
      <vt:lpstr>EIP20.sol by Consensys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Ethereum Blockchain</dc:title>
  <dc:creator>mhshin@mju.ac.kr</dc:creator>
  <cp:lastModifiedBy>mhshin@mju.ac.kr</cp:lastModifiedBy>
  <cp:revision>211</cp:revision>
  <dcterms:created xsi:type="dcterms:W3CDTF">2018-08-14T16:25:47Z</dcterms:created>
  <dcterms:modified xsi:type="dcterms:W3CDTF">2018-08-16T17:33:21Z</dcterms:modified>
</cp:coreProperties>
</file>