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2"/>
  </p:sldMasterIdLst>
  <p:notesMasterIdLst>
    <p:notesMasterId r:id="rId20"/>
  </p:notesMasterIdLst>
  <p:handoutMasterIdLst>
    <p:handoutMasterId r:id="rId21"/>
  </p:handoutMasterIdLst>
  <p:sldIdLst>
    <p:sldId id="256" r:id="rId3"/>
    <p:sldId id="337" r:id="rId4"/>
    <p:sldId id="335" r:id="rId5"/>
    <p:sldId id="342" r:id="rId6"/>
    <p:sldId id="343" r:id="rId7"/>
    <p:sldId id="325" r:id="rId8"/>
    <p:sldId id="326" r:id="rId9"/>
    <p:sldId id="328" r:id="rId10"/>
    <p:sldId id="329" r:id="rId11"/>
    <p:sldId id="330" r:id="rId12"/>
    <p:sldId id="331" r:id="rId13"/>
    <p:sldId id="332" r:id="rId14"/>
    <p:sldId id="333" r:id="rId15"/>
    <p:sldId id="334" r:id="rId16"/>
    <p:sldId id="336" r:id="rId17"/>
    <p:sldId id="339" r:id="rId18"/>
    <p:sldId id="296" r:id="rId19"/>
  </p:sldIdLst>
  <p:sldSz cx="9144000" cy="6858000" type="screen4x3"/>
  <p:notesSz cx="7004050" cy="9290050"/>
  <p:defaultTextStyle>
    <a:defPPr>
      <a:defRPr lang="en-US"/>
    </a:defPPr>
    <a:lvl1pPr marL="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87700"/>
    <a:srgbClr val="00682F"/>
    <a:srgbClr val="CC7900"/>
    <a:srgbClr val="72AF2F"/>
    <a:srgbClr val="58267E"/>
    <a:srgbClr val="F0EA00"/>
    <a:srgbClr val="ACA8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780" autoAdjust="0"/>
    <p:restoredTop sz="82168" autoAdjust="0"/>
  </p:normalViewPr>
  <p:slideViewPr>
    <p:cSldViewPr>
      <p:cViewPr>
        <p:scale>
          <a:sx n="90" d="100"/>
          <a:sy n="90" d="100"/>
        </p:scale>
        <p:origin x="-438" y="-18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35088" cy="464503"/>
          </a:xfrm>
          <a:prstGeom prst="rect">
            <a:avLst/>
          </a:prstGeom>
        </p:spPr>
        <p:txBody>
          <a:bodyPr vert="horz" lIns="93104" tIns="46552" rIns="93104" bIns="46552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67341" y="1"/>
            <a:ext cx="3035088" cy="464503"/>
          </a:xfrm>
          <a:prstGeom prst="rect">
            <a:avLst/>
          </a:prstGeom>
        </p:spPr>
        <p:txBody>
          <a:bodyPr vert="horz" lIns="93104" tIns="46552" rIns="93104" bIns="46552" rtlCol="0"/>
          <a:lstStyle>
            <a:lvl1pPr algn="r">
              <a:defRPr sz="1200"/>
            </a:lvl1pPr>
          </a:lstStyle>
          <a:p>
            <a:fld id="{9472DD5C-B6A9-4714-908F-0B8F74738B98}" type="datetimeFigureOut">
              <a:rPr lang="en-US" smtClean="0"/>
              <a:pPr/>
              <a:t>6/8/2014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3936"/>
            <a:ext cx="3035088" cy="464503"/>
          </a:xfrm>
          <a:prstGeom prst="rect">
            <a:avLst/>
          </a:prstGeom>
        </p:spPr>
        <p:txBody>
          <a:bodyPr vert="horz" lIns="93104" tIns="46552" rIns="93104" bIns="46552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67341" y="8823936"/>
            <a:ext cx="3035088" cy="464503"/>
          </a:xfrm>
          <a:prstGeom prst="rect">
            <a:avLst/>
          </a:prstGeom>
        </p:spPr>
        <p:txBody>
          <a:bodyPr vert="horz" lIns="93104" tIns="46552" rIns="93104" bIns="46552" rtlCol="0" anchor="b"/>
          <a:lstStyle>
            <a:lvl1pPr algn="r">
              <a:defRPr sz="1200"/>
            </a:lvl1pPr>
          </a:lstStyle>
          <a:p>
            <a:fld id="{7C1C90DE-A98B-4173-B17E-434F189FC4D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829381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35088" cy="464503"/>
          </a:xfrm>
          <a:prstGeom prst="rect">
            <a:avLst/>
          </a:prstGeom>
        </p:spPr>
        <p:txBody>
          <a:bodyPr vert="horz" lIns="93104" tIns="46552" rIns="93104" bIns="46552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67341" y="1"/>
            <a:ext cx="3035088" cy="464503"/>
          </a:xfrm>
          <a:prstGeom prst="rect">
            <a:avLst/>
          </a:prstGeom>
        </p:spPr>
        <p:txBody>
          <a:bodyPr vert="horz" lIns="93104" tIns="46552" rIns="93104" bIns="46552" rtlCol="0"/>
          <a:lstStyle>
            <a:lvl1pPr algn="r">
              <a:defRPr sz="1200"/>
            </a:lvl1pPr>
          </a:lstStyle>
          <a:p>
            <a:fld id="{193366E8-8A22-4400-BBA2-8D322280A6E8}" type="datetimeFigureOut">
              <a:rPr lang="en-US" smtClean="0"/>
              <a:pPr/>
              <a:t>6/8/2014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1850" cy="34829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04" tIns="46552" rIns="93104" bIns="46552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0405" y="4412775"/>
            <a:ext cx="5603240" cy="4180523"/>
          </a:xfrm>
          <a:prstGeom prst="rect">
            <a:avLst/>
          </a:prstGeom>
        </p:spPr>
        <p:txBody>
          <a:bodyPr vert="horz" lIns="93104" tIns="46552" rIns="93104" bIns="46552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3936"/>
            <a:ext cx="3035088" cy="464503"/>
          </a:xfrm>
          <a:prstGeom prst="rect">
            <a:avLst/>
          </a:prstGeom>
        </p:spPr>
        <p:txBody>
          <a:bodyPr vert="horz" lIns="93104" tIns="46552" rIns="93104" bIns="46552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67341" y="8823936"/>
            <a:ext cx="3035088" cy="464503"/>
          </a:xfrm>
          <a:prstGeom prst="rect">
            <a:avLst/>
          </a:prstGeom>
        </p:spPr>
        <p:txBody>
          <a:bodyPr vert="horz" lIns="93104" tIns="46552" rIns="93104" bIns="46552" rtlCol="0" anchor="b"/>
          <a:lstStyle>
            <a:lvl1pPr algn="r">
              <a:defRPr sz="1200"/>
            </a:lvl1pPr>
          </a:lstStyle>
          <a:p>
            <a:fld id="{3792D2CF-A01B-4515-8B40-3DC34258267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02897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rtl="0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92D2CF-A01B-4515-8B40-3DC34258267A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7F8DB4-A4FF-4A8B-9A85-9B1874A58FCC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257309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7F8DB4-A4FF-4A8B-9A85-9B1874A58FCC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257309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7F8DB4-A4FF-4A8B-9A85-9B1874A58FCC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257309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92D2CF-A01B-4515-8B40-3DC34258267A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110291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92D2CF-A01B-4515-8B40-3DC34258267A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89069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B700F4E-AF20-4336-BC34-E99569988001}" type="slidenum">
              <a:rPr lang="en-US" altLang="en-US"/>
              <a:pPr/>
              <a:t>2</a:t>
            </a:fld>
            <a:endParaRPr lang="en-US" altLang="en-US"/>
          </a:p>
        </p:txBody>
      </p:sp>
      <p:sp>
        <p:nvSpPr>
          <p:cNvPr id="8806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92D2CF-A01B-4515-8B40-3DC34258267A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524491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92D2CF-A01B-4515-8B40-3DC34258267A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613169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7F8DB4-A4FF-4A8B-9A85-9B1874A58FCC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7F8DB4-A4FF-4A8B-9A85-9B1874A58FCC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257309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7F8DB4-A4FF-4A8B-9A85-9B1874A58FCC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257309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7F8DB4-A4FF-4A8B-9A85-9B1874A58FCC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257309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7F8DB4-A4FF-4A8B-9A85-9B1874A58FCC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25730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-1574" y="0"/>
            <a:ext cx="9144000" cy="6858000"/>
            <a:chOff x="-1574" y="0"/>
            <a:chExt cx="9144000" cy="6858000"/>
          </a:xfrm>
        </p:grpSpPr>
        <p:pic>
          <p:nvPicPr>
            <p:cNvPr id="7" name="Rectangle 6"/>
            <p:cNvPicPr>
              <a:picLocks noChangeAspect="1"/>
            </p:cNvPicPr>
            <p:nvPr/>
          </p:nvPicPr>
          <p:blipFill>
            <a:blip r:embed="rId2">
              <a:duotone>
                <a:schemeClr val="accent1"/>
                <a:srgbClr val="FFFFFF"/>
              </a:duotone>
              <a:lum bright="-10000"/>
            </a:blip>
            <a:stretch>
              <a:fillRect/>
            </a:stretch>
          </p:blipFill>
          <p:spPr>
            <a:xfrm>
              <a:off x="-1574" y="381000"/>
              <a:ext cx="9144000" cy="6093619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1" name="Rectangle 10"/>
            <p:cNvSpPr/>
            <p:nvPr userDrawn="1"/>
          </p:nvSpPr>
          <p:spPr>
            <a:xfrm>
              <a:off x="-1574" y="0"/>
              <a:ext cx="9144000" cy="304800"/>
            </a:xfrm>
            <a:prstGeom prst="rect">
              <a:avLst/>
            </a:prstGeom>
            <a:solidFill>
              <a:schemeClr val="bg2"/>
            </a:solidFill>
            <a:ln w="25400" cap="rnd" cmpd="sng" algn="ctr">
              <a:noFill/>
              <a:prstDash val="solid"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" name="Rectangle 11"/>
            <p:cNvSpPr/>
            <p:nvPr userDrawn="1"/>
          </p:nvSpPr>
          <p:spPr>
            <a:xfrm>
              <a:off x="-1574" y="6553200"/>
              <a:ext cx="9144000" cy="304800"/>
            </a:xfrm>
            <a:prstGeom prst="rect">
              <a:avLst/>
            </a:prstGeom>
            <a:solidFill>
              <a:schemeClr val="bg2"/>
            </a:solidFill>
            <a:ln w="25400" cap="rnd" cmpd="sng" algn="ctr">
              <a:noFill/>
              <a:prstDash val="solid"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15" name="Straight Connector 14"/>
            <p:cNvCxnSpPr/>
            <p:nvPr/>
          </p:nvCxnSpPr>
          <p:spPr>
            <a:xfrm>
              <a:off x="-1574" y="381000"/>
              <a:ext cx="9144000" cy="1588"/>
            </a:xfrm>
            <a:prstGeom prst="line">
              <a:avLst/>
            </a:prstGeom>
            <a:ln w="38100" cap="flat" cmpd="sng" algn="ctr">
              <a:solidFill>
                <a:schemeClr val="accent1">
                  <a:shade val="75000"/>
                </a:schemeClr>
              </a:solidFill>
              <a:prstDash val="solid"/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>
              <a:off x="-1574" y="6477000"/>
              <a:ext cx="9144000" cy="1588"/>
            </a:xfrm>
            <a:prstGeom prst="line">
              <a:avLst/>
            </a:prstGeom>
            <a:ln w="38100" cap="flat" cmpd="sng" algn="ctr">
              <a:solidFill>
                <a:schemeClr val="accent1">
                  <a:shade val="75000"/>
                </a:schemeClr>
              </a:solidFill>
              <a:prstDash val="solid"/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1" name="Shape 20"/>
          <p:cNvSpPr>
            <a:spLocks noGrp="1"/>
          </p:cNvSpPr>
          <p:nvPr>
            <p:ph type="title"/>
          </p:nvPr>
        </p:nvSpPr>
        <p:spPr>
          <a:xfrm>
            <a:off x="704850" y="4495800"/>
            <a:ext cx="7772400" cy="1362075"/>
          </a:xfrm>
          <a:prstGeom prst="rect">
            <a:avLst/>
          </a:prstGeom>
        </p:spPr>
        <p:txBody>
          <a:bodyPr anchor="t"/>
          <a:lstStyle>
            <a:lvl1pPr algn="ctr">
              <a:defRPr sz="4000" b="0" cap="none" baseline="0">
                <a:solidFill>
                  <a:schemeClr val="tx1"/>
                </a:solidFill>
                <a:effectLst>
                  <a:outerShdw blurRad="50800" dist="50800" dir="2700000" algn="tl" rotWithShape="0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667000"/>
            <a:ext cx="6400800" cy="1752600"/>
          </a:xfrm>
        </p:spPr>
        <p:txBody>
          <a:bodyPr anchor="b" anchorCtr="0"/>
          <a:lstStyle>
            <a:lvl1pPr marL="0" indent="0" algn="ctr">
              <a:buNone/>
              <a:defRPr>
                <a:solidFill>
                  <a:schemeClr val="bg2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Normal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103F590D-1EE3-4679-BAB2-47D8C4772F51}" type="slidenum">
              <a:rPr lang="en-GB"/>
              <a:pPr/>
              <a:t>‹#›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University of Pennsylvania</a:t>
            </a:r>
            <a:endParaRPr lang="en-GB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1719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Tutorial: MDM 2007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2430-FB11-4C87-BF1D-6F488A17F23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-1574" y="0"/>
            <a:ext cx="9145574" cy="6858000"/>
            <a:chOff x="-1574" y="0"/>
            <a:chExt cx="9145574" cy="6858000"/>
          </a:xfrm>
        </p:grpSpPr>
        <p:sp>
          <p:nvSpPr>
            <p:cNvPr id="18" name="Rectangle 17"/>
            <p:cNvSpPr/>
            <p:nvPr userDrawn="1"/>
          </p:nvSpPr>
          <p:spPr>
            <a:xfrm>
              <a:off x="0" y="381000"/>
              <a:ext cx="9144000" cy="6096000"/>
            </a:xfrm>
            <a:prstGeom prst="rect">
              <a:avLst/>
            </a:prstGeom>
            <a:gradFill>
              <a:gsLst>
                <a:gs pos="0">
                  <a:schemeClr val="accent1">
                    <a:tint val="40000"/>
                  </a:schemeClr>
                </a:gs>
                <a:gs pos="100000">
                  <a:schemeClr val="accent1">
                    <a:shade val="75000"/>
                  </a:schemeClr>
                </a:gs>
              </a:gsLst>
              <a:path path="circle">
                <a:fillToRect l="100000" t="100000" r="100000" b="100000"/>
              </a:path>
            </a:gradFill>
            <a:ln w="25400" cap="rnd" cmpd="sng" algn="ctr">
              <a:noFill/>
              <a:prstDash val="solid"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Rectangle 9"/>
            <p:cNvSpPr/>
            <p:nvPr userDrawn="1"/>
          </p:nvSpPr>
          <p:spPr>
            <a:xfrm>
              <a:off x="-1574" y="0"/>
              <a:ext cx="9144000" cy="304800"/>
            </a:xfrm>
            <a:prstGeom prst="rect">
              <a:avLst/>
            </a:prstGeom>
            <a:solidFill>
              <a:schemeClr val="bg2"/>
            </a:solidFill>
            <a:ln w="25400" cap="rnd" cmpd="sng" algn="ctr">
              <a:noFill/>
              <a:prstDash val="solid"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" name="Rectangle 14"/>
            <p:cNvSpPr/>
            <p:nvPr userDrawn="1"/>
          </p:nvSpPr>
          <p:spPr>
            <a:xfrm>
              <a:off x="-1574" y="6553200"/>
              <a:ext cx="9144000" cy="304800"/>
            </a:xfrm>
            <a:prstGeom prst="rect">
              <a:avLst/>
            </a:prstGeom>
            <a:solidFill>
              <a:schemeClr val="bg2"/>
            </a:solidFill>
            <a:ln w="25400" cap="rnd" cmpd="sng" algn="ctr">
              <a:noFill/>
              <a:prstDash val="solid"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16" name="Straight Connector 15"/>
            <p:cNvCxnSpPr/>
            <p:nvPr/>
          </p:nvCxnSpPr>
          <p:spPr>
            <a:xfrm>
              <a:off x="-1574" y="381000"/>
              <a:ext cx="9144000" cy="1588"/>
            </a:xfrm>
            <a:prstGeom prst="line">
              <a:avLst/>
            </a:prstGeom>
            <a:ln w="38100" cap="flat" cmpd="sng" algn="ctr">
              <a:solidFill>
                <a:schemeClr val="accent1">
                  <a:shade val="75000"/>
                </a:schemeClr>
              </a:solidFill>
              <a:prstDash val="solid"/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>
              <a:off x="-1574" y="6477000"/>
              <a:ext cx="9144000" cy="1588"/>
            </a:xfrm>
            <a:prstGeom prst="line">
              <a:avLst/>
            </a:prstGeom>
            <a:ln w="38100" cap="flat" cmpd="sng" algn="ctr">
              <a:solidFill>
                <a:schemeClr val="accent1">
                  <a:shade val="75000"/>
                </a:schemeClr>
              </a:solidFill>
              <a:prstDash val="solid"/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Shape 1"/>
          <p:cNvSpPr>
            <a:spLocks noGrp="1"/>
          </p:cNvSpPr>
          <p:nvPr>
            <p:ph type="title"/>
          </p:nvPr>
        </p:nvSpPr>
        <p:spPr>
          <a:xfrm>
            <a:off x="722313" y="4505325"/>
            <a:ext cx="7772400" cy="1362075"/>
          </a:xfrm>
          <a:prstGeom prst="rect">
            <a:avLst/>
          </a:prstGeom>
        </p:spPr>
        <p:txBody>
          <a:bodyPr anchor="t"/>
          <a:lstStyle>
            <a:lvl1pPr algn="ctr">
              <a:defRPr sz="4000" b="0" cap="none" baseline="0">
                <a:solidFill>
                  <a:schemeClr val="tx1"/>
                </a:solidFill>
                <a:effectLst>
                  <a:outerShdw blurRad="50800" dist="50800" dir="2700000" algn="tl" rotWithShape="0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 algn="ctr">
              <a:buNone/>
              <a:defRPr sz="2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Tutorial: MDM 2007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2430-FB11-4C87-BF1D-6F488A17F23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Rectang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Tutorial: MDM 2007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2430-FB11-4C87-BF1D-6F488A17F23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Rectang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Tutorial: MDM 2007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2430-FB11-4C87-BF1D-6F488A17F23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Rectang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Tutorial: MDM 2007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2430-FB11-4C87-BF1D-6F488A17F23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1"/>
            <a:ext cx="5111750" cy="4525963"/>
          </a:xfrm>
        </p:spPr>
        <p:txBody>
          <a:bodyPr/>
          <a:lstStyle>
            <a:lvl1pPr>
              <a:defRPr sz="3200">
                <a:solidFill>
                  <a:schemeClr val="tx1"/>
                </a:solidFill>
              </a:defRPr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600201"/>
            <a:ext cx="3008313" cy="45259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Tutorial: MDM 2007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2430-FB11-4C87-BF1D-6F488A17F23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Tutorial: MDM 2007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2430-FB11-4C87-BF1D-6F488A17F23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0" y="0"/>
            <a:ext cx="9144000" cy="1506538"/>
            <a:chOff x="0" y="0"/>
            <a:chExt cx="9144000" cy="1506538"/>
          </a:xfrm>
        </p:grpSpPr>
        <p:pic>
          <p:nvPicPr>
            <p:cNvPr id="7" name="Rectangle 6"/>
            <p:cNvPicPr>
              <a:picLocks noChangeAspect="1"/>
            </p:cNvPicPr>
            <p:nvPr/>
          </p:nvPicPr>
          <p:blipFill>
            <a:blip r:embed="rId12">
              <a:duotone>
                <a:schemeClr val="accent1"/>
                <a:srgbClr val="FFFFFF"/>
              </a:duotone>
            </a:blip>
            <a:srcRect/>
            <a:stretch>
              <a:fillRect/>
            </a:stretch>
          </p:blipFill>
          <p:spPr>
            <a:xfrm>
              <a:off x="0" y="1"/>
              <a:ext cx="9144000" cy="1419224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0" name="Rectangle 9"/>
            <p:cNvSpPr/>
            <p:nvPr userDrawn="1"/>
          </p:nvSpPr>
          <p:spPr>
            <a:xfrm>
              <a:off x="0" y="0"/>
              <a:ext cx="9144000" cy="1447800"/>
            </a:xfrm>
            <a:prstGeom prst="rect">
              <a:avLst/>
            </a:prstGeom>
            <a:gradFill flip="none" rotWithShape="1">
              <a:gsLst>
                <a:gs pos="0">
                  <a:schemeClr val="accent1"/>
                </a:gs>
                <a:gs pos="49000">
                  <a:schemeClr val="accent1">
                    <a:tint val="20000"/>
                    <a:alpha val="0"/>
                  </a:schemeClr>
                </a:gs>
              </a:gsLst>
              <a:lin ang="0" scaled="1"/>
              <a:tileRect/>
            </a:gradFill>
            <a:ln w="25400" cap="rnd" cmpd="sng" algn="ctr">
              <a:noFill/>
              <a:prstDash val="solid"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8" name="Straight Connector 7"/>
            <p:cNvCxnSpPr/>
            <p:nvPr/>
          </p:nvCxnSpPr>
          <p:spPr>
            <a:xfrm>
              <a:off x="0" y="1428750"/>
              <a:ext cx="9144000" cy="1588"/>
            </a:xfrm>
            <a:prstGeom prst="line">
              <a:avLst/>
            </a:prstGeom>
            <a:ln w="38100" cap="flat" cmpd="sng" algn="ctr">
              <a:solidFill>
                <a:schemeClr val="accent1">
                  <a:shade val="75000"/>
                </a:schemeClr>
              </a:solidFill>
              <a:prstDash val="solid"/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0" y="1504950"/>
              <a:ext cx="9144000" cy="1588"/>
            </a:xfrm>
            <a:prstGeom prst="line">
              <a:avLst/>
            </a:prstGeom>
            <a:ln w="15875" cap="flat" cmpd="sng" algn="ctr">
              <a:solidFill>
                <a:schemeClr val="tx1"/>
              </a:solidFill>
              <a:prstDash val="solid"/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Tutorial: MDM 2007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1D2430-FB11-4C87-BF1D-6F488A17F23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Title Placeholder 1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65238"/>
          </a:xfrm>
          <a:prstGeom prst="rect">
            <a:avLst/>
          </a:prstGeom>
        </p:spPr>
        <p:txBody>
          <a:bodyPr vert="horz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lang="en-US" sz="4000" b="0" i="0" u="none" strike="noStrike" kern="1200" cap="none" spc="0" normalizeH="0" baseline="0" noProof="0" smtClean="0">
          <a:ln>
            <a:noFill/>
          </a:ln>
          <a:solidFill>
            <a:schemeClr val="tx1"/>
          </a:solidFill>
          <a:effectLst>
            <a:outerShdw blurRad="50800" dist="50800" dir="2700000" algn="tl" rotWithShape="0">
              <a:srgbClr val="000000">
                <a:alpha val="43137"/>
              </a:srgbClr>
            </a:outerShdw>
          </a:effectLst>
          <a:uLnTx/>
          <a:uFillTx/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spcAft>
          <a:spcPts val="400"/>
        </a:spcAft>
        <a:buFont typeface="Arial"/>
        <a:buChar char="•"/>
        <a:defRPr sz="2800" kern="1200">
          <a:solidFill>
            <a:schemeClr val="tx1"/>
          </a:solidFill>
          <a:effectLst>
            <a:outerShdw blurRad="50800" dist="50800" dir="2700000" algn="tl" rotWithShape="0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Font typeface="Arial"/>
        <a:buChar char="–"/>
        <a:defRPr sz="2400" kern="1200">
          <a:solidFill>
            <a:schemeClr val="tx1"/>
          </a:solidFill>
          <a:effectLst>
            <a:outerShdw blurRad="50800" dist="50800" dir="2700000" algn="tl" rotWithShape="0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effectLst>
            <a:outerShdw blurRad="50800" dist="50800" dir="2700000" algn="tl" rotWithShape="0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Font typeface="Arial"/>
        <a:buChar char="–"/>
        <a:defRPr sz="1800" kern="1200">
          <a:solidFill>
            <a:schemeClr val="tx1"/>
          </a:solidFill>
          <a:effectLst>
            <a:outerShdw blurRad="50800" dist="50800" dir="2700000" algn="tl" rotWithShape="0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Font typeface="Arial"/>
        <a:buChar char="»"/>
        <a:defRPr sz="1800" kern="1200">
          <a:solidFill>
            <a:schemeClr val="tx1"/>
          </a:solidFill>
          <a:effectLst>
            <a:outerShdw blurRad="50800" dist="50800" dir="2700000" algn="tl" rotWithShape="0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0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0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0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0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0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0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>
            <a:spLocks noGrp="1"/>
          </p:cNvSpPr>
          <p:nvPr>
            <p:ph type="title"/>
          </p:nvPr>
        </p:nvSpPr>
        <p:spPr>
          <a:xfrm>
            <a:off x="838200" y="4419600"/>
            <a:ext cx="7772400" cy="1438275"/>
          </a:xfrm>
        </p:spPr>
        <p:txBody>
          <a:bodyPr>
            <a:normAutofit/>
          </a:bodyPr>
          <a:lstStyle/>
          <a:p>
            <a:pPr algn="r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Nguyen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Thanh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Nha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dirty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HMCL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457200" y="2514600"/>
            <a:ext cx="8153400" cy="1143000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en-US" sz="4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Introduction to </a:t>
            </a:r>
            <a:r>
              <a:rPr lang="en-US" sz="44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MapReduce</a:t>
            </a:r>
            <a:endParaRPr lang="en-US" sz="4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0"/>
              </a:spcBef>
              <a:spcAft>
                <a:spcPts val="0"/>
              </a:spcAft>
            </a:pPr>
            <a:endParaRPr lang="en-US" sz="2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585373" y="6003348"/>
            <a:ext cx="1197764" cy="369332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r>
              <a:rPr lang="en-US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June, 2014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smtClean="0"/>
              <a:t>More details on the MapReduce data flow</a:t>
            </a:r>
          </a:p>
        </p:txBody>
      </p:sp>
      <p:sp>
        <p:nvSpPr>
          <p:cNvPr id="22531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6731000" y="6229350"/>
            <a:ext cx="1905000" cy="457200"/>
          </a:xfrm>
          <a:prstGeom prst="rect">
            <a:avLst/>
          </a:prstGeom>
          <a:noFill/>
        </p:spPr>
        <p:txBody>
          <a:bodyPr/>
          <a:lstStyle/>
          <a:p>
            <a:fld id="{FDF7C4F8-BF93-4458-86C3-67FB3D0870A7}" type="slidenum">
              <a:rPr lang="en-US"/>
              <a:pPr/>
              <a:t>10</a:t>
            </a:fld>
            <a:endParaRPr lang="en-US"/>
          </a:p>
        </p:txBody>
      </p:sp>
      <p:pic>
        <p:nvPicPr>
          <p:cNvPr id="2253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 l="20422" t="27094" r="17587" b="9007"/>
          <a:stretch>
            <a:fillRect/>
          </a:stretch>
        </p:blipFill>
        <p:spPr>
          <a:xfrm>
            <a:off x="627063" y="1457325"/>
            <a:ext cx="7594600" cy="5251450"/>
          </a:xfrm>
          <a:noFill/>
        </p:spPr>
      </p:pic>
      <p:grpSp>
        <p:nvGrpSpPr>
          <p:cNvPr id="33" name="Group 32"/>
          <p:cNvGrpSpPr/>
          <p:nvPr/>
        </p:nvGrpSpPr>
        <p:grpSpPr>
          <a:xfrm>
            <a:off x="1930997" y="2441986"/>
            <a:ext cx="5212081" cy="3924117"/>
            <a:chOff x="1930997" y="2441986"/>
            <a:chExt cx="5212081" cy="3924117"/>
          </a:xfrm>
        </p:grpSpPr>
        <p:sp>
          <p:nvSpPr>
            <p:cNvPr id="6" name="Line Callout 2 (No Border) 5"/>
            <p:cNvSpPr/>
            <p:nvPr/>
          </p:nvSpPr>
          <p:spPr>
            <a:xfrm>
              <a:off x="1930997" y="4550221"/>
              <a:ext cx="5212081" cy="1815882"/>
            </a:xfrm>
            <a:prstGeom prst="flowChartProcess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pPr algn="l"/>
              <a:r>
                <a:rPr lang="en-US" dirty="0" smtClean="0"/>
                <a:t>Step </a:t>
              </a:r>
              <a:r>
                <a:rPr lang="en-US" dirty="0"/>
                <a:t>1: Fork </a:t>
              </a:r>
              <a:r>
                <a:rPr lang="en-US" dirty="0" smtClean="0"/>
                <a:t>processes:</a:t>
              </a:r>
            </a:p>
            <a:p>
              <a:pPr algn="l"/>
              <a:r>
                <a:rPr lang="en-US" dirty="0"/>
                <a:t>• </a:t>
              </a:r>
              <a:r>
                <a:rPr lang="en-US" dirty="0" smtClean="0"/>
                <a:t>Start </a:t>
              </a:r>
              <a:r>
                <a:rPr lang="en-US" dirty="0"/>
                <a:t>up many copies of the program on a cluster of machines </a:t>
              </a:r>
            </a:p>
            <a:p>
              <a:pPr algn="l"/>
              <a:r>
                <a:rPr lang="en-US" dirty="0"/>
                <a:t> </a:t>
              </a:r>
              <a:r>
                <a:rPr lang="en-US" dirty="0" smtClean="0"/>
                <a:t>    – </a:t>
              </a:r>
              <a:r>
                <a:rPr lang="en-US" dirty="0"/>
                <a:t>1 master: scheduler &amp; coordinator </a:t>
              </a:r>
              <a:endParaRPr lang="en-US" dirty="0" smtClean="0"/>
            </a:p>
            <a:p>
              <a:pPr algn="l"/>
              <a:r>
                <a:rPr lang="en-US" dirty="0" smtClean="0"/>
                <a:t>     – </a:t>
              </a:r>
              <a:r>
                <a:rPr lang="en-US" dirty="0"/>
                <a:t>Lots of workers</a:t>
              </a:r>
            </a:p>
          </p:txBody>
        </p:sp>
        <p:cxnSp>
          <p:nvCxnSpPr>
            <p:cNvPr id="22" name="Straight Connector 21"/>
            <p:cNvCxnSpPr/>
            <p:nvPr/>
          </p:nvCxnSpPr>
          <p:spPr bwMode="auto">
            <a:xfrm>
              <a:off x="2850776" y="3281082"/>
              <a:ext cx="860612" cy="1269139"/>
            </a:xfrm>
            <a:prstGeom prst="line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</p:cxnSp>
        <p:cxnSp>
          <p:nvCxnSpPr>
            <p:cNvPr id="23" name="Straight Arrow Connector 22"/>
            <p:cNvCxnSpPr/>
            <p:nvPr/>
          </p:nvCxnSpPr>
          <p:spPr bwMode="auto">
            <a:xfrm flipV="1">
              <a:off x="2850776" y="2441986"/>
              <a:ext cx="537883" cy="839097"/>
            </a:xfrm>
            <a:prstGeom prst="straightConnector1">
              <a:avLst/>
            </a:prstGeom>
            <a:ln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</p:cxnSp>
        <p:cxnSp>
          <p:nvCxnSpPr>
            <p:cNvPr id="29" name="Straight Arrow Connector 28"/>
            <p:cNvCxnSpPr/>
            <p:nvPr/>
          </p:nvCxnSpPr>
          <p:spPr bwMode="auto">
            <a:xfrm flipV="1">
              <a:off x="2850776" y="2594386"/>
              <a:ext cx="1226372" cy="686697"/>
            </a:xfrm>
            <a:prstGeom prst="straightConnector1">
              <a:avLst/>
            </a:prstGeom>
            <a:ln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</p:cxnSp>
        <p:cxnSp>
          <p:nvCxnSpPr>
            <p:cNvPr id="32" name="Straight Arrow Connector 31"/>
            <p:cNvCxnSpPr/>
            <p:nvPr/>
          </p:nvCxnSpPr>
          <p:spPr bwMode="auto">
            <a:xfrm flipV="1">
              <a:off x="2850776" y="2594386"/>
              <a:ext cx="2033196" cy="686698"/>
            </a:xfrm>
            <a:prstGeom prst="straightConnector1">
              <a:avLst/>
            </a:prstGeom>
            <a:ln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</p:cxnSp>
      </p:grpSp>
    </p:spTree>
    <p:extLst>
      <p:ext uri="{BB962C8B-B14F-4D97-AF65-F5344CB8AC3E}">
        <p14:creationId xmlns:p14="http://schemas.microsoft.com/office/powerpoint/2010/main" val="910269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smtClean="0"/>
              <a:t>More details on the MapReduce data flow</a:t>
            </a:r>
          </a:p>
        </p:txBody>
      </p:sp>
      <p:sp>
        <p:nvSpPr>
          <p:cNvPr id="22531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6731000" y="6229350"/>
            <a:ext cx="1905000" cy="457200"/>
          </a:xfrm>
          <a:prstGeom prst="rect">
            <a:avLst/>
          </a:prstGeom>
          <a:noFill/>
        </p:spPr>
        <p:txBody>
          <a:bodyPr/>
          <a:lstStyle/>
          <a:p>
            <a:fld id="{FDF7C4F8-BF93-4458-86C3-67FB3D0870A7}" type="slidenum">
              <a:rPr lang="en-US"/>
              <a:pPr/>
              <a:t>11</a:t>
            </a:fld>
            <a:endParaRPr lang="en-US"/>
          </a:p>
        </p:txBody>
      </p:sp>
      <p:pic>
        <p:nvPicPr>
          <p:cNvPr id="2253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 l="20422" t="27094" r="17587" b="9007"/>
          <a:stretch>
            <a:fillRect/>
          </a:stretch>
        </p:blipFill>
        <p:spPr>
          <a:xfrm>
            <a:off x="627063" y="1457325"/>
            <a:ext cx="7594600" cy="5251450"/>
          </a:xfrm>
          <a:noFill/>
        </p:spPr>
      </p:pic>
      <p:grpSp>
        <p:nvGrpSpPr>
          <p:cNvPr id="33" name="Group 32"/>
          <p:cNvGrpSpPr/>
          <p:nvPr/>
        </p:nvGrpSpPr>
        <p:grpSpPr>
          <a:xfrm>
            <a:off x="2092363" y="3603813"/>
            <a:ext cx="4910865" cy="2718772"/>
            <a:chOff x="2092362" y="2884161"/>
            <a:chExt cx="4910865" cy="2718772"/>
          </a:xfrm>
        </p:grpSpPr>
        <p:sp>
          <p:nvSpPr>
            <p:cNvPr id="6" name="Line Callout 2 (No Border) 5"/>
            <p:cNvSpPr/>
            <p:nvPr/>
          </p:nvSpPr>
          <p:spPr>
            <a:xfrm>
              <a:off x="2092362" y="4464160"/>
              <a:ext cx="4910865" cy="1138773"/>
            </a:xfrm>
            <a:prstGeom prst="flowChartProcess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pPr algn="l"/>
              <a:r>
                <a:rPr lang="en-US" sz="1800" dirty="0" smtClean="0"/>
                <a:t>Step 2: Assign tasks:</a:t>
              </a:r>
            </a:p>
            <a:p>
              <a:pPr algn="l"/>
              <a:r>
                <a:rPr lang="en-US" sz="1800" dirty="0"/>
                <a:t>• </a:t>
              </a:r>
              <a:r>
                <a:rPr lang="en-US" sz="1800" dirty="0" smtClean="0"/>
                <a:t>Idle </a:t>
              </a:r>
              <a:r>
                <a:rPr lang="en-US" sz="1800" dirty="0"/>
                <a:t>workers are assigned either: </a:t>
              </a:r>
            </a:p>
            <a:p>
              <a:pPr algn="l"/>
              <a:r>
                <a:rPr lang="en-US" sz="1600" dirty="0" smtClean="0"/>
                <a:t>    – </a:t>
              </a:r>
              <a:r>
                <a:rPr lang="en-US" sz="1600" dirty="0"/>
                <a:t>map tasks </a:t>
              </a:r>
              <a:r>
                <a:rPr lang="en-US" sz="1600" dirty="0" smtClean="0"/>
                <a:t>(works on splits)</a:t>
              </a:r>
            </a:p>
            <a:p>
              <a:pPr algn="l"/>
              <a:r>
                <a:rPr lang="en-US" sz="1600" dirty="0" smtClean="0"/>
                <a:t>    – reduce tasks (works on intermediate files)</a:t>
              </a:r>
              <a:endParaRPr lang="en-US" sz="1600" dirty="0"/>
            </a:p>
          </p:txBody>
        </p:sp>
        <p:cxnSp>
          <p:nvCxnSpPr>
            <p:cNvPr id="29" name="Straight Arrow Connector 28"/>
            <p:cNvCxnSpPr/>
            <p:nvPr/>
          </p:nvCxnSpPr>
          <p:spPr bwMode="auto">
            <a:xfrm flipV="1">
              <a:off x="3291840" y="2884161"/>
              <a:ext cx="1581373" cy="1579999"/>
            </a:xfrm>
            <a:prstGeom prst="straightConnector1">
              <a:avLst/>
            </a:prstGeom>
            <a:ln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</p:cxnSp>
        <p:cxnSp>
          <p:nvCxnSpPr>
            <p:cNvPr id="32" name="Straight Arrow Connector 31"/>
            <p:cNvCxnSpPr/>
            <p:nvPr/>
          </p:nvCxnSpPr>
          <p:spPr bwMode="auto">
            <a:xfrm flipV="1">
              <a:off x="3291840" y="2884161"/>
              <a:ext cx="268941" cy="1579999"/>
            </a:xfrm>
            <a:prstGeom prst="straightConnector1">
              <a:avLst/>
            </a:prstGeom>
            <a:ln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</p:cxnSp>
      </p:grpSp>
    </p:spTree>
    <p:extLst>
      <p:ext uri="{BB962C8B-B14F-4D97-AF65-F5344CB8AC3E}">
        <p14:creationId xmlns:p14="http://schemas.microsoft.com/office/powerpoint/2010/main" val="3927341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More details on the </a:t>
            </a:r>
            <a:r>
              <a:rPr lang="en-US" sz="3200" dirty="0" err="1" smtClean="0"/>
              <a:t>MapReduce</a:t>
            </a:r>
            <a:r>
              <a:rPr lang="en-US" sz="3200" dirty="0" smtClean="0"/>
              <a:t> data flow</a:t>
            </a:r>
          </a:p>
        </p:txBody>
      </p:sp>
      <p:sp>
        <p:nvSpPr>
          <p:cNvPr id="22531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6731000" y="6229350"/>
            <a:ext cx="1905000" cy="457200"/>
          </a:xfrm>
          <a:prstGeom prst="rect">
            <a:avLst/>
          </a:prstGeom>
          <a:noFill/>
        </p:spPr>
        <p:txBody>
          <a:bodyPr/>
          <a:lstStyle/>
          <a:p>
            <a:fld id="{FDF7C4F8-BF93-4458-86C3-67FB3D0870A7}" type="slidenum">
              <a:rPr lang="en-US"/>
              <a:pPr/>
              <a:t>12</a:t>
            </a:fld>
            <a:endParaRPr lang="en-US"/>
          </a:p>
        </p:txBody>
      </p:sp>
      <p:pic>
        <p:nvPicPr>
          <p:cNvPr id="2253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 l="20422" t="27094" r="17587" b="9007"/>
          <a:stretch>
            <a:fillRect/>
          </a:stretch>
        </p:blipFill>
        <p:spPr>
          <a:xfrm>
            <a:off x="627063" y="1457325"/>
            <a:ext cx="7594600" cy="5251450"/>
          </a:xfrm>
          <a:noFill/>
        </p:spPr>
      </p:pic>
      <p:grpSp>
        <p:nvGrpSpPr>
          <p:cNvPr id="33" name="Group 32"/>
          <p:cNvGrpSpPr/>
          <p:nvPr/>
        </p:nvGrpSpPr>
        <p:grpSpPr>
          <a:xfrm>
            <a:off x="2979868" y="4039498"/>
            <a:ext cx="5738830" cy="1919845"/>
            <a:chOff x="1530992" y="4259631"/>
            <a:chExt cx="5729083" cy="1940205"/>
          </a:xfrm>
        </p:grpSpPr>
        <p:sp>
          <p:nvSpPr>
            <p:cNvPr id="6" name="Line Callout 2 (No Border) 5"/>
            <p:cNvSpPr/>
            <p:nvPr/>
          </p:nvSpPr>
          <p:spPr>
            <a:xfrm>
              <a:off x="2472573" y="4426905"/>
              <a:ext cx="4787502" cy="1772931"/>
            </a:xfrm>
            <a:prstGeom prst="flowChartProcess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pPr algn="l"/>
              <a:r>
                <a:rPr lang="en-US" sz="1800" dirty="0"/>
                <a:t>Step 3</a:t>
              </a:r>
              <a:r>
                <a:rPr lang="en-US" sz="1800" dirty="0" smtClean="0"/>
                <a:t>: </a:t>
              </a:r>
              <a:r>
                <a:rPr lang="en-US" sz="1800" dirty="0"/>
                <a:t>Map </a:t>
              </a:r>
              <a:r>
                <a:rPr lang="en-US" sz="1800" dirty="0" smtClean="0"/>
                <a:t>Task</a:t>
              </a:r>
            </a:p>
            <a:p>
              <a:pPr algn="l"/>
              <a:r>
                <a:rPr lang="en-US" sz="1800" dirty="0"/>
                <a:t>• </a:t>
              </a:r>
              <a:r>
                <a:rPr lang="en-US" sz="1800" dirty="0" smtClean="0"/>
                <a:t>Reads </a:t>
              </a:r>
              <a:r>
                <a:rPr lang="en-US" sz="1800" dirty="0"/>
                <a:t>contents of the input </a:t>
              </a:r>
              <a:r>
                <a:rPr lang="en-US" sz="1800" dirty="0" smtClean="0"/>
                <a:t>split assigned </a:t>
              </a:r>
              <a:r>
                <a:rPr lang="en-US" sz="1800" dirty="0"/>
                <a:t>to it </a:t>
              </a:r>
            </a:p>
            <a:p>
              <a:pPr algn="l"/>
              <a:r>
                <a:rPr lang="en-US" sz="1800" dirty="0"/>
                <a:t>• Parses key/value pairs out of the input data </a:t>
              </a:r>
            </a:p>
            <a:p>
              <a:pPr algn="l"/>
              <a:r>
                <a:rPr lang="en-US" sz="1800" dirty="0"/>
                <a:t>• Passes each pair to a user-defined map function </a:t>
              </a:r>
            </a:p>
            <a:p>
              <a:pPr algn="l"/>
              <a:r>
                <a:rPr lang="en-US" sz="1800" dirty="0" smtClean="0"/>
                <a:t>    – </a:t>
              </a:r>
              <a:r>
                <a:rPr lang="en-US" sz="1800" dirty="0"/>
                <a:t>Produces intermediate key/value pairs </a:t>
              </a:r>
            </a:p>
            <a:p>
              <a:pPr algn="l"/>
              <a:r>
                <a:rPr lang="en-US" sz="1800" dirty="0" smtClean="0"/>
                <a:t>    – </a:t>
              </a:r>
              <a:r>
                <a:rPr lang="en-US" sz="1800" dirty="0"/>
                <a:t>These are buffered in memory </a:t>
              </a:r>
              <a:r>
                <a:rPr lang="en-US" sz="1800" dirty="0" smtClean="0"/>
                <a:t> </a:t>
              </a:r>
              <a:endParaRPr lang="en-US" sz="1800" dirty="0"/>
            </a:p>
          </p:txBody>
        </p:sp>
        <p:cxnSp>
          <p:nvCxnSpPr>
            <p:cNvPr id="23" name="Straight Arrow Connector 22"/>
            <p:cNvCxnSpPr/>
            <p:nvPr/>
          </p:nvCxnSpPr>
          <p:spPr bwMode="auto">
            <a:xfrm flipH="1" flipV="1">
              <a:off x="1530992" y="4259631"/>
              <a:ext cx="941581" cy="353331"/>
            </a:xfrm>
            <a:prstGeom prst="straightConnector1">
              <a:avLst/>
            </a:prstGeom>
            <a:ln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</p:cxnSp>
      </p:grpSp>
      <p:cxnSp>
        <p:nvCxnSpPr>
          <p:cNvPr id="24" name="Straight Arrow Connector 23"/>
          <p:cNvCxnSpPr/>
          <p:nvPr/>
        </p:nvCxnSpPr>
        <p:spPr bwMode="auto">
          <a:xfrm flipH="1">
            <a:off x="2861534" y="4389121"/>
            <a:ext cx="1061518" cy="311971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</p:cxnSp>
      <p:cxnSp>
        <p:nvCxnSpPr>
          <p:cNvPr id="25" name="Straight Arrow Connector 24"/>
          <p:cNvCxnSpPr/>
          <p:nvPr/>
        </p:nvCxnSpPr>
        <p:spPr bwMode="auto">
          <a:xfrm flipH="1">
            <a:off x="2979868" y="4389121"/>
            <a:ext cx="943184" cy="1226371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</p:cxnSp>
    </p:spTree>
    <p:extLst>
      <p:ext uri="{BB962C8B-B14F-4D97-AF65-F5344CB8AC3E}">
        <p14:creationId xmlns:p14="http://schemas.microsoft.com/office/powerpoint/2010/main" val="2819376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More details on the </a:t>
            </a:r>
            <a:r>
              <a:rPr lang="en-US" sz="3200" dirty="0" err="1" smtClean="0"/>
              <a:t>MapReduce</a:t>
            </a:r>
            <a:r>
              <a:rPr lang="en-US" sz="3200" dirty="0" smtClean="0"/>
              <a:t> data flow</a:t>
            </a:r>
          </a:p>
        </p:txBody>
      </p:sp>
      <p:sp>
        <p:nvSpPr>
          <p:cNvPr id="22531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6731000" y="6229350"/>
            <a:ext cx="1905000" cy="457200"/>
          </a:xfrm>
          <a:prstGeom prst="rect">
            <a:avLst/>
          </a:prstGeom>
          <a:noFill/>
        </p:spPr>
        <p:txBody>
          <a:bodyPr/>
          <a:lstStyle/>
          <a:p>
            <a:fld id="{FDF7C4F8-BF93-4458-86C3-67FB3D0870A7}" type="slidenum">
              <a:rPr lang="en-US"/>
              <a:pPr/>
              <a:t>13</a:t>
            </a:fld>
            <a:endParaRPr lang="en-US"/>
          </a:p>
        </p:txBody>
      </p:sp>
      <p:pic>
        <p:nvPicPr>
          <p:cNvPr id="2253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 l="20422" t="27094" r="17587" b="9007"/>
          <a:stretch>
            <a:fillRect/>
          </a:stretch>
        </p:blipFill>
        <p:spPr>
          <a:xfrm>
            <a:off x="627063" y="1457325"/>
            <a:ext cx="7594600" cy="5251450"/>
          </a:xfrm>
          <a:noFill/>
        </p:spPr>
      </p:pic>
      <p:grpSp>
        <p:nvGrpSpPr>
          <p:cNvPr id="33" name="Group 32"/>
          <p:cNvGrpSpPr/>
          <p:nvPr/>
        </p:nvGrpSpPr>
        <p:grpSpPr>
          <a:xfrm>
            <a:off x="3083955" y="2034798"/>
            <a:ext cx="5220948" cy="2666294"/>
            <a:chOff x="1634903" y="2777260"/>
            <a:chExt cx="5212081" cy="2694571"/>
          </a:xfrm>
        </p:grpSpPr>
        <p:sp>
          <p:nvSpPr>
            <p:cNvPr id="6" name="Line Callout 2 (No Border) 5"/>
            <p:cNvSpPr/>
            <p:nvPr/>
          </p:nvSpPr>
          <p:spPr>
            <a:xfrm>
              <a:off x="1634903" y="2777260"/>
              <a:ext cx="5212081" cy="1269046"/>
            </a:xfrm>
            <a:prstGeom prst="flowChartProcess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pPr algn="l"/>
              <a:r>
                <a:rPr lang="en-US" sz="1800" dirty="0"/>
                <a:t>Step </a:t>
              </a:r>
              <a:r>
                <a:rPr lang="en-US" sz="1800" dirty="0" smtClean="0"/>
                <a:t>4</a:t>
              </a:r>
              <a:r>
                <a:rPr lang="en-US" sz="1800" dirty="0"/>
                <a:t>: Create intermediate files </a:t>
              </a:r>
              <a:endParaRPr lang="en-US" sz="1800" dirty="0" smtClean="0"/>
            </a:p>
            <a:p>
              <a:pPr algn="l"/>
              <a:r>
                <a:rPr lang="en-US" sz="1800" dirty="0"/>
                <a:t>• </a:t>
              </a:r>
              <a:r>
                <a:rPr lang="en-US" sz="1800" dirty="0" smtClean="0"/>
                <a:t>Intermediate </a:t>
              </a:r>
              <a:r>
                <a:rPr lang="en-US" sz="1800" dirty="0"/>
                <a:t>key/value pairs produced by the </a:t>
              </a:r>
              <a:r>
                <a:rPr lang="en-US" sz="1800" dirty="0" smtClean="0"/>
                <a:t>user’s </a:t>
              </a:r>
              <a:r>
                <a:rPr lang="en-US" sz="1800" dirty="0"/>
                <a:t>map </a:t>
              </a:r>
              <a:r>
                <a:rPr lang="en-US" sz="1800" dirty="0" smtClean="0"/>
                <a:t>function buffered </a:t>
              </a:r>
              <a:r>
                <a:rPr lang="en-US" sz="1800" dirty="0"/>
                <a:t>in memory and are periodically written to the local disk </a:t>
              </a:r>
            </a:p>
          </p:txBody>
        </p:sp>
        <p:cxnSp>
          <p:nvCxnSpPr>
            <p:cNvPr id="23" name="Straight Arrow Connector 22"/>
            <p:cNvCxnSpPr/>
            <p:nvPr/>
          </p:nvCxnSpPr>
          <p:spPr bwMode="auto">
            <a:xfrm flipH="1">
              <a:off x="2001784" y="4046306"/>
              <a:ext cx="662213" cy="1425525"/>
            </a:xfrm>
            <a:prstGeom prst="straightConnector1">
              <a:avLst/>
            </a:prstGeom>
            <a:ln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</p:cxnSp>
      </p:grpSp>
    </p:spTree>
    <p:extLst>
      <p:ext uri="{BB962C8B-B14F-4D97-AF65-F5344CB8AC3E}">
        <p14:creationId xmlns:p14="http://schemas.microsoft.com/office/powerpoint/2010/main" val="588464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More details on the </a:t>
            </a:r>
            <a:r>
              <a:rPr lang="en-US" sz="3200" dirty="0" err="1" smtClean="0"/>
              <a:t>MapReduce</a:t>
            </a:r>
            <a:r>
              <a:rPr lang="en-US" sz="3200" dirty="0" smtClean="0"/>
              <a:t> data flow</a:t>
            </a:r>
          </a:p>
        </p:txBody>
      </p:sp>
      <p:sp>
        <p:nvSpPr>
          <p:cNvPr id="22531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6731000" y="6229350"/>
            <a:ext cx="1905000" cy="457200"/>
          </a:xfrm>
          <a:prstGeom prst="rect">
            <a:avLst/>
          </a:prstGeom>
          <a:noFill/>
        </p:spPr>
        <p:txBody>
          <a:bodyPr/>
          <a:lstStyle/>
          <a:p>
            <a:fld id="{FDF7C4F8-BF93-4458-86C3-67FB3D0870A7}" type="slidenum">
              <a:rPr lang="en-US"/>
              <a:pPr/>
              <a:t>14</a:t>
            </a:fld>
            <a:endParaRPr lang="en-US"/>
          </a:p>
        </p:txBody>
      </p:sp>
      <p:pic>
        <p:nvPicPr>
          <p:cNvPr id="2253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 l="20422" t="27094" r="17587" b="9007"/>
          <a:stretch>
            <a:fillRect/>
          </a:stretch>
        </p:blipFill>
        <p:spPr>
          <a:xfrm>
            <a:off x="627063" y="1457325"/>
            <a:ext cx="7594600" cy="5251450"/>
          </a:xfrm>
          <a:noFill/>
        </p:spPr>
      </p:pic>
      <p:grpSp>
        <p:nvGrpSpPr>
          <p:cNvPr id="11" name="Group 10"/>
          <p:cNvGrpSpPr/>
          <p:nvPr/>
        </p:nvGrpSpPr>
        <p:grpSpPr>
          <a:xfrm>
            <a:off x="2890221" y="1453502"/>
            <a:ext cx="6078968" cy="2966098"/>
            <a:chOff x="2890221" y="1453502"/>
            <a:chExt cx="6078968" cy="2966098"/>
          </a:xfrm>
        </p:grpSpPr>
        <p:sp>
          <p:nvSpPr>
            <p:cNvPr id="6" name="Line Callout 2 (No Border) 5"/>
            <p:cNvSpPr/>
            <p:nvPr/>
          </p:nvSpPr>
          <p:spPr>
            <a:xfrm>
              <a:off x="2890221" y="1453502"/>
              <a:ext cx="6078968" cy="2062103"/>
            </a:xfrm>
            <a:prstGeom prst="flowChartProcess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pPr algn="l"/>
              <a:r>
                <a:rPr lang="en-US" sz="1600" dirty="0"/>
                <a:t>Step </a:t>
              </a:r>
              <a:r>
                <a:rPr lang="en-US" sz="1600" dirty="0" smtClean="0"/>
                <a:t>5 </a:t>
              </a:r>
              <a:r>
                <a:rPr lang="en-US" sz="1600" dirty="0"/>
                <a:t>&amp; 6 </a:t>
              </a:r>
              <a:r>
                <a:rPr lang="en-US" sz="1600" dirty="0" smtClean="0"/>
                <a:t>: </a:t>
              </a:r>
              <a:r>
                <a:rPr lang="en-US" sz="1600" dirty="0"/>
                <a:t>Reduce Task: </a:t>
              </a:r>
              <a:r>
                <a:rPr lang="en-US" sz="1600" dirty="0" smtClean="0"/>
                <a:t>Sorting &amp; Reduce </a:t>
              </a:r>
            </a:p>
            <a:p>
              <a:pPr algn="l"/>
              <a:r>
                <a:rPr lang="en-US" sz="1600" dirty="0"/>
                <a:t>• Reduce worker gets notified by the master about the location of </a:t>
              </a:r>
            </a:p>
            <a:p>
              <a:pPr algn="l"/>
              <a:r>
                <a:rPr lang="en-US" sz="1600" dirty="0"/>
                <a:t>intermediate </a:t>
              </a:r>
              <a:r>
                <a:rPr lang="en-US" sz="1600" dirty="0" smtClean="0"/>
                <a:t>files</a:t>
              </a:r>
              <a:endParaRPr lang="en-US" sz="1600" dirty="0"/>
            </a:p>
            <a:p>
              <a:pPr algn="l"/>
              <a:r>
                <a:rPr lang="en-US" sz="1600" dirty="0"/>
                <a:t>• Uses RPCs to read the data from the local disks of the map workers </a:t>
              </a:r>
            </a:p>
            <a:p>
              <a:pPr algn="l"/>
              <a:r>
                <a:rPr lang="en-US" sz="1600" dirty="0"/>
                <a:t>• When the reduce worker reads intermediate data </a:t>
              </a:r>
              <a:endParaRPr lang="en-US" sz="1600" dirty="0" smtClean="0"/>
            </a:p>
            <a:p>
              <a:pPr algn="l"/>
              <a:r>
                <a:rPr lang="en-US" sz="1600" dirty="0"/>
                <a:t> </a:t>
              </a:r>
              <a:r>
                <a:rPr lang="en-US" sz="1600" dirty="0" smtClean="0"/>
                <a:t>         – </a:t>
              </a:r>
              <a:r>
                <a:rPr lang="en-US" sz="1600" dirty="0"/>
                <a:t>It sorts the data by the intermediate keys </a:t>
              </a:r>
            </a:p>
            <a:p>
              <a:pPr algn="l"/>
              <a:r>
                <a:rPr lang="en-US" sz="1600" dirty="0" smtClean="0"/>
                <a:t>          – </a:t>
              </a:r>
              <a:r>
                <a:rPr lang="en-US" sz="1600" dirty="0"/>
                <a:t>All occurrences of the same key are grouped </a:t>
              </a:r>
              <a:r>
                <a:rPr lang="en-US" sz="1600" dirty="0" smtClean="0"/>
                <a:t>together</a:t>
              </a:r>
            </a:p>
            <a:p>
              <a:pPr algn="l"/>
              <a:r>
                <a:rPr lang="en-US" sz="1600" dirty="0"/>
                <a:t>• </a:t>
              </a:r>
              <a:r>
                <a:rPr lang="en-US" sz="1600" dirty="0" smtClean="0"/>
                <a:t>The </a:t>
              </a:r>
              <a:r>
                <a:rPr lang="en-US" sz="1600" dirty="0"/>
                <a:t>output of the Reduce function is appended to an output </a:t>
              </a:r>
              <a:r>
                <a:rPr lang="en-US" sz="1600" dirty="0" smtClean="0"/>
                <a:t>file</a:t>
              </a:r>
              <a:endParaRPr lang="en-US" sz="1600" dirty="0"/>
            </a:p>
          </p:txBody>
        </p:sp>
        <p:cxnSp>
          <p:nvCxnSpPr>
            <p:cNvPr id="19" name="Straight Arrow Connector 18"/>
            <p:cNvCxnSpPr/>
            <p:nvPr/>
          </p:nvCxnSpPr>
          <p:spPr bwMode="auto">
            <a:xfrm>
              <a:off x="5486400" y="3515605"/>
              <a:ext cx="1420009" cy="636847"/>
            </a:xfrm>
            <a:prstGeom prst="straightConnector1">
              <a:avLst/>
            </a:prstGeom>
            <a:ln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</p:cxnSp>
        <p:cxnSp>
          <p:nvCxnSpPr>
            <p:cNvPr id="13" name="Straight Arrow Connector 12"/>
            <p:cNvCxnSpPr/>
            <p:nvPr/>
          </p:nvCxnSpPr>
          <p:spPr bwMode="auto">
            <a:xfrm flipH="1">
              <a:off x="4953002" y="3515605"/>
              <a:ext cx="533398" cy="903995"/>
            </a:xfrm>
            <a:prstGeom prst="straightConnector1">
              <a:avLst/>
            </a:prstGeom>
            <a:ln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</p:cxnSp>
      </p:grpSp>
    </p:spTree>
    <p:extLst>
      <p:ext uri="{BB962C8B-B14F-4D97-AF65-F5344CB8AC3E}">
        <p14:creationId xmlns:p14="http://schemas.microsoft.com/office/powerpoint/2010/main" val="4281192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Parallelism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map() functions run in parallel, </a:t>
            </a:r>
            <a:r>
              <a:rPr lang="en-US" dirty="0" smtClean="0"/>
              <a:t>creating different </a:t>
            </a:r>
            <a:r>
              <a:rPr lang="en-US" dirty="0"/>
              <a:t>intermediate values from </a:t>
            </a:r>
            <a:r>
              <a:rPr lang="en-US" dirty="0" smtClean="0"/>
              <a:t>different input </a:t>
            </a:r>
            <a:r>
              <a:rPr lang="en-US" dirty="0"/>
              <a:t>data sets</a:t>
            </a:r>
          </a:p>
          <a:p>
            <a:r>
              <a:rPr lang="en-US" dirty="0" smtClean="0"/>
              <a:t>reduce</a:t>
            </a:r>
            <a:r>
              <a:rPr lang="en-US" dirty="0"/>
              <a:t>() functions also run in parallel, </a:t>
            </a:r>
            <a:r>
              <a:rPr lang="en-US" dirty="0" smtClean="0"/>
              <a:t>each </a:t>
            </a:r>
            <a:r>
              <a:rPr lang="en-US" dirty="0"/>
              <a:t>working on a different output </a:t>
            </a:r>
            <a:r>
              <a:rPr lang="en-US" dirty="0" smtClean="0"/>
              <a:t>key</a:t>
            </a:r>
          </a:p>
          <a:p>
            <a:r>
              <a:rPr lang="en-US" dirty="0" smtClean="0"/>
              <a:t>All </a:t>
            </a:r>
            <a:r>
              <a:rPr lang="en-US" dirty="0"/>
              <a:t>values are processed independently</a:t>
            </a:r>
          </a:p>
          <a:p>
            <a:r>
              <a:rPr lang="en-US" dirty="0" smtClean="0"/>
              <a:t>Bottleneck</a:t>
            </a:r>
            <a:r>
              <a:rPr lang="en-US" dirty="0"/>
              <a:t>: reduce phase can’t start until </a:t>
            </a:r>
            <a:r>
              <a:rPr lang="en-US" dirty="0" smtClean="0"/>
              <a:t>map </a:t>
            </a:r>
            <a:r>
              <a:rPr lang="en-US" dirty="0"/>
              <a:t>phase is completely finished.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3F590D-1EE3-4679-BAB2-47D8C4772F51}" type="slidenum">
              <a:rPr lang="en-GB" smtClean="0"/>
              <a:pPr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086366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Fault </a:t>
            </a:r>
            <a:r>
              <a:rPr lang="en-US" dirty="0" smtClean="0"/>
              <a:t>Tolerance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Master detects worker failures</a:t>
            </a:r>
          </a:p>
          <a:p>
            <a:pPr lvl="1"/>
            <a:r>
              <a:rPr lang="en-US" dirty="0"/>
              <a:t>Master pings workers periodically</a:t>
            </a:r>
            <a:endParaRPr lang="en-US" dirty="0" smtClean="0"/>
          </a:p>
          <a:p>
            <a:pPr lvl="1"/>
            <a:r>
              <a:rPr lang="en-US" dirty="0" smtClean="0"/>
              <a:t>Re-executes </a:t>
            </a:r>
            <a:r>
              <a:rPr lang="en-US" dirty="0"/>
              <a:t>completed &amp; in-progress map() </a:t>
            </a:r>
            <a:r>
              <a:rPr lang="en-US" dirty="0" smtClean="0"/>
              <a:t>tasks</a:t>
            </a:r>
            <a:endParaRPr lang="en-US" dirty="0"/>
          </a:p>
          <a:p>
            <a:pPr lvl="1"/>
            <a:r>
              <a:rPr lang="en-US" dirty="0"/>
              <a:t>Re-executes in-progress reduce() tasks</a:t>
            </a:r>
          </a:p>
          <a:p>
            <a:r>
              <a:rPr lang="en-US" dirty="0" smtClean="0"/>
              <a:t>Master </a:t>
            </a:r>
            <a:r>
              <a:rPr lang="en-US" dirty="0"/>
              <a:t>notices particular input key/values </a:t>
            </a:r>
            <a:r>
              <a:rPr lang="en-US" dirty="0" smtClean="0"/>
              <a:t>cause </a:t>
            </a:r>
            <a:r>
              <a:rPr lang="en-US" dirty="0"/>
              <a:t>crashes in map(), and skips those </a:t>
            </a:r>
            <a:r>
              <a:rPr lang="en-US" dirty="0" smtClean="0"/>
              <a:t>values </a:t>
            </a:r>
            <a:r>
              <a:rPr lang="en-US" dirty="0"/>
              <a:t>on re-execution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3F590D-1EE3-4679-BAB2-47D8C4772F51}" type="slidenum">
              <a:rPr lang="en-GB" smtClean="0"/>
              <a:pPr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35491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en-US" sz="4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>
              <a:buNone/>
            </a:pPr>
            <a:endParaRPr lang="en-US" sz="4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>
              <a:buNone/>
            </a:pPr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THANK YOU</a:t>
            </a:r>
            <a:endParaRPr lang="en-US" sz="4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2430-FB11-4C87-BF1D-6F488A17F237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6116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7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Motivation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152400" y="1676400"/>
            <a:ext cx="8686800" cy="452596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/>
              <a:t>Scenario</a:t>
            </a:r>
          </a:p>
          <a:p>
            <a:pPr lvl="1">
              <a:lnSpc>
                <a:spcPct val="90000"/>
              </a:lnSpc>
            </a:pPr>
            <a:r>
              <a:rPr lang="en-US" altLang="en-US" dirty="0" smtClean="0"/>
              <a:t>Large-Scale </a:t>
            </a:r>
            <a:r>
              <a:rPr lang="en-US" altLang="en-US" dirty="0"/>
              <a:t>Data Processing</a:t>
            </a:r>
          </a:p>
          <a:p>
            <a:pPr lvl="2">
              <a:lnSpc>
                <a:spcPct val="90000"/>
              </a:lnSpc>
            </a:pPr>
            <a:r>
              <a:rPr lang="en-US" altLang="en-US" dirty="0"/>
              <a:t>Want to use 1000s of </a:t>
            </a:r>
            <a:r>
              <a:rPr lang="en-US" altLang="en-US" dirty="0" smtClean="0"/>
              <a:t>CPUs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Want to </a:t>
            </a:r>
            <a:r>
              <a:rPr lang="en-US" dirty="0"/>
              <a:t>perform a computation on the data, e.g., find out which search terms were the most </a:t>
            </a:r>
            <a:r>
              <a:rPr lang="en-US" dirty="0" smtClean="0"/>
              <a:t>popular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The computation isn't necessarily difficult, but parallelizing and distributing it, as well as handling faults, is challenging</a:t>
            </a:r>
          </a:p>
          <a:p>
            <a:pPr lvl="1">
              <a:lnSpc>
                <a:spcPct val="90000"/>
              </a:lnSpc>
            </a:pPr>
            <a:endParaRPr lang="en-US" altLang="en-US" dirty="0"/>
          </a:p>
          <a:p>
            <a:pPr marL="914400" lvl="2" indent="0">
              <a:lnSpc>
                <a:spcPct val="90000"/>
              </a:lnSpc>
              <a:buNone/>
            </a:pP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881848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371599"/>
          </a:xfrm>
        </p:spPr>
        <p:txBody>
          <a:bodyPr>
            <a:normAutofit/>
          </a:bodyPr>
          <a:lstStyle/>
          <a:p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famous 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programming model</a:t>
            </a:r>
          </a:p>
          <a:p>
            <a:pPr>
              <a:lnSpc>
                <a:spcPct val="90000"/>
              </a:lnSpc>
            </a:pPr>
            <a:r>
              <a:rPr lang="en-US" altLang="en-US" dirty="0" smtClean="0"/>
              <a:t>Used </a:t>
            </a:r>
            <a:r>
              <a:rPr lang="en-US" altLang="en-US" dirty="0"/>
              <a:t>for processing and generating large data </a:t>
            </a:r>
            <a:r>
              <a:rPr lang="en-US" altLang="en-US" dirty="0" smtClean="0"/>
              <a:t>sets</a:t>
            </a:r>
            <a:endParaRPr lang="en-US" alt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2430-FB11-4C87-BF1D-6F488A17F237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MapReduce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59856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Read a lot of </a:t>
            </a:r>
            <a:r>
              <a:rPr lang="en-US" dirty="0" smtClean="0"/>
              <a:t>data</a:t>
            </a:r>
            <a:endParaRPr lang="en-US" dirty="0"/>
          </a:p>
          <a:p>
            <a:r>
              <a:rPr lang="en-US" dirty="0" smtClean="0">
                <a:solidFill>
                  <a:srgbClr val="FF0000"/>
                </a:solidFill>
              </a:rPr>
              <a:t>Map</a:t>
            </a:r>
            <a:endParaRPr lang="en-US" dirty="0">
              <a:solidFill>
                <a:srgbClr val="FF0000"/>
              </a:solidFill>
            </a:endParaRPr>
          </a:p>
          <a:p>
            <a:pPr lvl="1"/>
            <a:r>
              <a:rPr lang="en-US" dirty="0" smtClean="0"/>
              <a:t>Extract</a:t>
            </a:r>
            <a:r>
              <a:rPr lang="en-US" dirty="0"/>
              <a:t> something </a:t>
            </a:r>
            <a:r>
              <a:rPr lang="en-US" dirty="0" smtClean="0"/>
              <a:t>you</a:t>
            </a:r>
            <a:r>
              <a:rPr lang="en-US" dirty="0"/>
              <a:t> care about</a:t>
            </a:r>
          </a:p>
          <a:p>
            <a:r>
              <a:rPr lang="en-US" dirty="0" smtClean="0"/>
              <a:t>Shuffle</a:t>
            </a:r>
            <a:r>
              <a:rPr lang="en-US" dirty="0"/>
              <a:t> and Sort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Reduce</a:t>
            </a:r>
            <a:endParaRPr lang="en-US" dirty="0">
              <a:solidFill>
                <a:srgbClr val="FF0000"/>
              </a:solidFill>
            </a:endParaRPr>
          </a:p>
          <a:p>
            <a:pPr lvl="1"/>
            <a:r>
              <a:rPr lang="en-US" dirty="0" smtClean="0"/>
              <a:t>Aggregate</a:t>
            </a:r>
            <a:r>
              <a:rPr lang="en-US" dirty="0"/>
              <a:t>, summarize, filter or transform</a:t>
            </a:r>
          </a:p>
          <a:p>
            <a:r>
              <a:rPr lang="en-US" dirty="0" smtClean="0"/>
              <a:t>Write</a:t>
            </a:r>
            <a:r>
              <a:rPr lang="en-US" dirty="0"/>
              <a:t> the data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2430-FB11-4C87-BF1D-6F488A17F237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MapReduce</a:t>
            </a:r>
            <a:r>
              <a:rPr lang="en-US" dirty="0" smtClean="0"/>
              <a:t>: Overview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8319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Two functions</a:t>
            </a:r>
            <a:r>
              <a:rPr lang="en-US" altLang="en-US" dirty="0" smtClean="0"/>
              <a:t>: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Map(K, V) -&gt;  (K’,</a:t>
            </a:r>
            <a:r>
              <a:rPr lang="en-US" dirty="0"/>
              <a:t> </a:t>
            </a:r>
            <a:r>
              <a:rPr lang="en-US" dirty="0" smtClean="0"/>
              <a:t>V’)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Reduce(K’, V’) -&gt; (K’’, V’’)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2430-FB11-4C87-BF1D-6F488A17F237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Map and Reduce functions</a:t>
            </a:r>
            <a:endParaRPr lang="en-US" dirty="0"/>
          </a:p>
        </p:txBody>
      </p:sp>
      <p:grpSp>
        <p:nvGrpSpPr>
          <p:cNvPr id="6" name="Group 5"/>
          <p:cNvGrpSpPr/>
          <p:nvPr/>
        </p:nvGrpSpPr>
        <p:grpSpPr>
          <a:xfrm>
            <a:off x="1009686" y="3508668"/>
            <a:ext cx="6988175" cy="1736725"/>
            <a:chOff x="1143000" y="4572000"/>
            <a:chExt cx="6988175" cy="1736725"/>
          </a:xfrm>
        </p:grpSpPr>
        <p:sp>
          <p:nvSpPr>
            <p:cNvPr id="7" name="Rectangle 6"/>
            <p:cNvSpPr/>
            <p:nvPr/>
          </p:nvSpPr>
          <p:spPr>
            <a:xfrm>
              <a:off x="1371600" y="4937125"/>
              <a:ext cx="533400" cy="1371600"/>
            </a:xfrm>
            <a:prstGeom prst="rect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lIns="0" rIns="0" anchor="ctr"/>
            <a:lstStyle/>
            <a:p>
              <a:pPr algn="ctr">
                <a:defRPr/>
              </a:pPr>
              <a:r>
                <a:rPr lang="en-US" sz="1200" dirty="0"/>
                <a:t>(K, V) Pairs</a:t>
              </a:r>
            </a:p>
          </p:txBody>
        </p:sp>
        <p:sp>
          <p:nvSpPr>
            <p:cNvPr id="8" name="Chevron 7"/>
            <p:cNvSpPr/>
            <p:nvPr/>
          </p:nvSpPr>
          <p:spPr>
            <a:xfrm>
              <a:off x="2133600" y="5089525"/>
              <a:ext cx="304800" cy="1066800"/>
            </a:xfrm>
            <a:prstGeom prst="chevron">
              <a:avLst/>
            </a:prstGeom>
            <a:solidFill>
              <a:srgbClr val="000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/>
              <a:endParaRPr lang="en-US" altLang="en-US"/>
            </a:p>
          </p:txBody>
        </p:sp>
        <p:sp>
          <p:nvSpPr>
            <p:cNvPr id="9" name="Oval 8"/>
            <p:cNvSpPr/>
            <p:nvPr/>
          </p:nvSpPr>
          <p:spPr>
            <a:xfrm>
              <a:off x="2609850" y="5089525"/>
              <a:ext cx="990600" cy="1066800"/>
            </a:xfrm>
            <a:prstGeom prst="ellipse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anchor="ctr"/>
            <a:lstStyle/>
            <a:p>
              <a:pPr algn="ctr">
                <a:defRPr/>
              </a:pPr>
              <a:r>
                <a:rPr lang="en-US" sz="1400" dirty="0"/>
                <a:t>Map Function</a:t>
              </a:r>
            </a:p>
          </p:txBody>
        </p:sp>
        <p:sp>
          <p:nvSpPr>
            <p:cNvPr id="10" name="Chevron 9"/>
            <p:cNvSpPr/>
            <p:nvPr/>
          </p:nvSpPr>
          <p:spPr>
            <a:xfrm>
              <a:off x="3733800" y="5089525"/>
              <a:ext cx="304800" cy="1066800"/>
            </a:xfrm>
            <a:prstGeom prst="chevron">
              <a:avLst/>
            </a:prstGeom>
            <a:solidFill>
              <a:srgbClr val="000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/>
              <a:endParaRPr lang="en-US" altLang="en-US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4267200" y="4937125"/>
              <a:ext cx="533400" cy="1371600"/>
            </a:xfrm>
            <a:prstGeom prst="rect">
              <a:avLst/>
            </a:prstGeom>
            <a:solidFill>
              <a:srgbClr val="92D050"/>
            </a:solidFill>
            <a:ln>
              <a:solidFill>
                <a:srgbClr val="00B050"/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lIns="0" rIns="0" anchor="ctr"/>
            <a:lstStyle/>
            <a:p>
              <a:pPr algn="ctr">
                <a:defRPr/>
              </a:pPr>
              <a:r>
                <a:rPr lang="en-US" sz="1200" dirty="0"/>
                <a:t>(K’, V’) Pairs</a:t>
              </a:r>
            </a:p>
          </p:txBody>
        </p:sp>
        <p:sp>
          <p:nvSpPr>
            <p:cNvPr id="12" name="Chevron 11"/>
            <p:cNvSpPr/>
            <p:nvPr/>
          </p:nvSpPr>
          <p:spPr>
            <a:xfrm>
              <a:off x="5029200" y="5089525"/>
              <a:ext cx="304800" cy="1066800"/>
            </a:xfrm>
            <a:prstGeom prst="chevron">
              <a:avLst/>
            </a:prstGeom>
            <a:solidFill>
              <a:srgbClr val="000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/>
              <a:endParaRPr lang="en-US" altLang="en-US"/>
            </a:p>
          </p:txBody>
        </p:sp>
        <p:sp>
          <p:nvSpPr>
            <p:cNvPr id="13" name="Oval 12"/>
            <p:cNvSpPr/>
            <p:nvPr/>
          </p:nvSpPr>
          <p:spPr>
            <a:xfrm>
              <a:off x="5562600" y="5089525"/>
              <a:ext cx="990600" cy="1066800"/>
            </a:xfrm>
            <a:prstGeom prst="ellipse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anchor="ctr"/>
            <a:lstStyle/>
            <a:p>
              <a:pPr algn="ctr">
                <a:defRPr/>
              </a:pPr>
              <a:r>
                <a:rPr lang="en-US" sz="1400" dirty="0"/>
                <a:t>Reduce Function</a:t>
              </a:r>
            </a:p>
          </p:txBody>
        </p:sp>
        <p:sp>
          <p:nvSpPr>
            <p:cNvPr id="14" name="Chevron 13"/>
            <p:cNvSpPr/>
            <p:nvPr/>
          </p:nvSpPr>
          <p:spPr>
            <a:xfrm>
              <a:off x="6705600" y="5089525"/>
              <a:ext cx="304800" cy="1066800"/>
            </a:xfrm>
            <a:prstGeom prst="chevron">
              <a:avLst/>
            </a:prstGeom>
            <a:solidFill>
              <a:srgbClr val="000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/>
              <a:endParaRPr lang="en-US" altLang="en-US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7315200" y="4937125"/>
              <a:ext cx="666714" cy="1371600"/>
            </a:xfrm>
            <a:prstGeom prst="rect">
              <a:avLst/>
            </a:prstGeom>
            <a:ln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lIns="0" rIns="0" anchor="ctr"/>
            <a:lstStyle/>
            <a:p>
              <a:pPr algn="ctr">
                <a:defRPr/>
              </a:pPr>
              <a:r>
                <a:rPr lang="en-US" sz="1200" dirty="0"/>
                <a:t>(</a:t>
              </a:r>
              <a:r>
                <a:rPr lang="en-US" sz="1200" dirty="0" smtClean="0"/>
                <a:t>K’’, </a:t>
              </a:r>
              <a:r>
                <a:rPr lang="en-US" sz="1200" dirty="0"/>
                <a:t>V’’) Pairs</a:t>
              </a:r>
            </a:p>
          </p:txBody>
        </p:sp>
        <p:sp>
          <p:nvSpPr>
            <p:cNvPr id="16" name="TextBox 15"/>
            <p:cNvSpPr txBox="1">
              <a:spLocks noChangeArrowheads="1"/>
            </p:cNvSpPr>
            <p:nvPr/>
          </p:nvSpPr>
          <p:spPr bwMode="auto">
            <a:xfrm>
              <a:off x="1143000" y="4572000"/>
              <a:ext cx="944563" cy="276225"/>
            </a:xfrm>
            <a:prstGeom prst="rect">
              <a:avLst/>
            </a:prstGeom>
            <a:noFill/>
            <a:ln w="9525">
              <a:solidFill>
                <a:srgbClr val="C00000"/>
              </a:solidFill>
              <a:prstDash val="sys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1200"/>
                <a:t>Input Splits</a:t>
              </a:r>
            </a:p>
          </p:txBody>
        </p:sp>
        <p:sp>
          <p:nvSpPr>
            <p:cNvPr id="17" name="TextBox 16"/>
            <p:cNvSpPr txBox="1">
              <a:spLocks noChangeArrowheads="1"/>
            </p:cNvSpPr>
            <p:nvPr/>
          </p:nvSpPr>
          <p:spPr bwMode="auto">
            <a:xfrm>
              <a:off x="3657600" y="4572000"/>
              <a:ext cx="1619250" cy="276225"/>
            </a:xfrm>
            <a:prstGeom prst="rect">
              <a:avLst/>
            </a:prstGeom>
            <a:noFill/>
            <a:ln w="9525">
              <a:solidFill>
                <a:srgbClr val="00B050"/>
              </a:solidFill>
              <a:prstDash val="sys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1200" dirty="0"/>
                <a:t>Intermediate Outputs</a:t>
              </a:r>
            </a:p>
          </p:txBody>
        </p:sp>
        <p:sp>
          <p:nvSpPr>
            <p:cNvPr id="18" name="TextBox 17"/>
            <p:cNvSpPr txBox="1">
              <a:spLocks noChangeArrowheads="1"/>
            </p:cNvSpPr>
            <p:nvPr/>
          </p:nvSpPr>
          <p:spPr bwMode="auto">
            <a:xfrm>
              <a:off x="7032625" y="4572000"/>
              <a:ext cx="1098550" cy="276225"/>
            </a:xfrm>
            <a:prstGeom prst="rect">
              <a:avLst/>
            </a:prstGeom>
            <a:noFill/>
            <a:ln w="9525">
              <a:solidFill>
                <a:srgbClr val="7030A0"/>
              </a:solidFill>
              <a:prstDash val="sys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1200"/>
                <a:t>Final Outputs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9575333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Simple example: Word count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5446" y="3944472"/>
            <a:ext cx="7992036" cy="2079812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Goal: Given a set of documents, count how often each word occurs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Input: Key-value pairs (</a:t>
            </a:r>
            <a:r>
              <a:rPr lang="en-US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document:lineNumber</a:t>
            </a:r>
            <a:r>
              <a:rPr lang="en-U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text)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Output: Key-value pairs (word, #occurrences)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 should be the intermediate key-value pairs?</a:t>
            </a:r>
          </a:p>
          <a:p>
            <a:pPr lvl="1">
              <a:buNone/>
            </a:pPr>
            <a:endParaRPr lang="en-US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6200" y="1649505"/>
            <a:ext cx="4134465" cy="1569660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l"/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map(String key, String value) {</a:t>
            </a:r>
            <a:br>
              <a:rPr lang="en-US" sz="1600" b="1" dirty="0" smtClean="0">
                <a:latin typeface="Courier New" pitchFamily="49" charset="0"/>
                <a:cs typeface="Courier New" pitchFamily="49" charset="0"/>
              </a:rPr>
            </a:b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 // key: document name, line no</a:t>
            </a:r>
            <a:br>
              <a:rPr lang="en-US" sz="1600" b="1" dirty="0" smtClean="0">
                <a:latin typeface="Courier New" pitchFamily="49" charset="0"/>
                <a:cs typeface="Courier New" pitchFamily="49" charset="0"/>
              </a:rPr>
            </a:b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 // value: contents of 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line</a:t>
            </a: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for 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each word w in value:</a:t>
            </a:r>
            <a:br>
              <a:rPr lang="en-US" sz="1600" b="1" dirty="0">
                <a:latin typeface="Courier New" pitchFamily="49" charset="0"/>
                <a:cs typeface="Courier New" pitchFamily="49" charset="0"/>
              </a:rPr>
            </a:br>
            <a:r>
              <a:rPr lang="en-US" sz="1600" b="1" dirty="0">
                <a:latin typeface="Courier New" pitchFamily="49" charset="0"/>
                <a:cs typeface="Courier New" pitchFamily="49" charset="0"/>
              </a:rPr>
              <a:t>    emit(w, "1")</a:t>
            </a:r>
          </a:p>
          <a:p>
            <a:pPr algn="l"/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}</a:t>
            </a:r>
            <a:endParaRPr lang="en-US" sz="1600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316178" y="1649505"/>
            <a:ext cx="4751622" cy="2062103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reduce(String key, Iterator values) {</a:t>
            </a:r>
            <a:br>
              <a:rPr lang="en-US" sz="1600" b="1" dirty="0" smtClean="0">
                <a:latin typeface="Courier New" pitchFamily="49" charset="0"/>
                <a:cs typeface="Courier New" pitchFamily="49" charset="0"/>
              </a:rPr>
            </a:b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// key: a word</a:t>
            </a:r>
            <a:br>
              <a:rPr lang="en-US" sz="1600" b="1" dirty="0">
                <a:latin typeface="Courier New" pitchFamily="49" charset="0"/>
                <a:cs typeface="Courier New" pitchFamily="49" charset="0"/>
              </a:rPr>
            </a:br>
            <a:r>
              <a:rPr lang="en-US" sz="1600" b="1" dirty="0">
                <a:latin typeface="Courier New" pitchFamily="49" charset="0"/>
                <a:cs typeface="Courier New" pitchFamily="49" charset="0"/>
              </a:rPr>
              <a:t>  // values: a list of counts</a:t>
            </a:r>
            <a:br>
              <a:rPr lang="en-US" sz="1600" b="1" dirty="0">
                <a:latin typeface="Courier New" pitchFamily="49" charset="0"/>
                <a:cs typeface="Courier New" pitchFamily="49" charset="0"/>
              </a:rPr>
            </a:br>
            <a:r>
              <a:rPr lang="en-US" sz="1600" b="1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600" b="1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 result = 0;</a:t>
            </a:r>
            <a:br>
              <a:rPr lang="en-US" sz="1600" b="1" dirty="0">
                <a:latin typeface="Courier New" pitchFamily="49" charset="0"/>
                <a:cs typeface="Courier New" pitchFamily="49" charset="0"/>
              </a:rPr>
            </a:br>
            <a:r>
              <a:rPr lang="en-US" sz="1600" b="1" dirty="0">
                <a:latin typeface="Courier New" pitchFamily="49" charset="0"/>
                <a:cs typeface="Courier New" pitchFamily="49" charset="0"/>
              </a:rPr>
              <a:t>  for each v in values:</a:t>
            </a:r>
            <a:br>
              <a:rPr lang="en-US" sz="1600" b="1" dirty="0">
                <a:latin typeface="Courier New" pitchFamily="49" charset="0"/>
                <a:cs typeface="Courier New" pitchFamily="49" charset="0"/>
              </a:rPr>
            </a:br>
            <a:r>
              <a:rPr lang="en-US" sz="1600" b="1" dirty="0">
                <a:latin typeface="Courier New" pitchFamily="49" charset="0"/>
                <a:cs typeface="Courier New" pitchFamily="49" charset="0"/>
              </a:rPr>
              <a:t>    result += </a:t>
            </a:r>
            <a:r>
              <a:rPr lang="en-US" sz="1600" b="1" dirty="0" err="1">
                <a:latin typeface="Courier New" pitchFamily="49" charset="0"/>
                <a:cs typeface="Courier New" pitchFamily="49" charset="0"/>
              </a:rPr>
              <a:t>ParseInt</a:t>
            </a:r>
            <a:r>
              <a:rPr lang="en-US" sz="1600" b="1" dirty="0">
                <a:latin typeface="Courier New" pitchFamily="49" charset="0"/>
                <a:cs typeface="Courier New" pitchFamily="49" charset="0"/>
              </a:rPr>
              <a:t>(v);</a:t>
            </a:r>
            <a:br>
              <a:rPr lang="en-US" sz="1600" b="1" dirty="0">
                <a:latin typeface="Courier New" pitchFamily="49" charset="0"/>
                <a:cs typeface="Courier New" pitchFamily="49" charset="0"/>
              </a:rPr>
            </a:br>
            <a:r>
              <a:rPr lang="en-US" sz="1600" b="1" dirty="0">
                <a:latin typeface="Courier New" pitchFamily="49" charset="0"/>
                <a:cs typeface="Courier New" pitchFamily="49" charset="0"/>
              </a:rPr>
              <a:t>  emit(key, result)</a:t>
            </a:r>
          </a:p>
          <a:p>
            <a:pPr algn="l"/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}</a:t>
            </a:r>
            <a:endParaRPr lang="en-US" sz="1600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02702" y="2312895"/>
            <a:ext cx="399468" cy="307777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l"/>
            <a:r>
              <a:rPr lang="en-US" sz="1400" b="1" dirty="0" smtClean="0">
                <a:latin typeface="Courier New" pitchFamily="49" charset="0"/>
                <a:cs typeface="Courier New" pitchFamily="49" charset="0"/>
              </a:rPr>
              <a:t>  </a:t>
            </a:r>
            <a:endParaRPr lang="en-US" sz="1400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3F590D-1EE3-4679-BAB2-47D8C4772F51}" type="slidenum">
              <a:rPr lang="en-GB" smtClean="0"/>
              <a:pPr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70748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Simple example: Word count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3F590D-1EE3-4679-BAB2-47D8C4772F51}" type="slidenum">
              <a:rPr lang="en-GB" smtClean="0"/>
              <a:pPr/>
              <a:t>7</a:t>
            </a:fld>
            <a:endParaRPr lang="en-GB"/>
          </a:p>
        </p:txBody>
      </p:sp>
      <p:sp>
        <p:nvSpPr>
          <p:cNvPr id="6" name="Rounded Rectangle 5"/>
          <p:cNvSpPr/>
          <p:nvPr/>
        </p:nvSpPr>
        <p:spPr bwMode="auto">
          <a:xfrm>
            <a:off x="2202452" y="2108383"/>
            <a:ext cx="1157592" cy="612843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mtClean="0"/>
              <a:t>Mapper</a:t>
            </a:r>
            <a:br>
              <a:rPr lang="en-US" smtClean="0"/>
            </a:br>
            <a:r>
              <a:rPr lang="en-US" sz="1100" smtClean="0"/>
              <a:t>(1-2)</a:t>
            </a:r>
            <a:endParaRPr lang="en-US" sz="1100"/>
          </a:p>
        </p:txBody>
      </p:sp>
      <p:sp>
        <p:nvSpPr>
          <p:cNvPr id="7" name="Rounded Rectangle 6"/>
          <p:cNvSpPr/>
          <p:nvPr/>
        </p:nvSpPr>
        <p:spPr bwMode="auto">
          <a:xfrm>
            <a:off x="2208938" y="3038995"/>
            <a:ext cx="1157592" cy="612843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mtClean="0"/>
              <a:t>Mapper</a:t>
            </a:r>
            <a:br>
              <a:rPr lang="en-US" smtClean="0"/>
            </a:br>
            <a:r>
              <a:rPr lang="en-US" sz="1200" smtClean="0"/>
              <a:t>(3-4)</a:t>
            </a:r>
            <a:endParaRPr lang="en-US" sz="1200"/>
          </a:p>
        </p:txBody>
      </p:sp>
      <p:sp>
        <p:nvSpPr>
          <p:cNvPr id="8" name="Rounded Rectangle 7"/>
          <p:cNvSpPr/>
          <p:nvPr/>
        </p:nvSpPr>
        <p:spPr bwMode="auto">
          <a:xfrm>
            <a:off x="2205696" y="3979335"/>
            <a:ext cx="1157592" cy="612843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mtClean="0"/>
              <a:t>Mapper</a:t>
            </a:r>
            <a:br>
              <a:rPr lang="en-US" smtClean="0"/>
            </a:br>
            <a:r>
              <a:rPr lang="en-US" sz="1200" smtClean="0"/>
              <a:t>(5-6)</a:t>
            </a:r>
            <a:endParaRPr lang="en-US" sz="1200"/>
          </a:p>
        </p:txBody>
      </p:sp>
      <p:sp>
        <p:nvSpPr>
          <p:cNvPr id="9" name="Rounded Rectangle 8"/>
          <p:cNvSpPr/>
          <p:nvPr/>
        </p:nvSpPr>
        <p:spPr bwMode="auto">
          <a:xfrm>
            <a:off x="2202455" y="4900221"/>
            <a:ext cx="1157592" cy="612843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mtClean="0"/>
              <a:t>Mapper</a:t>
            </a:r>
            <a:br>
              <a:rPr lang="en-US" smtClean="0"/>
            </a:br>
            <a:r>
              <a:rPr lang="en-US" sz="1200" smtClean="0"/>
              <a:t>(7-8)</a:t>
            </a:r>
            <a:endParaRPr lang="en-US" sz="1200"/>
          </a:p>
        </p:txBody>
      </p:sp>
      <p:sp>
        <p:nvSpPr>
          <p:cNvPr id="10" name="Rounded Rectangle 9"/>
          <p:cNvSpPr/>
          <p:nvPr/>
        </p:nvSpPr>
        <p:spPr bwMode="auto">
          <a:xfrm>
            <a:off x="6678149" y="2105140"/>
            <a:ext cx="1157592" cy="612843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mtClean="0"/>
              <a:t>Reducer</a:t>
            </a:r>
            <a:br>
              <a:rPr lang="en-US" smtClean="0"/>
            </a:br>
            <a:r>
              <a:rPr lang="en-US" sz="1200" smtClean="0"/>
              <a:t>(A-G)</a:t>
            </a:r>
            <a:endParaRPr lang="en-US" sz="1200"/>
          </a:p>
        </p:txBody>
      </p:sp>
      <p:sp>
        <p:nvSpPr>
          <p:cNvPr id="11" name="Rounded Rectangle 10"/>
          <p:cNvSpPr/>
          <p:nvPr/>
        </p:nvSpPr>
        <p:spPr bwMode="auto">
          <a:xfrm>
            <a:off x="6684635" y="3035752"/>
            <a:ext cx="1157592" cy="612843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mtClean="0"/>
              <a:t>Reducer</a:t>
            </a:r>
            <a:br>
              <a:rPr lang="en-US" smtClean="0"/>
            </a:br>
            <a:r>
              <a:rPr lang="en-US" sz="1200" smtClean="0"/>
              <a:t>(H-N)</a:t>
            </a:r>
            <a:endParaRPr lang="en-US" sz="1200"/>
          </a:p>
        </p:txBody>
      </p:sp>
      <p:sp>
        <p:nvSpPr>
          <p:cNvPr id="12" name="Rounded Rectangle 11"/>
          <p:cNvSpPr/>
          <p:nvPr/>
        </p:nvSpPr>
        <p:spPr bwMode="auto">
          <a:xfrm>
            <a:off x="6681393" y="3976092"/>
            <a:ext cx="1157592" cy="612843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mtClean="0"/>
              <a:t>Reducer</a:t>
            </a:r>
            <a:br>
              <a:rPr lang="en-US" smtClean="0"/>
            </a:br>
            <a:r>
              <a:rPr lang="en-US" sz="1200" smtClean="0"/>
              <a:t>(O-U)</a:t>
            </a:r>
            <a:endParaRPr lang="en-US" sz="1200"/>
          </a:p>
        </p:txBody>
      </p:sp>
      <p:sp>
        <p:nvSpPr>
          <p:cNvPr id="13" name="Rounded Rectangle 12"/>
          <p:cNvSpPr/>
          <p:nvPr/>
        </p:nvSpPr>
        <p:spPr bwMode="auto">
          <a:xfrm>
            <a:off x="6678152" y="4896978"/>
            <a:ext cx="1157592" cy="612843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mtClean="0"/>
              <a:t>Reducer</a:t>
            </a:r>
            <a:r>
              <a:rPr lang="en-US"/>
              <a:t/>
            </a:r>
            <a:br>
              <a:rPr lang="en-US"/>
            </a:br>
            <a:r>
              <a:rPr lang="en-US" sz="1200" smtClean="0"/>
              <a:t>(V-Z)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67882" y="2492181"/>
            <a:ext cx="127631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600" smtClean="0">
                <a:solidFill>
                  <a:srgbClr val="00682F"/>
                </a:solidFill>
              </a:rPr>
              <a:t>(1, the apple)</a:t>
            </a:r>
            <a:endParaRPr lang="en-US" sz="1600">
              <a:solidFill>
                <a:srgbClr val="00682F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65208" y="2832846"/>
            <a:ext cx="140775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600" smtClean="0">
                <a:solidFill>
                  <a:srgbClr val="00682F"/>
                </a:solidFill>
              </a:rPr>
              <a:t>(2, is an apple)</a:t>
            </a:r>
            <a:endParaRPr lang="en-US" sz="1600">
              <a:solidFill>
                <a:srgbClr val="00682F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70504" y="3164546"/>
            <a:ext cx="164660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600" smtClean="0">
                <a:solidFill>
                  <a:srgbClr val="00682F"/>
                </a:solidFill>
              </a:rPr>
              <a:t>(3, not an orange)</a:t>
            </a:r>
            <a:endParaRPr lang="en-US" sz="1600">
              <a:solidFill>
                <a:srgbClr val="00682F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70499" y="3487281"/>
            <a:ext cx="148149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600" smtClean="0">
                <a:solidFill>
                  <a:srgbClr val="00682F"/>
                </a:solidFill>
              </a:rPr>
              <a:t>(4, because the)</a:t>
            </a:r>
            <a:endParaRPr lang="en-US" sz="1600">
              <a:solidFill>
                <a:srgbClr val="00682F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64035" y="3809993"/>
            <a:ext cx="108715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600" smtClean="0">
                <a:solidFill>
                  <a:srgbClr val="00682F"/>
                </a:solidFill>
              </a:rPr>
              <a:t>(5, orange)</a:t>
            </a:r>
            <a:endParaRPr lang="en-US" sz="1600">
              <a:solidFill>
                <a:srgbClr val="00682F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61361" y="4150658"/>
            <a:ext cx="184217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600" smtClean="0">
                <a:solidFill>
                  <a:srgbClr val="00682F"/>
                </a:solidFill>
              </a:rPr>
              <a:t>(6, unlike the apple)</a:t>
            </a:r>
            <a:endParaRPr lang="en-US" sz="1600">
              <a:solidFill>
                <a:srgbClr val="00682F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66657" y="4482358"/>
            <a:ext cx="127631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600" smtClean="0">
                <a:solidFill>
                  <a:srgbClr val="00682F"/>
                </a:solidFill>
              </a:rPr>
              <a:t>(7, is orange)</a:t>
            </a:r>
            <a:endParaRPr lang="en-US" sz="1600">
              <a:solidFill>
                <a:srgbClr val="00682F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66652" y="4805093"/>
            <a:ext cx="129875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600" smtClean="0">
                <a:solidFill>
                  <a:srgbClr val="00682F"/>
                </a:solidFill>
              </a:rPr>
              <a:t>(8, not green)</a:t>
            </a:r>
            <a:endParaRPr lang="en-US" sz="1600">
              <a:solidFill>
                <a:srgbClr val="00682F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5887380" y="4132721"/>
            <a:ext cx="77938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600" smtClean="0">
                <a:solidFill>
                  <a:srgbClr val="C87700"/>
                </a:solidFill>
              </a:rPr>
              <a:t>(the, 1)</a:t>
            </a:r>
            <a:endParaRPr lang="en-US" sz="1600">
              <a:solidFill>
                <a:srgbClr val="C87700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5681185" y="2079811"/>
            <a:ext cx="97334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600" smtClean="0">
                <a:solidFill>
                  <a:srgbClr val="C87700"/>
                </a:solidFill>
              </a:rPr>
              <a:t>(apple, 1)</a:t>
            </a:r>
            <a:endParaRPr lang="en-US" sz="1600">
              <a:solidFill>
                <a:srgbClr val="C87700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6021850" y="3092816"/>
            <a:ext cx="66556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600" smtClean="0">
                <a:solidFill>
                  <a:srgbClr val="C87700"/>
                </a:solidFill>
              </a:rPr>
              <a:t>(is, 1)</a:t>
            </a:r>
            <a:endParaRPr lang="en-US" sz="1600">
              <a:solidFill>
                <a:srgbClr val="C87700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4793679" y="2079810"/>
            <a:ext cx="97334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600" smtClean="0">
                <a:solidFill>
                  <a:srgbClr val="C87700"/>
                </a:solidFill>
              </a:rPr>
              <a:t>(apple, 1)</a:t>
            </a:r>
            <a:endParaRPr lang="en-US" sz="1600">
              <a:solidFill>
                <a:srgbClr val="C87700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5349493" y="2321855"/>
            <a:ext cx="72167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600" smtClean="0">
                <a:solidFill>
                  <a:srgbClr val="C87700"/>
                </a:solidFill>
              </a:rPr>
              <a:t>(an, 1)</a:t>
            </a:r>
            <a:endParaRPr lang="en-US" sz="1600">
              <a:solidFill>
                <a:srgbClr val="C87700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5869447" y="3325900"/>
            <a:ext cx="79060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600" smtClean="0">
                <a:solidFill>
                  <a:srgbClr val="C87700"/>
                </a:solidFill>
              </a:rPr>
              <a:t>(not, 1)</a:t>
            </a:r>
            <a:endParaRPr lang="en-US" sz="1600">
              <a:solidFill>
                <a:srgbClr val="C87700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5555682" y="3890678"/>
            <a:ext cx="108715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600" smtClean="0">
                <a:solidFill>
                  <a:srgbClr val="C87700"/>
                </a:solidFill>
              </a:rPr>
              <a:t>(orange, 1)</a:t>
            </a:r>
            <a:endParaRPr lang="en-US" sz="1600">
              <a:solidFill>
                <a:srgbClr val="C87700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5950128" y="2321856"/>
            <a:ext cx="72167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600" smtClean="0">
                <a:solidFill>
                  <a:srgbClr val="C87700"/>
                </a:solidFill>
              </a:rPr>
              <a:t>(an, 1)</a:t>
            </a:r>
            <a:endParaRPr lang="en-US" sz="1600">
              <a:solidFill>
                <a:srgbClr val="C87700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5439147" y="2554934"/>
            <a:ext cx="117852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600" smtClean="0">
                <a:solidFill>
                  <a:srgbClr val="C87700"/>
                </a:solidFill>
              </a:rPr>
              <a:t>(because, 1)</a:t>
            </a:r>
            <a:endParaRPr lang="en-US" sz="1600">
              <a:solidFill>
                <a:srgbClr val="C87700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5206056" y="4132727"/>
            <a:ext cx="77938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600" smtClean="0">
                <a:solidFill>
                  <a:srgbClr val="C87700"/>
                </a:solidFill>
              </a:rPr>
              <a:t>(the, 1)</a:t>
            </a:r>
            <a:endParaRPr lang="en-US" sz="1600">
              <a:solidFill>
                <a:srgbClr val="C87700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4533704" y="3890678"/>
            <a:ext cx="108715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600" smtClean="0">
                <a:solidFill>
                  <a:srgbClr val="C87700"/>
                </a:solidFill>
              </a:rPr>
              <a:t>(orange, 1)</a:t>
            </a:r>
            <a:endParaRPr lang="en-US" sz="1600">
              <a:solidFill>
                <a:srgbClr val="C87700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5654297" y="4374769"/>
            <a:ext cx="104227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600" smtClean="0">
                <a:solidFill>
                  <a:srgbClr val="C87700"/>
                </a:solidFill>
              </a:rPr>
              <a:t>(unlike, 1)</a:t>
            </a:r>
            <a:endParaRPr lang="en-US" sz="1600">
              <a:solidFill>
                <a:srgbClr val="C87700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3915137" y="2079810"/>
            <a:ext cx="97334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600" smtClean="0">
                <a:solidFill>
                  <a:srgbClr val="C87700"/>
                </a:solidFill>
              </a:rPr>
              <a:t>(apple, 1)</a:t>
            </a:r>
            <a:endParaRPr lang="en-US" sz="1600">
              <a:solidFill>
                <a:srgbClr val="C87700"/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4524738" y="4132726"/>
            <a:ext cx="77938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600" smtClean="0">
                <a:solidFill>
                  <a:srgbClr val="C87700"/>
                </a:solidFill>
              </a:rPr>
              <a:t>(the, 1)</a:t>
            </a:r>
            <a:endParaRPr lang="en-US" sz="1600">
              <a:solidFill>
                <a:srgbClr val="C87700"/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5492933" y="3092817"/>
            <a:ext cx="66556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600" smtClean="0">
                <a:solidFill>
                  <a:srgbClr val="C87700"/>
                </a:solidFill>
              </a:rPr>
              <a:t>(is, 1)</a:t>
            </a:r>
            <a:endParaRPr lang="en-US" sz="1600">
              <a:solidFill>
                <a:srgbClr val="C87700"/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3520693" y="3890678"/>
            <a:ext cx="108715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600" smtClean="0">
                <a:solidFill>
                  <a:srgbClr val="C87700"/>
                </a:solidFill>
              </a:rPr>
              <a:t>(orange, 1)</a:t>
            </a:r>
            <a:endParaRPr lang="en-US" sz="1600">
              <a:solidFill>
                <a:srgbClr val="C87700"/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5188132" y="3325897"/>
            <a:ext cx="79060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600" smtClean="0">
                <a:solidFill>
                  <a:srgbClr val="C87700"/>
                </a:solidFill>
              </a:rPr>
              <a:t>(not, 1)</a:t>
            </a:r>
            <a:endParaRPr lang="en-US" sz="1600">
              <a:solidFill>
                <a:srgbClr val="C87700"/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5654291" y="2788021"/>
            <a:ext cx="98456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600" smtClean="0">
                <a:solidFill>
                  <a:srgbClr val="C87700"/>
                </a:solidFill>
              </a:rPr>
              <a:t>(green, 1)</a:t>
            </a:r>
            <a:endParaRPr lang="en-US" sz="1600">
              <a:solidFill>
                <a:srgbClr val="C87700"/>
              </a:solidFill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8169377" y="1882583"/>
            <a:ext cx="106055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600" smtClean="0">
                <a:solidFill>
                  <a:srgbClr val="FF0000"/>
                </a:solidFill>
              </a:rPr>
              <a:t>(apple, 3)</a:t>
            </a:r>
            <a:endParaRPr lang="en-US" sz="1600">
              <a:solidFill>
                <a:srgbClr val="FF0000"/>
              </a:solidFill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8395717" y="2115668"/>
            <a:ext cx="72167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600" smtClean="0">
                <a:solidFill>
                  <a:srgbClr val="FF0000"/>
                </a:solidFill>
              </a:rPr>
              <a:t>(an, 2)</a:t>
            </a:r>
            <a:endParaRPr lang="en-US" sz="1600">
              <a:solidFill>
                <a:srgbClr val="FF0000"/>
              </a:solidFill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7947820" y="2348753"/>
            <a:ext cx="117852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600" smtClean="0">
                <a:solidFill>
                  <a:srgbClr val="FF0000"/>
                </a:solidFill>
              </a:rPr>
              <a:t>(because, 1)</a:t>
            </a:r>
            <a:endParaRPr lang="en-US" sz="1600">
              <a:solidFill>
                <a:srgbClr val="FF0000"/>
              </a:solidFill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8141785" y="2581836"/>
            <a:ext cx="98456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600" smtClean="0">
                <a:solidFill>
                  <a:srgbClr val="FF0000"/>
                </a:solidFill>
              </a:rPr>
              <a:t>(green, 1)</a:t>
            </a:r>
            <a:endParaRPr lang="en-US" sz="1600">
              <a:solidFill>
                <a:srgbClr val="FF0000"/>
              </a:solidFill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8469463" y="3056960"/>
            <a:ext cx="66556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600" smtClean="0">
                <a:solidFill>
                  <a:srgbClr val="FF0000"/>
                </a:solidFill>
              </a:rPr>
              <a:t>(is, 2)</a:t>
            </a:r>
            <a:endParaRPr lang="en-US" sz="1600">
              <a:solidFill>
                <a:srgbClr val="FF0000"/>
              </a:solidFill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8353389" y="3290045"/>
            <a:ext cx="79060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600" smtClean="0">
                <a:solidFill>
                  <a:srgbClr val="FF0000"/>
                </a:solidFill>
              </a:rPr>
              <a:t>(not, 2)</a:t>
            </a:r>
            <a:endParaRPr lang="en-US" sz="1600">
              <a:solidFill>
                <a:srgbClr val="FF0000"/>
              </a:solidFill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8056844" y="3899645"/>
            <a:ext cx="10871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600" smtClean="0">
                <a:solidFill>
                  <a:srgbClr val="FF0000"/>
                </a:solidFill>
              </a:rPr>
              <a:t>(orange, 3)</a:t>
            </a:r>
            <a:endParaRPr lang="en-US" sz="1600">
              <a:solidFill>
                <a:srgbClr val="FF0000"/>
              </a:solidFill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8355650" y="4132730"/>
            <a:ext cx="77938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600" smtClean="0">
                <a:solidFill>
                  <a:srgbClr val="FF0000"/>
                </a:solidFill>
              </a:rPr>
              <a:t>(the, 3)</a:t>
            </a:r>
            <a:endParaRPr lang="en-US" sz="1600">
              <a:solidFill>
                <a:srgbClr val="FF0000"/>
              </a:solidFill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8101718" y="4365815"/>
            <a:ext cx="104227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600" smtClean="0">
                <a:solidFill>
                  <a:srgbClr val="FF0000"/>
                </a:solidFill>
              </a:rPr>
              <a:t>(unlike, 1)</a:t>
            </a:r>
            <a:endParaRPr lang="en-US" sz="1600">
              <a:solidFill>
                <a:srgbClr val="FF0000"/>
              </a:solidFill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5158165" y="2082483"/>
            <a:ext cx="157927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600" smtClean="0">
                <a:solidFill>
                  <a:srgbClr val="C87700"/>
                </a:solidFill>
              </a:rPr>
              <a:t>(apple, {1, 1, 1})</a:t>
            </a:r>
            <a:endParaRPr lang="en-US" sz="1600">
              <a:solidFill>
                <a:srgbClr val="C87700"/>
              </a:solidFill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5611989" y="2315568"/>
            <a:ext cx="112242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600" smtClean="0">
                <a:solidFill>
                  <a:srgbClr val="C87700"/>
                </a:solidFill>
              </a:rPr>
              <a:t>(an, {1, 1})</a:t>
            </a:r>
            <a:endParaRPr lang="en-US" sz="1600">
              <a:solidFill>
                <a:srgbClr val="C87700"/>
              </a:solidFill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5363339" y="2548653"/>
            <a:ext cx="137409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600" smtClean="0">
                <a:solidFill>
                  <a:srgbClr val="C87700"/>
                </a:solidFill>
              </a:rPr>
              <a:t>(because, {1})</a:t>
            </a:r>
            <a:endParaRPr lang="en-US" sz="1600">
              <a:solidFill>
                <a:srgbClr val="C87700"/>
              </a:solidFill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5557304" y="2781736"/>
            <a:ext cx="118013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600" smtClean="0">
                <a:solidFill>
                  <a:srgbClr val="C87700"/>
                </a:solidFill>
              </a:rPr>
              <a:t>(green, {1})</a:t>
            </a:r>
            <a:endParaRPr lang="en-US" sz="1600">
              <a:solidFill>
                <a:srgbClr val="C87700"/>
              </a:solidFill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5661983" y="3096534"/>
            <a:ext cx="106631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600" smtClean="0">
                <a:solidFill>
                  <a:srgbClr val="C87700"/>
                </a:solidFill>
              </a:rPr>
              <a:t>(is, {1, 1})</a:t>
            </a:r>
            <a:endParaRPr lang="en-US" sz="1600">
              <a:solidFill>
                <a:srgbClr val="C87700"/>
              </a:solidFill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5545909" y="3329619"/>
            <a:ext cx="119135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600" smtClean="0">
                <a:solidFill>
                  <a:srgbClr val="C87700"/>
                </a:solidFill>
              </a:rPr>
              <a:t>(not, {1, 1})</a:t>
            </a:r>
            <a:endParaRPr lang="en-US" sz="1600">
              <a:solidFill>
                <a:srgbClr val="C87700"/>
              </a:solidFill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5056056" y="3897653"/>
            <a:ext cx="169309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600" smtClean="0">
                <a:solidFill>
                  <a:srgbClr val="C87700"/>
                </a:solidFill>
              </a:rPr>
              <a:t>(orange, {1, 1, 1})</a:t>
            </a:r>
            <a:endParaRPr lang="en-US" sz="1600">
              <a:solidFill>
                <a:srgbClr val="C87700"/>
              </a:solidFill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5354862" y="4130738"/>
            <a:ext cx="138531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600" smtClean="0">
                <a:solidFill>
                  <a:srgbClr val="C87700"/>
                </a:solidFill>
              </a:rPr>
              <a:t>(the, {1, 1, 1})</a:t>
            </a:r>
            <a:endParaRPr lang="en-US" sz="1600">
              <a:solidFill>
                <a:srgbClr val="C87700"/>
              </a:solidFill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5511299" y="4363823"/>
            <a:ext cx="123783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600" smtClean="0">
                <a:solidFill>
                  <a:srgbClr val="C87700"/>
                </a:solidFill>
              </a:rPr>
              <a:t>(unlike, {1})</a:t>
            </a:r>
            <a:endParaRPr lang="en-US" sz="1600">
              <a:solidFill>
                <a:srgbClr val="C87700"/>
              </a:solidFill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233686" y="5664509"/>
            <a:ext cx="141647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smtClean="0"/>
              <a:t>Each mapper </a:t>
            </a:r>
            <a:br>
              <a:rPr lang="en-US" sz="1400" smtClean="0"/>
            </a:br>
            <a:r>
              <a:rPr lang="en-US" sz="1400" smtClean="0"/>
              <a:t>receives some </a:t>
            </a:r>
            <a:br>
              <a:rPr lang="en-US" sz="1400" smtClean="0"/>
            </a:br>
            <a:r>
              <a:rPr lang="en-US" sz="1400" smtClean="0"/>
              <a:t>of the KV-pairs </a:t>
            </a:r>
            <a:br>
              <a:rPr lang="en-US" sz="1400" smtClean="0"/>
            </a:br>
            <a:r>
              <a:rPr lang="en-US" sz="1400" smtClean="0"/>
              <a:t>as input</a:t>
            </a:r>
            <a:endParaRPr lang="en-US" sz="1400"/>
          </a:p>
        </p:txBody>
      </p:sp>
      <p:sp>
        <p:nvSpPr>
          <p:cNvPr id="63" name="TextBox 62"/>
          <p:cNvSpPr txBox="1"/>
          <p:nvPr/>
        </p:nvSpPr>
        <p:spPr>
          <a:xfrm>
            <a:off x="2078237" y="5657884"/>
            <a:ext cx="122180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smtClean="0"/>
              <a:t>The mappers</a:t>
            </a:r>
            <a:br>
              <a:rPr lang="en-US" sz="1400" smtClean="0"/>
            </a:br>
            <a:r>
              <a:rPr lang="en-US" sz="1400" smtClean="0"/>
              <a:t>process the </a:t>
            </a:r>
            <a:br>
              <a:rPr lang="en-US" sz="1400" smtClean="0"/>
            </a:br>
            <a:r>
              <a:rPr lang="en-US" sz="1400" smtClean="0"/>
              <a:t>KV-pairs </a:t>
            </a:r>
            <a:br>
              <a:rPr lang="en-US" sz="1400" smtClean="0"/>
            </a:br>
            <a:r>
              <a:rPr lang="en-US" sz="1400" smtClean="0"/>
              <a:t>one by one</a:t>
            </a:r>
            <a:endParaRPr lang="en-US" sz="1400"/>
          </a:p>
        </p:txBody>
      </p:sp>
      <p:sp>
        <p:nvSpPr>
          <p:cNvPr id="64" name="TextBox 63"/>
          <p:cNvSpPr txBox="1"/>
          <p:nvPr/>
        </p:nvSpPr>
        <p:spPr>
          <a:xfrm>
            <a:off x="3638680" y="5659874"/>
            <a:ext cx="198686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Each KV-pair output</a:t>
            </a:r>
            <a:br>
              <a:rPr lang="en-US" sz="1400" dirty="0" smtClean="0"/>
            </a:br>
            <a:r>
              <a:rPr lang="en-US" sz="1400" dirty="0" smtClean="0"/>
              <a:t>by the mapper is sent to the reducer that is responsible for it</a:t>
            </a:r>
            <a:endParaRPr lang="en-US" sz="1400" dirty="0"/>
          </a:p>
        </p:txBody>
      </p:sp>
      <p:sp>
        <p:nvSpPr>
          <p:cNvPr id="65" name="TextBox 64"/>
          <p:cNvSpPr txBox="1"/>
          <p:nvPr/>
        </p:nvSpPr>
        <p:spPr>
          <a:xfrm>
            <a:off x="5890176" y="5664015"/>
            <a:ext cx="144448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smtClean="0"/>
              <a:t>The reducers </a:t>
            </a:r>
            <a:br>
              <a:rPr lang="en-US" sz="1400" smtClean="0"/>
            </a:br>
            <a:r>
              <a:rPr lang="en-US" sz="1400" smtClean="0"/>
              <a:t>sort their input </a:t>
            </a:r>
            <a:br>
              <a:rPr lang="en-US" sz="1400" smtClean="0"/>
            </a:br>
            <a:r>
              <a:rPr lang="en-US" sz="1400" smtClean="0"/>
              <a:t>by key </a:t>
            </a:r>
            <a:br>
              <a:rPr lang="en-US" sz="1400" smtClean="0"/>
            </a:br>
            <a:r>
              <a:rPr lang="en-US" sz="1400" smtClean="0"/>
              <a:t>and group it</a:t>
            </a:r>
            <a:endParaRPr lang="en-US" sz="1400"/>
          </a:p>
        </p:txBody>
      </p:sp>
      <p:sp>
        <p:nvSpPr>
          <p:cNvPr id="66" name="TextBox 65"/>
          <p:cNvSpPr txBox="1"/>
          <p:nvPr/>
        </p:nvSpPr>
        <p:spPr>
          <a:xfrm>
            <a:off x="7566163" y="5638338"/>
            <a:ext cx="144448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smtClean="0"/>
              <a:t>The reducers </a:t>
            </a:r>
            <a:br>
              <a:rPr lang="en-US" sz="1400" smtClean="0"/>
            </a:br>
            <a:r>
              <a:rPr lang="en-US" sz="1400" smtClean="0"/>
              <a:t>process their</a:t>
            </a:r>
            <a:br>
              <a:rPr lang="en-US" sz="1400" smtClean="0"/>
            </a:br>
            <a:r>
              <a:rPr lang="en-US" sz="1400" smtClean="0"/>
              <a:t>input one group</a:t>
            </a:r>
            <a:br>
              <a:rPr lang="en-US" sz="1400" smtClean="0"/>
            </a:br>
            <a:r>
              <a:rPr lang="en-US" sz="1400" smtClean="0"/>
              <a:t>at a time</a:t>
            </a:r>
            <a:endParaRPr lang="en-US" sz="1400"/>
          </a:p>
        </p:txBody>
      </p:sp>
      <p:grpSp>
        <p:nvGrpSpPr>
          <p:cNvPr id="3" name="Group 67"/>
          <p:cNvGrpSpPr/>
          <p:nvPr/>
        </p:nvGrpSpPr>
        <p:grpSpPr>
          <a:xfrm>
            <a:off x="29279" y="5659315"/>
            <a:ext cx="282449" cy="307777"/>
            <a:chOff x="51625" y="5697417"/>
            <a:chExt cx="282449" cy="307777"/>
          </a:xfrm>
        </p:grpSpPr>
        <p:sp>
          <p:nvSpPr>
            <p:cNvPr id="61" name="Oval 60"/>
            <p:cNvSpPr/>
            <p:nvPr/>
          </p:nvSpPr>
          <p:spPr bwMode="auto">
            <a:xfrm>
              <a:off x="69573" y="5744818"/>
              <a:ext cx="238540" cy="238540"/>
            </a:xfrm>
            <a:prstGeom prst="ellipse">
              <a:avLst/>
            </a:prstGeom>
            <a:solidFill>
              <a:srgbClr val="FFFF00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TextBox 66"/>
            <p:cNvSpPr txBox="1"/>
            <p:nvPr/>
          </p:nvSpPr>
          <p:spPr>
            <a:xfrm>
              <a:off x="51625" y="5697415"/>
              <a:ext cx="282449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1</a:t>
              </a:r>
              <a:endParaRPr lang="en-US" sz="1400" dirty="0"/>
            </a:p>
          </p:txBody>
        </p:sp>
      </p:grpSp>
      <p:grpSp>
        <p:nvGrpSpPr>
          <p:cNvPr id="44" name="Group 68"/>
          <p:cNvGrpSpPr/>
          <p:nvPr/>
        </p:nvGrpSpPr>
        <p:grpSpPr>
          <a:xfrm>
            <a:off x="1873727" y="5655966"/>
            <a:ext cx="282449" cy="307777"/>
            <a:chOff x="51625" y="5697415"/>
            <a:chExt cx="282449" cy="307777"/>
          </a:xfrm>
        </p:grpSpPr>
        <p:sp>
          <p:nvSpPr>
            <p:cNvPr id="70" name="Oval 69"/>
            <p:cNvSpPr/>
            <p:nvPr/>
          </p:nvSpPr>
          <p:spPr bwMode="auto">
            <a:xfrm>
              <a:off x="69573" y="5744818"/>
              <a:ext cx="238540" cy="238540"/>
            </a:xfrm>
            <a:prstGeom prst="ellipse">
              <a:avLst/>
            </a:prstGeom>
            <a:solidFill>
              <a:srgbClr val="FFFF00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TextBox 70"/>
            <p:cNvSpPr txBox="1"/>
            <p:nvPr/>
          </p:nvSpPr>
          <p:spPr>
            <a:xfrm>
              <a:off x="51625" y="5697415"/>
              <a:ext cx="282449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smtClean="0"/>
                <a:t>2</a:t>
              </a:r>
              <a:endParaRPr lang="en-US" sz="1400"/>
            </a:p>
          </p:txBody>
        </p:sp>
      </p:grpSp>
      <p:grpSp>
        <p:nvGrpSpPr>
          <p:cNvPr id="47" name="Group 71"/>
          <p:cNvGrpSpPr/>
          <p:nvPr/>
        </p:nvGrpSpPr>
        <p:grpSpPr>
          <a:xfrm>
            <a:off x="3417849" y="5660466"/>
            <a:ext cx="282449" cy="307777"/>
            <a:chOff x="51625" y="5697415"/>
            <a:chExt cx="282449" cy="307777"/>
          </a:xfrm>
        </p:grpSpPr>
        <p:sp>
          <p:nvSpPr>
            <p:cNvPr id="73" name="Oval 72"/>
            <p:cNvSpPr/>
            <p:nvPr/>
          </p:nvSpPr>
          <p:spPr bwMode="auto">
            <a:xfrm>
              <a:off x="69573" y="5744818"/>
              <a:ext cx="238540" cy="238540"/>
            </a:xfrm>
            <a:prstGeom prst="ellipse">
              <a:avLst/>
            </a:prstGeom>
            <a:solidFill>
              <a:srgbClr val="FFFF00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TextBox 73"/>
            <p:cNvSpPr txBox="1"/>
            <p:nvPr/>
          </p:nvSpPr>
          <p:spPr>
            <a:xfrm>
              <a:off x="51625" y="5697415"/>
              <a:ext cx="282449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smtClean="0"/>
                <a:t>3</a:t>
              </a:r>
              <a:endParaRPr lang="en-US" sz="1400"/>
            </a:p>
          </p:txBody>
        </p:sp>
      </p:grpSp>
      <p:grpSp>
        <p:nvGrpSpPr>
          <p:cNvPr id="62" name="Group 74"/>
          <p:cNvGrpSpPr/>
          <p:nvPr/>
        </p:nvGrpSpPr>
        <p:grpSpPr>
          <a:xfrm>
            <a:off x="5700540" y="5661513"/>
            <a:ext cx="282449" cy="307777"/>
            <a:chOff x="51625" y="5697415"/>
            <a:chExt cx="282449" cy="307777"/>
          </a:xfrm>
        </p:grpSpPr>
        <p:sp>
          <p:nvSpPr>
            <p:cNvPr id="76" name="Oval 75"/>
            <p:cNvSpPr/>
            <p:nvPr/>
          </p:nvSpPr>
          <p:spPr bwMode="auto">
            <a:xfrm>
              <a:off x="69573" y="5744818"/>
              <a:ext cx="238540" cy="238540"/>
            </a:xfrm>
            <a:prstGeom prst="ellipse">
              <a:avLst/>
            </a:prstGeom>
            <a:solidFill>
              <a:srgbClr val="FFFF00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" name="TextBox 76"/>
            <p:cNvSpPr txBox="1"/>
            <p:nvPr/>
          </p:nvSpPr>
          <p:spPr>
            <a:xfrm>
              <a:off x="51625" y="5697415"/>
              <a:ext cx="282449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smtClean="0"/>
                <a:t>4</a:t>
              </a:r>
              <a:endParaRPr lang="en-US" sz="1400"/>
            </a:p>
          </p:txBody>
        </p:sp>
      </p:grpSp>
      <p:grpSp>
        <p:nvGrpSpPr>
          <p:cNvPr id="68" name="Group 77"/>
          <p:cNvGrpSpPr/>
          <p:nvPr/>
        </p:nvGrpSpPr>
        <p:grpSpPr>
          <a:xfrm>
            <a:off x="7342257" y="5657536"/>
            <a:ext cx="282449" cy="307777"/>
            <a:chOff x="51625" y="5697415"/>
            <a:chExt cx="282449" cy="307777"/>
          </a:xfrm>
        </p:grpSpPr>
        <p:sp>
          <p:nvSpPr>
            <p:cNvPr id="79" name="Oval 78"/>
            <p:cNvSpPr/>
            <p:nvPr/>
          </p:nvSpPr>
          <p:spPr bwMode="auto">
            <a:xfrm>
              <a:off x="69573" y="5744818"/>
              <a:ext cx="238540" cy="238540"/>
            </a:xfrm>
            <a:prstGeom prst="ellipse">
              <a:avLst/>
            </a:prstGeom>
            <a:solidFill>
              <a:srgbClr val="FFFF00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" name="TextBox 79"/>
            <p:cNvSpPr txBox="1"/>
            <p:nvPr/>
          </p:nvSpPr>
          <p:spPr>
            <a:xfrm>
              <a:off x="51625" y="5697415"/>
              <a:ext cx="282449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5</a:t>
              </a:r>
              <a:endParaRPr lang="en-US" sz="1400" dirty="0"/>
            </a:p>
          </p:txBody>
        </p:sp>
      </p:grpSp>
      <p:sp>
        <p:nvSpPr>
          <p:cNvPr id="87" name="TextBox 86"/>
          <p:cNvSpPr txBox="1"/>
          <p:nvPr/>
        </p:nvSpPr>
        <p:spPr>
          <a:xfrm>
            <a:off x="2654903" y="1475853"/>
            <a:ext cx="174599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rgbClr val="FF0000"/>
                </a:solidFill>
              </a:rPr>
              <a:t>Key range the </a:t>
            </a:r>
            <a:r>
              <a:rPr lang="en-US" sz="1400" dirty="0" smtClean="0">
                <a:solidFill>
                  <a:srgbClr val="FF0000"/>
                </a:solidFill>
              </a:rPr>
              <a:t>worker</a:t>
            </a:r>
            <a:r>
              <a:rPr lang="en-US" sz="1400" dirty="0" smtClean="0">
                <a:solidFill>
                  <a:srgbClr val="FF0000"/>
                </a:solidFill>
              </a:rPr>
              <a:t/>
            </a:r>
            <a:br>
              <a:rPr lang="en-US" sz="1400" dirty="0" smtClean="0">
                <a:solidFill>
                  <a:srgbClr val="FF0000"/>
                </a:solidFill>
              </a:rPr>
            </a:br>
            <a:r>
              <a:rPr lang="en-US" sz="1400" dirty="0" smtClean="0">
                <a:solidFill>
                  <a:srgbClr val="FF0000"/>
                </a:solidFill>
              </a:rPr>
              <a:t>is responsible for</a:t>
            </a:r>
            <a:endParaRPr lang="en-US" sz="1400" dirty="0">
              <a:solidFill>
                <a:srgbClr val="FF0000"/>
              </a:solidFill>
            </a:endParaRPr>
          </a:p>
        </p:txBody>
      </p:sp>
      <p:cxnSp>
        <p:nvCxnSpPr>
          <p:cNvPr id="91" name="Elbow Connector 90"/>
          <p:cNvCxnSpPr>
            <a:stCxn id="87" idx="2"/>
          </p:cNvCxnSpPr>
          <p:nvPr/>
        </p:nvCxnSpPr>
        <p:spPr bwMode="auto">
          <a:xfrm rot="5400000">
            <a:off x="2995285" y="2022321"/>
            <a:ext cx="555862" cy="509367"/>
          </a:xfrm>
          <a:prstGeom prst="bentConnector3">
            <a:avLst>
              <a:gd name="adj1" fmla="val 99732"/>
            </a:avLst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00" name="Oval 99"/>
          <p:cNvSpPr/>
          <p:nvPr/>
        </p:nvSpPr>
        <p:spPr bwMode="auto">
          <a:xfrm>
            <a:off x="2548185" y="2474513"/>
            <a:ext cx="459367" cy="212349"/>
          </a:xfrm>
          <a:prstGeom prst="ellipse">
            <a:avLst/>
          </a:pr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47933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xit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64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-0.00277 L -5.55556E-7 -0.06157 " pathEditMode="relative" rAng="0" ptsTypes="AA">
                                      <p:cBhvr>
                                        <p:cTn id="6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9"/>
                                    </p:animMotion>
                                  </p:childTnLst>
                                </p:cTn>
                              </p:par>
                              <p:par>
                                <p:cTn id="68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-0.00486 L 5E-6 -0.06273 " pathEditMode="relative" rAng="0" ptsTypes="AA">
                                      <p:cBhvr>
                                        <p:cTn id="6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9"/>
                                    </p:animMotion>
                                  </p:childTnLst>
                                </p:cTn>
                              </p:par>
                              <p:par>
                                <p:cTn id="70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0.0007 L -1.66667E-6 -0.01667 " pathEditMode="fixed" rAng="0" ptsTypes="AA">
                                      <p:cBhvr>
                                        <p:cTn id="7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9"/>
                                    </p:animMotion>
                                  </p:childTnLst>
                                </p:cTn>
                              </p:par>
                              <p:par>
                                <p:cTn id="72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-0.00833 L 4.16667E-6 -0.02477 " pathEditMode="relative" rAng="0" ptsTypes="AA">
                                      <p:cBhvr>
                                        <p:cTn id="7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8"/>
                                    </p:animMotion>
                                  </p:childTnLst>
                                </p:cTn>
                              </p:par>
                              <p:par>
                                <p:cTn id="74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-0.00046 L -4.16667E-6 0.0213 " pathEditMode="relative" rAng="0" ptsTypes="AA">
                                      <p:cBhvr>
                                        <p:cTn id="7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1"/>
                                    </p:animMotion>
                                  </p:childTnLst>
                                </p:cTn>
                              </p:par>
                              <p:par>
                                <p:cTn id="76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39 0.00093 L 0.00139 0.01389 " pathEditMode="relative" rAng="0" ptsTypes="AA">
                                      <p:cBhvr>
                                        <p:cTn id="7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6"/>
                                    </p:animMotion>
                                  </p:childTnLst>
                                </p:cTn>
                              </p:par>
                              <p:par>
                                <p:cTn id="78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7 0.00208 L 0.0007 0.06551 " pathEditMode="relative" rAng="0" ptsTypes="AA">
                                      <p:cBhvr>
                                        <p:cTn id="7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32"/>
                                    </p:animMotion>
                                  </p:childTnLst>
                                </p:cTn>
                              </p:par>
                              <p:par>
                                <p:cTn id="80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7 0.00371 L 0.0007 0.05741 " pathEditMode="relative" rAng="0" ptsTypes="AA">
                                      <p:cBhvr>
                                        <p:cTn id="81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9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500"/>
                            </p:stCondLst>
                            <p:childTnLst>
                              <p:par>
                                <p:cTn id="91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93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63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-0.06157 L 0.20851 -0.03565 " pathEditMode="relative" rAng="0" ptsTypes="AA">
                                      <p:cBhvr>
                                        <p:cTn id="10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4" y="13"/>
                                    </p:animMotion>
                                  </p:childTnLst>
                                </p:cTn>
                              </p:par>
                              <p:par>
                                <p:cTn id="109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-0.01667 L 0.1882 0.00324 " pathEditMode="relative" rAng="0" ptsTypes="AA">
                                      <p:cBhvr>
                                        <p:cTn id="11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4" y="10"/>
                                    </p:animMotion>
                                  </p:childTnLst>
                                </p:cTn>
                              </p:par>
                              <p:par>
                                <p:cTn id="111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0.01945 L 0.22605 0.04699 " pathEditMode="relative" rAng="0" ptsTypes="AA">
                                      <p:cBhvr>
                                        <p:cTn id="11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3" y="14"/>
                                    </p:animMotion>
                                  </p:childTnLst>
                                </p:cTn>
                              </p:par>
                              <p:par>
                                <p:cTn id="113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7 0.06551 L 0.21493 0.08125 " pathEditMode="relative" rAng="0" ptsTypes="AA">
                                      <p:cBhvr>
                                        <p:cTn id="114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7" y="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35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5851 0.01759 L -0.25139 0.04097 " pathEditMode="relative" rAng="0" ptsTypes="AA">
                                      <p:cBhvr>
                                        <p:cTn id="14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" y="12"/>
                                    </p:animMotion>
                                  </p:childTnLst>
                                </p:cTn>
                              </p:par>
                              <p:par>
                                <p:cTn id="144" presetID="35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7986 -0.32013 L -0.27378 -0.29398 " pathEditMode="relative" rAng="0" ptsTypes="AA">
                                      <p:cBhvr>
                                        <p:cTn id="14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" y="13"/>
                                    </p:animMotion>
                                  </p:childTnLst>
                                </p:cTn>
                              </p:par>
                              <p:par>
                                <p:cTn id="146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7761 -0.08218 L -0.2724 -0.05972 " pathEditMode="relative" rAng="0" ptsTypes="AA">
                                      <p:cBhvr>
                                        <p:cTn id="14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" y="11"/>
                                    </p:animMotion>
                                  </p:childTnLst>
                                </p:cTn>
                              </p:par>
                              <p:par>
                                <p:cTn id="148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8402 0.09954 L -0.28142 0.12292 " pathEditMode="relative" rAng="0" ptsTypes="AA">
                                      <p:cBhvr>
                                        <p:cTn id="149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" y="12"/>
                                    </p:animMotion>
                                  </p:childTnLst>
                                </p:cTn>
                              </p:par>
                              <p:par>
                                <p:cTn id="150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4236 -0.09375 L -0.23837 -0.07107 " pathEditMode="relative" rAng="0" ptsTypes="AA">
                                      <p:cBhvr>
                                        <p:cTn id="15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" y="11"/>
                                    </p:animMotion>
                                  </p:childTnLst>
                                </p:cTn>
                              </p:par>
                              <p:par>
                                <p:cTn id="152" presetID="64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2951 0.01342 L -0.125 0.03079 " pathEditMode="relative" rAng="0" ptsTypes="AA">
                                      <p:cBhvr>
                                        <p:cTn id="153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" y="9"/>
                                    </p:animMotion>
                                  </p:childTnLst>
                                </p:cTn>
                              </p:par>
                              <p:par>
                                <p:cTn id="154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9201 0.23866 L -0.2868 0.26042 " pathEditMode="relative" rAng="0" ptsTypes="AA">
                                      <p:cBhvr>
                                        <p:cTn id="15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" y="11"/>
                                    </p:animMotion>
                                  </p:childTnLst>
                                </p:cTn>
                              </p:par>
                              <p:par>
                                <p:cTn id="156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979 0.15972 L -0.01372 0.18217 " pathEditMode="relative" rAng="0" ptsTypes="AA">
                                      <p:cBhvr>
                                        <p:cTn id="157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" y="1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8" fill="hold">
                            <p:stCondLst>
                              <p:cond delay="500"/>
                            </p:stCondLst>
                            <p:childTnLst>
                              <p:par>
                                <p:cTn id="159" presetID="1" presetClass="entr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1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3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5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7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9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1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3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>
                      <p:stCondLst>
                        <p:cond delay="indefinite"/>
                      </p:stCondLst>
                      <p:childTnLst>
                        <p:par>
                          <p:cTn id="176" fill="hold">
                            <p:stCondLst>
                              <p:cond delay="0"/>
                            </p:stCondLst>
                            <p:childTnLst>
                              <p:par>
                                <p:cTn id="1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1" fill="hold">
                            <p:stCondLst>
                              <p:cond delay="0"/>
                            </p:stCondLst>
                            <p:childTnLst>
                              <p:par>
                                <p:cTn id="182" presetID="63" presetClass="path" presetSubtype="0" accel="50000" decel="5000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5625 0.03819 L -0.00052 2.22222E-6 " pathEditMode="relative" rAng="0" ptsTypes="AA">
                                      <p:cBhvr>
                                        <p:cTn id="183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8" y="-19"/>
                                    </p:animMotion>
                                  </p:childTnLst>
                                </p:cTn>
                              </p:par>
                              <p:par>
                                <p:cTn id="184" presetID="63" presetClass="path" presetSubtype="0" accel="50000" decel="5000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717 -0.29398 L 0.00035 0.00047 " pathEditMode="relative" rAng="0" ptsTypes="AA">
                                      <p:cBhvr>
                                        <p:cTn id="18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6" y="147"/>
                                    </p:animMotion>
                                  </p:childTnLst>
                                </p:cTn>
                              </p:par>
                              <p:par>
                                <p:cTn id="186" presetID="63" presetClass="path" presetSubtype="0" accel="50000" decel="5000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717 -0.0588 L 0.00034 -7.40741E-7 " pathEditMode="relative" rAng="0" ptsTypes="AA">
                                      <p:cBhvr>
                                        <p:cTn id="187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6" y="29"/>
                                    </p:animMotion>
                                  </p:childTnLst>
                                </p:cTn>
                              </p:par>
                              <p:par>
                                <p:cTn id="188" presetID="63" presetClass="path" presetSubtype="0" accel="50000" decel="5000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8211 0.12014 L 0.00035 0.0007 " pathEditMode="relative" rAng="0" ptsTypes="AA">
                                      <p:cBhvr>
                                        <p:cTn id="189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1" y="-60"/>
                                    </p:animMotion>
                                  </p:childTnLst>
                                </p:cTn>
                              </p:par>
                              <p:par>
                                <p:cTn id="190" presetID="63" presetClass="path" presetSubtype="0" accel="50000" decel="5000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4323 -0.07755 L -0.00104 0.00046 " pathEditMode="relative" rAng="0" ptsTypes="AA">
                                      <p:cBhvr>
                                        <p:cTn id="191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1" y="39"/>
                                    </p:animMotion>
                                  </p:childTnLst>
                                </p:cTn>
                              </p:par>
                              <p:par>
                                <p:cTn id="192" presetID="63" presetClass="path" presetSubtype="0" accel="50000" decel="5000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2639 0.02801 L 0.00035 0.00023 " pathEditMode="relative" rAng="0" ptsTypes="AA">
                                      <p:cBhvr>
                                        <p:cTn id="193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3" y="-14"/>
                                    </p:animMotion>
                                  </p:childTnLst>
                                </p:cTn>
                              </p:par>
                              <p:par>
                                <p:cTn id="194" presetID="63" presetClass="path" presetSubtype="0" accel="50000" decel="5000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8611 0.26042 L 0.00226 -2.96296E-6 " pathEditMode="relative" rAng="0" ptsTypes="AA">
                                      <p:cBhvr>
                                        <p:cTn id="195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4" y="-130"/>
                                    </p:animMotion>
                                  </p:childTnLst>
                                </p:cTn>
                              </p:par>
                              <p:par>
                                <p:cTn id="196" presetID="63" presetClass="path" presetSubtype="0" accel="50000" decel="5000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136 0.1794 L 0.22101 -0.0331 " pathEditMode="relative" rAng="0" ptsTypes="AA">
                                      <p:cBhvr>
                                        <p:cTn id="197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1" y="-10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8" fill="hold">
                      <p:stCondLst>
                        <p:cond delay="indefinite"/>
                      </p:stCondLst>
                      <p:childTnLst>
                        <p:par>
                          <p:cTn id="199" fill="hold">
                            <p:stCondLst>
                              <p:cond delay="0"/>
                            </p:stCondLst>
                            <p:childTnLst>
                              <p:par>
                                <p:cTn id="200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-0.06273 L 0.19879 -0.08518 " pathEditMode="relative" rAng="0" ptsTypes="AA">
                                      <p:cBhvr>
                                        <p:cTn id="20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9" y="-11"/>
                                    </p:animMotion>
                                  </p:childTnLst>
                                </p:cTn>
                              </p:par>
                              <p:par>
                                <p:cTn id="202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-0.025 L 0.19687 -0.0456 " pathEditMode="relative" rAng="0" ptsTypes="AA">
                                      <p:cBhvr>
                                        <p:cTn id="20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8" y="-10"/>
                                    </p:animMotion>
                                  </p:childTnLst>
                                </p:cTn>
                              </p:par>
                              <p:par>
                                <p:cTn id="204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0.01204 L 0.18108 -0.00092 " pathEditMode="relative" rAng="0" ptsTypes="AA">
                                      <p:cBhvr>
                                        <p:cTn id="205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0" y="-6"/>
                                    </p:animMotion>
                                  </p:childTnLst>
                                </p:cTn>
                              </p:par>
                              <p:par>
                                <p:cTn id="206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7 0.05741 L 0.21233 0.03496 " pathEditMode="relative" rAng="0" ptsTypes="AA">
                                      <p:cBhvr>
                                        <p:cTn id="207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6" y="-1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8" fill="hold">
                      <p:stCondLst>
                        <p:cond delay="indefinite"/>
                      </p:stCondLst>
                      <p:childTnLst>
                        <p:par>
                          <p:cTn id="209" fill="hold">
                            <p:stCondLst>
                              <p:cond delay="0"/>
                            </p:stCondLst>
                            <p:childTnLst>
                              <p:par>
                                <p:cTn id="210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2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4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6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8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0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2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4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6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8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0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2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4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6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8" fill="hold">
                            <p:stCondLst>
                              <p:cond delay="0"/>
                            </p:stCondLst>
                            <p:childTnLst>
                              <p:par>
                                <p:cTn id="239" presetID="64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368 -0.12986 L -0.23177 -0.16273 " pathEditMode="relative" rAng="0" ptsTypes="AA">
                                      <p:cBhvr>
                                        <p:cTn id="240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" y="-16"/>
                                    </p:animMotion>
                                  </p:childTnLst>
                                </p:cTn>
                              </p:par>
                              <p:par>
                                <p:cTn id="241" presetID="64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2517 0.01713 L -0.21597 -0.01226 " pathEditMode="relative" rAng="0" ptsTypes="AA">
                                      <p:cBhvr>
                                        <p:cTn id="24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" y="-15"/>
                                    </p:animMotion>
                                  </p:childTnLst>
                                </p:cTn>
                              </p:par>
                              <p:par>
                                <p:cTn id="243" presetID="64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6059 0.0919 L -0.15538 0.06088 " pathEditMode="relative" rAng="0" ptsTypes="AA">
                                      <p:cBhvr>
                                        <p:cTn id="24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" y="-16"/>
                                    </p:animMotion>
                                  </p:childTnLst>
                                </p:cTn>
                              </p:par>
                              <p:par>
                                <p:cTn id="245" presetID="64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4601 0.11204 L -0.22587 0.06945 " pathEditMode="relative" rAng="0" ptsTypes="AA">
                                      <p:cBhvr>
                                        <p:cTn id="246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" y="-21"/>
                                    </p:animMotion>
                                  </p:childTnLst>
                                </p:cTn>
                              </p:par>
                              <p:par>
                                <p:cTn id="247" presetID="64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0226 -0.08819 L -0.19896 -0.12453 " pathEditMode="relative" rAng="0" ptsTypes="AA">
                                      <p:cBhvr>
                                        <p:cTn id="24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" y="-18"/>
                                    </p:animMotion>
                                  </p:childTnLst>
                                </p:cTn>
                              </p:par>
                              <p:par>
                                <p:cTn id="249" presetID="64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6041 -0.04329 L -0.25 -0.07894 " pathEditMode="relative" rAng="0" ptsTypes="AA">
                                      <p:cBhvr>
                                        <p:cTn id="250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" y="-18"/>
                                    </p:animMotion>
                                  </p:childTnLst>
                                </p:cTn>
                              </p:par>
                              <p:par>
                                <p:cTn id="251" presetID="64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3941 0.03473 L -0.12656 -0.00347 " pathEditMode="relative" rAng="0" ptsTypes="AA">
                                      <p:cBhvr>
                                        <p:cTn id="252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" y="-19"/>
                                    </p:animMotion>
                                  </p:childTnLst>
                                </p:cTn>
                              </p:par>
                              <p:par>
                                <p:cTn id="253" presetID="64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625 0.36551 L -0.05989 0.33518 " pathEditMode="relative" rAng="0" ptsTypes="AA">
                                      <p:cBhvr>
                                        <p:cTn id="254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" y="-15"/>
                                    </p:animMotion>
                                  </p:childTnLst>
                                </p:cTn>
                              </p:par>
                              <p:par>
                                <p:cTn id="255" presetID="64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0764 0.2581 L -0.19983 0.22778 " pathEditMode="relative" rAng="0" ptsTypes="AA">
                                      <p:cBhvr>
                                        <p:cTn id="256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" y="-15"/>
                                    </p:animMotion>
                                  </p:childTnLst>
                                </p:cTn>
                              </p:par>
                              <p:par>
                                <p:cTn id="257" presetID="64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533 0.375 L -0.2507 0.3419 " pathEditMode="relative" rAng="0" ptsTypes="AA">
                                      <p:cBhvr>
                                        <p:cTn id="258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" y="-1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9" fill="hold">
                            <p:stCondLst>
                              <p:cond delay="500"/>
                            </p:stCondLst>
                            <p:childTnLst>
                              <p:par>
                                <p:cTn id="260" presetID="1" presetClass="entr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2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4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6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8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0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2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4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6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8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0" fill="hold">
                      <p:stCondLst>
                        <p:cond delay="indefinite"/>
                      </p:stCondLst>
                      <p:childTnLst>
                        <p:par>
                          <p:cTn id="281" fill="hold">
                            <p:stCondLst>
                              <p:cond delay="0"/>
                            </p:stCondLst>
                            <p:childTnLst>
                              <p:par>
                                <p:cTn id="282" presetID="63" presetClass="path" presetSubtype="0" accel="50000" decel="5000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3125 -0.16342 L 0.00313 -0.00069 " pathEditMode="relative" rAng="0" ptsTypes="AA">
                                      <p:cBhvr>
                                        <p:cTn id="283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7" y="81"/>
                                    </p:animMotion>
                                  </p:childTnLst>
                                </p:cTn>
                              </p:par>
                              <p:par>
                                <p:cTn id="284" presetID="63" presetClass="path" presetSubtype="0" accel="50000" decel="5000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1858 -0.01018 L 0.00035 0.00024 " pathEditMode="relative" rAng="0" ptsTypes="AA">
                                      <p:cBhvr>
                                        <p:cTn id="285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9" y="5"/>
                                    </p:animMotion>
                                  </p:childTnLst>
                                </p:cTn>
                              </p:par>
                              <p:par>
                                <p:cTn id="286" presetID="63" presetClass="path" presetSubtype="0" accel="50000" decel="5000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5573 0.06134 L 0.00017 2.22222E-6 " pathEditMode="relative" rAng="0" ptsTypes="AA">
                                      <p:cBhvr>
                                        <p:cTn id="28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8" y="-31"/>
                                    </p:animMotion>
                                  </p:childTnLst>
                                </p:cTn>
                              </p:par>
                              <p:par>
                                <p:cTn id="288" presetID="63" presetClass="path" presetSubtype="0" accel="50000" decel="5000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3004 0.06945 L 0.00052 -0.00069 " pathEditMode="relative" rAng="0" ptsTypes="AA">
                                      <p:cBhvr>
                                        <p:cTn id="289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5" y="-35"/>
                                    </p:animMotion>
                                  </p:childTnLst>
                                </p:cTn>
                              </p:par>
                              <p:par>
                                <p:cTn id="290" presetID="63" presetClass="path" presetSubtype="0" accel="50000" decel="5000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0174 -0.12546 L -0.00052 0.00093 " pathEditMode="relative" rAng="0" ptsTypes="AA">
                                      <p:cBhvr>
                                        <p:cTn id="291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1" y="63"/>
                                    </p:animMotion>
                                  </p:childTnLst>
                                </p:cTn>
                              </p:par>
                              <p:par>
                                <p:cTn id="292" presetID="63" presetClass="path" presetSubtype="0" accel="50000" decel="5000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5139 -0.07986 L 0.00122 0.00069 " pathEditMode="relative" rAng="0" ptsTypes="AA">
                                      <p:cBhvr>
                                        <p:cTn id="293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6" y="40"/>
                                    </p:animMotion>
                                  </p:childTnLst>
                                </p:cTn>
                              </p:par>
                              <p:par>
                                <p:cTn id="294" presetID="63" presetClass="path" presetSubtype="0" accel="50000" decel="5000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2726 -0.00277 L -0.00069 0.00139 " pathEditMode="relative" rAng="0" ptsTypes="AA">
                                      <p:cBhvr>
                                        <p:cTn id="295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3" y="2"/>
                                    </p:animMotion>
                                  </p:childTnLst>
                                </p:cTn>
                              </p:par>
                              <p:par>
                                <p:cTn id="296" presetID="63" presetClass="path" presetSubtype="0" accel="50000" decel="5000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592 0.33241 L -1.94444E-6 0.00162 " pathEditMode="relative" rAng="0" ptsTypes="AA">
                                      <p:cBhvr>
                                        <p:cTn id="297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0" y="-166"/>
                                    </p:animMotion>
                                  </p:childTnLst>
                                </p:cTn>
                              </p:par>
                              <p:par>
                                <p:cTn id="298" presetID="63" presetClass="path" presetSubtype="0" accel="50000" decel="5000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0087 0.22732 L -0.00087 0.00046 " pathEditMode="relative" rAng="0" ptsTypes="AA">
                                      <p:cBhvr>
                                        <p:cTn id="299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0" y="-113"/>
                                    </p:animMotion>
                                  </p:childTnLst>
                                </p:cTn>
                              </p:par>
                              <p:par>
                                <p:cTn id="300" presetID="63" presetClass="path" presetSubtype="0" accel="50000" decel="5000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5087 0.33842 L 0.00121 -0.00185 " pathEditMode="relative" rAng="0" ptsTypes="AA">
                                      <p:cBhvr>
                                        <p:cTn id="301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6" y="-170"/>
                                    </p:animMotion>
                                  </p:childTnLst>
                                </p:cTn>
                              </p:par>
                              <p:par>
                                <p:cTn id="302" presetID="35" presetClass="path" presetSubtype="0" accel="50000" decel="50000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2465 -0.02986 L 1.94444E-6 0.00046 " pathEditMode="relative" rAng="0" ptsTypes="AA">
                                      <p:cBhvr>
                                        <p:cTn id="303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2" y="1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4" fill="hold">
                      <p:stCondLst>
                        <p:cond delay="indefinite"/>
                      </p:stCondLst>
                      <p:childTnLst>
                        <p:par>
                          <p:cTn id="305" fill="hold">
                            <p:stCondLst>
                              <p:cond delay="0"/>
                            </p:stCondLst>
                            <p:childTnLst>
                              <p:par>
                                <p:cTn id="30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0" fill="hold">
                            <p:stCondLst>
                              <p:cond delay="0"/>
                            </p:stCondLst>
                            <p:childTnLst>
                              <p:par>
                                <p:cTn id="311" presetID="1" presetClass="exit" presetSubtype="0" fill="hold" grpId="5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3" presetID="1" presetClass="exit" presetSubtype="0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5" presetID="1" presetClass="exit" presetSubtype="0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9" presetID="1" presetClass="exit" presetSubtype="0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1" presetID="1" presetClass="exit" presetSubtype="0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5" presetID="1" presetClass="exit" presetSubtype="0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7" presetID="1" presetClass="exit" presetSubtype="0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9" presetID="1" presetClass="exit" presetSubtype="0" fill="hold" grpId="6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3" fill="hold">
                            <p:stCondLst>
                              <p:cond delay="0"/>
                            </p:stCondLst>
                            <p:childTnLst>
                              <p:par>
                                <p:cTn id="334" presetID="1" presetClass="exit" presetSubtype="0" fill="hold" grpId="5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3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6" presetID="1" presetClass="exit" presetSubtype="0" fill="hold" grpId="5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3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8" presetID="1" presetClass="entr" presetSubtype="0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3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0" presetID="1" presetClass="exit" presetSubtype="0" fill="hold" grpId="5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3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2" presetID="1" presetClass="exit" presetSubtype="0" fill="hold" grpId="5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3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4" presetID="1" presetClass="entr" presetSubtype="0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3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6" presetID="1" presetClass="exit" presetSubtype="0" fill="hold" grpId="5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3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8" presetID="1" presetClass="exit" presetSubtype="0" fill="hold" grpId="5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3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0" presetID="1" presetClass="exit" presetSubtype="0" fill="hold" grpId="5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3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2" presetID="1" presetClass="entr" presetSubtype="0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3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4" fill="hold">
                            <p:stCondLst>
                              <p:cond delay="300"/>
                            </p:stCondLst>
                            <p:childTnLst>
                              <p:par>
                                <p:cTn id="355" presetID="1" presetClass="exit" presetSubtype="0" fill="hold" grpId="5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3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7" presetID="1" presetClass="entr" presetSubtype="0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3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9" presetID="1" presetClass="exit" presetSubtype="0" fill="hold" grpId="5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3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1" presetID="1" presetClass="entr" presetSubtype="0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3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3" fill="hold">
                            <p:stCondLst>
                              <p:cond delay="600"/>
                            </p:stCondLst>
                            <p:childTnLst>
                              <p:par>
                                <p:cTn id="364" presetID="1" presetClass="exit" presetSubtype="0" fill="hold" grpId="5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3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6" presetID="1" presetClass="entr" presetSubtype="0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3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8" fill="hold">
                      <p:stCondLst>
                        <p:cond delay="indefinite"/>
                      </p:stCondLst>
                      <p:childTnLst>
                        <p:par>
                          <p:cTn id="369" fill="hold">
                            <p:stCondLst>
                              <p:cond delay="0"/>
                            </p:stCondLst>
                            <p:childTnLst>
                              <p:par>
                                <p:cTn id="37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4" fill="hold">
                            <p:stCondLst>
                              <p:cond delay="0"/>
                            </p:stCondLst>
                            <p:childTnLst>
                              <p:par>
                                <p:cTn id="375" presetID="63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-7.40741E-7 L 0.15712 0.0206 " pathEditMode="relative" rAng="0" ptsTypes="AA">
                                      <p:cBhvr>
                                        <p:cTn id="376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8" y="10"/>
                                    </p:animMotion>
                                  </p:childTnLst>
                                </p:cTn>
                              </p:par>
                              <p:par>
                                <p:cTn id="377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2.59259E-6 L 0.12205 0.00879 " pathEditMode="relative" rAng="0" ptsTypes="AA">
                                      <p:cBhvr>
                                        <p:cTn id="378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1" y="4"/>
                                    </p:animMotion>
                                  </p:childTnLst>
                                </p:cTn>
                              </p:par>
                              <p:par>
                                <p:cTn id="379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-4.07407E-6 L 0.16371 0.02778 " pathEditMode="relative" rAng="0" ptsTypes="AA">
                                      <p:cBhvr>
                                        <p:cTn id="380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2" y="1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1" fill="hold">
                            <p:stCondLst>
                              <p:cond delay="1000"/>
                            </p:stCondLst>
                            <p:childTnLst>
                              <p:par>
                                <p:cTn id="382" presetID="1" presetClass="exit" presetSubtype="0" fill="hold" grpId="2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3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4" presetID="1" presetClass="exit" presetSubtype="0" fill="hold" grpId="2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3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6" presetID="1" presetClass="exit" presetSubtype="0" fill="hold" grpId="2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3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8" fill="hold">
                            <p:stCondLst>
                              <p:cond delay="1300"/>
                            </p:stCondLst>
                            <p:childTnLst>
                              <p:par>
                                <p:cTn id="389" presetID="1" presetClass="entr" presetSubtype="0" fill="hold" grpId="1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3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1" presetID="1" presetClass="entr" presetSubtype="0" fill="hold" grpId="1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3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3" presetID="1" presetClass="entr" presetSubtype="0" fill="hold" grpId="1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3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5" fill="hold">
                            <p:stCondLst>
                              <p:cond delay="1600"/>
                            </p:stCondLst>
                            <p:childTnLst>
                              <p:par>
                                <p:cTn id="396" presetID="63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4739 0.04977 L -3.33333E-6 0.00024 " pathEditMode="relative" rAng="0" ptsTypes="AA">
                                      <p:cBhvr>
                                        <p:cTn id="397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4" y="-25"/>
                                    </p:animMotion>
                                  </p:childTnLst>
                                </p:cTn>
                              </p:par>
                              <p:par>
                                <p:cTn id="398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6649 0.01458 L 0.00156 0.00162 " pathEditMode="relative" rAng="0" ptsTypes="AA">
                                      <p:cBhvr>
                                        <p:cTn id="399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4" y="-6"/>
                                    </p:animMotion>
                                  </p:childTnLst>
                                </p:cTn>
                              </p:par>
                              <p:par>
                                <p:cTn id="400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3525 0.02639 L -0.00035 0.00115 " pathEditMode="relative" rAng="0" ptsTypes="AA">
                                      <p:cBhvr>
                                        <p:cTn id="401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7" y="-1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2" fill="hold">
                      <p:stCondLst>
                        <p:cond delay="indefinite"/>
                      </p:stCondLst>
                      <p:childTnLst>
                        <p:par>
                          <p:cTn id="403" fill="hold">
                            <p:stCondLst>
                              <p:cond delay="0"/>
                            </p:stCondLst>
                            <p:childTnLst>
                              <p:par>
                                <p:cTn id="404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382 -0.00046 L 0.12361 -0.01342 " pathEditMode="relative" rAng="0" ptsTypes="AA">
                                      <p:cBhvr>
                                        <p:cTn id="405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4" y="-6"/>
                                    </p:animMotion>
                                  </p:childTnLst>
                                </p:cTn>
                              </p:par>
                              <p:par>
                                <p:cTn id="406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56 0.0007 L 0.1283 -0.02523 " pathEditMode="relative" rAng="0" ptsTypes="AA">
                                      <p:cBhvr>
                                        <p:cTn id="407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5" y="-13"/>
                                    </p:animMotion>
                                  </p:childTnLst>
                                </p:cTn>
                              </p:par>
                              <p:par>
                                <p:cTn id="408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278 -0.00116 L 0.14636 -0.00718 " pathEditMode="relative" rAng="0" ptsTypes="AA">
                                      <p:cBhvr>
                                        <p:cTn id="409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2" y="-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0" fill="hold">
                            <p:stCondLst>
                              <p:cond delay="1000"/>
                            </p:stCondLst>
                            <p:childTnLst>
                              <p:par>
                                <p:cTn id="411" presetID="1" presetClass="exit" presetSubtype="0" fill="hold" grpId="2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4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3" presetID="1" presetClass="exit" presetSubtype="0" fill="hold" grpId="2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4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5" presetID="1" presetClass="exit" presetSubtype="0" fill="hold" grpId="2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4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7" fill="hold">
                            <p:stCondLst>
                              <p:cond delay="1300"/>
                            </p:stCondLst>
                            <p:childTnLst>
                              <p:par>
                                <p:cTn id="418" presetID="1" presetClass="entr" presetSubtype="0" fill="hold" grpId="0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4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0" presetID="1" presetClass="entr" presetSubtype="0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4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2" presetID="1" presetClass="entr" presetSubtype="0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4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4" fill="hold">
                            <p:stCondLst>
                              <p:cond delay="1600"/>
                            </p:stCondLst>
                            <p:childTnLst>
                              <p:par>
                                <p:cTn id="425" presetID="63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5816 0.01574 L 0.00035 0.00023 " pathEditMode="relative" rAng="0" ptsTypes="AA">
                                      <p:cBhvr>
                                        <p:cTn id="426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9" y="-8"/>
                                    </p:animMotion>
                                  </p:childTnLst>
                                </p:cTn>
                              </p:par>
                              <p:par>
                                <p:cTn id="427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5746 -0.01852 L 0.00174 0.00046 " pathEditMode="relative" rAng="0" ptsTypes="AA">
                                      <p:cBhvr>
                                        <p:cTn id="428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0" y="9"/>
                                    </p:animMotion>
                                  </p:childTnLst>
                                </p:cTn>
                              </p:par>
                              <p:par>
                                <p:cTn id="429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5261 -0.00393 L 0.00069 0.00093 " pathEditMode="relative" rAng="0" ptsTypes="AA">
                                      <p:cBhvr>
                                        <p:cTn id="430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7" y="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1" fill="hold">
                      <p:stCondLst>
                        <p:cond delay="indefinite"/>
                      </p:stCondLst>
                      <p:childTnLst>
                        <p:par>
                          <p:cTn id="432" fill="hold">
                            <p:stCondLst>
                              <p:cond delay="0"/>
                            </p:stCondLst>
                            <p:childTnLst>
                              <p:par>
                                <p:cTn id="433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278 0.00023 L 0.13976 -0.04653 " pathEditMode="relative" rAng="0" ptsTypes="AA">
                                      <p:cBhvr>
                                        <p:cTn id="434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8" y="-23"/>
                                    </p:animMotion>
                                  </p:childTnLst>
                                </p:cTn>
                              </p:par>
                              <p:par>
                                <p:cTn id="435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56 0.00231 L 0.13021 -0.03912 " pathEditMode="relative" rAng="0" ptsTypes="AA">
                                      <p:cBhvr>
                                        <p:cTn id="436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6" y="-2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7" fill="hold">
                            <p:stCondLst>
                              <p:cond delay="1000"/>
                            </p:stCondLst>
                            <p:childTnLst>
                              <p:par>
                                <p:cTn id="438" presetID="1" presetClass="exit" presetSubtype="0" fill="hold" grpId="2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4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0" presetID="1" presetClass="exit" presetSubtype="0" fill="hold" grpId="2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4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2" fill="hold">
                            <p:stCondLst>
                              <p:cond delay="1300"/>
                            </p:stCondLst>
                            <p:childTnLst>
                              <p:par>
                                <p:cTn id="443" presetID="1" presetClass="entr" presetSubtype="0" fill="hold" grpId="0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4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5" presetID="1" presetClass="entr" presetSubtype="0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4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7" fill="hold">
                            <p:stCondLst>
                              <p:cond delay="1600"/>
                            </p:stCondLst>
                            <p:childTnLst>
                              <p:par>
                                <p:cTn id="448" presetID="63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3455 -0.02107 L -1.66667E-6 0.00069 " pathEditMode="relative" rAng="0" ptsTypes="AA">
                                      <p:cBhvr>
                                        <p:cTn id="449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7" y="11"/>
                                    </p:animMotion>
                                  </p:childTnLst>
                                </p:cTn>
                              </p:par>
                              <p:par>
                                <p:cTn id="450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4115 -0.04051 L 0.00052 0.00116 " pathEditMode="relative" rAng="0" ptsTypes="AA">
                                      <p:cBhvr>
                                        <p:cTn id="451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1" y="2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2" fill="hold">
                      <p:stCondLst>
                        <p:cond delay="indefinite"/>
                      </p:stCondLst>
                      <p:childTnLst>
                        <p:par>
                          <p:cTn id="453" fill="hold">
                            <p:stCondLst>
                              <p:cond delay="0"/>
                            </p:stCondLst>
                            <p:childTnLst>
                              <p:par>
                                <p:cTn id="454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04 -0.00115 L 0.12882 -0.08356 " pathEditMode="relative" rAng="0" ptsTypes="AA">
                                      <p:cBhvr>
                                        <p:cTn id="455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4" y="-4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6" fill="hold">
                            <p:stCondLst>
                              <p:cond delay="1000"/>
                            </p:stCondLst>
                            <p:childTnLst>
                              <p:par>
                                <p:cTn id="457" presetID="1" presetClass="exit" presetSubtype="0" fill="hold" grpId="2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4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9" fill="hold">
                            <p:stCondLst>
                              <p:cond delay="1300"/>
                            </p:stCondLst>
                            <p:childTnLst>
                              <p:par>
                                <p:cTn id="460" presetID="1" presetClass="entr" presetSubtype="0" fill="hold" grpId="0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4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2" fill="hold">
                            <p:stCondLst>
                              <p:cond delay="1600"/>
                            </p:stCondLst>
                            <p:childTnLst>
                              <p:par>
                                <p:cTn id="463" presetID="63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4184 -0.05324 L 0.00018 0.00139 " pathEditMode="relative" rAng="0" ptsTypes="AA">
                                      <p:cBhvr>
                                        <p:cTn id="464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1" y="2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4" grpId="1"/>
      <p:bldP spid="14" grpId="2"/>
      <p:bldP spid="14" grpId="3"/>
      <p:bldP spid="15" grpId="0"/>
      <p:bldP spid="15" grpId="1"/>
      <p:bldP spid="15" grpId="2"/>
      <p:bldP spid="15" grpId="3"/>
      <p:bldP spid="16" grpId="0"/>
      <p:bldP spid="16" grpId="1"/>
      <p:bldP spid="16" grpId="2"/>
      <p:bldP spid="16" grpId="3"/>
      <p:bldP spid="17" grpId="0"/>
      <p:bldP spid="17" grpId="1"/>
      <p:bldP spid="17" grpId="2"/>
      <p:bldP spid="17" grpId="3"/>
      <p:bldP spid="18" grpId="0"/>
      <p:bldP spid="18" grpId="1"/>
      <p:bldP spid="18" grpId="2"/>
      <p:bldP spid="18" grpId="3"/>
      <p:bldP spid="19" grpId="0"/>
      <p:bldP spid="19" grpId="1"/>
      <p:bldP spid="19" grpId="2"/>
      <p:bldP spid="19" grpId="3"/>
      <p:bldP spid="20" grpId="0"/>
      <p:bldP spid="20" grpId="1"/>
      <p:bldP spid="20" grpId="2"/>
      <p:bldP spid="20" grpId="3"/>
      <p:bldP spid="21" grpId="0"/>
      <p:bldP spid="21" grpId="1"/>
      <p:bldP spid="21" grpId="2"/>
      <p:bldP spid="21" grpId="3"/>
      <p:bldP spid="22" grpId="0"/>
      <p:bldP spid="22" grpId="1"/>
      <p:bldP spid="22" grpId="2"/>
      <p:bldP spid="22" grpId="3"/>
      <p:bldP spid="22" grpId="4"/>
      <p:bldP spid="22" grpId="5"/>
      <p:bldP spid="23" grpId="0"/>
      <p:bldP spid="23" grpId="1"/>
      <p:bldP spid="23" grpId="2"/>
      <p:bldP spid="23" grpId="3"/>
      <p:bldP spid="23" grpId="4"/>
      <p:bldP spid="23" grpId="5"/>
      <p:bldP spid="24" grpId="0"/>
      <p:bldP spid="24" grpId="1"/>
      <p:bldP spid="24" grpId="2"/>
      <p:bldP spid="24" grpId="3"/>
      <p:bldP spid="24" grpId="4"/>
      <p:bldP spid="24" grpId="5"/>
      <p:bldP spid="25" grpId="0"/>
      <p:bldP spid="25" grpId="1"/>
      <p:bldP spid="25" grpId="2"/>
      <p:bldP spid="25" grpId="3"/>
      <p:bldP spid="25" grpId="4"/>
      <p:bldP spid="25" grpId="5"/>
      <p:bldP spid="26" grpId="0"/>
      <p:bldP spid="26" grpId="1"/>
      <p:bldP spid="26" grpId="2"/>
      <p:bldP spid="26" grpId="3"/>
      <p:bldP spid="26" grpId="4"/>
      <p:bldP spid="26" grpId="5"/>
      <p:bldP spid="27" grpId="0"/>
      <p:bldP spid="27" grpId="1"/>
      <p:bldP spid="27" grpId="2"/>
      <p:bldP spid="27" grpId="3"/>
      <p:bldP spid="27" grpId="4"/>
      <p:bldP spid="27" grpId="5"/>
      <p:bldP spid="28" grpId="0"/>
      <p:bldP spid="28" grpId="1"/>
      <p:bldP spid="28" grpId="2"/>
      <p:bldP spid="28" grpId="3"/>
      <p:bldP spid="28" grpId="4"/>
      <p:bldP spid="28" grpId="5"/>
      <p:bldP spid="29" grpId="0"/>
      <p:bldP spid="29" grpId="1"/>
      <p:bldP spid="29" grpId="2"/>
      <p:bldP spid="29" grpId="3"/>
      <p:bldP spid="29" grpId="4"/>
      <p:bldP spid="29" grpId="5"/>
      <p:bldP spid="30" grpId="0"/>
      <p:bldP spid="30" grpId="1"/>
      <p:bldP spid="30" grpId="2"/>
      <p:bldP spid="30" grpId="3"/>
      <p:bldP spid="30" grpId="4"/>
      <p:bldP spid="30" grpId="5"/>
      <p:bldP spid="31" grpId="0"/>
      <p:bldP spid="31" grpId="1"/>
      <p:bldP spid="31" grpId="2"/>
      <p:bldP spid="31" grpId="3"/>
      <p:bldP spid="31" grpId="4"/>
      <p:bldP spid="31" grpId="5"/>
      <p:bldP spid="32" grpId="0"/>
      <p:bldP spid="32" grpId="1"/>
      <p:bldP spid="32" grpId="2"/>
      <p:bldP spid="32" grpId="3"/>
      <p:bldP spid="32" grpId="4"/>
      <p:bldP spid="32" grpId="5"/>
      <p:bldP spid="33" grpId="0"/>
      <p:bldP spid="33" grpId="1"/>
      <p:bldP spid="33" grpId="2"/>
      <p:bldP spid="33" grpId="3"/>
      <p:bldP spid="33" grpId="4"/>
      <p:bldP spid="33" grpId="5"/>
      <p:bldP spid="34" grpId="0"/>
      <p:bldP spid="34" grpId="1"/>
      <p:bldP spid="34" grpId="2"/>
      <p:bldP spid="34" grpId="3"/>
      <p:bldP spid="34" grpId="4"/>
      <p:bldP spid="34" grpId="5"/>
      <p:bldP spid="35" grpId="0"/>
      <p:bldP spid="35" grpId="1"/>
      <p:bldP spid="35" grpId="2"/>
      <p:bldP spid="35" grpId="3"/>
      <p:bldP spid="35" grpId="4"/>
      <p:bldP spid="35" grpId="5"/>
      <p:bldP spid="36" grpId="0"/>
      <p:bldP spid="36" grpId="1"/>
      <p:bldP spid="36" grpId="2"/>
      <p:bldP spid="36" grpId="3"/>
      <p:bldP spid="36" grpId="4"/>
      <p:bldP spid="36" grpId="5"/>
      <p:bldP spid="37" grpId="0"/>
      <p:bldP spid="37" grpId="1"/>
      <p:bldP spid="37" grpId="2"/>
      <p:bldP spid="37" grpId="3"/>
      <p:bldP spid="37" grpId="4"/>
      <p:bldP spid="37" grpId="5"/>
      <p:bldP spid="37" grpId="6"/>
      <p:bldP spid="38" grpId="0"/>
      <p:bldP spid="38" grpId="1"/>
      <p:bldP spid="38" grpId="2"/>
      <p:bldP spid="38" grpId="3"/>
      <p:bldP spid="38" grpId="4"/>
      <p:bldP spid="38" grpId="5"/>
      <p:bldP spid="39" grpId="0"/>
      <p:bldP spid="39" grpId="1"/>
      <p:bldP spid="39" grpId="2"/>
      <p:bldP spid="39" grpId="3"/>
      <p:bldP spid="39" grpId="4"/>
      <p:bldP spid="39" grpId="5"/>
      <p:bldP spid="40" grpId="0"/>
      <p:bldP spid="40" grpId="1"/>
      <p:bldP spid="41" grpId="0"/>
      <p:bldP spid="41" grpId="1"/>
      <p:bldP spid="42" grpId="0"/>
      <p:bldP spid="42" grpId="1"/>
      <p:bldP spid="43" grpId="0"/>
      <p:bldP spid="43" grpId="1"/>
      <p:bldP spid="45" grpId="0"/>
      <p:bldP spid="45" grpId="1"/>
      <p:bldP spid="46" grpId="0"/>
      <p:bldP spid="46" grpId="1"/>
      <p:bldP spid="48" grpId="0"/>
      <p:bldP spid="48" grpId="1"/>
      <p:bldP spid="49" grpId="0"/>
      <p:bldP spid="49" grpId="1"/>
      <p:bldP spid="50" grpId="0"/>
      <p:bldP spid="50" grpId="1"/>
      <p:bldP spid="51" grpId="0"/>
      <p:bldP spid="51" grpId="1"/>
      <p:bldP spid="51" grpId="2"/>
      <p:bldP spid="52" grpId="0"/>
      <p:bldP spid="52" grpId="1"/>
      <p:bldP spid="52" grpId="2"/>
      <p:bldP spid="53" grpId="0"/>
      <p:bldP spid="53" grpId="1"/>
      <p:bldP spid="53" grpId="2"/>
      <p:bldP spid="54" grpId="0"/>
      <p:bldP spid="54" grpId="1"/>
      <p:bldP spid="54" grpId="2"/>
      <p:bldP spid="55" grpId="0"/>
      <p:bldP spid="55" grpId="1"/>
      <p:bldP spid="55" grpId="2"/>
      <p:bldP spid="56" grpId="0"/>
      <p:bldP spid="56" grpId="1"/>
      <p:bldP spid="56" grpId="2"/>
      <p:bldP spid="57" grpId="0"/>
      <p:bldP spid="57" grpId="1"/>
      <p:bldP spid="57" grpId="2"/>
      <p:bldP spid="58" grpId="0"/>
      <p:bldP spid="58" grpId="1"/>
      <p:bldP spid="58" grpId="2"/>
      <p:bldP spid="59" grpId="0"/>
      <p:bldP spid="59" grpId="1"/>
      <p:bldP spid="59" grpId="2"/>
      <p:bldP spid="60" grpId="0"/>
      <p:bldP spid="63" grpId="0"/>
      <p:bldP spid="64" grpId="0"/>
      <p:bldP spid="65" grpId="0"/>
      <p:bldP spid="66" grpId="0"/>
      <p:bldP spid="87" grpId="0"/>
      <p:bldP spid="87" grpId="1"/>
      <p:bldP spid="100" grpId="0" animBg="1"/>
      <p:bldP spid="100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smtClean="0"/>
              <a:t>More details on the MapReduce data flow</a:t>
            </a:r>
          </a:p>
        </p:txBody>
      </p:sp>
      <p:sp>
        <p:nvSpPr>
          <p:cNvPr id="22531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6731000" y="6229350"/>
            <a:ext cx="1905000" cy="457200"/>
          </a:xfrm>
          <a:prstGeom prst="rect">
            <a:avLst/>
          </a:prstGeom>
          <a:noFill/>
        </p:spPr>
        <p:txBody>
          <a:bodyPr/>
          <a:lstStyle/>
          <a:p>
            <a:fld id="{FDF7C4F8-BF93-4458-86C3-67FB3D0870A7}" type="slidenum">
              <a:rPr lang="en-US"/>
              <a:pPr/>
              <a:t>8</a:t>
            </a:fld>
            <a:endParaRPr lang="en-US"/>
          </a:p>
        </p:txBody>
      </p:sp>
      <p:pic>
        <p:nvPicPr>
          <p:cNvPr id="2253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 l="20422" t="27094" r="17587" b="9007"/>
          <a:stretch>
            <a:fillRect/>
          </a:stretch>
        </p:blipFill>
        <p:spPr>
          <a:xfrm>
            <a:off x="627063" y="1457325"/>
            <a:ext cx="7594600" cy="5251450"/>
          </a:xfrm>
          <a:noFill/>
        </p:spPr>
      </p:pic>
      <p:sp>
        <p:nvSpPr>
          <p:cNvPr id="15" name="TextBox 14"/>
          <p:cNvSpPr txBox="1"/>
          <p:nvPr/>
        </p:nvSpPr>
        <p:spPr>
          <a:xfrm>
            <a:off x="6855389" y="1574535"/>
            <a:ext cx="207838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rgbClr val="FF0000"/>
                </a:solidFill>
              </a:rPr>
              <a:t>(Default </a:t>
            </a:r>
            <a:r>
              <a:rPr lang="en-US" sz="1600" dirty="0" err="1" smtClean="0">
                <a:solidFill>
                  <a:srgbClr val="FF0000"/>
                </a:solidFill>
              </a:rPr>
              <a:t>MapReduce</a:t>
            </a:r>
            <a:r>
              <a:rPr lang="en-US" sz="1600" dirty="0" smtClean="0">
                <a:solidFill>
                  <a:srgbClr val="FF0000"/>
                </a:solidFill>
              </a:rPr>
              <a:t> </a:t>
            </a:r>
            <a:br>
              <a:rPr lang="en-US" sz="1600" dirty="0" smtClean="0">
                <a:solidFill>
                  <a:srgbClr val="FF0000"/>
                </a:solidFill>
              </a:rPr>
            </a:br>
            <a:r>
              <a:rPr lang="en-US" sz="1600" dirty="0" smtClean="0">
                <a:solidFill>
                  <a:srgbClr val="FF0000"/>
                </a:solidFill>
              </a:rPr>
              <a:t>uses </a:t>
            </a:r>
            <a:r>
              <a:rPr lang="en-US" sz="1600" dirty="0" err="1" smtClean="0">
                <a:solidFill>
                  <a:srgbClr val="FF0000"/>
                </a:solidFill>
              </a:rPr>
              <a:t>Filesystem</a:t>
            </a:r>
            <a:r>
              <a:rPr lang="en-US" sz="1600" dirty="0" smtClean="0">
                <a:solidFill>
                  <a:srgbClr val="FF0000"/>
                </a:solidFill>
              </a:rPr>
              <a:t>)</a:t>
            </a:r>
            <a:endParaRPr lang="en-US" sz="1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3263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smtClean="0"/>
              <a:t>More details on the MapReduce data flow</a:t>
            </a:r>
          </a:p>
        </p:txBody>
      </p:sp>
      <p:sp>
        <p:nvSpPr>
          <p:cNvPr id="22531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6731000" y="6229350"/>
            <a:ext cx="1905000" cy="457200"/>
          </a:xfrm>
          <a:prstGeom prst="rect">
            <a:avLst/>
          </a:prstGeom>
          <a:noFill/>
        </p:spPr>
        <p:txBody>
          <a:bodyPr/>
          <a:lstStyle/>
          <a:p>
            <a:fld id="{FDF7C4F8-BF93-4458-86C3-67FB3D0870A7}" type="slidenum">
              <a:rPr lang="en-US"/>
              <a:pPr/>
              <a:t>9</a:t>
            </a:fld>
            <a:endParaRPr lang="en-US"/>
          </a:p>
        </p:txBody>
      </p:sp>
      <p:pic>
        <p:nvPicPr>
          <p:cNvPr id="2253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 l="20422" t="27094" r="17587" b="9007"/>
          <a:stretch>
            <a:fillRect/>
          </a:stretch>
        </p:blipFill>
        <p:spPr>
          <a:xfrm>
            <a:off x="627063" y="1457325"/>
            <a:ext cx="7594600" cy="5251450"/>
          </a:xfrm>
          <a:noFill/>
        </p:spPr>
      </p:pic>
      <p:sp>
        <p:nvSpPr>
          <p:cNvPr id="3" name="Line Callout 2 (No Border) 2"/>
          <p:cNvSpPr/>
          <p:nvPr/>
        </p:nvSpPr>
        <p:spPr>
          <a:xfrm>
            <a:off x="1837352" y="3221475"/>
            <a:ext cx="4513730" cy="461665"/>
          </a:xfrm>
          <a:prstGeom prst="callout2">
            <a:avLst>
              <a:gd name="adj1" fmla="val 34313"/>
              <a:gd name="adj2" fmla="val -223"/>
              <a:gd name="adj3" fmla="val 34399"/>
              <a:gd name="adj4" fmla="val -7945"/>
              <a:gd name="adj5" fmla="val 177597"/>
              <a:gd name="adj6" fmla="val -17348"/>
            </a:avLst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l"/>
            <a:r>
              <a:rPr lang="en-US" sz="2400" dirty="0"/>
              <a:t>Step 0: Split input files into </a:t>
            </a:r>
            <a:r>
              <a:rPr lang="en-US" sz="2400" dirty="0" smtClean="0"/>
              <a:t>chunks</a:t>
            </a:r>
          </a:p>
        </p:txBody>
      </p:sp>
      <p:cxnSp>
        <p:nvCxnSpPr>
          <p:cNvPr id="19" name="Straight Arrow Connector 6"/>
          <p:cNvCxnSpPr>
            <a:cxnSpLocks noChangeShapeType="1"/>
          </p:cNvCxnSpPr>
          <p:nvPr/>
        </p:nvCxnSpPr>
        <p:spPr bwMode="auto">
          <a:xfrm rot="5400000">
            <a:off x="602456" y="3515520"/>
            <a:ext cx="720725" cy="80962"/>
          </a:xfrm>
          <a:prstGeom prst="straightConnector1">
            <a:avLst/>
          </a:prstGeom>
          <a:noFill/>
          <a:ln w="9525" algn="ctr">
            <a:solidFill>
              <a:srgbClr val="FF0000"/>
            </a:solidFill>
            <a:round/>
            <a:headEnd/>
            <a:tailEnd type="arrow" w="med" len="med"/>
          </a:ln>
        </p:spPr>
      </p:cxnSp>
      <p:sp>
        <p:nvSpPr>
          <p:cNvPr id="20" name="TextBox 7"/>
          <p:cNvSpPr txBox="1">
            <a:spLocks noChangeArrowheads="1"/>
          </p:cNvSpPr>
          <p:nvPr/>
        </p:nvSpPr>
        <p:spPr bwMode="auto">
          <a:xfrm>
            <a:off x="238539" y="2636700"/>
            <a:ext cx="162007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600" dirty="0" smtClean="0">
                <a:solidFill>
                  <a:srgbClr val="FF0000"/>
                </a:solidFill>
              </a:rPr>
              <a:t>Data partitions</a:t>
            </a:r>
            <a:r>
              <a:rPr lang="en-US" sz="1600" dirty="0">
                <a:solidFill>
                  <a:srgbClr val="FF0000"/>
                </a:solidFill>
              </a:rPr>
              <a:t/>
            </a:r>
            <a:br>
              <a:rPr lang="en-US" sz="1600" dirty="0">
                <a:solidFill>
                  <a:srgbClr val="FF0000"/>
                </a:solidFill>
              </a:rPr>
            </a:br>
            <a:r>
              <a:rPr lang="en-US" sz="1600" dirty="0" smtClean="0">
                <a:solidFill>
                  <a:srgbClr val="FF0000"/>
                </a:solidFill>
              </a:rPr>
              <a:t>by </a:t>
            </a:r>
            <a:r>
              <a:rPr lang="en-US" sz="1600" dirty="0">
                <a:solidFill>
                  <a:srgbClr val="FF0000"/>
                </a:solidFill>
              </a:rPr>
              <a:t>key</a:t>
            </a:r>
          </a:p>
        </p:txBody>
      </p:sp>
    </p:spTree>
    <p:extLst>
      <p:ext uri="{BB962C8B-B14F-4D97-AF65-F5344CB8AC3E}">
        <p14:creationId xmlns:p14="http://schemas.microsoft.com/office/powerpoint/2010/main" val="4002783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</p:bldLst>
  </p:timing>
</p:sld>
</file>

<file path=ppt/theme/theme1.xml><?xml version="1.0" encoding="utf-8"?>
<a:theme xmlns:a="http://schemas.openxmlformats.org/drawingml/2006/main" name="EdBackToSchl">
  <a:themeElements>
    <a:clrScheme name="New">
      <a:dk1>
        <a:sysClr val="windowText" lastClr="000000"/>
      </a:dk1>
      <a:lt1>
        <a:srgbClr val="262626"/>
      </a:lt1>
      <a:dk2>
        <a:srgbClr val="FFFFFF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ustom 1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9B2178E4-2F0C-4A34-8B52-79BAFAEA725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873</Words>
  <Application>Microsoft Office PowerPoint</Application>
  <PresentationFormat>On-screen Show (4:3)</PresentationFormat>
  <Paragraphs>184</Paragraphs>
  <Slides>17</Slides>
  <Notes>14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EdBackToSchl</vt:lpstr>
      <vt:lpstr>Nguyen Thi Thanh Nha  HMCL</vt:lpstr>
      <vt:lpstr>Motivation</vt:lpstr>
      <vt:lpstr>MapReduce</vt:lpstr>
      <vt:lpstr>MapReduce: Overview</vt:lpstr>
      <vt:lpstr>Map and Reduce functions</vt:lpstr>
      <vt:lpstr>Simple example: Word count</vt:lpstr>
      <vt:lpstr>Simple example: Word count</vt:lpstr>
      <vt:lpstr>More details on the MapReduce data flow</vt:lpstr>
      <vt:lpstr>More details on the MapReduce data flow</vt:lpstr>
      <vt:lpstr>More details on the MapReduce data flow</vt:lpstr>
      <vt:lpstr>More details on the MapReduce data flow</vt:lpstr>
      <vt:lpstr>More details on the MapReduce data flow</vt:lpstr>
      <vt:lpstr>More details on the MapReduce data flow</vt:lpstr>
      <vt:lpstr>More details on the MapReduce data flow</vt:lpstr>
      <vt:lpstr>Parallelism</vt:lpstr>
      <vt:lpstr>Fault Tolerance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2013-07-23T15:12:35Z</dcterms:created>
  <dcterms:modified xsi:type="dcterms:W3CDTF">2014-06-09T00:37:34Z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TC101659619990</vt:lpwstr>
  </property>
</Properties>
</file>