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1" r:id="rId2"/>
  </p:sldMasterIdLst>
  <p:notesMasterIdLst>
    <p:notesMasterId r:id="rId20"/>
  </p:notesMasterIdLst>
  <p:sldIdLst>
    <p:sldId id="275" r:id="rId3"/>
    <p:sldId id="276" r:id="rId4"/>
    <p:sldId id="277" r:id="rId5"/>
    <p:sldId id="279" r:id="rId6"/>
    <p:sldId id="278" r:id="rId7"/>
    <p:sldId id="280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6" r:id="rId19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1906" autoAdjust="0"/>
  </p:normalViewPr>
  <p:slideViewPr>
    <p:cSldViewPr>
      <p:cViewPr>
        <p:scale>
          <a:sx n="90" d="100"/>
          <a:sy n="90" d="100"/>
        </p:scale>
        <p:origin x="-39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systems are classified according to numbers of instruction streams and the number of data stream</a:t>
            </a:r>
          </a:p>
          <a:p>
            <a:r>
              <a:rPr lang="en-US" dirty="0" smtClean="0"/>
              <a:t> SIMD, system executes a single instruction at a time, but the instruction can operate on multiple data items.</a:t>
            </a:r>
          </a:p>
          <a:p>
            <a:r>
              <a:rPr lang="en-US" dirty="0" smtClean="0"/>
              <a:t>This type of parallel system is usually employed in data parallel programs, programs in which</a:t>
            </a:r>
          </a:p>
          <a:p>
            <a:r>
              <a:rPr lang="en-US" dirty="0" smtClean="0"/>
              <a:t>the data are divided among the processors and each data item is subjected to more or</a:t>
            </a:r>
          </a:p>
          <a:p>
            <a:r>
              <a:rPr lang="en-US" dirty="0" smtClean="0"/>
              <a:t>less the same sequence of instructions. .</a:t>
            </a:r>
          </a:p>
          <a:p>
            <a:endParaRPr lang="en-US" dirty="0" smtClean="0"/>
          </a:p>
          <a:p>
            <a:r>
              <a:rPr lang="en-US" dirty="0" smtClean="0"/>
              <a:t>MIMD: Systems execute multiple independent instruction streams, each of which can have its own</a:t>
            </a:r>
          </a:p>
          <a:p>
            <a:r>
              <a:rPr lang="en-US" dirty="0" smtClean="0"/>
              <a:t>data stream.</a:t>
            </a:r>
          </a:p>
          <a:p>
            <a:r>
              <a:rPr lang="en-US" dirty="0" smtClean="0"/>
              <a:t>Is focused on ability of the processor to access to all memory </a:t>
            </a:r>
          </a:p>
          <a:p>
            <a:r>
              <a:rPr lang="en-US" dirty="0" smtClean="0"/>
              <a:t>of computer system,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explicitly sent by one process and received by another</a:t>
            </a:r>
          </a:p>
          <a:p>
            <a:r>
              <a:rPr lang="en-US" dirty="0" smtClean="0"/>
              <a:t>Communication takes place within a communicator, e.g., MPI_COMM_WORLD</a:t>
            </a:r>
          </a:p>
          <a:p>
            <a:endParaRPr lang="en-US" dirty="0" smtClean="0"/>
          </a:p>
          <a:p>
            <a:r>
              <a:rPr lang="en-US" dirty="0" smtClean="0"/>
              <a:t>Processes can be collected into groups.</a:t>
            </a:r>
          </a:p>
          <a:p>
            <a:r>
              <a:rPr lang="en-US" dirty="0" smtClean="0"/>
              <a:t>Each message is sent in a context, and must be received in the same context.</a:t>
            </a:r>
          </a:p>
          <a:p>
            <a:r>
              <a:rPr lang="en-US" dirty="0" smtClean="0"/>
              <a:t>A group and context together form a communicator.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count, the number of data items</a:t>
            </a:r>
          </a:p>
          <a:p>
            <a:r>
              <a:rPr lang="en-US" dirty="0" smtClean="0"/>
              <a:t>A message contains a number of elements of some particular </a:t>
            </a:r>
            <a:r>
              <a:rPr lang="en-US" dirty="0" err="1" smtClean="0"/>
              <a:t>datatype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Tag allows program to label classes of messages (e.g. one for printing data, </a:t>
            </a:r>
          </a:p>
          <a:p>
            <a:r>
              <a:rPr lang="en-US" dirty="0" smtClean="0"/>
              <a:t>another for storing data, etc.)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Tag: user-defined integer to help the receiver keep track of different messages from a single source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blackGray"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6781800" y="6096000"/>
            <a:ext cx="2876548" cy="685800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err="1" smtClean="0"/>
              <a:t>Myongji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4800" y="6068699"/>
            <a:ext cx="1593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4FCBE39A-B81F-49E7-B2AF-75220DE8DD62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6576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20800" y="2438400"/>
            <a:ext cx="7181850" cy="990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i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8D61-0FB0-4EC2-85CF-01DCA3F87DA8}" type="datetime6">
              <a:rPr lang="en-US" smtClean="0"/>
              <a:t>June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3"/>
            <a:ext cx="2228850" cy="5516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5"/>
            <a:ext cx="23939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532E31-6884-48BF-A3F7-A083F74C46F5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3" y="6248210"/>
            <a:ext cx="603794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7"/>
            <a:ext cx="533400" cy="264849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68450" y="1600200"/>
            <a:ext cx="701675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803398" y="6080760"/>
            <a:ext cx="7102602" cy="6858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        Nguyen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- HMCL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18161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0EB0581-937D-4CF3-A8EB-385F1647D2D5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8"/>
          <p:cNvSpPr txBox="1">
            <a:spLocks/>
          </p:cNvSpPr>
          <p:nvPr userDrawn="1"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1A0-7D07-4B2F-A3D2-C6488D5E5FAF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C53DF-4216-466D-99A7-94400E6C2A25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620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B26-4398-4C1D-AD4D-34AC22878B49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" y="1755651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10" name="Picture 9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703" y="1755649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blackGray"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6781800" y="6096000"/>
            <a:ext cx="2876548" cy="685800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err="1" smtClean="0"/>
              <a:t>Myongji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4800" y="6068699"/>
            <a:ext cx="1593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4FCBE39A-B81F-49E7-B2AF-75220DE8DD62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6576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20800" y="2438400"/>
            <a:ext cx="7181850" cy="990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i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68450" y="1600200"/>
            <a:ext cx="701675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803398" y="6080760"/>
            <a:ext cx="7102602" cy="6858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        Nguyen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- HMCL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18161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0EB0581-937D-4CF3-A8EB-385F1647D2D5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Subtitle 8"/>
          <p:cNvSpPr txBox="1">
            <a:spLocks/>
          </p:cNvSpPr>
          <p:nvPr userDrawn="1"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1A0-7D07-4B2F-A3D2-C6488D5E5FAF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C53DF-4216-466D-99A7-94400E6C2A25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620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B26-4398-4C1D-AD4D-34AC22878B49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703" y="1755649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C53DF-4216-466D-99A7-94400E6C2A25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6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MPI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65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828803"/>
            <a:ext cx="9906000" cy="838199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0" y="1828803"/>
            <a:ext cx="8007350" cy="752475"/>
          </a:xfrm>
          <a:noFill/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41232B-5572-45F3-AA00-A7FED2CA9264}" type="datetime6">
              <a:rPr lang="en-US" smtClean="0"/>
              <a:t>June 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65100" y="1889124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MPI Introduction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297861-98AA-4946-9800-AB83B59FBDC4}" type="datetime6">
              <a:rPr lang="en-US" smtClean="0"/>
              <a:t>June 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MPI Introduction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"/>
            <a:ext cx="8686800" cy="99060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DE1703-BF83-4CDF-897F-66D8EBAC9D3F}" type="datetime6">
              <a:rPr lang="en-US" smtClean="0"/>
              <a:t>June 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MPI Introduction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468-CC02-49CF-9C21-1A5818C7E2FD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80461D-CC62-47AC-9220-200389982BE6}" type="datetime6">
              <a:rPr lang="en-US" smtClean="0"/>
              <a:t>June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57785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8" y="0"/>
            <a:ext cx="8750300" cy="99060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CE95-9277-47CF-9563-3E5BCDF31384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" y="1755651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10" name="Picture 9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" y="1755651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11" name="Picture 10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703" y="1755649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3"/>
            <a:ext cx="288925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4E8044-40B6-4C60-8D85-E5D9F0EB44EB}" type="datetime6">
              <a:rPr lang="en-US" smtClean="0"/>
              <a:t>June 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48200"/>
            <a:ext cx="1568450" cy="663578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tile tx="-2540000" ty="0" sx="100000" sy="100000" flip="none" algn="tl"/>
          </a:blipFill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9"/>
            <a:ext cx="4953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295400"/>
            <a:ext cx="8832850" cy="4785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400801"/>
            <a:ext cx="9906000" cy="4571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69380"/>
            <a:ext cx="9906000" cy="312420"/>
          </a:xfrm>
          <a:prstGeom prst="rect">
            <a:avLst/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76200" y="6411435"/>
            <a:ext cx="457200" cy="38100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2AC53DF-4216-466D-99A7-94400E6C2A25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0" y="3"/>
            <a:ext cx="9906000" cy="990599"/>
          </a:xfrm>
          <a:prstGeom prst="rect">
            <a:avLst/>
          </a:prstGeom>
          <a:blipFill dpi="0"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0"/>
            <a:ext cx="8915400" cy="990599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32850" y="6459537"/>
            <a:ext cx="1073150" cy="31273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5842D57-D9DB-4CDA-9FB2-07928AC4A7BA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6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981700" y="6477160"/>
            <a:ext cx="2590800" cy="29686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Nguyen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Thi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Thanh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Nha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- HMCL</a:t>
            </a:r>
            <a:endParaRPr lang="en-US" dirty="0">
              <a:solidFill>
                <a:schemeClr val="bg2"/>
              </a:solidFill>
              <a:effectLst>
                <a:outerShdw blurRad="38100" dist="50800" dir="24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19" r:id="rId15"/>
    <p:sldLayoutId id="2147483695" r:id="rId16"/>
    <p:sldLayoutId id="2147483696" r:id="rId17"/>
    <p:sldLayoutId id="2147483702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glow rad="635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Tx/>
        <a:buSzPct val="80000"/>
        <a:buFont typeface="Symbol" panose="05050102010706020507" pitchFamily="18" charset="2"/>
        <a:buChar char="·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Tx/>
        <a:buSzPct val="80000"/>
        <a:buFont typeface="Wingdings" panose="05000000000000000000" pitchFamily="2" charset="2"/>
        <a:buChar char="§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28700" indent="-274320" algn="l" rtl="0" eaLnBrk="1" latinLnBrk="0" hangingPunct="1">
        <a:spcBef>
          <a:spcPts val="500"/>
        </a:spcBef>
        <a:buClrTx/>
        <a:buSzPct val="80000"/>
        <a:buFont typeface="Symbol" panose="05050102010706020507" pitchFamily="18" charset="2"/>
        <a:buChar char="·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737360" indent="-228600" algn="l" rtl="0" eaLnBrk="1" latinLnBrk="0" hangingPunct="1">
        <a:spcBef>
          <a:spcPts val="400"/>
        </a:spcBef>
        <a:buClrTx/>
        <a:buSzPct val="80000"/>
        <a:buFont typeface="Symbol" panose="05050102010706020507" pitchFamily="18" charset="2"/>
        <a:buChar char="·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9A0-86B0-4220-B8AA-8F64B9E011E2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MPI Hello World (4)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MPI Rank: my process ID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grpSp>
        <p:nvGrpSpPr>
          <p:cNvPr id="7" name="그룹 17"/>
          <p:cNvGrpSpPr/>
          <p:nvPr/>
        </p:nvGrpSpPr>
        <p:grpSpPr>
          <a:xfrm>
            <a:off x="762000" y="2061592"/>
            <a:ext cx="7332815" cy="4258746"/>
            <a:chOff x="611560" y="1474510"/>
            <a:chExt cx="6768752" cy="42587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479773"/>
              <a:ext cx="6677025" cy="418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11"/>
            <p:cNvSpPr/>
            <p:nvPr/>
          </p:nvSpPr>
          <p:spPr bwMode="auto">
            <a:xfrm>
              <a:off x="5220072" y="3212976"/>
              <a:ext cx="2160240" cy="25202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9855" tIns="49928" rIns="99855" bIns="49928" numCol="1" rtlCol="0" anchor="ctr" anchorCtr="0" compatLnSpc="1">
              <a:prstTxWarp prst="textNoShape">
                <a:avLst/>
              </a:prstTxWarp>
            </a:bodyPr>
            <a:lstStyle/>
            <a:p>
              <a:pPr marL="360363" marR="0" indent="-360363" algn="ctr" defTabSz="1038225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1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0" name="직선 연결선 14"/>
            <p:cNvCxnSpPr/>
            <p:nvPr/>
          </p:nvCxnSpPr>
          <p:spPr bwMode="auto">
            <a:xfrm>
              <a:off x="1239084" y="1484784"/>
              <a:ext cx="6048672" cy="0"/>
            </a:xfrm>
            <a:prstGeom prst="lin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직선 연결선 16"/>
            <p:cNvCxnSpPr/>
            <p:nvPr/>
          </p:nvCxnSpPr>
          <p:spPr bwMode="auto">
            <a:xfrm flipV="1">
              <a:off x="7287666" y="1474510"/>
              <a:ext cx="0" cy="1152128"/>
            </a:xfrm>
            <a:prstGeom prst="lin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" name="Rectangle 12"/>
          <p:cNvSpPr/>
          <p:nvPr/>
        </p:nvSpPr>
        <p:spPr>
          <a:xfrm>
            <a:off x="6298018" y="5941367"/>
            <a:ext cx="359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Message Passing Interface (MPI) Programming Model </a:t>
            </a:r>
          </a:p>
          <a:p>
            <a:r>
              <a:rPr lang="en-US" sz="1200" i="1" dirty="0"/>
              <a:t>b</a:t>
            </a:r>
            <a:r>
              <a:rPr lang="en-US" sz="1200" i="1" dirty="0" smtClean="0"/>
              <a:t>y Prof. </a:t>
            </a:r>
            <a:r>
              <a:rPr lang="en-US" sz="1200" i="1" dirty="0" err="1" smtClean="0"/>
              <a:t>Myongho</a:t>
            </a:r>
            <a:r>
              <a:rPr lang="en-US" sz="1200" i="1" dirty="0" smtClean="0"/>
              <a:t> Lee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809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MPI Hello World (5)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Running the program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grpSp>
        <p:nvGrpSpPr>
          <p:cNvPr id="8" name="그룹 20"/>
          <p:cNvGrpSpPr/>
          <p:nvPr/>
        </p:nvGrpSpPr>
        <p:grpSpPr>
          <a:xfrm>
            <a:off x="1309629" y="1676400"/>
            <a:ext cx="7332815" cy="4320480"/>
            <a:chOff x="1218446" y="1628800"/>
            <a:chExt cx="6768752" cy="4320480"/>
          </a:xfrm>
        </p:grpSpPr>
        <p:grpSp>
          <p:nvGrpSpPr>
            <p:cNvPr id="9" name="그룹 18"/>
            <p:cNvGrpSpPr/>
            <p:nvPr/>
          </p:nvGrpSpPr>
          <p:grpSpPr>
            <a:xfrm>
              <a:off x="1218446" y="1628800"/>
              <a:ext cx="6644442" cy="4320480"/>
              <a:chOff x="1218446" y="1628800"/>
              <a:chExt cx="6644442" cy="432048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1113" y="1720180"/>
                <a:ext cx="6581775" cy="422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3"/>
              <p:cNvSpPr/>
              <p:nvPr/>
            </p:nvSpPr>
            <p:spPr bwMode="auto">
              <a:xfrm>
                <a:off x="1218446" y="1628800"/>
                <a:ext cx="2880320" cy="28803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9855" tIns="49928" rIns="99855" bIns="4992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60363" marR="0" indent="-360363" algn="ctr" defTabSz="1038225" rtl="0" eaLnBrk="1" fontAlgn="base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1" lang="ko-KR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3" name="직선 연결선 17"/>
              <p:cNvCxnSpPr/>
              <p:nvPr/>
            </p:nvCxnSpPr>
            <p:spPr bwMode="auto">
              <a:xfrm>
                <a:off x="4109040" y="1721446"/>
                <a:ext cx="3713594" cy="0"/>
              </a:xfrm>
              <a:prstGeom prst="line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</a:gra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0" name="직사각형 19"/>
            <p:cNvSpPr/>
            <p:nvPr/>
          </p:nvSpPr>
          <p:spPr bwMode="auto">
            <a:xfrm>
              <a:off x="7843182" y="1628800"/>
              <a:ext cx="144016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9855" tIns="49928" rIns="99855" bIns="49928" numCol="1" rtlCol="0" anchor="ctr" anchorCtr="0" compatLnSpc="1">
              <a:prstTxWarp prst="textNoShape">
                <a:avLst/>
              </a:prstTxWarp>
            </a:bodyPr>
            <a:lstStyle/>
            <a:p>
              <a:pPr marL="360363" marR="0" indent="-360363" algn="ctr" defTabSz="1038225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1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298018" y="5941367"/>
            <a:ext cx="359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Message Passing Interface (MPI) Programming Model </a:t>
            </a:r>
          </a:p>
          <a:p>
            <a:r>
              <a:rPr lang="en-US" sz="1200" i="1" dirty="0"/>
              <a:t>b</a:t>
            </a:r>
            <a:r>
              <a:rPr lang="en-US" sz="1200" i="1" dirty="0" smtClean="0"/>
              <a:t>y Prof. </a:t>
            </a:r>
            <a:r>
              <a:rPr lang="en-US" sz="1200" i="1" dirty="0" err="1" smtClean="0"/>
              <a:t>Myongho</a:t>
            </a:r>
            <a:r>
              <a:rPr lang="en-US" sz="1200" i="1" dirty="0" smtClean="0"/>
              <a:t> Lee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3356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4572000" cy="15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Basic Send/Receive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362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Communication between two </a:t>
            </a:r>
            <a:r>
              <a:rPr lang="en-US" sz="2800" dirty="0" smtClean="0"/>
              <a:t>processes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MPI Communicators consist of two parts</a:t>
            </a:r>
          </a:p>
          <a:p>
            <a:pPr lvl="1"/>
            <a:r>
              <a:rPr lang="en-US" sz="2500" dirty="0"/>
              <a:t>process group</a:t>
            </a:r>
          </a:p>
          <a:p>
            <a:pPr lvl="1"/>
            <a:r>
              <a:rPr lang="en-US" sz="2500" dirty="0" smtClean="0"/>
              <a:t>context </a:t>
            </a:r>
            <a:endParaRPr lang="en-US" sz="2500" dirty="0"/>
          </a:p>
          <a:p>
            <a:r>
              <a:rPr lang="en-US" sz="2800" dirty="0"/>
              <a:t>A process is identified by its rank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the group associated with a communicator.</a:t>
            </a:r>
          </a:p>
          <a:p>
            <a:r>
              <a:rPr lang="en-US" sz="2800" dirty="0" smtClean="0"/>
              <a:t>MPI_COMM_WORLD: a </a:t>
            </a:r>
            <a:r>
              <a:rPr lang="en-US" sz="2800" dirty="0"/>
              <a:t>default communicator whose group contains all initial processes</a:t>
            </a:r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570093"/>
              </p:ext>
            </p:extLst>
          </p:nvPr>
        </p:nvGraphicFramePr>
        <p:xfrm>
          <a:off x="2476500" y="1719343"/>
          <a:ext cx="43434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Process 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Process 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Send(data)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Receive(data)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68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86400" y="1333498"/>
            <a:ext cx="4114800" cy="1552575"/>
            <a:chOff x="304800" y="4876800"/>
            <a:chExt cx="4419600" cy="1552575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4876800"/>
              <a:ext cx="4419600" cy="15525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09600" y="4953000"/>
              <a:ext cx="4114800" cy="1420476"/>
              <a:chOff x="304800" y="5093255"/>
              <a:chExt cx="2776722" cy="142047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5093255"/>
                <a:ext cx="168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xample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message: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" y="5867400"/>
                <a:ext cx="27767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ount = 5</a:t>
                </a:r>
              </a:p>
              <a:p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datatype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MPI_INTEGER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Sending/Receiving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>
            <a:normAutofit fontScale="85000" lnSpcReduction="20000"/>
          </a:bodyPr>
          <a:lstStyle/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3000" i="1" dirty="0" smtClean="0"/>
          </a:p>
          <a:p>
            <a:r>
              <a:rPr lang="en-US" sz="3000" i="1" dirty="0" err="1" smtClean="0"/>
              <a:t>buf</a:t>
            </a:r>
            <a:r>
              <a:rPr lang="en-US" sz="3000" dirty="0" smtClean="0"/>
              <a:t> </a:t>
            </a:r>
            <a:r>
              <a:rPr lang="en-US" sz="3000" dirty="0"/>
              <a:t>is the starting point of </a:t>
            </a:r>
            <a:r>
              <a:rPr lang="en-US" sz="3000" dirty="0" smtClean="0"/>
              <a:t>the </a:t>
            </a:r>
            <a:r>
              <a:rPr lang="en-US" sz="3000" dirty="0"/>
              <a:t>message with </a:t>
            </a:r>
            <a:r>
              <a:rPr lang="en-US" sz="3000" i="1" dirty="0"/>
              <a:t>count</a:t>
            </a:r>
            <a:r>
              <a:rPr lang="en-US" sz="3000" dirty="0"/>
              <a:t> elements</a:t>
            </a:r>
            <a:r>
              <a:rPr lang="en-US" sz="3000" dirty="0" smtClean="0"/>
              <a:t>, each </a:t>
            </a:r>
            <a:r>
              <a:rPr lang="en-US" sz="3000" dirty="0"/>
              <a:t>described with </a:t>
            </a:r>
            <a:r>
              <a:rPr lang="en-US" sz="3000" i="1" dirty="0" err="1"/>
              <a:t>datatype</a:t>
            </a:r>
            <a:r>
              <a:rPr lang="en-US" sz="3000" dirty="0"/>
              <a:t>.</a:t>
            </a:r>
          </a:p>
          <a:p>
            <a:r>
              <a:rPr lang="en-US" sz="3000" i="1" dirty="0" err="1" smtClean="0"/>
              <a:t>dest</a:t>
            </a:r>
            <a:r>
              <a:rPr lang="en-US" sz="3000" i="1" dirty="0" smtClean="0"/>
              <a:t> (source)</a:t>
            </a:r>
            <a:r>
              <a:rPr lang="en-US" sz="3000" dirty="0" smtClean="0"/>
              <a:t> </a:t>
            </a:r>
            <a:r>
              <a:rPr lang="en-US" sz="3000" dirty="0"/>
              <a:t>is the rank of the destination </a:t>
            </a:r>
            <a:r>
              <a:rPr lang="en-US" sz="3000" dirty="0" smtClean="0"/>
              <a:t>(source) process </a:t>
            </a:r>
            <a:r>
              <a:rPr lang="en-US" sz="3000" dirty="0"/>
              <a:t>within the communicator </a:t>
            </a:r>
            <a:r>
              <a:rPr lang="en-US" sz="3000" i="1" dirty="0" smtClean="0"/>
              <a:t>comm</a:t>
            </a:r>
            <a:r>
              <a:rPr lang="en-US" sz="3000" dirty="0" smtClean="0"/>
              <a:t>.</a:t>
            </a:r>
          </a:p>
          <a:p>
            <a:r>
              <a:rPr lang="en-US" sz="3000" i="1" dirty="0" smtClean="0"/>
              <a:t>tag</a:t>
            </a:r>
            <a:r>
              <a:rPr lang="en-US" sz="3000" dirty="0" smtClean="0"/>
              <a:t> </a:t>
            </a:r>
            <a:r>
              <a:rPr lang="en-US" sz="3000" dirty="0"/>
              <a:t>is an additional nonnegative integer </a:t>
            </a:r>
            <a:r>
              <a:rPr lang="en-US" sz="3000" dirty="0" smtClean="0"/>
              <a:t>information</a:t>
            </a:r>
            <a:r>
              <a:rPr lang="en-US" sz="3000" dirty="0"/>
              <a:t>, </a:t>
            </a:r>
            <a:r>
              <a:rPr lang="en-US" sz="3000" dirty="0" smtClean="0"/>
              <a:t>additionally </a:t>
            </a:r>
            <a:r>
              <a:rPr lang="en-US" sz="3000" dirty="0"/>
              <a:t>transferred with the message.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tag can be used by the program to distinguish different types of </a:t>
            </a:r>
            <a:r>
              <a:rPr lang="en-US" dirty="0" smtClean="0"/>
              <a:t>messages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799"/>
            <a:ext cx="4857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524"/>
              </p:ext>
            </p:extLst>
          </p:nvPr>
        </p:nvGraphicFramePr>
        <p:xfrm>
          <a:off x="5562600" y="1813003"/>
          <a:ext cx="3987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60"/>
                <a:gridCol w="797560"/>
                <a:gridCol w="797560"/>
                <a:gridCol w="797560"/>
                <a:gridCol w="797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for </a:t>
            </a:r>
            <a:r>
              <a:rPr lang="en-US" altLang="ko-KR" dirty="0"/>
              <a:t>Sending/Receiving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Sender must specify a valid destination rank.</a:t>
            </a:r>
          </a:p>
          <a:p>
            <a:r>
              <a:rPr lang="en-US" sz="2400" dirty="0" smtClean="0"/>
              <a:t>Receiver </a:t>
            </a:r>
            <a:r>
              <a:rPr lang="en-US" sz="2400" dirty="0"/>
              <a:t>must specify a valid source rank</a:t>
            </a:r>
            <a:r>
              <a:rPr lang="en-US" sz="2400" dirty="0" smtClean="0"/>
              <a:t>.</a:t>
            </a:r>
          </a:p>
          <a:p>
            <a:pPr lvl="1"/>
            <a:r>
              <a:rPr lang="en-US" altLang="ko-KR" sz="2000" dirty="0"/>
              <a:t>Can relax source checking by specifying </a:t>
            </a:r>
            <a:r>
              <a:rPr lang="en-US" altLang="ko-KR" sz="2000" dirty="0" smtClean="0"/>
              <a:t>MPI_ANY_SOURCE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communicator must be the same.</a:t>
            </a:r>
          </a:p>
          <a:p>
            <a:r>
              <a:rPr lang="en-US" sz="2400" dirty="0" smtClean="0"/>
              <a:t>Tags </a:t>
            </a:r>
            <a:r>
              <a:rPr lang="en-US" sz="2400" dirty="0"/>
              <a:t>must match</a:t>
            </a:r>
            <a:r>
              <a:rPr lang="en-US" sz="2400" dirty="0" smtClean="0"/>
              <a:t>.</a:t>
            </a:r>
          </a:p>
          <a:p>
            <a:pPr lvl="1"/>
            <a:r>
              <a:rPr lang="en-US" altLang="ko-KR" sz="2000" dirty="0"/>
              <a:t>Can ignore by specifying MPI_ANY_TAG as the tag in a receive </a:t>
            </a:r>
          </a:p>
          <a:p>
            <a:r>
              <a:rPr lang="en-US" sz="2400" dirty="0" smtClean="0"/>
              <a:t>Message </a:t>
            </a:r>
            <a:r>
              <a:rPr lang="en-US" sz="2400" dirty="0" err="1"/>
              <a:t>datatypes</a:t>
            </a:r>
            <a:r>
              <a:rPr lang="en-US" sz="2400" dirty="0"/>
              <a:t> must match.</a:t>
            </a:r>
          </a:p>
          <a:p>
            <a:r>
              <a:rPr lang="en-US" sz="2400" dirty="0" smtClean="0"/>
              <a:t>Receiver’s </a:t>
            </a:r>
            <a:r>
              <a:rPr lang="en-US" sz="2400" dirty="0"/>
              <a:t>buffer must be </a:t>
            </a:r>
            <a:r>
              <a:rPr lang="en-US" sz="2400" dirty="0" smtClean="0"/>
              <a:t>large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enough.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352" y="4012019"/>
            <a:ext cx="4857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83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67" y="1001234"/>
            <a:ext cx="5105400" cy="24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Sort using MPI Send/</a:t>
            </a:r>
            <a:r>
              <a:rPr lang="en-US" dirty="0" err="1"/>
              <a:t>Recv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#include &lt;</a:t>
            </a:r>
            <a:r>
              <a:rPr lang="en-US" sz="1600" dirty="0" err="1"/>
              <a:t>mpi.h</a:t>
            </a:r>
            <a:r>
              <a:rPr lang="en-US" sz="1600" dirty="0"/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#include &lt;</a:t>
            </a:r>
            <a:r>
              <a:rPr lang="en-US" sz="1600" dirty="0" err="1"/>
              <a:t>stdio.h</a:t>
            </a:r>
            <a:r>
              <a:rPr lang="en-US" sz="1600" dirty="0"/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int</a:t>
            </a:r>
            <a:r>
              <a:rPr lang="en-US" sz="1600" dirty="0"/>
              <a:t> main(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, char ** </a:t>
            </a:r>
            <a:r>
              <a:rPr lang="en-US" sz="1600" dirty="0" err="1"/>
              <a:t>argv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{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err="1"/>
              <a:t>int</a:t>
            </a:r>
            <a:r>
              <a:rPr lang="en-US" sz="1600" dirty="0"/>
              <a:t> rank;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err="1"/>
              <a:t>int</a:t>
            </a:r>
            <a:r>
              <a:rPr lang="en-US" sz="1600" dirty="0"/>
              <a:t> a[1000], b[500];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err="1"/>
              <a:t>MPI_Init</a:t>
            </a:r>
            <a:r>
              <a:rPr lang="en-US" sz="1600" dirty="0"/>
              <a:t>(&amp;</a:t>
            </a:r>
            <a:r>
              <a:rPr lang="en-US" sz="1600" dirty="0" err="1"/>
              <a:t>argc</a:t>
            </a:r>
            <a:r>
              <a:rPr lang="en-US" sz="1600" dirty="0"/>
              <a:t>, &amp;</a:t>
            </a:r>
            <a:r>
              <a:rPr lang="en-US" sz="1600" dirty="0" err="1"/>
              <a:t>argv</a:t>
            </a:r>
            <a:r>
              <a:rPr lang="en-US" sz="1600" dirty="0"/>
              <a:t>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err="1"/>
              <a:t>MPI_Comm_rank</a:t>
            </a:r>
            <a:r>
              <a:rPr lang="en-US" sz="1600" dirty="0"/>
              <a:t>(MPI_COMM_WORLD, &amp;rank);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/>
              <a:t>if (rank == 0) {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 err="1"/>
              <a:t>MPI_Send</a:t>
            </a:r>
            <a:r>
              <a:rPr lang="en-US" sz="1600" dirty="0"/>
              <a:t>(&amp;a[500], 500, MPI_INT, 1, 0, MPI_COMM_WORLD);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/>
              <a:t>sort(a, 500);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 err="1"/>
              <a:t>MPI_Recv</a:t>
            </a:r>
            <a:r>
              <a:rPr lang="en-US" sz="1600" dirty="0"/>
              <a:t>(b, 500, MPI_INT, 1, 0, MPI_COMM_WORLD, &amp;status);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/>
              <a:t>/* Serial: Merge array b and sorted part of array a */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smtClean="0"/>
              <a:t>else </a:t>
            </a:r>
            <a:r>
              <a:rPr lang="en-US" sz="1600" dirty="0"/>
              <a:t>if (rank == 1) {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 err="1"/>
              <a:t>MPI_Recv</a:t>
            </a:r>
            <a:r>
              <a:rPr lang="en-US" sz="1600" dirty="0"/>
              <a:t>(b, 500, MPI_INT, 0, 0, MPI_COMM_WORLD, &amp;status);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/>
              <a:t>sort(b, 500);</a:t>
            </a:r>
          </a:p>
          <a:p>
            <a:pPr marL="708660" lvl="2" indent="0">
              <a:spcBef>
                <a:spcPts val="0"/>
              </a:spcBef>
              <a:buNone/>
            </a:pPr>
            <a:r>
              <a:rPr lang="en-US" sz="1600" dirty="0" err="1"/>
              <a:t>MPI_Send</a:t>
            </a:r>
            <a:r>
              <a:rPr lang="en-US" sz="1600" dirty="0"/>
              <a:t>(b, 500, MPI_INT, 0, 0, MPI_COMM_WORLD);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600" dirty="0" err="1"/>
              <a:t>MPI_Finalize</a:t>
            </a:r>
            <a:r>
              <a:rPr lang="en-US" sz="1600" dirty="0"/>
              <a:t>(); return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6167" y="5941367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Advanced </a:t>
            </a:r>
            <a:r>
              <a:rPr lang="en-US" sz="1200" dirty="0" smtClean="0"/>
              <a:t>Parallel Programming </a:t>
            </a:r>
            <a:r>
              <a:rPr lang="en-US" sz="1200" i="1" dirty="0" smtClean="0"/>
              <a:t>by </a:t>
            </a:r>
            <a:r>
              <a:rPr lang="en-US" sz="1200" i="1" dirty="0" err="1" smtClean="0"/>
              <a:t>Pavan</a:t>
            </a:r>
            <a:r>
              <a:rPr lang="en-US" sz="1200" i="1" dirty="0" smtClean="0"/>
              <a:t> </a:t>
            </a:r>
            <a:r>
              <a:rPr lang="en-US" sz="1200" i="1" dirty="0" err="1"/>
              <a:t>Balaji</a:t>
            </a:r>
            <a:r>
              <a:rPr lang="en-US" sz="1200" i="1" dirty="0"/>
              <a:t> and </a:t>
            </a:r>
            <a:r>
              <a:rPr lang="en-US" sz="1200" i="1" dirty="0" err="1"/>
              <a:t>Torsten</a:t>
            </a:r>
            <a:r>
              <a:rPr lang="en-US" sz="1200" i="1" dirty="0"/>
              <a:t> </a:t>
            </a:r>
            <a:r>
              <a:rPr lang="en-US" sz="1200" i="1" dirty="0" err="1"/>
              <a:t>Hoefler</a:t>
            </a:r>
            <a:r>
              <a:rPr lang="en-US" sz="1200" i="1" dirty="0"/>
              <a:t>, </a:t>
            </a:r>
            <a:r>
              <a:rPr lang="en-US" sz="1200" i="1" dirty="0" err="1"/>
              <a:t>PPoPP</a:t>
            </a:r>
            <a:r>
              <a:rPr lang="en-US" sz="1200" i="1" dirty="0"/>
              <a:t>, Shenzhen, China (02/24/2013)</a:t>
            </a:r>
          </a:p>
        </p:txBody>
      </p:sp>
    </p:spTree>
    <p:extLst>
      <p:ext uri="{BB962C8B-B14F-4D97-AF65-F5344CB8AC3E}">
        <p14:creationId xmlns:p14="http://schemas.microsoft.com/office/powerpoint/2010/main" val="332458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0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Blocking vs. Non-Blocking Communication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Blocking:  blocking  send  or  receive  routines  does  not  return  </a:t>
            </a:r>
            <a:r>
              <a:rPr lang="en-US" dirty="0" smtClean="0"/>
              <a:t>until operation </a:t>
            </a:r>
            <a:r>
              <a:rPr lang="en-US" dirty="0"/>
              <a:t>is complete. </a:t>
            </a:r>
          </a:p>
          <a:p>
            <a:pPr lvl="1"/>
            <a:r>
              <a:rPr lang="en-US" dirty="0" smtClean="0"/>
              <a:t>blocking  </a:t>
            </a:r>
            <a:r>
              <a:rPr lang="en-US" dirty="0"/>
              <a:t>sends  ensure  that  it  is  safe  to  overwrite  the  </a:t>
            </a:r>
            <a:r>
              <a:rPr lang="en-US" dirty="0" smtClean="0"/>
              <a:t>sent data</a:t>
            </a:r>
            <a:endParaRPr lang="en-US" dirty="0"/>
          </a:p>
          <a:p>
            <a:pPr lvl="1"/>
            <a:r>
              <a:rPr lang="en-US" dirty="0" err="1" smtClean="0"/>
              <a:t>MPI_Send</a:t>
            </a:r>
            <a:r>
              <a:rPr lang="en-US" dirty="0"/>
              <a:t>(): will not return until the message data and envelope is safely stored away.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message data might be delivered to the matching receive buffer, or copied to some temporary </a:t>
            </a:r>
            <a:r>
              <a:rPr lang="en-US" dirty="0" smtClean="0"/>
              <a:t> system </a:t>
            </a:r>
            <a:r>
              <a:rPr lang="en-US" dirty="0"/>
              <a:t>buffer.</a:t>
            </a:r>
          </a:p>
          <a:p>
            <a:pPr lvl="2"/>
            <a:r>
              <a:rPr lang="en-US" dirty="0" smtClean="0"/>
              <a:t>After </a:t>
            </a:r>
            <a:r>
              <a:rPr lang="en-US" dirty="0" err="1"/>
              <a:t>MPI_Send</a:t>
            </a:r>
            <a:r>
              <a:rPr lang="en-US" dirty="0"/>
              <a:t> returns, user can safely access or overwrite the send buffer.</a:t>
            </a:r>
          </a:p>
          <a:p>
            <a:pPr lvl="1"/>
            <a:r>
              <a:rPr lang="en-US" dirty="0" smtClean="0"/>
              <a:t>blocking </a:t>
            </a:r>
            <a:r>
              <a:rPr lang="en-US" dirty="0"/>
              <a:t>receives make sure that the data has arrived and is </a:t>
            </a:r>
            <a:r>
              <a:rPr lang="en-US" dirty="0" smtClean="0"/>
              <a:t>ready </a:t>
            </a:r>
            <a:r>
              <a:rPr lang="en-US" dirty="0"/>
              <a:t>for use</a:t>
            </a:r>
          </a:p>
          <a:p>
            <a:pPr lvl="1"/>
            <a:r>
              <a:rPr lang="en-US" dirty="0" err="1" smtClean="0"/>
              <a:t>MPI_Recv</a:t>
            </a:r>
            <a:r>
              <a:rPr lang="en-US" dirty="0"/>
              <a:t>(): returns only after the receive buffer has the received message</a:t>
            </a:r>
          </a:p>
          <a:p>
            <a:pPr lvl="2"/>
            <a:r>
              <a:rPr lang="en-US" dirty="0" smtClean="0"/>
              <a:t>After </a:t>
            </a:r>
            <a:r>
              <a:rPr lang="en-US" dirty="0"/>
              <a:t>it returns, the data is here and ready for use.</a:t>
            </a:r>
          </a:p>
          <a:p>
            <a:r>
              <a:rPr lang="en-US" dirty="0"/>
              <a:t>Non-blocking:  Non-blocking  send  or  receive  routines  </a:t>
            </a:r>
            <a:r>
              <a:rPr lang="en-US" dirty="0" smtClean="0"/>
              <a:t>returns immediately</a:t>
            </a:r>
            <a:r>
              <a:rPr lang="en-US" dirty="0"/>
              <a:t>, with no information about completion. 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should test for success or failure of communication.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between, the process is free to handle other tasks.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less likely to form deadlocking code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used with </a:t>
            </a:r>
            <a:r>
              <a:rPr lang="en-US" dirty="0" err="1"/>
              <a:t>MPI_Wait</a:t>
            </a:r>
            <a:r>
              <a:rPr lang="en-US" dirty="0"/>
              <a:t>() or </a:t>
            </a:r>
            <a:r>
              <a:rPr lang="en-US" dirty="0" err="1"/>
              <a:t>MPI_Test</a:t>
            </a:r>
            <a:r>
              <a:rPr lang="en-US" dirty="0"/>
              <a:t>()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</a:t>
            </a:r>
            <a:r>
              <a:rPr lang="en-US" dirty="0"/>
              <a:t>of Parallel Computer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0EB3-64B6-4B96-B574-EB1E120728EC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Flynn’s </a:t>
            </a:r>
            <a:r>
              <a:rPr lang="en-US" dirty="0" smtClean="0"/>
              <a:t>Taxonomy</a:t>
            </a:r>
          </a:p>
          <a:p>
            <a:pPr lvl="1"/>
            <a:r>
              <a:rPr lang="en-US" dirty="0" smtClean="0"/>
              <a:t>SISD (</a:t>
            </a:r>
            <a:r>
              <a:rPr lang="en-US" dirty="0"/>
              <a:t>Single Instruction, Single Data) </a:t>
            </a:r>
          </a:p>
          <a:p>
            <a:pPr lvl="1"/>
            <a:r>
              <a:rPr lang="en-US" dirty="0" smtClean="0"/>
              <a:t>SIMD (Single </a:t>
            </a:r>
            <a:r>
              <a:rPr lang="en-US" dirty="0"/>
              <a:t>Instruction, Multiple Data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Is usually employed in data parallel programs </a:t>
            </a:r>
            <a:endParaRPr lang="en-US" dirty="0"/>
          </a:p>
          <a:p>
            <a:pPr lvl="1"/>
            <a:r>
              <a:rPr lang="en-US" dirty="0" smtClean="0"/>
              <a:t>MISD (Multiple </a:t>
            </a:r>
            <a:r>
              <a:rPr lang="en-US" dirty="0"/>
              <a:t>Instruction, Single Data) </a:t>
            </a:r>
          </a:p>
          <a:p>
            <a:pPr lvl="1"/>
            <a:r>
              <a:rPr lang="en-US" dirty="0" smtClean="0"/>
              <a:t>MIMD (Multiple </a:t>
            </a:r>
            <a:r>
              <a:rPr lang="en-US" dirty="0"/>
              <a:t>Instruction, Multiple Data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Task parallel </a:t>
            </a:r>
          </a:p>
          <a:p>
            <a:pPr lvl="1"/>
            <a:endParaRPr lang="en-US" dirty="0"/>
          </a:p>
          <a:p>
            <a:r>
              <a:rPr lang="en-US" dirty="0" smtClean="0"/>
              <a:t>Message Passing (and MPI) is for MIMD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MIMD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5DAE-A709-48E2-9EED-94E04F061FD4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95300" y="1219200"/>
            <a:ext cx="6286500" cy="5181600"/>
          </a:xfrm>
        </p:spPr>
        <p:txBody>
          <a:bodyPr/>
          <a:lstStyle/>
          <a:p>
            <a:r>
              <a:rPr lang="en-US" dirty="0" smtClean="0"/>
              <a:t>Shared-memory</a:t>
            </a:r>
          </a:p>
          <a:p>
            <a:pPr lvl="1"/>
            <a:r>
              <a:rPr lang="en-US" dirty="0" smtClean="0"/>
              <a:t>Each processor </a:t>
            </a:r>
            <a:r>
              <a:rPr lang="en-US" dirty="0"/>
              <a:t>or core can directly access every </a:t>
            </a:r>
            <a:r>
              <a:rPr lang="en-US" dirty="0" smtClean="0"/>
              <a:t>memory location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Distributed-memory</a:t>
            </a:r>
          </a:p>
          <a:p>
            <a:pPr lvl="1"/>
            <a:r>
              <a:rPr lang="en-US" dirty="0" smtClean="0"/>
              <a:t>Each processor </a:t>
            </a:r>
            <a:r>
              <a:rPr lang="en-US" dirty="0"/>
              <a:t>has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its </a:t>
            </a:r>
            <a:r>
              <a:rPr lang="en-US" dirty="0"/>
              <a:t>own </a:t>
            </a:r>
            <a:r>
              <a:rPr lang="en-US" dirty="0" smtClean="0"/>
              <a:t>private memory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3454358" cy="239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36" y="4191000"/>
            <a:ext cx="4973637" cy="20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Message-Passing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27C6-D7A4-4771-B515-5D609D7ABD7C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Parallel programs consist of cooperating </a:t>
            </a:r>
            <a:r>
              <a:rPr lang="en-US" dirty="0" smtClean="0"/>
              <a:t>processes</a:t>
            </a:r>
            <a:r>
              <a:rPr lang="en-US" dirty="0"/>
              <a:t>, each with its own memory</a:t>
            </a:r>
          </a:p>
          <a:p>
            <a:r>
              <a:rPr lang="en-US" dirty="0" smtClean="0"/>
              <a:t>Processes </a:t>
            </a:r>
            <a:r>
              <a:rPr lang="en-US" dirty="0"/>
              <a:t>send </a:t>
            </a:r>
            <a:r>
              <a:rPr lang="en-US" b="1" dirty="0"/>
              <a:t>data</a:t>
            </a:r>
            <a:r>
              <a:rPr lang="en-US" dirty="0"/>
              <a:t> to one another as </a:t>
            </a:r>
            <a:r>
              <a:rPr lang="en-US" dirty="0" smtClean="0"/>
              <a:t>messages</a:t>
            </a:r>
            <a:endParaRPr lang="en-US" dirty="0"/>
          </a:p>
          <a:p>
            <a:r>
              <a:rPr lang="en-US" dirty="0" smtClean="0"/>
              <a:t>Messages </a:t>
            </a:r>
            <a:r>
              <a:rPr lang="en-US" dirty="0"/>
              <a:t>may have tags that may be used </a:t>
            </a:r>
            <a:r>
              <a:rPr lang="en-US" dirty="0" smtClean="0"/>
              <a:t>to </a:t>
            </a:r>
            <a:r>
              <a:rPr lang="en-US" dirty="0"/>
              <a:t>sort messages</a:t>
            </a:r>
          </a:p>
          <a:p>
            <a:r>
              <a:rPr lang="en-US" dirty="0" smtClean="0"/>
              <a:t>Messages </a:t>
            </a:r>
            <a:r>
              <a:rPr lang="en-US" dirty="0"/>
              <a:t>may be received in any order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MPI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15D7-577D-4943-99E1-327C09FFF6B3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Message-Passing Interface (MPI</a:t>
            </a:r>
            <a:r>
              <a:rPr lang="en-US" dirty="0" smtClean="0"/>
              <a:t>)</a:t>
            </a:r>
          </a:p>
          <a:p>
            <a:r>
              <a:rPr lang="en-US" dirty="0"/>
              <a:t>Standard </a:t>
            </a:r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An extended </a:t>
            </a:r>
            <a:r>
              <a:rPr lang="en-US" dirty="0"/>
              <a:t>message-passing model</a:t>
            </a:r>
          </a:p>
          <a:p>
            <a:pPr lvl="1"/>
            <a:r>
              <a:rPr lang="en-US" dirty="0" smtClean="0"/>
              <a:t>Not a </a:t>
            </a:r>
            <a:r>
              <a:rPr lang="en-US" dirty="0"/>
              <a:t>language or compiler specification</a:t>
            </a:r>
          </a:p>
          <a:p>
            <a:pPr lvl="1"/>
            <a:r>
              <a:rPr lang="en-US" dirty="0" smtClean="0"/>
              <a:t>Not a </a:t>
            </a:r>
            <a:r>
              <a:rPr lang="en-US" dirty="0"/>
              <a:t>specific implementation or </a:t>
            </a:r>
            <a:r>
              <a:rPr lang="en-US" dirty="0" smtClean="0"/>
              <a:t>product</a:t>
            </a:r>
          </a:p>
          <a:p>
            <a:r>
              <a:rPr lang="en-US" dirty="0"/>
              <a:t>For parallel computers, clusters, and </a:t>
            </a:r>
            <a:r>
              <a:rPr lang="en-US" dirty="0" smtClean="0"/>
              <a:t>heterogeneous </a:t>
            </a:r>
            <a:r>
              <a:rPr lang="en-US" dirty="0"/>
              <a:t>networks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MPI?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5CE3-D85F-43C9-956C-C9297BAAFD9D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MPI provides a powerful, efficient, and </a:t>
            </a:r>
            <a:r>
              <a:rPr lang="en-US" dirty="0" smtClean="0"/>
              <a:t>portable </a:t>
            </a:r>
            <a:r>
              <a:rPr lang="en-US" dirty="0"/>
              <a:t>way to express parallel programs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8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MPI Hello World 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Simple example code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121" y="1817042"/>
            <a:ext cx="6604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98018" y="5941367"/>
            <a:ext cx="359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Message Passing Interface (MPI) Programming Model </a:t>
            </a:r>
          </a:p>
          <a:p>
            <a:r>
              <a:rPr lang="en-US" sz="1200" i="1" dirty="0"/>
              <a:t>b</a:t>
            </a:r>
            <a:r>
              <a:rPr lang="en-US" sz="1200" i="1" dirty="0" smtClean="0"/>
              <a:t>y Prof. </a:t>
            </a:r>
            <a:r>
              <a:rPr lang="en-US" sz="1200" i="1" dirty="0" err="1" smtClean="0"/>
              <a:t>Myongho</a:t>
            </a:r>
            <a:r>
              <a:rPr lang="en-US" sz="1200" i="1" dirty="0" smtClean="0"/>
              <a:t> Lee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725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MPI Hello World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Initialization and finalization of MPI code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052567" y="1740842"/>
            <a:ext cx="7315994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98018" y="5941367"/>
            <a:ext cx="359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Message Passing Interface (MPI) Programming Model </a:t>
            </a:r>
          </a:p>
          <a:p>
            <a:r>
              <a:rPr lang="en-US" sz="1200" i="1" dirty="0"/>
              <a:t>b</a:t>
            </a:r>
            <a:r>
              <a:rPr lang="en-US" sz="1200" i="1" dirty="0" smtClean="0"/>
              <a:t>y Prof. </a:t>
            </a:r>
            <a:r>
              <a:rPr lang="en-US" sz="1200" i="1" dirty="0" err="1" smtClean="0"/>
              <a:t>Myongho</a:t>
            </a:r>
            <a:r>
              <a:rPr lang="en-US" sz="1200" i="1" dirty="0" smtClean="0"/>
              <a:t> Lee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6428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MPI Hello World (3)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EA4C-0F2B-4A8F-8E2A-57A274C1E0EB}" type="datetime6">
              <a:rPr lang="en-US" smtClean="0"/>
              <a:t>June 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MPI Communicators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MPI Introduction</a:t>
            </a:r>
            <a:endParaRPr lang="en-US" dirty="0"/>
          </a:p>
        </p:txBody>
      </p:sp>
      <p:grpSp>
        <p:nvGrpSpPr>
          <p:cNvPr id="7" name="그룹 11"/>
          <p:cNvGrpSpPr/>
          <p:nvPr/>
        </p:nvGrpSpPr>
        <p:grpSpPr>
          <a:xfrm>
            <a:off x="707348" y="1981200"/>
            <a:ext cx="7165667" cy="4197012"/>
            <a:chOff x="1259632" y="1608252"/>
            <a:chExt cx="6614462" cy="41970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633314"/>
              <a:ext cx="6553200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6"/>
            <p:cNvSpPr/>
            <p:nvPr/>
          </p:nvSpPr>
          <p:spPr bwMode="auto">
            <a:xfrm>
              <a:off x="5929878" y="2924944"/>
              <a:ext cx="1944216" cy="28803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9855" tIns="49928" rIns="99855" bIns="49928" numCol="1" rtlCol="0" anchor="ctr" anchorCtr="0" compatLnSpc="1">
              <a:prstTxWarp prst="textNoShape">
                <a:avLst/>
              </a:prstTxWarp>
            </a:bodyPr>
            <a:lstStyle/>
            <a:p>
              <a:pPr marL="360363" marR="0" indent="-360363" algn="ctr" defTabSz="1038225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1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0" name="직선 연결선 8"/>
            <p:cNvCxnSpPr/>
            <p:nvPr/>
          </p:nvCxnSpPr>
          <p:spPr bwMode="auto">
            <a:xfrm>
              <a:off x="1815148" y="1628800"/>
              <a:ext cx="5976664" cy="0"/>
            </a:xfrm>
            <a:prstGeom prst="lin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 bwMode="auto">
            <a:xfrm>
              <a:off x="7812540" y="1608252"/>
              <a:ext cx="0" cy="1152128"/>
            </a:xfrm>
            <a:prstGeom prst="lin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" name="Rectangle 12"/>
          <p:cNvSpPr/>
          <p:nvPr/>
        </p:nvSpPr>
        <p:spPr>
          <a:xfrm>
            <a:off x="6298018" y="5941367"/>
            <a:ext cx="359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Message Passing Interface (MPI) Programming Model </a:t>
            </a:r>
          </a:p>
          <a:p>
            <a:r>
              <a:rPr lang="en-US" sz="1200" i="1" dirty="0"/>
              <a:t>b</a:t>
            </a:r>
            <a:r>
              <a:rPr lang="en-US" sz="1200" i="1" dirty="0" smtClean="0"/>
              <a:t>y Prof. </a:t>
            </a:r>
            <a:r>
              <a:rPr lang="en-US" sz="1200" i="1" dirty="0" err="1" smtClean="0"/>
              <a:t>Myongho</a:t>
            </a:r>
            <a:r>
              <a:rPr lang="en-US" sz="1200" i="1" dirty="0" smtClean="0"/>
              <a:t> Lee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02471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Bihax">
  <a:themeElements>
    <a:clrScheme name="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BACC6"/>
      </a:accent1>
      <a:accent2>
        <a:srgbClr val="E36C09"/>
      </a:accent2>
      <a:accent3>
        <a:srgbClr val="9BBB59"/>
      </a:accent3>
      <a:accent4>
        <a:srgbClr val="8064A2"/>
      </a:accent4>
      <a:accent5>
        <a:srgbClr val="4F81BD"/>
      </a:accent5>
      <a:accent6>
        <a:srgbClr val="CC3300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Bihax</Template>
  <TotalTime>0</TotalTime>
  <Words>1118</Words>
  <Application>Microsoft Office PowerPoint</Application>
  <PresentationFormat>A4 Paper (210x297 mm)</PresentationFormat>
  <Paragraphs>215</Paragraphs>
  <Slides>17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Bihax</vt:lpstr>
      <vt:lpstr>PowerPoint Presentation</vt:lpstr>
      <vt:lpstr>Taxonomy of Parallel Computer System</vt:lpstr>
      <vt:lpstr>MIMD</vt:lpstr>
      <vt:lpstr>The Message-Passing Model</vt:lpstr>
      <vt:lpstr>What is MPI</vt:lpstr>
      <vt:lpstr>Why use MPI?</vt:lpstr>
      <vt:lpstr>MPI Hello World (1)</vt:lpstr>
      <vt:lpstr>MPI Hello World (2)</vt:lpstr>
      <vt:lpstr>MPI Hello World (3)</vt:lpstr>
      <vt:lpstr>MPI Hello World (4)</vt:lpstr>
      <vt:lpstr>MPI Hello World (5)</vt:lpstr>
      <vt:lpstr>MPI Basic Send/Receive</vt:lpstr>
      <vt:lpstr>Sending/Receiving Data</vt:lpstr>
      <vt:lpstr>Requirements for Sending/Receiving Data</vt:lpstr>
      <vt:lpstr>Parallel Sort using MPI Send/Recv</vt:lpstr>
      <vt:lpstr>PowerPoint Presentation</vt:lpstr>
      <vt:lpstr>Blocking vs. Non-Blocking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2014-06-20T13:24:49Z</dcterms:created>
  <dcterms:modified xsi:type="dcterms:W3CDTF">2014-06-26T18:37:17Z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