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453" r:id="rId2"/>
    <p:sldId id="455" r:id="rId3"/>
    <p:sldId id="462" r:id="rId4"/>
    <p:sldId id="463" r:id="rId5"/>
    <p:sldId id="464" r:id="rId6"/>
    <p:sldId id="467" r:id="rId7"/>
    <p:sldId id="470" r:id="rId8"/>
    <p:sldId id="468" r:id="rId9"/>
    <p:sldId id="471" r:id="rId10"/>
    <p:sldId id="469" r:id="rId11"/>
    <p:sldId id="472" r:id="rId12"/>
    <p:sldId id="466" r:id="rId13"/>
    <p:sldId id="473" r:id="rId14"/>
  </p:sldIdLst>
  <p:sldSz cx="9906000" cy="6858000" type="A4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78451" indent="-1431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56902" indent="-28637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436516" indent="-43072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914967" indent="-5739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1676324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011589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2346853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2682118" algn="l" defTabSz="670530" rtl="0" eaLnBrk="1" latinLnBrk="1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00FF"/>
    <a:srgbClr val="6194FB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676" autoAdjust="0"/>
  </p:normalViewPr>
  <p:slideViewPr>
    <p:cSldViewPr snapToGrid="0">
      <p:cViewPr>
        <p:scale>
          <a:sx n="90" d="100"/>
          <a:sy n="90" d="100"/>
        </p:scale>
        <p:origin x="-448" y="208"/>
      </p:cViewPr>
      <p:guideLst>
        <p:guide orient="horz" pos="1152"/>
        <p:guide pos="1416"/>
      </p:guideLst>
    </p:cSldViewPr>
  </p:slideViewPr>
  <p:outlineViewPr>
    <p:cViewPr>
      <p:scale>
        <a:sx n="33" d="100"/>
        <a:sy n="33" d="100"/>
      </p:scale>
      <p:origin x="0" y="11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914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6063A3CB-D839-4AAF-B3CC-31B83B66252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41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30003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7888" y="688975"/>
            <a:ext cx="5068887" cy="350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427538"/>
            <a:ext cx="510063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3488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Helvetica" charset="0"/>
              </a:defRPr>
            </a:lvl1pPr>
          </a:lstStyle>
          <a:p>
            <a:endParaRPr lang="ko-KR" altLang="ko-KR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53488"/>
            <a:ext cx="300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0892" tIns="45445" rIns="90892" bIns="45445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Helvetica" charset="0"/>
              </a:defRPr>
            </a:lvl1pPr>
          </a:lstStyle>
          <a:p>
            <a:fld id="{09F7371F-E946-45E1-9B10-F640FA7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9634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784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569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4365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91496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394629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554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480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406" algn="l" defTabSz="478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C1E891B-7470-413B-8C1A-85A829625B5D}" type="slidenum">
              <a:rPr lang="en-US" altLang="ko-KR">
                <a:latin typeface="Times New Roman" charset="0"/>
              </a:rPr>
              <a:pPr/>
              <a:t>1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13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F1E1FAB8-2BFE-48DA-973E-90A47849FC01}" type="slidenum">
              <a:rPr lang="en-US" altLang="ko-KR">
                <a:latin typeface="Times New Roman" charset="0"/>
              </a:rPr>
              <a:pPr/>
              <a:t>5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6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7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8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9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10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11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10483" indent="-273263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09305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530271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1967492" indent="-218610" defTabSz="924539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40471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841932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27915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716373" indent="-218610" defTabSz="924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fld id="{9ECCCF3B-CC16-42BA-AC5B-752C2B028421}" type="slidenum">
              <a:rPr lang="en-US" altLang="ko-KR">
                <a:latin typeface="Times New Roman" charset="0"/>
              </a:rPr>
              <a:pPr/>
              <a:t>12</a:t>
            </a:fld>
            <a:endParaRPr lang="en-US" altLang="ko-KR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15547" y="2961085"/>
            <a:ext cx="9328150" cy="201215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ko-KR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9810" y="6613922"/>
            <a:ext cx="269778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72" y="4157663"/>
            <a:ext cx="2233436" cy="1594247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493471" y="4043363"/>
            <a:ext cx="2531533" cy="1841897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endParaRPr lang="ko-KR" altLang="ko-KR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25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75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5616" y="277813"/>
            <a:ext cx="232343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7813"/>
            <a:ext cx="6805216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8926" indent="0">
              <a:buNone/>
              <a:defRPr sz="1900"/>
            </a:lvl2pPr>
            <a:lvl3pPr marL="957851" indent="0">
              <a:buNone/>
              <a:defRPr sz="1700"/>
            </a:lvl3pPr>
            <a:lvl4pPr marL="1436777" indent="0">
              <a:buNone/>
              <a:defRPr sz="1500"/>
            </a:lvl4pPr>
            <a:lvl5pPr marL="1915703" indent="0">
              <a:buNone/>
              <a:defRPr sz="1500"/>
            </a:lvl5pPr>
            <a:lvl6pPr marL="2394629" indent="0">
              <a:buNone/>
              <a:defRPr sz="1500"/>
            </a:lvl6pPr>
            <a:lvl7pPr marL="2873554" indent="0">
              <a:buNone/>
              <a:defRPr sz="1500"/>
            </a:lvl7pPr>
            <a:lvl8pPr marL="3352480" indent="0">
              <a:buNone/>
              <a:defRPr sz="1500"/>
            </a:lvl8pPr>
            <a:lvl9pPr marL="3831406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15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65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904" y="1233489"/>
            <a:ext cx="4375150" cy="453072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26" indent="0">
              <a:buNone/>
              <a:defRPr sz="2100" b="1"/>
            </a:lvl2pPr>
            <a:lvl3pPr marL="957851" indent="0">
              <a:buNone/>
              <a:defRPr sz="1900" b="1"/>
            </a:lvl3pPr>
            <a:lvl4pPr marL="1436777" indent="0">
              <a:buNone/>
              <a:defRPr sz="1700" b="1"/>
            </a:lvl4pPr>
            <a:lvl5pPr marL="1915703" indent="0">
              <a:buNone/>
              <a:defRPr sz="1700" b="1"/>
            </a:lvl5pPr>
            <a:lvl6pPr marL="2394629" indent="0">
              <a:buNone/>
              <a:defRPr sz="1700" b="1"/>
            </a:lvl6pPr>
            <a:lvl7pPr marL="2873554" indent="0">
              <a:buNone/>
              <a:defRPr sz="1700" b="1"/>
            </a:lvl7pPr>
            <a:lvl8pPr marL="3352480" indent="0">
              <a:buNone/>
              <a:defRPr sz="1700" b="1"/>
            </a:lvl8pPr>
            <a:lvl9pPr marL="3831406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67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26" indent="0">
              <a:buNone/>
              <a:defRPr sz="2900"/>
            </a:lvl2pPr>
            <a:lvl3pPr marL="957851" indent="0">
              <a:buNone/>
              <a:defRPr sz="2500"/>
            </a:lvl3pPr>
            <a:lvl4pPr marL="1436777" indent="0">
              <a:buNone/>
              <a:defRPr sz="2100"/>
            </a:lvl4pPr>
            <a:lvl5pPr marL="1915703" indent="0">
              <a:buNone/>
              <a:defRPr sz="2100"/>
            </a:lvl5pPr>
            <a:lvl6pPr marL="2394629" indent="0">
              <a:buNone/>
              <a:defRPr sz="2100"/>
            </a:lvl6pPr>
            <a:lvl7pPr marL="2873554" indent="0">
              <a:buNone/>
              <a:defRPr sz="2100"/>
            </a:lvl7pPr>
            <a:lvl8pPr marL="3352480" indent="0">
              <a:buNone/>
              <a:defRPr sz="2100"/>
            </a:lvl8pPr>
            <a:lvl9pPr marL="3831406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26" indent="0">
              <a:buNone/>
              <a:defRPr sz="1200"/>
            </a:lvl2pPr>
            <a:lvl3pPr marL="957851" indent="0">
              <a:buNone/>
              <a:defRPr sz="1000"/>
            </a:lvl3pPr>
            <a:lvl4pPr marL="1436777" indent="0">
              <a:buNone/>
              <a:defRPr sz="1000"/>
            </a:lvl4pPr>
            <a:lvl5pPr marL="1915703" indent="0">
              <a:buNone/>
              <a:defRPr sz="1000"/>
            </a:lvl5pPr>
            <a:lvl6pPr marL="2394629" indent="0">
              <a:buNone/>
              <a:defRPr sz="1000"/>
            </a:lvl6pPr>
            <a:lvl7pPr marL="2873554" indent="0">
              <a:buNone/>
              <a:defRPr sz="1000"/>
            </a:lvl7pPr>
            <a:lvl8pPr marL="3352480" indent="0">
              <a:buNone/>
              <a:defRPr sz="1000"/>
            </a:lvl8pPr>
            <a:lvl9pPr marL="3831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5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1295576" cy="90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416"/>
            <a:ext cx="8915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654" y="1233487"/>
            <a:ext cx="8915400" cy="453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38" name="Line 6"/>
          <p:cNvSpPr>
            <a:spLocks noChangeShapeType="1"/>
          </p:cNvSpPr>
          <p:nvPr/>
        </p:nvSpPr>
        <p:spPr bwMode="auto">
          <a:xfrm>
            <a:off x="495300" y="860822"/>
            <a:ext cx="87503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 lIns="95785" tIns="47893" rIns="95785" bIns="47893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0" y="2286000"/>
            <a:ext cx="24765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0" y="4572000"/>
            <a:ext cx="24765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 anchor="ctr"/>
          <a:lstStyle/>
          <a:p>
            <a:pPr algn="ctr" eaLnBrk="1" hangingPunct="1"/>
            <a:endParaRPr lang="ko-KR" altLang="ko-KR" sz="2500">
              <a:latin typeface="Times New Roman" charset="0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625093" y="6613923"/>
            <a:ext cx="456318" cy="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>
            <a:lvl1pPr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ko-KR" sz="1000" b="1">
                <a:solidFill>
                  <a:srgbClr val="006699"/>
                </a:solidFill>
                <a:latin typeface="Helvetica" charset="0"/>
              </a:rPr>
              <a:t>3.</a:t>
            </a:r>
            <a:fld id="{A1674E8B-32CB-4AA9-9B89-23B982724A62}" type="slidenum">
              <a:rPr lang="en-US" altLang="ko-KR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ko-KR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7030508" y="6587729"/>
            <a:ext cx="293969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85" tIns="47893" rIns="95785" bIns="4789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201789" y="6602016"/>
            <a:ext cx="266223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5785" tIns="47893" rIns="95785" bIns="47893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393" y="5849542"/>
            <a:ext cx="1390739" cy="792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  <a:ea typeface="ＭＳ Ｐゴシック" charset="-128"/>
          <a:cs typeface="ＭＳ Ｐゴシック" charset="-128"/>
        </a:defRPr>
      </a:lvl5pPr>
      <a:lvl6pPr marL="478926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6pPr>
      <a:lvl7pPr marL="957851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7pPr>
      <a:lvl8pPr marL="1436777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8pPr>
      <a:lvl9pPr marL="1915703" algn="ctr" rtl="0" fontAlgn="base">
        <a:spcBef>
          <a:spcPct val="0"/>
        </a:spcBef>
        <a:spcAft>
          <a:spcPct val="0"/>
        </a:spcAft>
        <a:defRPr sz="3400" b="1">
          <a:solidFill>
            <a:srgbClr val="006699"/>
          </a:solidFill>
          <a:latin typeface="Arial" charset="0"/>
        </a:defRPr>
      </a:lvl9pPr>
    </p:titleStyle>
    <p:bodyStyle>
      <a:lvl1pPr marL="358547" indent="-358547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77628" indent="-299178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137340" indent="-238644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95887" indent="-238644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855597" indent="-238644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334763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813688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292615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771540" indent="-239463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2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51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77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03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29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554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480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06" algn="l" defTabSz="47892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685800"/>
            <a:ext cx="8420100" cy="2127647"/>
          </a:xfrm>
        </p:spPr>
        <p:txBody>
          <a:bodyPr/>
          <a:lstStyle/>
          <a:p>
            <a:pPr eaLnBrk="1" hangingPunct="1"/>
            <a:r>
              <a:rPr lang="en-US" altLang="ko-KR" smtClean="0"/>
              <a:t>Chapter 6:  Process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61081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8362774" cy="4720998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flag[2]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true;</a:t>
            </a: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</a:rPr>
              <a:t>while (flag[ !me] == true);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false;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Fails to meet </a:t>
            </a: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Solution: check both </a:t>
            </a:r>
            <a:endParaRPr lang="en-US" altLang="ko-KR" sz="1500" dirty="0">
              <a:solidFill>
                <a:srgbClr val="000000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: Check intention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7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4111625" cy="4720998"/>
          </a:xfrm>
        </p:spPr>
        <p:txBody>
          <a:bodyPr/>
          <a:lstStyle/>
          <a:p>
            <a:pPr>
              <a:buNone/>
            </a:pPr>
            <a:r>
              <a:rPr lang="en-US" altLang="ko-KR" b="1" dirty="0"/>
              <a:t>Process </a:t>
            </a:r>
            <a:r>
              <a:rPr lang="en-US" altLang="ko-KR" b="1" dirty="0" smtClean="0"/>
              <a:t>0:</a:t>
            </a:r>
            <a:endParaRPr lang="en-US" altLang="ko-KR" dirty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flag[2]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flag[ 0 ] = true;</a:t>
            </a: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</a:rPr>
              <a:t>while (flag[ 1 ] == true);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flag[ 0 ] = false;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3</a:t>
            </a:r>
            <a:r>
              <a:rPr lang="en-US" altLang="ko-KR" baseline="30000" dirty="0" smtClean="0"/>
              <a:t>rd</a:t>
            </a:r>
            <a:r>
              <a:rPr lang="en-US" altLang="ko-KR" dirty="0" smtClean="0"/>
              <a:t> : Check intention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84775" y="1162455"/>
            <a:ext cx="4111625" cy="47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ko-KR" b="1" dirty="0" smtClean="0"/>
              <a:t>Process 1: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flag[2]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flag[ 1 ] = true;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(flag[ 0 ] == true);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flag[ 1 ] = false;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8362774" cy="4720998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shared </a:t>
            </a:r>
            <a:r>
              <a:rPr lang="en-US" altLang="ko-KR" dirty="0" err="1">
                <a:solidFill>
                  <a:srgbClr val="0000FF"/>
                </a:solidFill>
              </a:rPr>
              <a:t>int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turn, flag[2]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true;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		turn = ! me;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(flag[! me] &amp;&amp; turn == ! me);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false;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r>
              <a:rPr lang="en-US" altLang="ko-KR" sz="1700" dirty="0">
                <a:solidFill>
                  <a:srgbClr val="000000"/>
                </a:solidFill>
              </a:rPr>
              <a:t>Provable that </a:t>
            </a:r>
          </a:p>
          <a:p>
            <a:pPr>
              <a:buFont typeface="Monotype Sorts" charset="2"/>
              <a:buAutoNum type="arabicPeriod"/>
            </a:pPr>
            <a:r>
              <a:rPr lang="en-US" altLang="ko-KR" sz="1700" dirty="0">
                <a:solidFill>
                  <a:srgbClr val="000000"/>
                </a:solidFill>
              </a:rPr>
              <a:t>Mutual </a:t>
            </a:r>
            <a:r>
              <a:rPr lang="en-US" altLang="ko-KR" sz="1700" dirty="0" smtClean="0">
                <a:solidFill>
                  <a:srgbClr val="000000"/>
                </a:solidFill>
              </a:rPr>
              <a:t>exclusion:</a:t>
            </a:r>
            <a:endParaRPr lang="en-US" altLang="ko-KR" sz="1700" dirty="0">
              <a:solidFill>
                <a:srgbClr val="000000"/>
              </a:solidFill>
            </a:endParaRPr>
          </a:p>
          <a:p>
            <a:pPr>
              <a:buFont typeface="Monotype Sorts" charset="2"/>
              <a:buAutoNum type="arabicPeriod"/>
            </a:pPr>
            <a:r>
              <a:rPr lang="en-US" altLang="ko-KR" sz="1700" dirty="0" smtClean="0">
                <a:solidFill>
                  <a:srgbClr val="000000"/>
                </a:solidFill>
              </a:rPr>
              <a:t>Progress:</a:t>
            </a:r>
            <a:endParaRPr lang="en-US" altLang="ko-KR" sz="1700" dirty="0">
              <a:solidFill>
                <a:srgbClr val="000000"/>
              </a:solidFill>
            </a:endParaRPr>
          </a:p>
          <a:p>
            <a:pPr>
              <a:buFont typeface="Monotype Sorts" charset="2"/>
              <a:buAutoNum type="arabicPeriod"/>
            </a:pPr>
            <a:r>
              <a:rPr lang="en-US" altLang="ko-KR" sz="1700" dirty="0">
                <a:solidFill>
                  <a:srgbClr val="000000"/>
                </a:solidFill>
              </a:rPr>
              <a:t>Bounded-</a:t>
            </a:r>
            <a:r>
              <a:rPr lang="en-US" altLang="ko-KR" sz="1700" dirty="0" smtClean="0">
                <a:solidFill>
                  <a:srgbClr val="000000"/>
                </a:solidFill>
              </a:rPr>
              <a:t>waiting:</a:t>
            </a:r>
            <a:endParaRPr lang="en-US" altLang="ko-KR" sz="1500" dirty="0">
              <a:solidFill>
                <a:srgbClr val="000000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Peterson’s Solution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87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156" y="1151165"/>
            <a:ext cx="4549069" cy="4720998"/>
          </a:xfrm>
        </p:spPr>
        <p:txBody>
          <a:bodyPr/>
          <a:lstStyle/>
          <a:p>
            <a:pPr>
              <a:buNone/>
            </a:pPr>
            <a:r>
              <a:rPr lang="en-US" altLang="ko-KR" b="1" dirty="0"/>
              <a:t>Process </a:t>
            </a:r>
            <a:r>
              <a:rPr lang="en-US" altLang="ko-KR" b="1" dirty="0" smtClean="0"/>
              <a:t>0:</a:t>
            </a:r>
            <a:endParaRPr lang="en-US" altLang="ko-KR" dirty="0">
              <a:solidFill>
                <a:srgbClr val="0000FF"/>
              </a:solidFill>
            </a:endParaRPr>
          </a:p>
          <a:p>
            <a:pPr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shared </a:t>
            </a:r>
            <a:r>
              <a:rPr lang="en-US" altLang="ko-KR" dirty="0" err="1">
                <a:solidFill>
                  <a:srgbClr val="0000FF"/>
                </a:solidFill>
              </a:rPr>
              <a:t>int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turn, flag[2]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true;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		turn = ! me;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(flag[! me] &amp;&amp; turn == ! me);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false;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Peterson’s Solution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227111" y="1148344"/>
            <a:ext cx="4549069" cy="47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ko-KR" b="1" dirty="0" smtClean="0"/>
              <a:t>Process 1: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turn, flag[2]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true;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		turn = ! me;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(flag[! me] &amp;&amp; turn == ! me);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flag[me] = false;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7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 bwMode="auto">
          <a:xfrm>
            <a:off x="3178409" y="3560283"/>
            <a:ext cx="3766780" cy="2535712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Shared Buffer by Circular Array</a:t>
            </a:r>
            <a:endParaRPr lang="ko-KR" alt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618459" y="4870217"/>
            <a:ext cx="3078263" cy="3568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5" name="7-Point Star 4"/>
          <p:cNvSpPr/>
          <p:nvPr/>
        </p:nvSpPr>
        <p:spPr bwMode="auto">
          <a:xfrm>
            <a:off x="8141613" y="3674878"/>
            <a:ext cx="639489" cy="555476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algn="ctr" defTabSz="67048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P</a:t>
            </a:r>
          </a:p>
          <a:p>
            <a:pPr algn="ctr" defTabSz="670482"/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550714" y="4870217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5294234" y="4870216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5037752" y="4870217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4781272" y="4870218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4" name="Rounded Rectangle 13"/>
          <p:cNvSpPr/>
          <p:nvPr/>
        </p:nvSpPr>
        <p:spPr bwMode="auto">
          <a:xfrm>
            <a:off x="4524790" y="4870219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5" name="Rounded Rectangle 14"/>
          <p:cNvSpPr/>
          <p:nvPr/>
        </p:nvSpPr>
        <p:spPr bwMode="auto">
          <a:xfrm>
            <a:off x="4268310" y="4870220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4011829" y="4870221"/>
            <a:ext cx="256481" cy="356839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17" name="7-Point Star 16"/>
          <p:cNvSpPr/>
          <p:nvPr/>
        </p:nvSpPr>
        <p:spPr bwMode="auto">
          <a:xfrm>
            <a:off x="1476412" y="3646269"/>
            <a:ext cx="639489" cy="555476"/>
          </a:xfrm>
          <a:prstGeom prst="star7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67048" tIns="33524" rIns="67048" bIns="33524" numCol="1" rtlCol="0" anchor="t" anchorCtr="0" compatLnSpc="1">
            <a:prstTxWarp prst="textNoShape">
              <a:avLst/>
            </a:prstTxWarp>
          </a:bodyPr>
          <a:lstStyle/>
          <a:p>
            <a:pPr algn="ctr" defTabSz="670482"/>
            <a:r>
              <a:rPr lang="en-US" altLang="ko-KR" dirty="0">
                <a:solidFill>
                  <a:schemeClr val="tx1"/>
                </a:solidFill>
                <a:latin typeface="Verdana" charset="0"/>
              </a:rPr>
              <a:t>C</a:t>
            </a:r>
            <a:endParaRPr lang="ko-KR" altLang="en-US" dirty="0">
              <a:solidFill>
                <a:schemeClr val="tx1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438" y="451703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Buffer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1120516" y="4332329"/>
            <a:ext cx="1214181" cy="145428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7815950" y="4332867"/>
            <a:ext cx="1214181" cy="145428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1224257" y="4426247"/>
            <a:ext cx="580056" cy="33854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altLang="ko-KR" sz="1600" i="1" dirty="0">
                <a:solidFill>
                  <a:srgbClr val="FF0000"/>
                </a:solidFill>
              </a:rPr>
              <a:t>out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  <p:cxnSp>
        <p:nvCxnSpPr>
          <p:cNvPr id="22" name="Elbow Connector 21"/>
          <p:cNvCxnSpPr>
            <a:stCxn id="28" idx="2"/>
            <a:endCxn id="16" idx="2"/>
          </p:cNvCxnSpPr>
          <p:nvPr/>
        </p:nvCxnSpPr>
        <p:spPr bwMode="auto">
          <a:xfrm rot="16200000" flipH="1">
            <a:off x="2596045" y="3683034"/>
            <a:ext cx="462265" cy="2625785"/>
          </a:xfrm>
          <a:prstGeom prst="bentConnector3">
            <a:avLst>
              <a:gd name="adj1" fmla="val 14945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8495751" y="4431372"/>
            <a:ext cx="430977" cy="33854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en-US" altLang="ko-KR" sz="1600" i="1" dirty="0">
                <a:solidFill>
                  <a:srgbClr val="FF0000"/>
                </a:solidFill>
              </a:rPr>
              <a:t>in</a:t>
            </a:r>
            <a:endParaRPr lang="ko-KR" altLang="en-US" sz="1600" i="1" dirty="0">
              <a:solidFill>
                <a:srgbClr val="FF0000"/>
              </a:solidFill>
            </a:endParaRPr>
          </a:p>
        </p:txBody>
      </p:sp>
      <p:cxnSp>
        <p:nvCxnSpPr>
          <p:cNvPr id="31" name="Elbow Connector 30"/>
          <p:cNvCxnSpPr>
            <a:stCxn id="24" idx="1"/>
            <a:endCxn id="9" idx="0"/>
          </p:cNvCxnSpPr>
          <p:nvPr/>
        </p:nvCxnSpPr>
        <p:spPr bwMode="auto">
          <a:xfrm rot="10800000" flipV="1">
            <a:off x="5678955" y="4600645"/>
            <a:ext cx="2816796" cy="26957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488659" y="367541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ounter</a:t>
            </a:r>
            <a:endParaRPr lang="en-US" b="1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4502466" y="4028601"/>
            <a:ext cx="1076142" cy="35683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34" tIns="45717" rIns="91434" bIns="45717" numCol="1" rtlCol="0" anchor="t" anchorCtr="0" compatLnSpc="1">
            <a:prstTxWarp prst="textNoShape">
              <a:avLst/>
            </a:prstTxWarp>
          </a:bodyPr>
          <a:lstStyle/>
          <a:p>
            <a:pPr defTabSz="914334"/>
            <a:endParaRPr lang="ko-KR" altLang="en-US"/>
          </a:p>
        </p:txBody>
      </p:sp>
      <p:cxnSp>
        <p:nvCxnSpPr>
          <p:cNvPr id="41" name="Elbow Connector 40"/>
          <p:cNvCxnSpPr>
            <a:stCxn id="17" idx="1"/>
            <a:endCxn id="39" idx="1"/>
          </p:cNvCxnSpPr>
          <p:nvPr/>
        </p:nvCxnSpPr>
        <p:spPr bwMode="auto">
          <a:xfrm>
            <a:off x="2115903" y="4003499"/>
            <a:ext cx="2386563" cy="203522"/>
          </a:xfrm>
          <a:prstGeom prst="bentConnector3">
            <a:avLst>
              <a:gd name="adj1" fmla="val 30913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Elbow Connector 41"/>
          <p:cNvCxnSpPr>
            <a:stCxn id="5" idx="4"/>
            <a:endCxn id="39" idx="3"/>
          </p:cNvCxnSpPr>
          <p:nvPr/>
        </p:nvCxnSpPr>
        <p:spPr bwMode="auto">
          <a:xfrm rot="10800000" flipV="1">
            <a:off x="5578609" y="4032107"/>
            <a:ext cx="2563003" cy="174913"/>
          </a:xfrm>
          <a:prstGeom prst="bentConnector3">
            <a:avLst>
              <a:gd name="adj1" fmla="val 34381"/>
            </a:avLst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3149627" y="5789499"/>
            <a:ext cx="1872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Shared Memory</a:t>
            </a:r>
            <a:endParaRPr lang="en-US" sz="1600" i="1" dirty="0"/>
          </a:p>
        </p:txBody>
      </p:sp>
      <p:sp>
        <p:nvSpPr>
          <p:cNvPr id="52" name="TextBox 51"/>
          <p:cNvSpPr txBox="1"/>
          <p:nvPr/>
        </p:nvSpPr>
        <p:spPr>
          <a:xfrm>
            <a:off x="7180606" y="3746431"/>
            <a:ext cx="54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r/w</a:t>
            </a:r>
            <a:endParaRPr lang="en-US" sz="14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2462695" y="3721251"/>
            <a:ext cx="54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r/w</a:t>
            </a:r>
            <a:endParaRPr lang="en-US" sz="1400" i="1" dirty="0"/>
          </a:p>
        </p:txBody>
      </p:sp>
      <p:sp>
        <p:nvSpPr>
          <p:cNvPr id="54" name="TextBox 53"/>
          <p:cNvSpPr txBox="1"/>
          <p:nvPr/>
        </p:nvSpPr>
        <p:spPr>
          <a:xfrm>
            <a:off x="733778" y="2596439"/>
            <a:ext cx="2093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Empty </a:t>
            </a:r>
          </a:p>
          <a:p>
            <a:r>
              <a:rPr lang="en-US" dirty="0" smtClean="0"/>
              <a:t>if </a:t>
            </a:r>
            <a:r>
              <a:rPr lang="en-US" b="1" dirty="0" smtClean="0"/>
              <a:t>counter</a:t>
            </a:r>
            <a:r>
              <a:rPr lang="en-US" dirty="0" smtClean="0"/>
              <a:t> == 0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349066" y="2593617"/>
            <a:ext cx="2262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</a:t>
            </a:r>
          </a:p>
          <a:p>
            <a:r>
              <a:rPr lang="en-US" dirty="0" smtClean="0"/>
              <a:t>if </a:t>
            </a:r>
            <a:r>
              <a:rPr lang="en-US" b="1" dirty="0" smtClean="0"/>
              <a:t>counter</a:t>
            </a:r>
            <a:r>
              <a:rPr lang="en-US" dirty="0" smtClean="0"/>
              <a:t> == BS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3683000" y="2201328"/>
            <a:ext cx="2900964" cy="1467556"/>
            <a:chOff x="3683000" y="1566333"/>
            <a:chExt cx="2900964" cy="1467556"/>
          </a:xfrm>
        </p:grpSpPr>
        <p:sp>
          <p:nvSpPr>
            <p:cNvPr id="56" name="TextBox 55"/>
            <p:cNvSpPr txBox="1"/>
            <p:nvPr/>
          </p:nvSpPr>
          <p:spPr>
            <a:xfrm>
              <a:off x="3683000" y="1566333"/>
              <a:ext cx="2900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rgbClr val="FF0000"/>
                  </a:solidFill>
                </a:rPr>
                <a:t>Concurrency Problem !</a:t>
              </a:r>
              <a:endParaRPr lang="en-US" i="1" dirty="0">
                <a:solidFill>
                  <a:srgbClr val="FF0000"/>
                </a:solidFill>
              </a:endParaRPr>
            </a:p>
          </p:txBody>
        </p:sp>
        <p:sp>
          <p:nvSpPr>
            <p:cNvPr id="57" name="Down Arrow 56"/>
            <p:cNvSpPr/>
            <p:nvPr/>
          </p:nvSpPr>
          <p:spPr bwMode="auto">
            <a:xfrm>
              <a:off x="4811889" y="1989667"/>
              <a:ext cx="437445" cy="1044222"/>
            </a:xfrm>
            <a:prstGeom prst="downArrow">
              <a:avLst/>
            </a:prstGeom>
            <a:solidFill>
              <a:srgbClr val="FF66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13834" y="1028198"/>
            <a:ext cx="8671276" cy="874344"/>
            <a:chOff x="613834" y="1028198"/>
            <a:chExt cx="8671276" cy="874344"/>
          </a:xfrm>
        </p:grpSpPr>
        <p:sp>
          <p:nvSpPr>
            <p:cNvPr id="59" name="Rectangle 58"/>
            <p:cNvSpPr/>
            <p:nvPr/>
          </p:nvSpPr>
          <p:spPr>
            <a:xfrm>
              <a:off x="613834" y="1031021"/>
              <a:ext cx="2772833" cy="871521"/>
            </a:xfrm>
            <a:prstGeom prst="rect">
              <a:avLst/>
            </a:prstGeom>
            <a:ln>
              <a:solidFill>
                <a:srgbClr val="FF0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 sz="1400" b="1" dirty="0" smtClean="0">
                  <a:solidFill>
                    <a:srgbClr val="0000FF"/>
                  </a:solidFill>
                </a:rPr>
                <a:t>counter</a:t>
              </a:r>
              <a:r>
                <a:rPr lang="en-US" altLang="ko-KR" sz="1400" dirty="0" smtClean="0">
                  <a:solidFill>
                    <a:srgbClr val="0000FF"/>
                  </a:solidFill>
                </a:rPr>
                <a:t>++: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1400" dirty="0" smtClean="0">
                  <a:solidFill>
                    <a:srgbClr val="0000FF"/>
                  </a:solidFill>
                </a:rPr>
                <a:t>     register1 </a:t>
              </a:r>
              <a:r>
                <a:rPr lang="en-US" altLang="ko-KR" sz="1400" dirty="0">
                  <a:solidFill>
                    <a:srgbClr val="0000FF"/>
                  </a:solidFill>
                </a:rPr>
                <a:t>= counter</a:t>
              </a:r>
              <a:br>
                <a:rPr lang="en-US" altLang="ko-KR" sz="1400" dirty="0">
                  <a:solidFill>
                    <a:srgbClr val="0000FF"/>
                  </a:solidFill>
                </a:rPr>
              </a:br>
              <a:r>
                <a:rPr lang="en-US" altLang="ko-KR" sz="1400" dirty="0">
                  <a:solidFill>
                    <a:srgbClr val="0000FF"/>
                  </a:solidFill>
                </a:rPr>
                <a:t>     register1 = register1 + 1</a:t>
              </a:r>
              <a:br>
                <a:rPr lang="en-US" altLang="ko-KR" sz="1400" dirty="0">
                  <a:solidFill>
                    <a:srgbClr val="0000FF"/>
                  </a:solidFill>
                </a:rPr>
              </a:br>
              <a:r>
                <a:rPr lang="en-US" altLang="ko-KR" sz="1400" dirty="0">
                  <a:solidFill>
                    <a:srgbClr val="0000FF"/>
                  </a:solidFill>
                </a:rPr>
                <a:t>     counter = register1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580011" y="1028198"/>
              <a:ext cx="2705099" cy="871521"/>
            </a:xfrm>
            <a:prstGeom prst="rect">
              <a:avLst/>
            </a:prstGeom>
            <a:ln>
              <a:solidFill>
                <a:srgbClr val="FF0000"/>
              </a:solidFill>
              <a:prstDash val="sysDash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 sz="1400" b="1" dirty="0" smtClean="0">
                  <a:solidFill>
                    <a:srgbClr val="008000"/>
                  </a:solidFill>
                </a:rPr>
                <a:t>counter</a:t>
              </a:r>
              <a:r>
                <a:rPr lang="en-US" altLang="ko-KR" sz="1400" dirty="0" smtClean="0">
                  <a:solidFill>
                    <a:srgbClr val="008000"/>
                  </a:solidFill>
                </a:rPr>
                <a:t>--: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1400" dirty="0" smtClean="0">
                  <a:solidFill>
                    <a:srgbClr val="008000"/>
                  </a:solidFill>
                </a:rPr>
                <a:t>     register2 </a:t>
              </a:r>
              <a:r>
                <a:rPr lang="en-US" altLang="ko-KR" sz="1400" dirty="0">
                  <a:solidFill>
                    <a:srgbClr val="008000"/>
                  </a:solidFill>
                </a:rPr>
                <a:t>= counter</a:t>
              </a:r>
              <a:br>
                <a:rPr lang="en-US" altLang="ko-KR" sz="1400" dirty="0">
                  <a:solidFill>
                    <a:srgbClr val="008000"/>
                  </a:solidFill>
                </a:rPr>
              </a:br>
              <a:r>
                <a:rPr lang="en-US" altLang="ko-KR" sz="1400" dirty="0">
                  <a:solidFill>
                    <a:srgbClr val="008000"/>
                  </a:solidFill>
                </a:rPr>
                <a:t>     </a:t>
              </a:r>
              <a:r>
                <a:rPr lang="en-US" altLang="ko-KR" sz="1400" dirty="0" smtClean="0">
                  <a:solidFill>
                    <a:srgbClr val="008000"/>
                  </a:solidFill>
                </a:rPr>
                <a:t>register2 </a:t>
              </a:r>
              <a:r>
                <a:rPr lang="en-US" altLang="ko-KR" sz="1400" dirty="0">
                  <a:solidFill>
                    <a:srgbClr val="008000"/>
                  </a:solidFill>
                </a:rPr>
                <a:t>= </a:t>
              </a:r>
              <a:r>
                <a:rPr lang="en-US" altLang="ko-KR" sz="1400" dirty="0" smtClean="0">
                  <a:solidFill>
                    <a:srgbClr val="008000"/>
                  </a:solidFill>
                </a:rPr>
                <a:t>register2 - </a:t>
              </a:r>
              <a:r>
                <a:rPr lang="en-US" altLang="ko-KR" sz="1400" dirty="0">
                  <a:solidFill>
                    <a:srgbClr val="008000"/>
                  </a:solidFill>
                </a:rPr>
                <a:t>1</a:t>
              </a:r>
              <a:br>
                <a:rPr lang="en-US" altLang="ko-KR" sz="1400" dirty="0">
                  <a:solidFill>
                    <a:srgbClr val="008000"/>
                  </a:solidFill>
                </a:rPr>
              </a:br>
              <a:r>
                <a:rPr lang="en-US" altLang="ko-KR" sz="1400" dirty="0">
                  <a:solidFill>
                    <a:srgbClr val="008000"/>
                  </a:solidFill>
                </a:rPr>
                <a:t>     counter = </a:t>
              </a:r>
              <a:r>
                <a:rPr lang="en-US" altLang="ko-KR" sz="1400" dirty="0" smtClean="0">
                  <a:solidFill>
                    <a:srgbClr val="008000"/>
                  </a:solidFill>
                </a:rPr>
                <a:t>register2</a:t>
              </a:r>
              <a:endParaRPr lang="en-US" altLang="ko-KR" sz="14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315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Critical Section Problem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Consider system of </a:t>
            </a:r>
            <a:r>
              <a:rPr lang="en-US" altLang="ko-KR" sz="2400" i="1" dirty="0" smtClean="0"/>
              <a:t>n</a:t>
            </a:r>
            <a:r>
              <a:rPr lang="en-US" altLang="ko-KR" sz="2400" dirty="0" smtClean="0"/>
              <a:t> processes {p</a:t>
            </a:r>
            <a:r>
              <a:rPr lang="en-US" altLang="ko-KR" sz="2400" baseline="-25000" dirty="0" smtClean="0"/>
              <a:t>0</a:t>
            </a:r>
            <a:r>
              <a:rPr lang="en-US" altLang="ko-KR" sz="2400" dirty="0" smtClean="0"/>
              <a:t>, p</a:t>
            </a:r>
            <a:r>
              <a:rPr lang="en-US" altLang="ko-KR" sz="2400" baseline="-25000" dirty="0" smtClean="0"/>
              <a:t>1</a:t>
            </a:r>
            <a:r>
              <a:rPr lang="en-US" altLang="ko-KR" sz="2400" dirty="0" smtClean="0"/>
              <a:t>, … p</a:t>
            </a:r>
            <a:r>
              <a:rPr lang="en-US" altLang="ko-KR" sz="2400" baseline="-25000" dirty="0" smtClean="0"/>
              <a:t>n-1</a:t>
            </a:r>
            <a:r>
              <a:rPr lang="en-US" altLang="ko-KR" sz="2400" dirty="0" smtClean="0"/>
              <a:t>}</a:t>
            </a:r>
          </a:p>
          <a:p>
            <a:r>
              <a:rPr lang="en-US" altLang="ko-KR" sz="2400" dirty="0" smtClean="0"/>
              <a:t>Each process has a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critical section</a:t>
            </a:r>
            <a:endParaRPr lang="en-US" altLang="ko-KR" sz="2400" dirty="0" smtClean="0"/>
          </a:p>
          <a:p>
            <a:pPr lvl="1"/>
            <a:r>
              <a:rPr lang="en-US" altLang="ko-KR" sz="2400" dirty="0" smtClean="0"/>
              <a:t>If one process in critical section, no other process can</a:t>
            </a:r>
          </a:p>
          <a:p>
            <a:pPr lvl="1"/>
            <a:endParaRPr lang="en-US" altLang="ko-KR" sz="2400" dirty="0" smtClean="0"/>
          </a:p>
          <a:p>
            <a:r>
              <a:rPr lang="en-US" altLang="ko-KR" sz="2400" dirty="0" smtClean="0"/>
              <a:t>Each process must ask permission to enter critical section in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entry section</a:t>
            </a:r>
            <a:r>
              <a:rPr lang="en-US" altLang="ko-KR" sz="2400" dirty="0" smtClean="0"/>
              <a:t>, may follow critical section with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exit section</a:t>
            </a:r>
            <a:r>
              <a:rPr lang="en-US" altLang="ko-KR" sz="2400" dirty="0" smtClean="0"/>
              <a:t>, then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remainder section</a:t>
            </a:r>
          </a:p>
          <a:p>
            <a:endParaRPr lang="en-US" altLang="ko-KR" sz="2400" b="1" dirty="0" smtClean="0">
              <a:solidFill>
                <a:srgbClr val="0000FF"/>
              </a:solidFill>
            </a:endParaRPr>
          </a:p>
          <a:p>
            <a:r>
              <a:rPr lang="en-US" altLang="ko-KR" sz="2400" dirty="0" smtClean="0"/>
              <a:t>Critical section problem is to design protocol to solve this</a:t>
            </a:r>
          </a:p>
        </p:txBody>
      </p:sp>
    </p:spTree>
    <p:extLst>
      <p:ext uri="{BB962C8B-B14F-4D97-AF65-F5344CB8AC3E}">
        <p14:creationId xmlns:p14="http://schemas.microsoft.com/office/powerpoint/2010/main" val="53597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Critical Section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General structure of process p</a:t>
            </a:r>
            <a:r>
              <a:rPr lang="en-US" altLang="ko-KR" baseline="-25000" smtClean="0"/>
              <a:t>i </a:t>
            </a:r>
            <a:r>
              <a:rPr lang="en-US" altLang="ko-KR" smtClean="0"/>
              <a:t>is</a:t>
            </a:r>
          </a:p>
          <a:p>
            <a:endParaRPr lang="en-US" altLang="ko-KR" b="1" smtClean="0">
              <a:solidFill>
                <a:srgbClr val="0000FF"/>
              </a:solidFill>
            </a:endParaRP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33" y="2017429"/>
            <a:ext cx="7530969" cy="365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62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194" y="277416"/>
            <a:ext cx="836850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Requirements of Critical-Section Prob.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3654" y="1229916"/>
            <a:ext cx="8306594" cy="4531519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sz="2200" dirty="0" smtClean="0">
                <a:solidFill>
                  <a:srgbClr val="000000"/>
                </a:solidFill>
              </a:rPr>
              <a:t>1. </a:t>
            </a:r>
            <a:r>
              <a:rPr lang="en-US" altLang="ko-KR" sz="2200" b="1" dirty="0" smtClean="0">
                <a:solidFill>
                  <a:srgbClr val="000000"/>
                </a:solidFill>
              </a:rPr>
              <a:t>Mutual Exclusion </a:t>
            </a:r>
            <a:r>
              <a:rPr lang="en-US" altLang="ko-KR" sz="2200" dirty="0" smtClean="0"/>
              <a:t>- If process P</a:t>
            </a:r>
            <a:r>
              <a:rPr lang="en-US" altLang="ko-KR" sz="2200" baseline="-25000" dirty="0" smtClean="0"/>
              <a:t>i</a:t>
            </a:r>
            <a:r>
              <a:rPr lang="en-US" altLang="ko-KR" sz="2200" dirty="0" smtClean="0"/>
              <a:t> is in its critical section, then no other processes can be executing in their critical sections</a:t>
            </a:r>
          </a:p>
          <a:p>
            <a:pPr>
              <a:buFont typeface="Monotype Sorts" charset="2"/>
              <a:buNone/>
            </a:pPr>
            <a:r>
              <a:rPr lang="en-US" altLang="ko-KR" sz="2200" dirty="0" smtClean="0">
                <a:solidFill>
                  <a:srgbClr val="000000"/>
                </a:solidFill>
              </a:rPr>
              <a:t>2. </a:t>
            </a:r>
            <a:r>
              <a:rPr lang="en-US" altLang="ko-KR" sz="2200" b="1" dirty="0" smtClean="0">
                <a:solidFill>
                  <a:srgbClr val="000000"/>
                </a:solidFill>
              </a:rPr>
              <a:t>Progress</a:t>
            </a:r>
            <a:r>
              <a:rPr lang="en-US" altLang="ko-KR" sz="2200" b="1" dirty="0" smtClean="0"/>
              <a:t> </a:t>
            </a:r>
            <a:r>
              <a:rPr lang="en-US" altLang="ko-KR" sz="2200" dirty="0" smtClean="0"/>
              <a:t>- If no process is executing in its critical section and some processes wish to enter their critical section, then the selection of the next process cannot be postponed indefinitely</a:t>
            </a:r>
          </a:p>
          <a:p>
            <a:pPr>
              <a:buFont typeface="Monotype Sorts" charset="2"/>
              <a:buNone/>
            </a:pPr>
            <a:r>
              <a:rPr lang="en-US" altLang="ko-KR" sz="2200" dirty="0" smtClean="0"/>
              <a:t>3. </a:t>
            </a:r>
            <a:r>
              <a:rPr lang="en-US" altLang="ko-KR" sz="2200" b="1" dirty="0" smtClean="0">
                <a:solidFill>
                  <a:srgbClr val="000000"/>
                </a:solidFill>
              </a:rPr>
              <a:t>Bounded Waiting </a:t>
            </a:r>
            <a:r>
              <a:rPr lang="en-US" altLang="ko-KR" sz="2200" dirty="0" smtClean="0"/>
              <a:t>-  A bound must exist on the number of times that other processes enter critical sections after a process has made a request to enter its critical section and before that request is granted</a:t>
            </a:r>
          </a:p>
          <a:p>
            <a:pPr marL="835834" lvl="1" indent="-357383">
              <a:buSzPct val="125000"/>
              <a:buFont typeface="Wingdings 2" charset="2"/>
              <a:buChar char=""/>
            </a:pPr>
            <a:r>
              <a:rPr lang="en-US" altLang="ko-KR" sz="2200" dirty="0" smtClean="0"/>
              <a:t>Assume that each process executes at a nonzero speed </a:t>
            </a:r>
          </a:p>
          <a:p>
            <a:pPr marL="835834" lvl="1" indent="-357383">
              <a:buSzPct val="125000"/>
              <a:buFont typeface="Wingdings 2" charset="2"/>
              <a:buChar char=""/>
            </a:pPr>
            <a:r>
              <a:rPr lang="en-US" altLang="ko-KR" sz="2200" dirty="0" smtClean="0"/>
              <a:t>No assumption concerning </a:t>
            </a:r>
            <a:r>
              <a:rPr lang="en-US" altLang="ko-KR" sz="2200" b="1" dirty="0" smtClean="0">
                <a:solidFill>
                  <a:srgbClr val="0000FF"/>
                </a:solidFill>
              </a:rPr>
              <a:t>relative speed </a:t>
            </a:r>
            <a:r>
              <a:rPr lang="en-US" altLang="ko-KR" sz="2200" dirty="0" smtClean="0"/>
              <a:t>of the </a:t>
            </a:r>
            <a:r>
              <a:rPr lang="en-US" altLang="ko-KR" sz="2200" dirty="0" smtClean="0">
                <a:solidFill>
                  <a:srgbClr val="000000"/>
                </a:solidFill>
              </a:rPr>
              <a:t>n </a:t>
            </a:r>
            <a:r>
              <a:rPr lang="en-US" altLang="ko-KR" sz="2200" dirty="0" smtClean="0"/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28698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8362774" cy="4720998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locked = 0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(locked == 1); </a:t>
            </a: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FF0000"/>
                </a:solidFill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</a:rPr>
              <a:t>	locked = 1;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locked = 0;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Fails to meet </a:t>
            </a: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Solution: Allow only one process to </a:t>
            </a:r>
            <a:endParaRPr lang="en-US" altLang="ko-KR" sz="1500" dirty="0">
              <a:solidFill>
                <a:srgbClr val="000000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: Use lock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57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3843514" cy="4720998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b="1" dirty="0" smtClean="0"/>
              <a:t>Process 0:</a:t>
            </a: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locked = 0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(locked == 1); </a:t>
            </a: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FF0000"/>
                </a:solidFill>
              </a:rPr>
              <a:t>	</a:t>
            </a:r>
            <a:r>
              <a:rPr lang="en-US" altLang="ko-KR" dirty="0" smtClean="0">
                <a:solidFill>
                  <a:srgbClr val="FF0000"/>
                </a:solidFill>
              </a:rPr>
              <a:t>	locked = 1;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locked = 0;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1</a:t>
            </a:r>
            <a:r>
              <a:rPr lang="en-US" altLang="ko-KR" baseline="30000" dirty="0" smtClean="0"/>
              <a:t>st</a:t>
            </a:r>
            <a:r>
              <a:rPr lang="en-US" altLang="ko-KR" dirty="0" smtClean="0"/>
              <a:t>: Use lock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70664" y="1162454"/>
            <a:ext cx="3843514" cy="47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None/>
            </a:pPr>
            <a:r>
              <a:rPr lang="en-US" altLang="ko-KR" b="1" dirty="0"/>
              <a:t>Process </a:t>
            </a:r>
            <a:r>
              <a:rPr lang="en-US" altLang="ko-KR" b="1" dirty="0" smtClean="0"/>
              <a:t>1: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dirty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locked = 0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(locked == 1);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		locked = 1;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locked = 0;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</p:txBody>
      </p:sp>
    </p:spTree>
    <p:extLst>
      <p:ext uri="{BB962C8B-B14F-4D97-AF65-F5344CB8AC3E}">
        <p14:creationId xmlns:p14="http://schemas.microsoft.com/office/powerpoint/2010/main" val="58025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8362774" cy="4720998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turn = 0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(turn </a:t>
            </a:r>
            <a:r>
              <a:rPr lang="en-US" altLang="ko-KR" dirty="0" smtClean="0">
                <a:solidFill>
                  <a:srgbClr val="FF0000"/>
                </a:solidFill>
              </a:rPr>
              <a:t>!= </a:t>
            </a:r>
            <a:r>
              <a:rPr lang="en-US" altLang="ko-KR" dirty="0" smtClean="0">
                <a:solidFill>
                  <a:srgbClr val="FF0000"/>
                </a:solidFill>
              </a:rPr>
              <a:t>me);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turn = ! me;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Fails to meet </a:t>
            </a:r>
          </a:p>
          <a:p>
            <a:r>
              <a:rPr lang="en-US" altLang="ko-KR" sz="1700" dirty="0" smtClean="0">
                <a:solidFill>
                  <a:srgbClr val="000000"/>
                </a:solidFill>
              </a:rPr>
              <a:t>Solution: Check if the other process</a:t>
            </a:r>
            <a:endParaRPr lang="en-US" altLang="ko-KR" sz="1500" dirty="0">
              <a:solidFill>
                <a:srgbClr val="000000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: Take turns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0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0153" y="1151165"/>
            <a:ext cx="4125736" cy="4720998"/>
          </a:xfrm>
        </p:spPr>
        <p:txBody>
          <a:bodyPr/>
          <a:lstStyle/>
          <a:p>
            <a:pPr>
              <a:buNone/>
            </a:pPr>
            <a:r>
              <a:rPr lang="en-US" altLang="ko-KR" b="1" dirty="0"/>
              <a:t>Process </a:t>
            </a:r>
            <a:r>
              <a:rPr lang="en-US" altLang="ko-KR" b="1" dirty="0" smtClean="0"/>
              <a:t>0:</a:t>
            </a:r>
            <a:endParaRPr lang="en-US" altLang="ko-KR" dirty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>
                <a:solidFill>
                  <a:srgbClr val="0000FF"/>
                </a:solidFill>
              </a:rPr>
              <a:t>	</a:t>
            </a:r>
            <a:r>
              <a:rPr lang="en-US" altLang="ko-KR" dirty="0" smtClean="0">
                <a:solidFill>
                  <a:srgbClr val="0000FF"/>
                </a:solidFill>
              </a:rPr>
              <a:t>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turn = 0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(turn =</a:t>
            </a:r>
            <a:r>
              <a:rPr lang="en-US" altLang="ko-KR" dirty="0" smtClean="0">
                <a:solidFill>
                  <a:srgbClr val="FF0000"/>
                </a:solidFill>
              </a:rPr>
              <a:t>= 1)</a:t>
            </a:r>
            <a:r>
              <a:rPr lang="en-US" altLang="ko-KR" dirty="0" smtClean="0">
                <a:solidFill>
                  <a:srgbClr val="FF0000"/>
                </a:solidFill>
              </a:rPr>
              <a:t>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turn =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en-US" altLang="ko-KR" dirty="0" smtClean="0">
                <a:solidFill>
                  <a:srgbClr val="FF0000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277416"/>
            <a:ext cx="8983046" cy="576263"/>
          </a:xfrm>
        </p:spPr>
        <p:txBody>
          <a:bodyPr/>
          <a:lstStyle/>
          <a:p>
            <a:pPr eaLnBrk="1" hangingPunct="1"/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: Take turns</a:t>
            </a:r>
            <a:endParaRPr lang="en-US" altLang="ko-KR" baseline="-25000" dirty="0" smtClean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227108" y="1162455"/>
            <a:ext cx="4125736" cy="47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5" tIns="47893" rIns="95785" bIns="47893" numCol="1" anchor="t" anchorCtr="0" compatLnSpc="1">
            <a:prstTxWarp prst="textNoShape">
              <a:avLst/>
            </a:prstTxWarp>
          </a:bodyPr>
          <a:lstStyle>
            <a:lvl1pPr marL="358547" indent="-358547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2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77628" indent="-29917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2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7340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2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9588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55597" indent="-238644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34763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13688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92615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771540" indent="-239463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ko-KR" b="1" dirty="0" smtClean="0"/>
              <a:t>Process 1: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endParaRPr lang="en-US" altLang="ko-KR" dirty="0" smtClean="0">
              <a:solidFill>
                <a:srgbClr val="0000FF"/>
              </a:solidFill>
            </a:endParaRP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shared </a:t>
            </a: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</a:rPr>
              <a:t>turn = 0</a:t>
            </a:r>
            <a:r>
              <a:rPr lang="en-US" altLang="ko-KR" dirty="0" smtClean="0">
                <a:solidFill>
                  <a:srgbClr val="0000FF"/>
                </a:solidFill>
              </a:rPr>
              <a:t>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do {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while (turn == </a:t>
            </a:r>
            <a:r>
              <a:rPr lang="en-US" altLang="ko-KR" dirty="0" smtClean="0">
                <a:solidFill>
                  <a:srgbClr val="FF0000"/>
                </a:solidFill>
              </a:rPr>
              <a:t>0)</a:t>
            </a:r>
            <a:r>
              <a:rPr lang="en-US" altLang="ko-KR" dirty="0" smtClean="0">
                <a:solidFill>
                  <a:srgbClr val="FF0000"/>
                </a:solidFill>
              </a:rPr>
              <a:t>;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critical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dirty="0" smtClean="0">
                <a:solidFill>
                  <a:srgbClr val="FF0000"/>
                </a:solidFill>
              </a:rPr>
              <a:t>turn = 0;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	</a:t>
            </a:r>
            <a:r>
              <a:rPr lang="en-US" altLang="ko-KR" i="1" dirty="0" smtClean="0">
                <a:solidFill>
                  <a:srgbClr val="0000FF"/>
                </a:solidFill>
              </a:rPr>
              <a:t>remainder section </a:t>
            </a:r>
          </a:p>
          <a:p>
            <a:pPr>
              <a:buFont typeface="Monotype Sorts" charset="2"/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	} while (true); </a:t>
            </a:r>
          </a:p>
          <a:p>
            <a:pPr>
              <a:buFont typeface="Monotype Sorts" charset="2"/>
              <a:buNone/>
            </a:pPr>
            <a:endParaRPr lang="en-US" altLang="ko-KR" sz="17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5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18799</TotalTime>
  <Words>316</Words>
  <Application>Microsoft Macintosh PowerPoint</Application>
  <PresentationFormat>A4 Paper (210x297 mm)</PresentationFormat>
  <Paragraphs>180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1_os-8</vt:lpstr>
      <vt:lpstr>Chapter 6:  Process Synchronization</vt:lpstr>
      <vt:lpstr>Shared Buffer by Circular Array</vt:lpstr>
      <vt:lpstr>Critical Section Problem</vt:lpstr>
      <vt:lpstr>Critical Section</vt:lpstr>
      <vt:lpstr>Requirements of Critical-Section Prob.</vt:lpstr>
      <vt:lpstr>1st: Use lock</vt:lpstr>
      <vt:lpstr>1st: Use lock</vt:lpstr>
      <vt:lpstr>2nd: Take turns</vt:lpstr>
      <vt:lpstr>2nd: Take turns</vt:lpstr>
      <vt:lpstr>3rd : Check intention</vt:lpstr>
      <vt:lpstr>3rd : Check intention</vt:lpstr>
      <vt:lpstr>Peterson’s Solution</vt:lpstr>
      <vt:lpstr>Peterson’s Solution</vt:lpstr>
    </vt:vector>
  </TitlesOfParts>
  <Company>Lucent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4:  Processes</dc:title>
  <dc:creator>Marilyn Turnamian</dc:creator>
  <cp:lastModifiedBy>Minho Shin</cp:lastModifiedBy>
  <cp:revision>308</cp:revision>
  <cp:lastPrinted>2013-04-09T18:13:42Z</cp:lastPrinted>
  <dcterms:created xsi:type="dcterms:W3CDTF">2011-01-14T20:24:54Z</dcterms:created>
  <dcterms:modified xsi:type="dcterms:W3CDTF">2015-04-21T15:47:17Z</dcterms:modified>
</cp:coreProperties>
</file>