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ns2: </a:t>
            </a:r>
            <a:r>
              <a:rPr lang="en-US" dirty="0" err="1" smtClean="0"/>
              <a:t>SimTraff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(old version)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Minho Shin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88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6684" y="1299164"/>
            <a:ext cx="322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VHCMOV (</a:t>
            </a:r>
            <a:r>
              <a:rPr lang="en-US" i="1" dirty="0" smtClean="0"/>
              <a:t>vid, t</a:t>
            </a:r>
            <a:r>
              <a:rPr lang="en-US" i="1" baseline="-25000" dirty="0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a</a:t>
            </a:r>
            <a:r>
              <a:rPr lang="en-US" i="1" baseline="-25000" dirty="0" smtClean="0"/>
              <a:t>m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13" idx="1"/>
          </p:cNvCxnSpPr>
          <p:nvPr/>
        </p:nvCxnSpPr>
        <p:spPr>
          <a:xfrm flipV="1">
            <a:off x="3943311" y="1479871"/>
            <a:ext cx="2066788" cy="39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10099" y="767065"/>
            <a:ext cx="25146" cy="5520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57453" y="402394"/>
            <a:ext cx="100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ns2 time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0099" y="12952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6" name="Straight Arrow Connector 15"/>
          <p:cNvCxnSpPr>
            <a:stCxn id="20" idx="5"/>
          </p:cNvCxnSpPr>
          <p:nvPr/>
        </p:nvCxnSpPr>
        <p:spPr>
          <a:xfrm>
            <a:off x="2214942" y="3451607"/>
            <a:ext cx="491444" cy="3459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957344" y="3194009"/>
            <a:ext cx="301795" cy="3017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247894" y="4843978"/>
            <a:ext cx="301795" cy="301795"/>
          </a:xfrm>
          <a:prstGeom prst="ellipse">
            <a:avLst/>
          </a:prstGeom>
          <a:noFill/>
          <a:ln w="28575" cmpd="sng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59139" y="3613640"/>
            <a:ext cx="45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v</a:t>
            </a:r>
            <a:r>
              <a:rPr lang="en-US" i="1" baseline="-25000" dirty="0" err="1" smtClean="0"/>
              <a:t>m</a:t>
            </a:r>
            <a:endParaRPr lang="en-US" i="1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93222" y="2151795"/>
            <a:ext cx="39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m</a:t>
            </a:r>
          </a:p>
        </p:txBody>
      </p:sp>
      <p:cxnSp>
        <p:nvCxnSpPr>
          <p:cNvPr id="14" name="Straight Arrow Connector 13"/>
          <p:cNvCxnSpPr>
            <a:stCxn id="12" idx="3"/>
          </p:cNvCxnSpPr>
          <p:nvPr/>
        </p:nvCxnSpPr>
        <p:spPr>
          <a:xfrm>
            <a:off x="6385539" y="2336461"/>
            <a:ext cx="6052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78821" y="2026045"/>
            <a:ext cx="1423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MovHandler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update </a:t>
            </a:r>
            <a:r>
              <a:rPr lang="en-US" dirty="0" err="1" smtClean="0"/>
              <a:t>vhc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43597" y="2716162"/>
            <a:ext cx="984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m</a:t>
            </a:r>
            <a:r>
              <a:rPr lang="en-US" i="1" baseline="-25000" dirty="0" smtClean="0"/>
              <a:t>,</a:t>
            </a:r>
            <a:r>
              <a:rPr lang="en-US" i="1" dirty="0" smtClean="0"/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15398" y="4373065"/>
            <a:ext cx="1241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(x</a:t>
            </a:r>
            <a:r>
              <a:rPr lang="en-US" i="1" baseline="-25000" dirty="0" smtClean="0"/>
              <a:t>m+1</a:t>
            </a:r>
            <a:r>
              <a:rPr lang="en-US" i="1" dirty="0" smtClean="0"/>
              <a:t>, y</a:t>
            </a:r>
            <a:r>
              <a:rPr lang="en-US" i="1" baseline="-25000" dirty="0" smtClean="0"/>
              <a:t>m+1</a:t>
            </a:r>
            <a:r>
              <a:rPr lang="en-US" i="1" dirty="0" smtClean="0"/>
              <a:t>)</a:t>
            </a:r>
            <a:endParaRPr lang="en-US" i="1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385539" y="1471080"/>
            <a:ext cx="6052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015956" y="1248689"/>
            <a:ext cx="1756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sched</a:t>
            </a:r>
            <a:r>
              <a:rPr lang="en-US" dirty="0" smtClean="0"/>
              <a:t> </a:t>
            </a:r>
            <a:r>
              <a:rPr lang="en-US" dirty="0" err="1" smtClean="0"/>
              <a:t>MovEvent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9885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6684" y="1299164"/>
            <a:ext cx="322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VHCMOV (</a:t>
            </a:r>
            <a:r>
              <a:rPr lang="en-US" i="1" dirty="0" smtClean="0"/>
              <a:t>vid, t</a:t>
            </a:r>
            <a:r>
              <a:rPr lang="en-US" i="1" baseline="-25000" dirty="0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a</a:t>
            </a:r>
            <a:r>
              <a:rPr lang="en-US" i="1" baseline="-25000" dirty="0" smtClean="0"/>
              <a:t>m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13" idx="1"/>
          </p:cNvCxnSpPr>
          <p:nvPr/>
        </p:nvCxnSpPr>
        <p:spPr>
          <a:xfrm flipV="1">
            <a:off x="3943311" y="1479871"/>
            <a:ext cx="2066788" cy="39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10099" y="767065"/>
            <a:ext cx="25146" cy="5520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57453" y="402394"/>
            <a:ext cx="100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ns2 time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0099" y="12952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0" name="Oval 19"/>
          <p:cNvSpPr/>
          <p:nvPr/>
        </p:nvSpPr>
        <p:spPr>
          <a:xfrm>
            <a:off x="3122658" y="4035231"/>
            <a:ext cx="301795" cy="3017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93222" y="2151795"/>
            <a:ext cx="39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74863" y="4337026"/>
            <a:ext cx="8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i="1" dirty="0" err="1" smtClean="0"/>
              <a:t>x</a:t>
            </a:r>
            <a:r>
              <a:rPr lang="en-US" i="1" baseline="-25000" dirty="0" err="1"/>
              <a:t>p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/>
              <a:t>p</a:t>
            </a:r>
            <a:r>
              <a:rPr lang="en-US" i="1" baseline="-25000" dirty="0" smtClean="0"/>
              <a:t>,</a:t>
            </a:r>
            <a:r>
              <a:rPr lang="en-US" i="1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84953" y="3108985"/>
            <a:ext cx="346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p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273556" y="3665899"/>
            <a:ext cx="383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t</a:t>
            </a:r>
            <a:r>
              <a:rPr lang="en-US" i="1" baseline="-25000" dirty="0" err="1" smtClean="0"/>
              <a:t>p</a:t>
            </a:r>
            <a:endParaRPr lang="en-US" i="1" baseline="-250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385539" y="1471080"/>
            <a:ext cx="6052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015956" y="1248689"/>
            <a:ext cx="1909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sched</a:t>
            </a:r>
            <a:r>
              <a:rPr lang="en-US" dirty="0" smtClean="0"/>
              <a:t> </a:t>
            </a:r>
            <a:r>
              <a:rPr lang="en-US" dirty="0" err="1" smtClean="0"/>
              <a:t>MovEvent</a:t>
            </a:r>
            <a:endParaRPr lang="en-US" dirty="0" smtClean="0"/>
          </a:p>
          <a:p>
            <a:r>
              <a:rPr lang="en-US" dirty="0" err="1" smtClean="0"/>
              <a:t>sched</a:t>
            </a:r>
            <a:r>
              <a:rPr lang="en-US" dirty="0" smtClean="0"/>
              <a:t> </a:t>
            </a:r>
            <a:r>
              <a:rPr lang="en-US" dirty="0" err="1" smtClean="0"/>
              <a:t>PauseEvent</a:t>
            </a:r>
            <a:endParaRPr lang="en-US" dirty="0" smtClean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385539" y="3329984"/>
            <a:ext cx="6052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078821" y="3019568"/>
            <a:ext cx="17638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PauseHandler</a:t>
            </a:r>
            <a:r>
              <a:rPr lang="en-US" dirty="0" smtClean="0"/>
              <a:t>:</a:t>
            </a:r>
          </a:p>
          <a:p>
            <a:r>
              <a:rPr lang="en-US" i="1" dirty="0"/>
              <a:t>-</a:t>
            </a:r>
            <a:r>
              <a:rPr lang="en-US" i="1" dirty="0" smtClean="0"/>
              <a:t>pause()</a:t>
            </a:r>
          </a:p>
          <a:p>
            <a:r>
              <a:rPr lang="en-US" i="1" dirty="0"/>
              <a:t>-</a:t>
            </a:r>
            <a:r>
              <a:rPr lang="en-US" i="1" dirty="0" err="1" smtClean="0"/>
              <a:t>paused_vid</a:t>
            </a:r>
            <a:r>
              <a:rPr lang="en-US" i="1" dirty="0" smtClean="0"/>
              <a:t>=vid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28127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1830" y="3113898"/>
            <a:ext cx="306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VHCMOV (</a:t>
            </a:r>
            <a:r>
              <a:rPr lang="en-US" i="1" dirty="0" smtClean="0"/>
              <a:t>vid,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z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z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z</a:t>
            </a:r>
            <a:r>
              <a:rPr lang="en-US" i="1" dirty="0" smtClean="0"/>
              <a:t>,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z</a:t>
            </a:r>
            <a:r>
              <a:rPr lang="en-US" i="1" dirty="0" smtClean="0"/>
              <a:t>,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z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</p:cNvCxnSpPr>
          <p:nvPr/>
        </p:nvCxnSpPr>
        <p:spPr>
          <a:xfrm flipV="1">
            <a:off x="3805552" y="3294606"/>
            <a:ext cx="2229693" cy="39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10099" y="767065"/>
            <a:ext cx="25146" cy="5520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57453" y="402394"/>
            <a:ext cx="100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ns2 time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0099" y="12952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93222" y="2151795"/>
            <a:ext cx="39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84953" y="3108985"/>
            <a:ext cx="346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p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983206" y="4303265"/>
            <a:ext cx="345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z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540657" y="402394"/>
            <a:ext cx="1128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Case 1</a:t>
            </a:r>
            <a:endParaRPr lang="en-US" sz="2800" dirty="0"/>
          </a:p>
        </p:txBody>
      </p:sp>
      <p:cxnSp>
        <p:nvCxnSpPr>
          <p:cNvPr id="14" name="Straight Arrow Connector 13"/>
          <p:cNvCxnSpPr>
            <a:stCxn id="17" idx="3"/>
          </p:cNvCxnSpPr>
          <p:nvPr/>
        </p:nvCxnSpPr>
        <p:spPr>
          <a:xfrm>
            <a:off x="6331435" y="3293651"/>
            <a:ext cx="873119" cy="9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04558" y="2992806"/>
            <a:ext cx="16701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paused.</a:t>
            </a:r>
          </a:p>
          <a:p>
            <a:r>
              <a:rPr lang="en-US" dirty="0" err="1" smtClean="0"/>
              <a:t>paused_vid</a:t>
            </a:r>
            <a:r>
              <a:rPr lang="en-US" dirty="0" smtClean="0"/>
              <a:t>=vid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041931" y="3256880"/>
            <a:ext cx="895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91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6684" y="1757313"/>
            <a:ext cx="306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VHCMOV (</a:t>
            </a:r>
            <a:r>
              <a:rPr lang="en-US" i="1" dirty="0" smtClean="0"/>
              <a:t>vid, </a:t>
            </a:r>
            <a:r>
              <a:rPr lang="en-US" i="1" dirty="0" err="1" smtClean="0"/>
              <a:t>t</a:t>
            </a:r>
            <a:r>
              <a:rPr lang="en-US" i="1" baseline="-25000" dirty="0" err="1"/>
              <a:t>n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,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, a</a:t>
            </a:r>
            <a:r>
              <a:rPr lang="en-US" i="1" baseline="-25000" dirty="0" smtClean="0"/>
              <a:t>n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</p:cNvCxnSpPr>
          <p:nvPr/>
        </p:nvCxnSpPr>
        <p:spPr>
          <a:xfrm flipV="1">
            <a:off x="3780406" y="1938021"/>
            <a:ext cx="2229693" cy="39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10099" y="767065"/>
            <a:ext cx="25146" cy="5520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57453" y="402394"/>
            <a:ext cx="100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ns2 time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0099" y="12952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0" name="Oval 19"/>
          <p:cNvSpPr/>
          <p:nvPr/>
        </p:nvSpPr>
        <p:spPr>
          <a:xfrm>
            <a:off x="3122658" y="4035231"/>
            <a:ext cx="301795" cy="3017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93222" y="2151795"/>
            <a:ext cx="39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74863" y="4337026"/>
            <a:ext cx="8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i="1" dirty="0" err="1" smtClean="0"/>
              <a:t>x</a:t>
            </a:r>
            <a:r>
              <a:rPr lang="en-US" i="1" baseline="-25000" dirty="0" err="1"/>
              <a:t>p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/>
              <a:t>p</a:t>
            </a:r>
            <a:r>
              <a:rPr lang="en-US" i="1" baseline="-25000" dirty="0" smtClean="0"/>
              <a:t>,</a:t>
            </a:r>
            <a:r>
              <a:rPr lang="en-US" i="1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84953" y="3108985"/>
            <a:ext cx="346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p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273556" y="3665899"/>
            <a:ext cx="383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t</a:t>
            </a:r>
            <a:r>
              <a:rPr lang="en-US" i="1" baseline="-25000" dirty="0" err="1" smtClean="0"/>
              <a:t>p</a:t>
            </a:r>
            <a:endParaRPr lang="en-US" i="1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983206" y="3875715"/>
            <a:ext cx="345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q</a:t>
            </a:r>
            <a:endParaRPr lang="en-US" baseline="-25000" dirty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5771187" y="3108985"/>
            <a:ext cx="789891" cy="5569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71187" y="2992810"/>
            <a:ext cx="789891" cy="7670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0657" y="402394"/>
            <a:ext cx="11512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Case 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5753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For each VHCMOV</a:t>
            </a:r>
          </a:p>
          <a:p>
            <a:pPr lvl="1"/>
            <a:r>
              <a:rPr lang="en-US" dirty="0" smtClean="0"/>
              <a:t>vid=</a:t>
            </a:r>
            <a:r>
              <a:rPr lang="en-US" i="1" dirty="0" err="1" smtClean="0"/>
              <a:t>get_node_by_vid</a:t>
            </a:r>
            <a:r>
              <a:rPr lang="en-US" dirty="0" smtClean="0"/>
              <a:t>( vid )</a:t>
            </a:r>
          </a:p>
          <a:p>
            <a:pPr lvl="2"/>
            <a:r>
              <a:rPr lang="en-US" dirty="0" smtClean="0"/>
              <a:t>call </a:t>
            </a:r>
            <a:r>
              <a:rPr lang="en-US" i="1" dirty="0" err="1" smtClean="0"/>
              <a:t>get_active_node_by_vid</a:t>
            </a:r>
            <a:r>
              <a:rPr lang="en-US" dirty="0" smtClean="0"/>
              <a:t> (vid)</a:t>
            </a:r>
          </a:p>
          <a:p>
            <a:pPr lvl="2"/>
            <a:r>
              <a:rPr lang="en-US" dirty="0" smtClean="0"/>
              <a:t>If not found,</a:t>
            </a:r>
          </a:p>
          <a:p>
            <a:pPr lvl="3"/>
            <a:r>
              <a:rPr lang="en-US" dirty="0" smtClean="0"/>
              <a:t>v=</a:t>
            </a:r>
            <a:r>
              <a:rPr lang="en-US" i="1" dirty="0" err="1" smtClean="0"/>
              <a:t>get_free_node</a:t>
            </a:r>
            <a:r>
              <a:rPr lang="en-US" dirty="0" smtClean="0"/>
              <a:t>()</a:t>
            </a:r>
          </a:p>
          <a:p>
            <a:pPr lvl="4"/>
            <a:r>
              <a:rPr lang="en-US" dirty="0" smtClean="0"/>
              <a:t>If </a:t>
            </a:r>
            <a:r>
              <a:rPr lang="en-US" i="1" dirty="0" err="1" smtClean="0"/>
              <a:t>free_nodes</a:t>
            </a:r>
            <a:r>
              <a:rPr lang="en-US" i="1" dirty="0" smtClean="0"/>
              <a:t> </a:t>
            </a:r>
            <a:r>
              <a:rPr lang="en-US" dirty="0" smtClean="0"/>
              <a:t>is empty</a:t>
            </a:r>
          </a:p>
          <a:p>
            <a:pPr lvl="5"/>
            <a:r>
              <a:rPr lang="en-US" i="1" dirty="0" err="1" smtClean="0"/>
              <a:t>alloc_node</a:t>
            </a:r>
            <a:r>
              <a:rPr lang="en-US" i="1" dirty="0" smtClean="0"/>
              <a:t>()</a:t>
            </a:r>
          </a:p>
          <a:p>
            <a:pPr lvl="4"/>
            <a:r>
              <a:rPr lang="en-US" i="1" dirty="0" smtClean="0"/>
              <a:t>else</a:t>
            </a:r>
          </a:p>
          <a:p>
            <a:pPr lvl="5"/>
            <a:r>
              <a:rPr lang="en-US" i="1" dirty="0" smtClean="0"/>
              <a:t>Pop </a:t>
            </a:r>
            <a:r>
              <a:rPr lang="en-US" i="1" dirty="0" err="1" smtClean="0"/>
              <a:t>free_nodes</a:t>
            </a:r>
            <a:endParaRPr lang="en-US" i="1" dirty="0" smtClean="0"/>
          </a:p>
          <a:p>
            <a:pPr lvl="4"/>
            <a:r>
              <a:rPr lang="en-US" i="1" dirty="0" smtClean="0"/>
              <a:t>push to </a:t>
            </a:r>
            <a:r>
              <a:rPr lang="en-US" i="1" dirty="0" err="1" smtClean="0"/>
              <a:t>active_nodes</a:t>
            </a:r>
            <a:endParaRPr lang="en-US" i="1" dirty="0" smtClean="0"/>
          </a:p>
          <a:p>
            <a:r>
              <a:rPr lang="en-US" dirty="0" smtClean="0"/>
              <a:t>For each VHCEXIT</a:t>
            </a:r>
          </a:p>
          <a:p>
            <a:pPr lvl="1"/>
            <a:r>
              <a:rPr lang="en-US" dirty="0" smtClean="0"/>
              <a:t>Pop </a:t>
            </a:r>
            <a:r>
              <a:rPr lang="en-US" dirty="0" err="1" smtClean="0"/>
              <a:t>active_nodes</a:t>
            </a:r>
            <a:endParaRPr lang="en-US" dirty="0" smtClean="0"/>
          </a:p>
          <a:p>
            <a:pPr lvl="1"/>
            <a:r>
              <a:rPr lang="en-US" dirty="0" smtClean="0"/>
              <a:t>Push </a:t>
            </a:r>
            <a:r>
              <a:rPr lang="en-US" dirty="0" err="1" smtClean="0"/>
              <a:t>free_nodes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808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en-US" dirty="0" err="1" smtClean="0"/>
              <a:t>simtraff</a:t>
            </a:r>
            <a:r>
              <a:rPr lang="en-US" dirty="0" smtClean="0"/>
              <a:t>.{</a:t>
            </a:r>
            <a:r>
              <a:rPr lang="en-US" dirty="0" err="1" smtClean="0"/>
              <a:t>h,cc</a:t>
            </a:r>
            <a:r>
              <a:rPr lang="en-US" dirty="0" smtClean="0"/>
              <a:t>}</a:t>
            </a:r>
          </a:p>
          <a:p>
            <a:r>
              <a:rPr lang="en-US" dirty="0" err="1" smtClean="0"/>
              <a:t>traff</a:t>
            </a:r>
            <a:r>
              <a:rPr lang="en-US" dirty="0" smtClean="0"/>
              <a:t>.</a:t>
            </a:r>
            <a:r>
              <a:rPr lang="en-US" dirty="0"/>
              <a:t> {</a:t>
            </a:r>
            <a:r>
              <a:rPr lang="en-US" dirty="0" err="1"/>
              <a:t>h,cc</a:t>
            </a:r>
            <a:r>
              <a:rPr lang="en-US" dirty="0"/>
              <a:t>}</a:t>
            </a:r>
            <a:endParaRPr lang="en-US" dirty="0" smtClean="0"/>
          </a:p>
          <a:p>
            <a:r>
              <a:rPr lang="en-US" dirty="0" err="1" smtClean="0"/>
              <a:t>nodeman</a:t>
            </a:r>
            <a:r>
              <a:rPr lang="en-US" dirty="0" smtClean="0"/>
              <a:t>.</a:t>
            </a:r>
            <a:r>
              <a:rPr lang="en-US" dirty="0"/>
              <a:t> {</a:t>
            </a:r>
            <a:r>
              <a:rPr lang="en-US" dirty="0" err="1"/>
              <a:t>h,cc</a:t>
            </a:r>
            <a:r>
              <a:rPr lang="en-US" dirty="0"/>
              <a:t>}</a:t>
            </a:r>
            <a:endParaRPr lang="en-US" dirty="0" smtClean="0"/>
          </a:p>
          <a:p>
            <a:r>
              <a:rPr lang="en-US" dirty="0" err="1" smtClean="0"/>
              <a:t>vnode</a:t>
            </a:r>
            <a:r>
              <a:rPr lang="en-US" dirty="0" smtClean="0"/>
              <a:t>.</a:t>
            </a:r>
            <a:r>
              <a:rPr lang="en-US" dirty="0"/>
              <a:t> {</a:t>
            </a:r>
            <a:r>
              <a:rPr lang="en-US" dirty="0" err="1"/>
              <a:t>h,cc</a:t>
            </a:r>
            <a:r>
              <a:rPr lang="en-US" dirty="0" smtClean="0"/>
              <a:t>}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TCL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 anchor="t"/>
          <a:lstStyle/>
          <a:p>
            <a:r>
              <a:rPr lang="en-US" dirty="0" err="1" smtClean="0"/>
              <a:t>simtraff.tcl</a:t>
            </a:r>
            <a:endParaRPr lang="en-US" dirty="0" smtClean="0"/>
          </a:p>
          <a:p>
            <a:r>
              <a:rPr lang="en-US" dirty="0" err="1" smtClean="0"/>
              <a:t>traff.tcl</a:t>
            </a:r>
            <a:endParaRPr lang="en-US" dirty="0" smtClean="0"/>
          </a:p>
          <a:p>
            <a:r>
              <a:rPr lang="en-US" dirty="0" err="1" smtClean="0"/>
              <a:t>nodeman.tcl</a:t>
            </a:r>
            <a:endParaRPr lang="en-US" dirty="0" smtClean="0"/>
          </a:p>
          <a:p>
            <a:r>
              <a:rPr lang="en-US" dirty="0" err="1" smtClean="0"/>
              <a:t>vnode.tcl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447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SimTraff.tcl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Define TCL class Simulator/</a:t>
            </a:r>
            <a:r>
              <a:rPr lang="en-US" dirty="0" err="1" smtClean="0"/>
              <a:t>SimTraff</a:t>
            </a:r>
            <a:r>
              <a:rPr lang="en-US" dirty="0" smtClean="0"/>
              <a:t>, override member functions</a:t>
            </a:r>
          </a:p>
          <a:p>
            <a:r>
              <a:rPr lang="en-US" dirty="0" err="1" smtClean="0"/>
              <a:t>init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TraffCalendar</a:t>
            </a:r>
            <a:r>
              <a:rPr lang="en-US" dirty="0" smtClean="0"/>
              <a:t> scheduler (instead of Calendar)</a:t>
            </a:r>
          </a:p>
          <a:p>
            <a:r>
              <a:rPr lang="en-US" dirty="0" smtClean="0"/>
              <a:t>create</a:t>
            </a:r>
            <a:r>
              <a:rPr lang="en-US" dirty="0"/>
              <a:t>-node-</a:t>
            </a:r>
            <a:r>
              <a:rPr lang="en-US" dirty="0" smtClean="0"/>
              <a:t>instance()</a:t>
            </a:r>
          </a:p>
          <a:p>
            <a:pPr lvl="1"/>
            <a:r>
              <a:rPr lang="en-US" dirty="0" smtClean="0"/>
              <a:t>use Node/</a:t>
            </a:r>
            <a:r>
              <a:rPr lang="en-US" dirty="0" err="1" smtClean="0"/>
              <a:t>MobileNode</a:t>
            </a:r>
            <a:r>
              <a:rPr lang="en-US" dirty="0" smtClean="0"/>
              <a:t>/</a:t>
            </a:r>
            <a:r>
              <a:rPr lang="en-US" dirty="0" err="1" smtClean="0"/>
              <a:t>Vnode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(instead of Node/</a:t>
            </a:r>
            <a:r>
              <a:rPr lang="en-US" dirty="0" err="1" smtClean="0"/>
              <a:t>MobileNode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read-node-movement()</a:t>
            </a:r>
          </a:p>
          <a:p>
            <a:pPr lvl="1"/>
            <a:r>
              <a:rPr lang="en-US" dirty="0" smtClean="0"/>
              <a:t>trace-based simulation (without </a:t>
            </a:r>
            <a:r>
              <a:rPr lang="en-US" dirty="0" err="1" smtClean="0"/>
              <a:t>Paramics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(vid, time, x, y, speed, angle, lx, </a:t>
            </a:r>
            <a:r>
              <a:rPr lang="en-US" dirty="0" err="1" smtClean="0"/>
              <a:t>ly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502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Simtraff</a:t>
            </a:r>
            <a:r>
              <a:rPr lang="en-US" dirty="0" smtClean="0"/>
              <a:t>.{</a:t>
            </a:r>
            <a:r>
              <a:rPr lang="en-US" dirty="0" err="1" smtClean="0"/>
              <a:t>h,cc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class </a:t>
            </a:r>
            <a:r>
              <a:rPr lang="en-US" dirty="0" err="1" smtClean="0"/>
              <a:t>SimTraff</a:t>
            </a:r>
            <a:r>
              <a:rPr lang="en-US" dirty="0" smtClean="0"/>
              <a:t> </a:t>
            </a:r>
            <a:r>
              <a:rPr lang="en-US" dirty="0"/>
              <a:t>:</a:t>
            </a:r>
            <a:r>
              <a:rPr lang="en-US" dirty="0" smtClean="0"/>
              <a:t> Simulator</a:t>
            </a:r>
          </a:p>
          <a:p>
            <a:pPr lvl="1"/>
            <a:r>
              <a:rPr lang="en-US" dirty="0" smtClean="0"/>
              <a:t>Simulator main class</a:t>
            </a:r>
          </a:p>
          <a:p>
            <a:pPr lvl="1"/>
            <a:r>
              <a:rPr lang="en-US" dirty="0" smtClean="0"/>
              <a:t>Replace default scheduler with </a:t>
            </a:r>
            <a:r>
              <a:rPr lang="en-US" dirty="0" err="1" smtClean="0"/>
              <a:t>TraffCalendarScheduler</a:t>
            </a:r>
            <a:endParaRPr lang="en-US" dirty="0" smtClean="0"/>
          </a:p>
          <a:p>
            <a:pPr lvl="1"/>
            <a:r>
              <a:rPr lang="en-US" dirty="0" smtClean="0"/>
              <a:t>Handles </a:t>
            </a:r>
            <a:r>
              <a:rPr lang="en-US" dirty="0" err="1" smtClean="0"/>
              <a:t>MovEvent’s</a:t>
            </a:r>
            <a:r>
              <a:rPr lang="en-US" dirty="0" smtClean="0"/>
              <a:t> triggered by </a:t>
            </a:r>
            <a:r>
              <a:rPr lang="en-US" dirty="0" err="1" smtClean="0"/>
              <a:t>Paramics</a:t>
            </a:r>
            <a:endParaRPr lang="en-US" dirty="0" smtClean="0"/>
          </a:p>
          <a:p>
            <a:r>
              <a:rPr lang="en-US" dirty="0" smtClean="0"/>
              <a:t>class </a:t>
            </a:r>
            <a:r>
              <a:rPr lang="en-US" dirty="0" err="1" smtClean="0"/>
              <a:t>TraffCalendarScheduler</a:t>
            </a:r>
            <a:r>
              <a:rPr lang="en-US" dirty="0" smtClean="0"/>
              <a:t>: </a:t>
            </a:r>
            <a:r>
              <a:rPr lang="en-US" dirty="0" err="1" smtClean="0"/>
              <a:t>CalendarScheduler</a:t>
            </a:r>
            <a:endParaRPr lang="en-US" dirty="0" smtClean="0"/>
          </a:p>
          <a:p>
            <a:pPr lvl="1"/>
            <a:r>
              <a:rPr lang="en-US" dirty="0" smtClean="0"/>
              <a:t>Replaces default scheduler</a:t>
            </a:r>
          </a:p>
          <a:p>
            <a:pPr lvl="1"/>
            <a:r>
              <a:rPr lang="en-US" dirty="0" smtClean="0"/>
              <a:t>Controls the simulator progression</a:t>
            </a:r>
          </a:p>
          <a:p>
            <a:pPr lvl="1"/>
            <a:r>
              <a:rPr lang="en-US" dirty="0" smtClean="0"/>
              <a:t>Event dispatch &amp; event import from </a:t>
            </a:r>
            <a:r>
              <a:rPr lang="en-US" dirty="0" err="1" smtClean="0"/>
              <a:t>Paramics</a:t>
            </a:r>
            <a:endParaRPr lang="en-US" dirty="0" smtClean="0"/>
          </a:p>
          <a:p>
            <a:r>
              <a:rPr lang="en-US" dirty="0" smtClean="0"/>
              <a:t>Event-related definitions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SimTraff</a:t>
            </a:r>
            <a:r>
              <a:rPr lang="en-US" dirty="0" smtClean="0"/>
              <a:t>: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6266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Events from </a:t>
            </a:r>
            <a:r>
              <a:rPr lang="en-US" dirty="0" err="1" smtClean="0"/>
              <a:t>Paramics</a:t>
            </a:r>
            <a:r>
              <a:rPr lang="en-US" dirty="0" smtClean="0"/>
              <a:t> (</a:t>
            </a:r>
            <a:r>
              <a:rPr lang="en-US" dirty="0" err="1" smtClean="0"/>
              <a:t>TraffEventType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SIMSTART</a:t>
            </a:r>
            <a:r>
              <a:rPr lang="en-US" dirty="0" smtClean="0"/>
              <a:t>: Simulation started at </a:t>
            </a:r>
            <a:r>
              <a:rPr lang="en-US" dirty="0" err="1" smtClean="0"/>
              <a:t>Paramics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RSEPOS</a:t>
            </a:r>
            <a:r>
              <a:rPr lang="en-US" dirty="0" smtClean="0"/>
              <a:t>: Notify ns2 of RSE positions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VHCMOV</a:t>
            </a:r>
            <a:r>
              <a:rPr lang="en-US" dirty="0" smtClean="0"/>
              <a:t>: vehicle’s new movement (class </a:t>
            </a:r>
            <a:r>
              <a:rPr lang="en-US" dirty="0" err="1" smtClean="0"/>
              <a:t>MovEvent</a:t>
            </a:r>
            <a:r>
              <a:rPr lang="en-US" dirty="0" smtClean="0"/>
              <a:t>/ </a:t>
            </a:r>
            <a:r>
              <a:rPr lang="en-US" dirty="0" err="1" smtClean="0"/>
              <a:t>MovHandler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VHCEXIT</a:t>
            </a:r>
            <a:r>
              <a:rPr lang="en-US" dirty="0" smtClean="0"/>
              <a:t>: vehicle disappeared in </a:t>
            </a:r>
            <a:r>
              <a:rPr lang="en-US" dirty="0" err="1" smtClean="0"/>
              <a:t>Paramics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SIMEND</a:t>
            </a:r>
            <a:r>
              <a:rPr lang="en-US" dirty="0" smtClean="0"/>
              <a:t>: Simulation ended at </a:t>
            </a:r>
            <a:r>
              <a:rPr lang="en-US" dirty="0" err="1" smtClean="0"/>
              <a:t>Paramics</a:t>
            </a:r>
            <a:endParaRPr lang="en-US" dirty="0" smtClean="0"/>
          </a:p>
          <a:p>
            <a:r>
              <a:rPr lang="en-US" dirty="0" smtClean="0"/>
              <a:t>Events from ns2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Pause</a:t>
            </a:r>
            <a:r>
              <a:rPr lang="en-US" dirty="0" smtClean="0"/>
              <a:t>: (class </a:t>
            </a:r>
            <a:r>
              <a:rPr lang="en-US" dirty="0" err="1" smtClean="0"/>
              <a:t>PauseEvent</a:t>
            </a:r>
            <a:r>
              <a:rPr lang="en-US" dirty="0" smtClean="0"/>
              <a:t>/</a:t>
            </a:r>
            <a:r>
              <a:rPr lang="en-US" dirty="0" err="1" smtClean="0"/>
              <a:t>PauseHandler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Halt</a:t>
            </a:r>
            <a:r>
              <a:rPr lang="en-US" dirty="0" smtClean="0"/>
              <a:t>: (class </a:t>
            </a:r>
            <a:r>
              <a:rPr lang="en-US" dirty="0" err="1" smtClean="0"/>
              <a:t>HaltEvent</a:t>
            </a:r>
            <a:r>
              <a:rPr lang="en-US" dirty="0" smtClean="0"/>
              <a:t>/</a:t>
            </a:r>
            <a:r>
              <a:rPr lang="en-US" dirty="0" err="1" smtClean="0"/>
              <a:t>HaltHandler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EVDISTANCE =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697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TraffCalendarScheduler</a:t>
            </a:r>
            <a:r>
              <a:rPr lang="en-US" dirty="0" smtClean="0"/>
              <a:t>::run()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94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</a:rPr>
              <a:t>/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</a:rPr>
              <a:t>/ </a:t>
            </a:r>
            <a:r>
              <a:rPr lang="en-US" dirty="0" smtClean="0">
                <a:solidFill>
                  <a:schemeClr val="tx1">
                    <a:lumMod val="65000"/>
                  </a:schemeClr>
                </a:solidFill>
              </a:rPr>
              <a:t>stop if no more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</a:rPr>
              <a:t>imported events or queued </a:t>
            </a:r>
            <a:r>
              <a:rPr lang="en-US" dirty="0" smtClean="0">
                <a:solidFill>
                  <a:schemeClr val="tx1">
                    <a:lumMod val="65000"/>
                  </a:schemeClr>
                </a:solidFill>
              </a:rPr>
              <a:t>events</a:t>
            </a:r>
            <a:endParaRPr lang="en-US" dirty="0">
              <a:solidFill>
                <a:schemeClr val="tx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/>
              <a:t>while</a:t>
            </a:r>
            <a:r>
              <a:rPr lang="en-US" dirty="0"/>
              <a:t>( !halted_ &amp;&amp; (!</a:t>
            </a:r>
            <a:r>
              <a:rPr lang="en-US" dirty="0" err="1"/>
              <a:t>SimTraff</a:t>
            </a:r>
            <a:r>
              <a:rPr lang="en-US" dirty="0"/>
              <a:t>::finished_ || </a:t>
            </a:r>
            <a:r>
              <a:rPr lang="en-US" dirty="0" err="1"/>
              <a:t>qsize</a:t>
            </a:r>
            <a:r>
              <a:rPr lang="en-US" dirty="0"/>
              <a:t>_&gt;0 ) ) </a:t>
            </a: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if( !simulator_-&gt;paused() &amp;&amp; (p = </a:t>
            </a:r>
            <a:r>
              <a:rPr lang="en-US" dirty="0" err="1"/>
              <a:t>deque</a:t>
            </a:r>
            <a:r>
              <a:rPr lang="en-US" dirty="0"/>
              <a:t>()) ) </a:t>
            </a:r>
          </a:p>
          <a:p>
            <a:pPr marL="0" indent="0">
              <a:buNone/>
            </a:pPr>
            <a:r>
              <a:rPr lang="en-US" dirty="0"/>
              <a:t>		dispatch(p, p-&gt;time_);</a:t>
            </a:r>
          </a:p>
          <a:p>
            <a:pPr marL="0" indent="0">
              <a:buNone/>
            </a:pPr>
            <a:r>
              <a:rPr lang="en-US" dirty="0"/>
              <a:t>	else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usleep</a:t>
            </a:r>
            <a:r>
              <a:rPr lang="en-US" dirty="0"/>
              <a:t>(1)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simulator_-&gt;</a:t>
            </a:r>
            <a:r>
              <a:rPr lang="en-US" dirty="0" err="1" smtClean="0"/>
              <a:t>import_events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simulator_</a:t>
            </a:r>
            <a:r>
              <a:rPr lang="en-US" dirty="0"/>
              <a:t>-&gt;finalize(clock())</a:t>
            </a:r>
            <a:r>
              <a:rPr lang="en-US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8299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Variables for progression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halted_ , set by halt()</a:t>
            </a:r>
          </a:p>
          <a:p>
            <a:pPr lvl="1"/>
            <a:r>
              <a:rPr lang="en-US" dirty="0" smtClean="0"/>
              <a:t>when TCL $ns_ halt is called</a:t>
            </a:r>
          </a:p>
          <a:p>
            <a:pPr lvl="1"/>
            <a:r>
              <a:rPr lang="en-US" dirty="0" smtClean="0"/>
              <a:t>when SIMEND event occurs</a:t>
            </a:r>
          </a:p>
          <a:p>
            <a:r>
              <a:rPr lang="en-US" dirty="0" smtClean="0"/>
              <a:t>finished_</a:t>
            </a:r>
          </a:p>
          <a:p>
            <a:pPr lvl="1"/>
            <a:r>
              <a:rPr lang="en-US" dirty="0" smtClean="0"/>
              <a:t>obsolete now.</a:t>
            </a:r>
          </a:p>
          <a:p>
            <a:r>
              <a:rPr lang="en-US" dirty="0" err="1" smtClean="0"/>
              <a:t>qsize</a:t>
            </a:r>
            <a:r>
              <a:rPr lang="en-US" dirty="0" smtClean="0"/>
              <a:t>_</a:t>
            </a:r>
          </a:p>
          <a:p>
            <a:pPr lvl="1"/>
            <a:r>
              <a:rPr lang="en-US" dirty="0" smtClean="0"/>
              <a:t>event queue length</a:t>
            </a:r>
          </a:p>
          <a:p>
            <a:r>
              <a:rPr lang="en-US" dirty="0" smtClean="0"/>
              <a:t>paused_, get paused(), controlled by pause() / resume()</a:t>
            </a:r>
          </a:p>
          <a:p>
            <a:pPr lvl="1"/>
            <a:r>
              <a:rPr lang="en-US" dirty="0" smtClean="0"/>
              <a:t>Position synch mechanism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480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VHCMOV and </a:t>
            </a:r>
            <a:r>
              <a:rPr lang="en-US" dirty="0" err="1" smtClean="0"/>
              <a:t>PauseEvent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Receive VHCMOV: (</a:t>
            </a:r>
            <a:r>
              <a:rPr lang="en-US" i="1" dirty="0" smtClean="0"/>
              <a:t>vid, time, x, y, </a:t>
            </a:r>
            <a:r>
              <a:rPr lang="en-US" i="1" dirty="0" err="1" smtClean="0"/>
              <a:t>spd</a:t>
            </a:r>
            <a:r>
              <a:rPr lang="en-US" i="1" dirty="0" smtClean="0"/>
              <a:t>, angle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Schedule </a:t>
            </a:r>
            <a:r>
              <a:rPr lang="en-US" dirty="0" err="1" smtClean="0"/>
              <a:t>MovEvent</a:t>
            </a:r>
            <a:endParaRPr lang="en-US" dirty="0" smtClean="0"/>
          </a:p>
          <a:p>
            <a:pPr lvl="1"/>
            <a:r>
              <a:rPr lang="en-US" dirty="0" smtClean="0"/>
              <a:t>at </a:t>
            </a:r>
            <a:r>
              <a:rPr lang="en-US" i="1" dirty="0" smtClean="0"/>
              <a:t>time</a:t>
            </a:r>
            <a:r>
              <a:rPr lang="en-US" dirty="0" smtClean="0"/>
              <a:t>, </a:t>
            </a:r>
            <a:r>
              <a:rPr lang="en-US" dirty="0" err="1" smtClean="0"/>
              <a:t>MovHandler</a:t>
            </a:r>
            <a:r>
              <a:rPr lang="en-US" dirty="0" smtClean="0"/>
              <a:t> sets new target for </a:t>
            </a:r>
            <a:r>
              <a:rPr lang="en-US" i="1" dirty="0" smtClean="0"/>
              <a:t>vid</a:t>
            </a:r>
          </a:p>
          <a:p>
            <a:r>
              <a:rPr lang="en-US" dirty="0" smtClean="0"/>
              <a:t>Compute expected time for next ME: </a:t>
            </a:r>
            <a:r>
              <a:rPr lang="en-US" i="1" dirty="0" err="1" smtClean="0"/>
              <a:t>untilnext</a:t>
            </a:r>
            <a:endParaRPr lang="en-US" i="1" dirty="0" smtClean="0"/>
          </a:p>
          <a:p>
            <a:r>
              <a:rPr lang="en-US" dirty="0" smtClean="0"/>
              <a:t>Create pause event at </a:t>
            </a:r>
            <a:r>
              <a:rPr lang="en-US" i="1" dirty="0" err="1" smtClean="0"/>
              <a:t>untilnext</a:t>
            </a:r>
            <a:r>
              <a:rPr lang="en-US" i="1" dirty="0" smtClean="0"/>
              <a:t> </a:t>
            </a:r>
            <a:r>
              <a:rPr lang="en-US" dirty="0" smtClean="0"/>
              <a:t>for </a:t>
            </a:r>
            <a:r>
              <a:rPr lang="en-US" i="1" dirty="0" smtClean="0"/>
              <a:t>vid</a:t>
            </a:r>
          </a:p>
          <a:p>
            <a:pPr lvl="1"/>
            <a:r>
              <a:rPr lang="en-US" dirty="0" smtClean="0"/>
              <a:t>at </a:t>
            </a:r>
            <a:r>
              <a:rPr lang="en-US" i="1" dirty="0" err="1" smtClean="0"/>
              <a:t>untilnext</a:t>
            </a:r>
            <a:r>
              <a:rPr lang="en-US" dirty="0" smtClean="0"/>
              <a:t>, </a:t>
            </a:r>
            <a:r>
              <a:rPr lang="en-US" dirty="0" err="1" smtClean="0"/>
              <a:t>PauseHandler</a:t>
            </a:r>
            <a:r>
              <a:rPr lang="en-US" dirty="0" smtClean="0"/>
              <a:t> pauses, set </a:t>
            </a:r>
            <a:r>
              <a:rPr lang="en-US" dirty="0" err="1" smtClean="0"/>
              <a:t>pause_vid</a:t>
            </a:r>
            <a:endParaRPr lang="en-US" dirty="0" smtClean="0"/>
          </a:p>
          <a:p>
            <a:r>
              <a:rPr lang="en-US" dirty="0" smtClean="0"/>
              <a:t>If vid is the one that paused ns2, resume()</a:t>
            </a:r>
          </a:p>
        </p:txBody>
      </p:sp>
    </p:spTree>
    <p:extLst>
      <p:ext uri="{BB962C8B-B14F-4D97-AF65-F5344CB8AC3E}">
        <p14:creationId xmlns:p14="http://schemas.microsoft.com/office/powerpoint/2010/main" val="2877160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6684" y="1299164"/>
            <a:ext cx="322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VHCMOV (</a:t>
            </a:r>
            <a:r>
              <a:rPr lang="en-US" i="1" dirty="0" smtClean="0"/>
              <a:t>vid, t</a:t>
            </a:r>
            <a:r>
              <a:rPr lang="en-US" i="1" baseline="-25000" dirty="0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m</a:t>
            </a:r>
            <a:r>
              <a:rPr lang="en-US" i="1" dirty="0" smtClean="0"/>
              <a:t>, a</a:t>
            </a:r>
            <a:r>
              <a:rPr lang="en-US" i="1" baseline="-25000" dirty="0" smtClean="0"/>
              <a:t>m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13" idx="1"/>
          </p:cNvCxnSpPr>
          <p:nvPr/>
        </p:nvCxnSpPr>
        <p:spPr>
          <a:xfrm flipV="1">
            <a:off x="3943311" y="1479871"/>
            <a:ext cx="2066788" cy="39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10099" y="767065"/>
            <a:ext cx="25146" cy="5520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57453" y="402394"/>
            <a:ext cx="100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ns2 time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0099" y="12952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559134" y="3337973"/>
            <a:ext cx="447247" cy="6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43592" y="2716162"/>
            <a:ext cx="8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(x</a:t>
            </a:r>
            <a:r>
              <a:rPr lang="en-US" i="1" baseline="-25000" dirty="0" smtClean="0"/>
              <a:t>1</a:t>
            </a:r>
            <a:r>
              <a:rPr lang="en-US" i="1" dirty="0" smtClean="0"/>
              <a:t>, y</a:t>
            </a:r>
            <a:r>
              <a:rPr lang="en-US" i="1" baseline="-25000" dirty="0" smtClean="0"/>
              <a:t>1,</a:t>
            </a:r>
            <a:r>
              <a:rPr lang="en-US" i="1" dirty="0" smtClean="0"/>
              <a:t>)</a:t>
            </a:r>
          </a:p>
        </p:txBody>
      </p:sp>
      <p:sp>
        <p:nvSpPr>
          <p:cNvPr id="20" name="Oval 19"/>
          <p:cNvSpPr/>
          <p:nvPr/>
        </p:nvSpPr>
        <p:spPr>
          <a:xfrm>
            <a:off x="1257339" y="3194009"/>
            <a:ext cx="301795" cy="3017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343734" y="3187075"/>
            <a:ext cx="301795" cy="301795"/>
          </a:xfrm>
          <a:prstGeom prst="ellipse">
            <a:avLst/>
          </a:prstGeom>
          <a:noFill/>
          <a:ln w="28575" cmpd="sng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870565" y="3294607"/>
            <a:ext cx="40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en-US" i="1" baseline="-25000" dirty="0" smtClean="0"/>
              <a:t>1</a:t>
            </a:r>
            <a:endParaRPr lang="en-US" i="1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3014451" y="2716162"/>
            <a:ext cx="928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(x2, y2)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27427756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130</TotalTime>
  <Words>552</Words>
  <Application>Microsoft Macintosh PowerPoint</Application>
  <PresentationFormat>On-screen Show (4:3)</PresentationFormat>
  <Paragraphs>132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ns2: SimTraff (old version)</vt:lpstr>
      <vt:lpstr>Files</vt:lpstr>
      <vt:lpstr>SimTraff.tcl</vt:lpstr>
      <vt:lpstr>Simtraff.{h,cc}</vt:lpstr>
      <vt:lpstr>SimTraff: Events</vt:lpstr>
      <vt:lpstr>TraffCalendarScheduler::run()</vt:lpstr>
      <vt:lpstr>Variables for progression control</vt:lpstr>
      <vt:lpstr>VHCMOV and PauseEvent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Node management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51</cp:revision>
  <dcterms:created xsi:type="dcterms:W3CDTF">2012-07-03T16:35:24Z</dcterms:created>
  <dcterms:modified xsi:type="dcterms:W3CDTF">2012-07-03T18:46:07Z</dcterms:modified>
</cp:coreProperties>
</file>