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9"/>
  </p:handoutMasterIdLst>
  <p:sldIdLst>
    <p:sldId id="256" r:id="rId2"/>
    <p:sldId id="289" r:id="rId3"/>
    <p:sldId id="324" r:id="rId4"/>
    <p:sldId id="325" r:id="rId5"/>
    <p:sldId id="326" r:id="rId6"/>
    <p:sldId id="327" r:id="rId7"/>
    <p:sldId id="322" r:id="rId8"/>
    <p:sldId id="323" r:id="rId9"/>
    <p:sldId id="295" r:id="rId10"/>
    <p:sldId id="259" r:id="rId11"/>
    <p:sldId id="297" r:id="rId12"/>
    <p:sldId id="300" r:id="rId13"/>
    <p:sldId id="301" r:id="rId14"/>
    <p:sldId id="296" r:id="rId15"/>
    <p:sldId id="298" r:id="rId16"/>
    <p:sldId id="299" r:id="rId17"/>
    <p:sldId id="311" r:id="rId18"/>
    <p:sldId id="310" r:id="rId19"/>
    <p:sldId id="302" r:id="rId20"/>
    <p:sldId id="305" r:id="rId21"/>
    <p:sldId id="303" r:id="rId22"/>
    <p:sldId id="306" r:id="rId23"/>
    <p:sldId id="307" r:id="rId24"/>
    <p:sldId id="308" r:id="rId25"/>
    <p:sldId id="309" r:id="rId26"/>
    <p:sldId id="312" r:id="rId27"/>
    <p:sldId id="313" r:id="rId28"/>
    <p:sldId id="314" r:id="rId29"/>
    <p:sldId id="316" r:id="rId30"/>
    <p:sldId id="315" r:id="rId31"/>
    <p:sldId id="317" r:id="rId32"/>
    <p:sldId id="321" r:id="rId33"/>
    <p:sldId id="318" r:id="rId34"/>
    <p:sldId id="319" r:id="rId35"/>
    <p:sldId id="328" r:id="rId36"/>
    <p:sldId id="329" r:id="rId37"/>
    <p:sldId id="330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0FA9B4-95C7-3245-A667-9985EBBC0016}">
          <p14:sldIdLst>
            <p14:sldId id="256"/>
            <p14:sldId id="289"/>
            <p14:sldId id="324"/>
            <p14:sldId id="325"/>
            <p14:sldId id="326"/>
            <p14:sldId id="327"/>
            <p14:sldId id="322"/>
            <p14:sldId id="323"/>
          </p14:sldIdLst>
        </p14:section>
        <p14:section name="Mobile Sensing" id="{DC6DD5C3-34C2-C94A-9DC5-1CB2FDDF9E78}">
          <p14:sldIdLst>
            <p14:sldId id="295"/>
            <p14:sldId id="259"/>
            <p14:sldId id="297"/>
            <p14:sldId id="300"/>
            <p14:sldId id="301"/>
            <p14:sldId id="296"/>
            <p14:sldId id="298"/>
            <p14:sldId id="299"/>
            <p14:sldId id="311"/>
            <p14:sldId id="310"/>
            <p14:sldId id="302"/>
            <p14:sldId id="305"/>
            <p14:sldId id="303"/>
            <p14:sldId id="306"/>
            <p14:sldId id="307"/>
            <p14:sldId id="308"/>
            <p14:sldId id="309"/>
          </p14:sldIdLst>
        </p14:section>
        <p14:section name="Accelerometer" id="{F192A42D-687E-F540-97D2-2A0722E0F193}">
          <p14:sldIdLst>
            <p14:sldId id="312"/>
            <p14:sldId id="313"/>
            <p14:sldId id="314"/>
            <p14:sldId id="316"/>
            <p14:sldId id="315"/>
            <p14:sldId id="317"/>
            <p14:sldId id="321"/>
            <p14:sldId id="318"/>
            <p14:sldId id="319"/>
            <p14:sldId id="328"/>
            <p14:sldId id="329"/>
            <p14:sldId id="33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94713" autoAdjust="0"/>
  </p:normalViewPr>
  <p:slideViewPr>
    <p:cSldViewPr snapToGrid="0" snapToObjects="1">
      <p:cViewPr>
        <p:scale>
          <a:sx n="105" d="100"/>
          <a:sy n="105" d="100"/>
        </p:scale>
        <p:origin x="-1224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handoutMaster" Target="handoutMasters/handout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91CAB-E7B1-DD4A-9BF0-39BDFF62A5B4}" type="datetimeFigureOut">
              <a:rPr lang="en-US" smtClean="0"/>
              <a:t>9/26/12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17B85-ACA2-414E-B983-48DE5D12F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02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nikerunning.nike.com/nikeos/p/nikeplus/ko_KR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euvCxCR2JlI" TargetMode="External"/><Relationship Id="rId3" Type="http://schemas.openxmlformats.org/officeDocument/2006/relationships/hyperlink" Target="carbonrally.com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cquvA_IpEsA" TargetMode="External"/><Relationship Id="rId3" Type="http://schemas.openxmlformats.org/officeDocument/2006/relationships/image" Target="../media/image13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ORcu-c-qnjg" TargetMode="External"/><Relationship Id="rId4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s19W-MG-whE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9525"/>
            <a:ext cx="7772400" cy="2390926"/>
          </a:xfrm>
        </p:spPr>
        <p:txBody>
          <a:bodyPr>
            <a:normAutofit/>
          </a:bodyPr>
          <a:lstStyle/>
          <a:p>
            <a:r>
              <a:rPr lang="en-US" sz="6000" dirty="0" smtClean="0"/>
              <a:t>Mobile Sensing &amp; Accelerometer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197705"/>
          </a:xfrm>
        </p:spPr>
        <p:txBody>
          <a:bodyPr>
            <a:normAutofit/>
          </a:bodyPr>
          <a:lstStyle/>
          <a:p>
            <a:r>
              <a:rPr lang="en-US" dirty="0" smtClean="0"/>
              <a:t>Mobile Computing</a:t>
            </a:r>
            <a:endParaRPr lang="en-US" dirty="0" smtClean="0"/>
          </a:p>
          <a:p>
            <a:r>
              <a:rPr lang="en-US" dirty="0" smtClean="0"/>
              <a:t>Minho Shin</a:t>
            </a:r>
          </a:p>
          <a:p>
            <a:r>
              <a:rPr lang="en-US" dirty="0" smtClean="0"/>
              <a:t>2012. 9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9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Sensor is useful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Proximity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isables screen when talking on the phone</a:t>
            </a:r>
          </a:p>
          <a:p>
            <a:r>
              <a:rPr lang="en-US" dirty="0" smtClean="0"/>
              <a:t>Accelerometer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nlarge fonts when moving</a:t>
            </a:r>
          </a:p>
          <a:p>
            <a:r>
              <a:rPr lang="en-US" dirty="0" smtClean="0"/>
              <a:t>GPS</a:t>
            </a:r>
          </a:p>
          <a:p>
            <a:pPr lvl="1"/>
            <a:r>
              <a:rPr lang="en-US" dirty="0" smtClean="0"/>
              <a:t>Notifies the user when approaching destination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40096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dirty="0" smtClean="0"/>
              <a:t>For more sophisticated services, sensing is not enough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077109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processing of Human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971600" y="5682952"/>
            <a:ext cx="2664296" cy="5543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Neural Sense</a:t>
            </a:r>
            <a:endParaRPr lang="en-US" dirty="0"/>
          </a:p>
        </p:txBody>
      </p:sp>
      <p:sp>
        <p:nvSpPr>
          <p:cNvPr id="17" name="Can 16"/>
          <p:cNvSpPr/>
          <p:nvPr/>
        </p:nvSpPr>
        <p:spPr>
          <a:xfrm>
            <a:off x="4572000" y="5600391"/>
            <a:ext cx="2088232" cy="720080"/>
          </a:xfrm>
          <a:prstGeom prst="ca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Basic Instinct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7" idx="2"/>
            <a:endCxn id="4" idx="3"/>
          </p:cNvCxnSpPr>
          <p:nvPr/>
        </p:nvCxnSpPr>
        <p:spPr>
          <a:xfrm rot="10800000">
            <a:off x="3635896" y="5960133"/>
            <a:ext cx="936104" cy="2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804248" y="5805264"/>
            <a:ext cx="1982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I smell something…</a:t>
            </a:r>
            <a:endParaRPr lang="en-US" i="1" dirty="0"/>
          </a:p>
        </p:txBody>
      </p:sp>
      <p:sp>
        <p:nvSpPr>
          <p:cNvPr id="6" name="Rounded Rectangle 5"/>
          <p:cNvSpPr/>
          <p:nvPr/>
        </p:nvSpPr>
        <p:spPr>
          <a:xfrm>
            <a:off x="971600" y="4379572"/>
            <a:ext cx="2664296" cy="5543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Cognitive Recognition</a:t>
            </a:r>
            <a:endParaRPr lang="en-US" dirty="0"/>
          </a:p>
        </p:txBody>
      </p:sp>
      <p:sp>
        <p:nvSpPr>
          <p:cNvPr id="8" name="Can 7"/>
          <p:cNvSpPr/>
          <p:nvPr/>
        </p:nvSpPr>
        <p:spPr>
          <a:xfrm>
            <a:off x="4572000" y="4221088"/>
            <a:ext cx="2088232" cy="864096"/>
          </a:xfrm>
          <a:prstGeom prst="ca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Perceptive rules</a:t>
            </a:r>
          </a:p>
          <a:p>
            <a:pPr algn="ctr"/>
            <a:r>
              <a:rPr lang="en-US" dirty="0" smtClean="0"/>
              <a:t>Experience, training</a:t>
            </a:r>
            <a:endParaRPr lang="en-US" dirty="0"/>
          </a:p>
        </p:txBody>
      </p:sp>
      <p:sp>
        <p:nvSpPr>
          <p:cNvPr id="11" name="Up Arrow 10"/>
          <p:cNvSpPr/>
          <p:nvPr/>
        </p:nvSpPr>
        <p:spPr>
          <a:xfrm>
            <a:off x="2051720" y="5020409"/>
            <a:ext cx="360040" cy="576064"/>
          </a:xfrm>
          <a:prstGeom prst="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stCxn id="8" idx="2"/>
            <a:endCxn id="6" idx="3"/>
          </p:cNvCxnSpPr>
          <p:nvPr/>
        </p:nvCxnSpPr>
        <p:spPr>
          <a:xfrm rot="10800000" flipV="1">
            <a:off x="3635896" y="4653136"/>
            <a:ext cx="936104" cy="36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804248" y="4437112"/>
            <a:ext cx="2094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It smells like burning</a:t>
            </a:r>
            <a:endParaRPr lang="en-US" i="1" dirty="0"/>
          </a:p>
        </p:txBody>
      </p:sp>
      <p:sp>
        <p:nvSpPr>
          <p:cNvPr id="7" name="Rounded Rectangle 6"/>
          <p:cNvSpPr/>
          <p:nvPr/>
        </p:nvSpPr>
        <p:spPr>
          <a:xfrm>
            <a:off x="971600" y="3076194"/>
            <a:ext cx="2664296" cy="5543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Reasoning</a:t>
            </a:r>
            <a:endParaRPr lang="en-US" dirty="0"/>
          </a:p>
        </p:txBody>
      </p:sp>
      <p:sp>
        <p:nvSpPr>
          <p:cNvPr id="9" name="Can 8"/>
          <p:cNvSpPr/>
          <p:nvPr/>
        </p:nvSpPr>
        <p:spPr>
          <a:xfrm>
            <a:off x="4572000" y="2924944"/>
            <a:ext cx="2088232" cy="864096"/>
          </a:xfrm>
          <a:prstGeom prst="ca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Logical rules, Statistical facts</a:t>
            </a:r>
            <a:endParaRPr lang="en-US" dirty="0"/>
          </a:p>
        </p:txBody>
      </p:sp>
      <p:sp>
        <p:nvSpPr>
          <p:cNvPr id="12" name="Up Arrow 11"/>
          <p:cNvSpPr/>
          <p:nvPr/>
        </p:nvSpPr>
        <p:spPr>
          <a:xfrm>
            <a:off x="2051720" y="3717031"/>
            <a:ext cx="360040" cy="576064"/>
          </a:xfrm>
          <a:prstGeom prst="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>
            <a:stCxn id="9" idx="2"/>
            <a:endCxn id="7" idx="3"/>
          </p:cNvCxnSpPr>
          <p:nvPr/>
        </p:nvCxnSpPr>
        <p:spPr>
          <a:xfrm rot="10800000">
            <a:off x="3635896" y="3353374"/>
            <a:ext cx="936104" cy="36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804248" y="2924944"/>
            <a:ext cx="21547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Burning is dangerous</a:t>
            </a:r>
          </a:p>
          <a:p>
            <a:r>
              <a:rPr lang="en-US" i="1" dirty="0" smtClean="0"/>
              <a:t>I was cooking</a:t>
            </a:r>
          </a:p>
          <a:p>
            <a:r>
              <a:rPr lang="en-US" i="1" dirty="0" smtClean="0"/>
              <a:t>I am alone at home…</a:t>
            </a:r>
            <a:endParaRPr lang="en-US" i="1" dirty="0"/>
          </a:p>
        </p:txBody>
      </p:sp>
      <p:sp>
        <p:nvSpPr>
          <p:cNvPr id="13" name="Rounded Rectangle 12"/>
          <p:cNvSpPr/>
          <p:nvPr/>
        </p:nvSpPr>
        <p:spPr>
          <a:xfrm>
            <a:off x="971600" y="1772816"/>
            <a:ext cx="2664296" cy="5543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Action</a:t>
            </a:r>
            <a:endParaRPr lang="en-US" dirty="0"/>
          </a:p>
        </p:txBody>
      </p:sp>
      <p:sp>
        <p:nvSpPr>
          <p:cNvPr id="14" name="Up Arrow 13"/>
          <p:cNvSpPr/>
          <p:nvPr/>
        </p:nvSpPr>
        <p:spPr>
          <a:xfrm>
            <a:off x="2051720" y="2413653"/>
            <a:ext cx="360040" cy="576064"/>
          </a:xfrm>
          <a:prstGeom prst="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an 24"/>
          <p:cNvSpPr/>
          <p:nvPr/>
        </p:nvSpPr>
        <p:spPr>
          <a:xfrm>
            <a:off x="4572000" y="1617649"/>
            <a:ext cx="2088232" cy="864096"/>
          </a:xfrm>
          <a:prstGeom prst="ca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Culture, Ethics</a:t>
            </a:r>
          </a:p>
          <a:p>
            <a:pPr algn="ctr"/>
            <a:r>
              <a:rPr lang="en-US" dirty="0" smtClean="0"/>
              <a:t>Policy, Preference</a:t>
            </a:r>
            <a:endParaRPr lang="en-US" dirty="0"/>
          </a:p>
        </p:txBody>
      </p:sp>
      <p:cxnSp>
        <p:nvCxnSpPr>
          <p:cNvPr id="27" name="Straight Arrow Connector 26"/>
          <p:cNvCxnSpPr>
            <a:stCxn id="25" idx="2"/>
            <a:endCxn id="13" idx="3"/>
          </p:cNvCxnSpPr>
          <p:nvPr/>
        </p:nvCxnSpPr>
        <p:spPr>
          <a:xfrm rot="10800000" flipV="1">
            <a:off x="3635896" y="2049696"/>
            <a:ext cx="936104" cy="2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04248" y="1702549"/>
            <a:ext cx="2032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I have to turn it off</a:t>
            </a:r>
          </a:p>
          <a:p>
            <a:r>
              <a:rPr lang="en-US" i="1" dirty="0" smtClean="0"/>
              <a:t>as soon as possible!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36821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processing of HMC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148881" y="5682952"/>
            <a:ext cx="2664296" cy="5543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Sensor data collection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148881" y="4379572"/>
            <a:ext cx="2664296" cy="5543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Recognition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148881" y="3076194"/>
            <a:ext cx="2664296" cy="5543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Reasoning</a:t>
            </a:r>
            <a:endParaRPr lang="en-US" dirty="0"/>
          </a:p>
        </p:txBody>
      </p:sp>
      <p:sp>
        <p:nvSpPr>
          <p:cNvPr id="8" name="Can 7"/>
          <p:cNvSpPr/>
          <p:nvPr/>
        </p:nvSpPr>
        <p:spPr>
          <a:xfrm>
            <a:off x="5749281" y="4221088"/>
            <a:ext cx="2088232" cy="864096"/>
          </a:xfrm>
          <a:prstGeom prst="ca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Machine Learning</a:t>
            </a:r>
            <a:endParaRPr lang="en-US" dirty="0"/>
          </a:p>
        </p:txBody>
      </p:sp>
      <p:sp>
        <p:nvSpPr>
          <p:cNvPr id="9" name="Can 8"/>
          <p:cNvSpPr/>
          <p:nvPr/>
        </p:nvSpPr>
        <p:spPr>
          <a:xfrm>
            <a:off x="5749281" y="2780928"/>
            <a:ext cx="2520280" cy="1152128"/>
          </a:xfrm>
          <a:prstGeom prst="ca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Ontology</a:t>
            </a:r>
          </a:p>
          <a:p>
            <a:pPr algn="ctr"/>
            <a:r>
              <a:rPr lang="en-US" dirty="0" smtClean="0"/>
              <a:t>Description Logic</a:t>
            </a:r>
          </a:p>
          <a:p>
            <a:pPr algn="ctr"/>
            <a:r>
              <a:rPr lang="en-US" dirty="0" smtClean="0"/>
              <a:t>Probabilistic Reasoning</a:t>
            </a:r>
            <a:endParaRPr lang="en-US" dirty="0"/>
          </a:p>
        </p:txBody>
      </p:sp>
      <p:sp>
        <p:nvSpPr>
          <p:cNvPr id="11" name="Up Arrow 10"/>
          <p:cNvSpPr/>
          <p:nvPr/>
        </p:nvSpPr>
        <p:spPr>
          <a:xfrm>
            <a:off x="3229001" y="5020409"/>
            <a:ext cx="360040" cy="576064"/>
          </a:xfrm>
          <a:prstGeom prst="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3229001" y="3717031"/>
            <a:ext cx="360040" cy="576064"/>
          </a:xfrm>
          <a:prstGeom prst="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148881" y="1772816"/>
            <a:ext cx="2664296" cy="5543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Actuation</a:t>
            </a:r>
            <a:endParaRPr lang="en-US" dirty="0"/>
          </a:p>
        </p:txBody>
      </p:sp>
      <p:sp>
        <p:nvSpPr>
          <p:cNvPr id="14" name="Up Arrow 13"/>
          <p:cNvSpPr/>
          <p:nvPr/>
        </p:nvSpPr>
        <p:spPr>
          <a:xfrm>
            <a:off x="3229001" y="2413653"/>
            <a:ext cx="360040" cy="576064"/>
          </a:xfrm>
          <a:prstGeom prst="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stCxn id="8" idx="2"/>
            <a:endCxn id="6" idx="3"/>
          </p:cNvCxnSpPr>
          <p:nvPr/>
        </p:nvCxnSpPr>
        <p:spPr>
          <a:xfrm rot="10800000" flipV="1">
            <a:off x="4813177" y="4653136"/>
            <a:ext cx="936104" cy="36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7" name="Can 16"/>
          <p:cNvSpPr/>
          <p:nvPr/>
        </p:nvSpPr>
        <p:spPr>
          <a:xfrm>
            <a:off x="5749281" y="5600391"/>
            <a:ext cx="2088232" cy="720080"/>
          </a:xfrm>
          <a:prstGeom prst="ca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Sensors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7" idx="2"/>
            <a:endCxn id="4" idx="3"/>
          </p:cNvCxnSpPr>
          <p:nvPr/>
        </p:nvCxnSpPr>
        <p:spPr>
          <a:xfrm rot="10800000">
            <a:off x="4813177" y="5960133"/>
            <a:ext cx="936104" cy="2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9" idx="2"/>
            <a:endCxn id="7" idx="3"/>
          </p:cNvCxnSpPr>
          <p:nvPr/>
        </p:nvCxnSpPr>
        <p:spPr>
          <a:xfrm rot="10800000">
            <a:off x="4813177" y="3353374"/>
            <a:ext cx="936104" cy="36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5" name="Can 24"/>
          <p:cNvSpPr/>
          <p:nvPr/>
        </p:nvSpPr>
        <p:spPr>
          <a:xfrm>
            <a:off x="5749281" y="1617649"/>
            <a:ext cx="2088232" cy="864096"/>
          </a:xfrm>
          <a:prstGeom prst="ca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Policy</a:t>
            </a:r>
          </a:p>
          <a:p>
            <a:pPr algn="ctr"/>
            <a:r>
              <a:rPr lang="en-US" dirty="0" smtClean="0"/>
              <a:t>Decision tree</a:t>
            </a:r>
            <a:endParaRPr lang="en-US" dirty="0"/>
          </a:p>
        </p:txBody>
      </p:sp>
      <p:cxnSp>
        <p:nvCxnSpPr>
          <p:cNvPr id="27" name="Straight Arrow Connector 26"/>
          <p:cNvCxnSpPr>
            <a:stCxn id="25" idx="2"/>
            <a:endCxn id="13" idx="3"/>
          </p:cNvCxnSpPr>
          <p:nvPr/>
        </p:nvCxnSpPr>
        <p:spPr>
          <a:xfrm rot="10800000" flipV="1">
            <a:off x="4813177" y="2049696"/>
            <a:ext cx="936104" cy="2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11200" y="3779186"/>
            <a:ext cx="1029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Learning</a:t>
            </a:r>
            <a:endParaRPr lang="en-US" dirty="0"/>
          </a:p>
        </p:txBody>
      </p:sp>
      <p:sp>
        <p:nvSpPr>
          <p:cNvPr id="5" name="Left Brace 4"/>
          <p:cNvSpPr/>
          <p:nvPr/>
        </p:nvSpPr>
        <p:spPr>
          <a:xfrm>
            <a:off x="1716559" y="3102488"/>
            <a:ext cx="347655" cy="1831444"/>
          </a:xfrm>
          <a:prstGeom prst="leftBrac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27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1-09-27 at 2.11.3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538" y="108857"/>
            <a:ext cx="5700937" cy="666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57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Challenges: Sensing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Programmability</a:t>
            </a:r>
          </a:p>
          <a:p>
            <a:pPr lvl="1"/>
            <a:r>
              <a:rPr lang="en-US" dirty="0" smtClean="0"/>
              <a:t>Most smartphones offer software development kits (SDK), APIs, and software tools </a:t>
            </a:r>
          </a:p>
          <a:p>
            <a:pPr lvl="1"/>
            <a:r>
              <a:rPr lang="en-US" dirty="0" smtClean="0"/>
              <a:t>Lack of fine-grained sensor control</a:t>
            </a:r>
          </a:p>
          <a:p>
            <a:pPr lvl="1"/>
            <a:r>
              <a:rPr lang="en-US" dirty="0" smtClean="0"/>
              <a:t>Lack of common sensing abstractions and APIs that could run on different platforms</a:t>
            </a:r>
          </a:p>
        </p:txBody>
      </p:sp>
    </p:spTree>
    <p:extLst>
      <p:ext uri="{BB962C8B-B14F-4D97-AF65-F5344CB8AC3E}">
        <p14:creationId xmlns:p14="http://schemas.microsoft.com/office/powerpoint/2010/main" val="620784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Challenges: Sensing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34467"/>
          </a:xfrm>
        </p:spPr>
        <p:txBody>
          <a:bodyPr anchor="t">
            <a:normAutofit/>
          </a:bodyPr>
          <a:lstStyle/>
          <a:p>
            <a:r>
              <a:rPr lang="en-US" sz="2200" dirty="0" smtClean="0"/>
              <a:t>Continuous Sensing</a:t>
            </a:r>
          </a:p>
          <a:p>
            <a:pPr lvl="1"/>
            <a:r>
              <a:rPr lang="en-US" sz="2200" dirty="0" smtClean="0"/>
              <a:t>Require multitasking and background processing</a:t>
            </a:r>
          </a:p>
          <a:p>
            <a:pPr lvl="2"/>
            <a:r>
              <a:rPr lang="en-US" sz="2200" dirty="0" smtClean="0"/>
              <a:t>e.g., continuous accelerometer sampling</a:t>
            </a:r>
          </a:p>
          <a:p>
            <a:pPr lvl="1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92646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iPhone Push Service</a:t>
            </a:r>
            <a:endParaRPr lang="en-US" dirty="0"/>
          </a:p>
        </p:txBody>
      </p:sp>
      <p:pic>
        <p:nvPicPr>
          <p:cNvPr id="4" name="Picture 3" descr="Screen shot 2011-09-28 at 12.25.0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700" y="1600200"/>
            <a:ext cx="65786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6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Challenges: Sensing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3446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Continuous Sensing</a:t>
            </a:r>
          </a:p>
          <a:p>
            <a:pPr lvl="1"/>
            <a:r>
              <a:rPr lang="en-US" dirty="0" smtClean="0"/>
              <a:t>Require multitasking and background processing</a:t>
            </a:r>
          </a:p>
          <a:p>
            <a:pPr lvl="2"/>
            <a:r>
              <a:rPr lang="en-US" dirty="0" smtClean="0"/>
              <a:t>e.g., continuous accelerometer sampling</a:t>
            </a:r>
          </a:p>
          <a:p>
            <a:pPr lvl="1"/>
            <a:r>
              <a:rPr lang="en-US" dirty="0" smtClean="0"/>
              <a:t>Heavy computation load</a:t>
            </a:r>
          </a:p>
          <a:p>
            <a:pPr lvl="2"/>
            <a:r>
              <a:rPr lang="en-US" dirty="0" smtClean="0"/>
              <a:t>Interpreting audio data</a:t>
            </a:r>
          </a:p>
          <a:p>
            <a:pPr lvl="1"/>
            <a:r>
              <a:rPr lang="en-US" dirty="0" smtClean="0"/>
              <a:t>Energy consuming</a:t>
            </a:r>
          </a:p>
          <a:p>
            <a:pPr lvl="2"/>
            <a:r>
              <a:rPr lang="en-US" dirty="0" smtClean="0"/>
              <a:t>GPS reading requires a lot of energy (20 </a:t>
            </a:r>
            <a:r>
              <a:rPr lang="en-US" dirty="0" err="1" smtClean="0"/>
              <a:t>hrs</a:t>
            </a:r>
            <a:r>
              <a:rPr lang="en-US" dirty="0" smtClean="0"/>
              <a:t> down to 6 </a:t>
            </a:r>
            <a:r>
              <a:rPr lang="en-US" dirty="0" err="1" smtClean="0"/>
              <a:t>hrs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Cloud-helped sensing</a:t>
            </a:r>
          </a:p>
          <a:p>
            <a:pPr lvl="2"/>
            <a:r>
              <a:rPr lang="en-US" dirty="0" smtClean="0"/>
              <a:t>Duty cycling</a:t>
            </a:r>
          </a:p>
          <a:p>
            <a:pPr lvl="2"/>
            <a:r>
              <a:rPr lang="en-US" dirty="0" smtClean="0"/>
              <a:t>Special processor architecture for continuous sensing (by Microsoft)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619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Challenges: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400" dirty="0" smtClean="0"/>
              <a:t>Raw sensor data is worthless without interpretation</a:t>
            </a:r>
          </a:p>
        </p:txBody>
      </p:sp>
      <p:pic>
        <p:nvPicPr>
          <p:cNvPr id="4" name="Picture 3" descr="Screen shot 2011-03-15 at 12.02.35 PM.png"/>
          <p:cNvPicPr>
            <a:picLocks noChangeAspect="1"/>
          </p:cNvPicPr>
          <p:nvPr/>
        </p:nvPicPr>
        <p:blipFill rotWithShape="1">
          <a:blip r:embed="rId2" cstate="print"/>
          <a:srcRect b="12494"/>
          <a:stretch/>
        </p:blipFill>
        <p:spPr>
          <a:xfrm>
            <a:off x="610998" y="2325814"/>
            <a:ext cx="6470080" cy="2016376"/>
          </a:xfrm>
          <a:prstGeom prst="rect">
            <a:avLst/>
          </a:prstGeom>
        </p:spPr>
      </p:pic>
      <p:pic>
        <p:nvPicPr>
          <p:cNvPr id="5" name="Picture 4" descr="Screen shot 2011-03-15 at 12.02.46 PM.png"/>
          <p:cNvPicPr>
            <a:picLocks noChangeAspect="1"/>
          </p:cNvPicPr>
          <p:nvPr/>
        </p:nvPicPr>
        <p:blipFill rotWithShape="1">
          <a:blip r:embed="rId3" cstate="print"/>
          <a:srcRect b="10939"/>
          <a:stretch/>
        </p:blipFill>
        <p:spPr>
          <a:xfrm>
            <a:off x="1221774" y="3155213"/>
            <a:ext cx="7238096" cy="2239263"/>
          </a:xfrm>
          <a:prstGeom prst="rect">
            <a:avLst/>
          </a:prstGeom>
        </p:spPr>
      </p:pic>
      <p:pic>
        <p:nvPicPr>
          <p:cNvPr id="6" name="Picture 5" descr="Screen shot 2011-03-15 at 12.02.56 PM.png"/>
          <p:cNvPicPr>
            <a:picLocks noChangeAspect="1"/>
          </p:cNvPicPr>
          <p:nvPr/>
        </p:nvPicPr>
        <p:blipFill rotWithShape="1">
          <a:blip r:embed="rId4" cstate="print"/>
          <a:srcRect b="8984"/>
          <a:stretch/>
        </p:blipFill>
        <p:spPr>
          <a:xfrm>
            <a:off x="2051158" y="4176097"/>
            <a:ext cx="6819048" cy="214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7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sensors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59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Challenges: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can a mobile phone interpret human behavior from low-level sensor data?</a:t>
            </a:r>
          </a:p>
          <a:p>
            <a:pPr lvl="1"/>
            <a:r>
              <a:rPr lang="en-US" dirty="0" smtClean="0"/>
              <a:t>Supervised Learning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700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400" dirty="0" smtClean="0"/>
              <a:t>Modeling </a:t>
            </a:r>
            <a:r>
              <a:rPr lang="en-US" sz="2400" dirty="0" smtClean="0">
                <a:sym typeface="Wingdings"/>
              </a:rPr>
              <a:t> Training  Testing</a:t>
            </a:r>
          </a:p>
          <a:p>
            <a:r>
              <a:rPr lang="en-US" sz="2400" dirty="0" smtClean="0">
                <a:sym typeface="Wingdings"/>
              </a:rPr>
              <a:t>Modeling: decide a statistical model</a:t>
            </a:r>
          </a:p>
          <a:p>
            <a:r>
              <a:rPr lang="en-US" sz="2400" dirty="0" smtClean="0">
                <a:sym typeface="Wingdings"/>
              </a:rPr>
              <a:t>Training: Learn model parameters from training data</a:t>
            </a:r>
          </a:p>
          <a:p>
            <a:r>
              <a:rPr lang="en-US" sz="2400" dirty="0" smtClean="0">
                <a:sym typeface="Wingdings"/>
              </a:rPr>
              <a:t>Testing: Apply this model to the real data</a:t>
            </a:r>
          </a:p>
          <a:p>
            <a:endParaRPr lang="en-US" sz="2400" dirty="0"/>
          </a:p>
        </p:txBody>
      </p:sp>
      <p:pic>
        <p:nvPicPr>
          <p:cNvPr id="9" name="Picture 8" descr="Screen shot 2011-09-27 at 10.58.2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2851"/>
            <a:ext cx="9144000" cy="240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76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798181"/>
          </a:xfrm>
        </p:spPr>
        <p:txBody>
          <a:bodyPr anchor="t">
            <a:normAutofit/>
          </a:bodyPr>
          <a:lstStyle/>
          <a:p>
            <a:r>
              <a:rPr lang="en-US" sz="2400" dirty="0" smtClean="0"/>
              <a:t>Modeling </a:t>
            </a:r>
            <a:r>
              <a:rPr lang="en-US" sz="2400" dirty="0" smtClean="0">
                <a:sym typeface="Wingdings"/>
              </a:rPr>
              <a:t> Training  Testing</a:t>
            </a:r>
          </a:p>
          <a:p>
            <a:r>
              <a:rPr lang="en-US" sz="2400" dirty="0" smtClean="0">
                <a:sym typeface="Wingdings"/>
              </a:rPr>
              <a:t>Modeling: decide a statistical model</a:t>
            </a:r>
          </a:p>
          <a:p>
            <a:r>
              <a:rPr lang="en-US" sz="2400" dirty="0" smtClean="0">
                <a:sym typeface="Wingdings"/>
              </a:rPr>
              <a:t>Training: Learn model parameters from training data</a:t>
            </a:r>
          </a:p>
          <a:p>
            <a:r>
              <a:rPr lang="en-US" sz="2400" dirty="0" smtClean="0">
                <a:sym typeface="Wingdings"/>
              </a:rPr>
              <a:t>Testing: Apply this model to the real data</a:t>
            </a:r>
          </a:p>
          <a:p>
            <a:r>
              <a:rPr lang="en-US" sz="2400" dirty="0" smtClean="0">
                <a:sym typeface="Wingdings"/>
              </a:rPr>
              <a:t>Data labeling</a:t>
            </a:r>
          </a:p>
          <a:p>
            <a:pPr lvl="1"/>
            <a:r>
              <a:rPr lang="en-US" sz="2000" dirty="0" smtClean="0">
                <a:sym typeface="Wingdings"/>
              </a:rPr>
              <a:t>Supervised: all data is labeled</a:t>
            </a:r>
          </a:p>
          <a:p>
            <a:pPr lvl="1"/>
            <a:r>
              <a:rPr lang="en-US" sz="2000" dirty="0" smtClean="0">
                <a:sym typeface="Wingdings"/>
              </a:rPr>
              <a:t>Semi-supervised: some data is labeled</a:t>
            </a:r>
          </a:p>
          <a:p>
            <a:pPr lvl="1"/>
            <a:r>
              <a:rPr lang="en-US" sz="2000" dirty="0" smtClean="0">
                <a:sym typeface="Wingdings"/>
              </a:rPr>
              <a:t>Unsupervised: no data is labeled</a:t>
            </a:r>
          </a:p>
        </p:txBody>
      </p:sp>
    </p:spTree>
    <p:extLst>
      <p:ext uri="{BB962C8B-B14F-4D97-AF65-F5344CB8AC3E}">
        <p14:creationId xmlns:p14="http://schemas.microsoft.com/office/powerpoint/2010/main" val="3892790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834467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Multimodal sensing</a:t>
            </a:r>
          </a:p>
          <a:p>
            <a:pPr lvl="1"/>
            <a:r>
              <a:rPr lang="en-US" dirty="0" smtClean="0"/>
              <a:t>Use different types of sensors to learn a situation</a:t>
            </a:r>
          </a:p>
          <a:p>
            <a:pPr lvl="1"/>
            <a:r>
              <a:rPr lang="en-US" dirty="0" smtClean="0"/>
              <a:t>Microphone, Accelerometer, GPS can infer more complex human behavior</a:t>
            </a:r>
          </a:p>
          <a:p>
            <a:r>
              <a:rPr lang="en-US" dirty="0" smtClean="0"/>
              <a:t>Active learning</a:t>
            </a:r>
          </a:p>
          <a:p>
            <a:pPr lvl="1"/>
            <a:r>
              <a:rPr lang="en-US" dirty="0" smtClean="0"/>
              <a:t>selectively queries the user for labels</a:t>
            </a:r>
          </a:p>
          <a:p>
            <a:r>
              <a:rPr lang="en-US" dirty="0" smtClean="0"/>
              <a:t>Social network</a:t>
            </a:r>
          </a:p>
          <a:p>
            <a:pPr lvl="1"/>
            <a:r>
              <a:rPr lang="en-US" dirty="0" smtClean="0"/>
              <a:t>combine learning procedure based on social network</a:t>
            </a:r>
          </a:p>
          <a:p>
            <a:r>
              <a:rPr lang="en-US" dirty="0" smtClean="0"/>
              <a:t>Community-guided learning</a:t>
            </a:r>
          </a:p>
          <a:p>
            <a:pPr lvl="1"/>
            <a:r>
              <a:rPr lang="en-US" dirty="0" smtClean="0"/>
              <a:t>combines data similarity and crowd-sourced labels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991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mobile sensing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Sharing</a:t>
            </a:r>
          </a:p>
          <a:p>
            <a:pPr lvl="1"/>
            <a:r>
              <a:rPr lang="en-US" dirty="0" smtClean="0"/>
              <a:t>Social networking provides attractive ways to share sensed information</a:t>
            </a:r>
          </a:p>
          <a:p>
            <a:pPr lvl="1"/>
            <a:r>
              <a:rPr lang="en-US" i="1" dirty="0" smtClean="0">
                <a:hlinkClick r:id="rId2"/>
              </a:rPr>
              <a:t>Nike+</a:t>
            </a:r>
            <a:endParaRPr lang="en-US" dirty="0" smtClean="0"/>
          </a:p>
          <a:p>
            <a:r>
              <a:rPr lang="en-US" dirty="0" smtClean="0"/>
              <a:t>Personalization</a:t>
            </a:r>
          </a:p>
          <a:p>
            <a:pPr lvl="1"/>
            <a:r>
              <a:rPr lang="en-US" dirty="0" smtClean="0"/>
              <a:t>Voice recognition</a:t>
            </a:r>
          </a:p>
          <a:p>
            <a:pPr lvl="1"/>
            <a:r>
              <a:rPr lang="en-US" dirty="0" smtClean="0"/>
              <a:t>Monitor daily activities, profile preferences/behavior</a:t>
            </a:r>
          </a:p>
          <a:p>
            <a:pPr lvl="1"/>
            <a:r>
              <a:rPr lang="en-US" dirty="0" smtClean="0"/>
              <a:t>Personalized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3938965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mobile sensing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Persuasive technology</a:t>
            </a:r>
          </a:p>
          <a:p>
            <a:pPr lvl="1"/>
            <a:r>
              <a:rPr lang="en-US" dirty="0" smtClean="0"/>
              <a:t>persuades user to make positive behavioral changes</a:t>
            </a:r>
          </a:p>
          <a:p>
            <a:pPr lvl="1"/>
            <a:r>
              <a:rPr lang="en-US" dirty="0" smtClean="0"/>
              <a:t>(nudge users to exercise more, smoke less)</a:t>
            </a:r>
          </a:p>
          <a:p>
            <a:pPr lvl="1"/>
            <a:r>
              <a:rPr lang="en-US" dirty="0" smtClean="0">
                <a:hlinkClick r:id="rId2"/>
              </a:rPr>
              <a:t>Befit Garden, UbiGreen</a:t>
            </a:r>
            <a:endParaRPr lang="en-US" dirty="0" smtClean="0"/>
          </a:p>
          <a:p>
            <a:pPr lvl="1"/>
            <a:r>
              <a:rPr lang="en-US" dirty="0" smtClean="0"/>
              <a:t>Community persuasion (</a:t>
            </a:r>
            <a:r>
              <a:rPr lang="en-US" dirty="0" smtClean="0">
                <a:hlinkClick r:id="rId3" action="ppaction://hlinkfile"/>
              </a:rPr>
              <a:t>Carbonrally.com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Exploit social network</a:t>
            </a:r>
          </a:p>
          <a:p>
            <a:pPr lvl="2"/>
            <a:r>
              <a:rPr lang="en-US" dirty="0" smtClean="0"/>
              <a:t>Game, Competition, Feedback</a:t>
            </a:r>
          </a:p>
          <a:p>
            <a:pPr lvl="2"/>
            <a:r>
              <a:rPr lang="en-US" dirty="0" err="1" smtClean="0"/>
              <a:t>PatientsLikeMe.com</a:t>
            </a:r>
            <a:endParaRPr lang="en-US" dirty="0" smtClean="0"/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4687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accelerometer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324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1-09-28 at 12.47.5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032329"/>
            <a:ext cx="69977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43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droid-gam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29" y="1193799"/>
            <a:ext cx="7003142" cy="476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235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Acceleration?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Acceleration</a:t>
            </a:r>
          </a:p>
          <a:p>
            <a:pPr lvl="1"/>
            <a:r>
              <a:rPr lang="en-US" dirty="0" smtClean="0"/>
              <a:t>The time rate of change of velocity</a:t>
            </a:r>
          </a:p>
          <a:p>
            <a:pPr lvl="1"/>
            <a:r>
              <a:rPr lang="en-US" dirty="0" smtClean="0"/>
              <a:t>The time rate of change of the time rate of change of distance</a:t>
            </a:r>
          </a:p>
          <a:p>
            <a:r>
              <a:rPr lang="en-US" dirty="0" smtClean="0"/>
              <a:t>Unit</a:t>
            </a:r>
          </a:p>
          <a:p>
            <a:pPr lvl="1"/>
            <a:r>
              <a:rPr lang="en-US" dirty="0" smtClean="0"/>
              <a:t>m/s/s, m/s</a:t>
            </a:r>
            <a:r>
              <a:rPr lang="en-US" baseline="30000" dirty="0" smtClean="0"/>
              <a:t>2</a:t>
            </a:r>
          </a:p>
          <a:p>
            <a:pPr lvl="1"/>
            <a:r>
              <a:rPr lang="en-US" dirty="0" smtClean="0"/>
              <a:t>g</a:t>
            </a:r>
            <a:r>
              <a:rPr lang="en-US" dirty="0"/>
              <a:t>: multiple of  </a:t>
            </a:r>
            <a:r>
              <a:rPr lang="en-US" dirty="0" smtClean="0"/>
              <a:t>the acceleration </a:t>
            </a:r>
            <a:r>
              <a:rPr lang="en-US" dirty="0"/>
              <a:t>equal to Earth’s gravity at sea </a:t>
            </a:r>
            <a:r>
              <a:rPr lang="en-US" dirty="0" smtClean="0"/>
              <a:t>level</a:t>
            </a:r>
          </a:p>
          <a:p>
            <a:pPr lvl="1"/>
            <a:r>
              <a:rPr lang="en-US" dirty="0" smtClean="0"/>
              <a:t>negative value: the opposite direction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303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9-25 at 4.00.09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7" r="8465"/>
          <a:stretch/>
        </p:blipFill>
        <p:spPr>
          <a:xfrm>
            <a:off x="0" y="-10919"/>
            <a:ext cx="9144000" cy="687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accelerometer?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An electromechanical device that measures acceleration</a:t>
            </a:r>
          </a:p>
          <a:p>
            <a:pPr lvl="1"/>
            <a:r>
              <a:rPr lang="en-US" dirty="0" smtClean="0"/>
              <a:t>Static: gravity</a:t>
            </a:r>
          </a:p>
          <a:p>
            <a:pPr lvl="1"/>
            <a:r>
              <a:rPr lang="en-US" dirty="0" smtClean="0"/>
              <a:t>Dynamic: moving, shaking, vibrating…</a:t>
            </a:r>
          </a:p>
          <a:p>
            <a:r>
              <a:rPr lang="en-US" dirty="0" smtClean="0"/>
              <a:t>Used for</a:t>
            </a:r>
          </a:p>
          <a:p>
            <a:pPr lvl="1"/>
            <a:r>
              <a:rPr lang="en-US" dirty="0" smtClean="0"/>
              <a:t>Tilt: check the direction of the gravity</a:t>
            </a:r>
          </a:p>
          <a:p>
            <a:pPr lvl="1"/>
            <a:r>
              <a:rPr lang="en-US" dirty="0" smtClean="0"/>
              <a:t>Acceleration to a particular direction</a:t>
            </a:r>
          </a:p>
          <a:p>
            <a:pPr lvl="2"/>
            <a:r>
              <a:rPr lang="en-US" dirty="0" smtClean="0"/>
              <a:t>IBM/Apple use accelerometer to protect hard disk from scratch when falling</a:t>
            </a:r>
          </a:p>
          <a:p>
            <a:pPr lvl="2"/>
            <a:r>
              <a:rPr lang="en-US" dirty="0" smtClean="0"/>
              <a:t>Launch an air bag in a car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23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1-09-28 at 1.08.1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0"/>
            <a:ext cx="593911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82381" y="6059715"/>
            <a:ext cx="362671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/>
              <a:t>3 axis accelerometer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3516407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3-15 at 12.02.35 PM.png"/>
          <p:cNvPicPr>
            <a:picLocks noChangeAspect="1"/>
          </p:cNvPicPr>
          <p:nvPr/>
        </p:nvPicPr>
        <p:blipFill rotWithShape="1">
          <a:blip r:embed="rId2" cstate="print"/>
          <a:srcRect b="2315"/>
          <a:stretch/>
        </p:blipFill>
        <p:spPr>
          <a:xfrm>
            <a:off x="821209" y="656670"/>
            <a:ext cx="7673219" cy="2669520"/>
          </a:xfrm>
          <a:prstGeom prst="rect">
            <a:avLst/>
          </a:prstGeom>
        </p:spPr>
      </p:pic>
      <p:pic>
        <p:nvPicPr>
          <p:cNvPr id="3" name="Picture 2" descr="Screen shot 2011-03-15 at 12.02.56 PM.png"/>
          <p:cNvPicPr>
            <a:picLocks noChangeAspect="1"/>
          </p:cNvPicPr>
          <p:nvPr/>
        </p:nvPicPr>
        <p:blipFill rotWithShape="1">
          <a:blip r:embed="rId3" cstate="print"/>
          <a:srcRect b="822"/>
          <a:stretch/>
        </p:blipFill>
        <p:spPr>
          <a:xfrm>
            <a:off x="821209" y="3728572"/>
            <a:ext cx="7701484" cy="264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787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Gyroscope?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 lnSpcReduction="10000"/>
          </a:bodyPr>
          <a:lstStyle/>
          <a:p>
            <a:r>
              <a:rPr lang="en-US" sz="2800" dirty="0" smtClean="0"/>
              <a:t>Gyroscope is a toy, which maintains the direction while the wheel spins</a:t>
            </a:r>
          </a:p>
          <a:p>
            <a:r>
              <a:rPr lang="en-US" sz="2800" dirty="0" smtClean="0">
                <a:hlinkClick r:id="rId2"/>
              </a:rPr>
              <a:t>Video </a:t>
            </a:r>
            <a:endParaRPr lang="en-US" sz="2800" dirty="0" smtClean="0"/>
          </a:p>
          <a:p>
            <a:r>
              <a:rPr lang="en-US" sz="2800" dirty="0" smtClean="0"/>
              <a:t>Used for detecting an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attempt to tilt </a:t>
            </a:r>
          </a:p>
          <a:p>
            <a:pPr lvl="1"/>
            <a:r>
              <a:rPr lang="en-US" sz="2400" dirty="0" smtClean="0"/>
              <a:t>Aircraft</a:t>
            </a:r>
          </a:p>
          <a:p>
            <a:pPr lvl="1"/>
            <a:r>
              <a:rPr lang="en-US" sz="2400" dirty="0" smtClean="0"/>
              <a:t>Helicopter</a:t>
            </a:r>
          </a:p>
        </p:txBody>
      </p:sp>
      <p:pic>
        <p:nvPicPr>
          <p:cNvPr id="4" name="Picture 3" descr="Gyroscope_operation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806095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91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Gyroscopic sensor?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800" dirty="0"/>
              <a:t>M</a:t>
            </a:r>
            <a:r>
              <a:rPr lang="en-US" sz="2800" dirty="0" smtClean="0"/>
              <a:t>easures the rotational movement around the three axes</a:t>
            </a:r>
          </a:p>
          <a:p>
            <a:r>
              <a:rPr lang="en-US" sz="2800" dirty="0" smtClean="0"/>
              <a:t>Combined with accelerometer,</a:t>
            </a:r>
            <a:br>
              <a:rPr lang="en-US" sz="2800" dirty="0" smtClean="0"/>
            </a:br>
            <a:r>
              <a:rPr lang="en-US" sz="2800" dirty="0" smtClean="0"/>
              <a:t>it senses detailed orientation</a:t>
            </a:r>
          </a:p>
          <a:p>
            <a:r>
              <a:rPr lang="en-US" sz="2800" dirty="0" smtClean="0">
                <a:hlinkClick r:id="rId2"/>
              </a:rPr>
              <a:t>Accel. </a:t>
            </a:r>
            <a:r>
              <a:rPr lang="en-US" sz="2800" dirty="0" err="1" smtClean="0">
                <a:hlinkClick r:id="rId2"/>
              </a:rPr>
              <a:t>vs</a:t>
            </a:r>
            <a:r>
              <a:rPr lang="en-US" sz="2800" dirty="0" smtClean="0">
                <a:hlinkClick r:id="rId2"/>
              </a:rPr>
              <a:t> Gyroscope</a:t>
            </a:r>
            <a:endParaRPr lang="en-US" sz="2800" dirty="0" smtClean="0"/>
          </a:p>
          <a:p>
            <a:r>
              <a:rPr lang="en-US" sz="2800" dirty="0" smtClean="0">
                <a:hlinkClick r:id="rId3"/>
              </a:rPr>
              <a:t>Gyroscope &amp; iPhone</a:t>
            </a:r>
            <a:endParaRPr lang="en-US" sz="2800" dirty="0" smtClean="0"/>
          </a:p>
        </p:txBody>
      </p:sp>
      <p:pic>
        <p:nvPicPr>
          <p:cNvPr id="5" name="Picture 4" descr="gyroscope-senso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811" y="3435047"/>
            <a:ext cx="3244989" cy="307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18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can we do with accelerometer?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Activity recognition</a:t>
            </a:r>
          </a:p>
          <a:p>
            <a:r>
              <a:rPr lang="en-US" dirty="0" smtClean="0"/>
              <a:t>Transportation recognition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223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 Recognition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3524"/>
            <a:ext cx="8229600" cy="498323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Physical activity</a:t>
            </a:r>
          </a:p>
          <a:p>
            <a:pPr lvl="1"/>
            <a:r>
              <a:rPr lang="en-US" dirty="0" smtClean="0"/>
              <a:t>static posture: standing, sitting, lying</a:t>
            </a:r>
          </a:p>
          <a:p>
            <a:pPr lvl="1"/>
            <a:r>
              <a:rPr lang="en-US" dirty="0" smtClean="0"/>
              <a:t>dynamic motions: walking, running, stair climbing, cycling</a:t>
            </a:r>
          </a:p>
          <a:p>
            <a:r>
              <a:rPr lang="en-US" dirty="0" smtClean="0"/>
              <a:t>Useful for</a:t>
            </a:r>
          </a:p>
          <a:p>
            <a:pPr lvl="1"/>
            <a:r>
              <a:rPr lang="en-US" dirty="0" smtClean="0"/>
              <a:t>Bio-medical</a:t>
            </a:r>
          </a:p>
          <a:p>
            <a:pPr lvl="2"/>
            <a:r>
              <a:rPr lang="en-US" dirty="0" smtClean="0"/>
              <a:t>metabolic energy expenditure</a:t>
            </a:r>
          </a:p>
          <a:p>
            <a:pPr lvl="2"/>
            <a:r>
              <a:rPr lang="en-US" dirty="0" smtClean="0"/>
              <a:t>rehabilitation engineering: walking aid</a:t>
            </a:r>
          </a:p>
          <a:p>
            <a:pPr lvl="1"/>
            <a:r>
              <a:rPr lang="en-US" dirty="0" smtClean="0"/>
              <a:t>Contextual knowledge</a:t>
            </a:r>
          </a:p>
          <a:p>
            <a:pPr lvl="2"/>
            <a:r>
              <a:rPr lang="en-US" dirty="0" smtClean="0"/>
              <a:t>Human-computer interaction</a:t>
            </a:r>
          </a:p>
          <a:p>
            <a:pPr lvl="2"/>
            <a:r>
              <a:rPr lang="en-US" dirty="0" smtClean="0"/>
              <a:t>Behavior prediction</a:t>
            </a:r>
          </a:p>
        </p:txBody>
      </p:sp>
    </p:spTree>
    <p:extLst>
      <p:ext uri="{BB962C8B-B14F-4D97-AF65-F5344CB8AC3E}">
        <p14:creationId xmlns:p14="http://schemas.microsoft.com/office/powerpoint/2010/main" val="2857846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4000" dirty="0" smtClean="0"/>
              <a:t>Classification with supervised learning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532467"/>
          </a:xfrm>
        </p:spPr>
        <p:txBody>
          <a:bodyPr anchor="t"/>
          <a:lstStyle/>
          <a:p>
            <a:r>
              <a:rPr lang="en-US" dirty="0" smtClean="0"/>
              <a:t>Classification: determine the type of activity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4095448"/>
            <a:ext cx="1487715" cy="59266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data acquisition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252134" y="4095448"/>
            <a:ext cx="1487715" cy="59266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feature computation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132667"/>
            <a:ext cx="1487715" cy="59266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sensor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selection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52134" y="3103637"/>
            <a:ext cx="1487715" cy="59266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feature specification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8538" y="4463142"/>
            <a:ext cx="1619557" cy="9627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feature selection / extraction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76177" y="4470398"/>
            <a:ext cx="1619557" cy="9627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classification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88538" y="3103637"/>
            <a:ext cx="1619557" cy="9627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training:</a:t>
            </a:r>
          </a:p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feature selection / extraction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76177" y="3103637"/>
            <a:ext cx="1619557" cy="9627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training: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classification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76177" y="5747655"/>
            <a:ext cx="1619557" cy="60234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performance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assessment</a:t>
            </a:r>
          </a:p>
        </p:txBody>
      </p:sp>
      <p:cxnSp>
        <p:nvCxnSpPr>
          <p:cNvPr id="14" name="Straight Arrow Connector 13"/>
          <p:cNvCxnSpPr>
            <a:stCxn id="6" idx="2"/>
            <a:endCxn id="4" idx="0"/>
          </p:cNvCxnSpPr>
          <p:nvPr/>
        </p:nvCxnSpPr>
        <p:spPr>
          <a:xfrm>
            <a:off x="1201058" y="3725333"/>
            <a:ext cx="0" cy="3701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2"/>
            <a:endCxn id="5" idx="0"/>
          </p:cNvCxnSpPr>
          <p:nvPr/>
        </p:nvCxnSpPr>
        <p:spPr>
          <a:xfrm>
            <a:off x="2995992" y="3696303"/>
            <a:ext cx="0" cy="3991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9175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GPS works?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55800"/>
          </a:xfrm>
        </p:spPr>
        <p:txBody>
          <a:bodyPr anchor="t">
            <a:normAutofit/>
          </a:bodyPr>
          <a:lstStyle/>
          <a:p>
            <a:r>
              <a:rPr lang="en-US" sz="2400" dirty="0" smtClean="0"/>
              <a:t>Given distances of three (or more) satellites and their locations, calculate my position</a:t>
            </a:r>
          </a:p>
          <a:p>
            <a:pPr lvl="1"/>
            <a:r>
              <a:rPr lang="en-US" sz="2000" dirty="0" smtClean="0"/>
              <a:t>Location: from the Navigation Message</a:t>
            </a:r>
            <a:endParaRPr lang="en-US" sz="2000" dirty="0"/>
          </a:p>
        </p:txBody>
      </p:sp>
      <p:pic>
        <p:nvPicPr>
          <p:cNvPr id="9" name="Picture 8" descr="Screen shot 2011-09-26 at 12.10.0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66226"/>
            <a:ext cx="9144000" cy="319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8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GPS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Time: t</a:t>
            </a:r>
            <a:r>
              <a:rPr lang="en-US" dirty="0" smtClean="0"/>
              <a:t>ime </a:t>
            </a:r>
            <a:r>
              <a:rPr lang="en-US" dirty="0"/>
              <a:t>information from atomic </a:t>
            </a:r>
            <a:r>
              <a:rPr lang="en-US" dirty="0" smtClean="0"/>
              <a:t>clocks</a:t>
            </a:r>
            <a:endParaRPr lang="en-US" dirty="0"/>
          </a:p>
          <a:p>
            <a:r>
              <a:rPr lang="en-US" dirty="0" smtClean="0"/>
              <a:t>Location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dirty="0" smtClean="0"/>
              <a:t>Latitude </a:t>
            </a:r>
            <a:r>
              <a:rPr lang="en-US" dirty="0"/>
              <a:t>(x coordinate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Longitude </a:t>
            </a:r>
            <a:r>
              <a:rPr lang="en-US" dirty="0"/>
              <a:t>(y coordinate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Elevation</a:t>
            </a:r>
          </a:p>
          <a:p>
            <a:r>
              <a:rPr lang="en-US" dirty="0" smtClean="0"/>
              <a:t>Speed: your moving speed</a:t>
            </a:r>
            <a:r>
              <a:rPr lang="en-US" dirty="0"/>
              <a:t>.</a:t>
            </a:r>
          </a:p>
          <a:p>
            <a:r>
              <a:rPr lang="en-US" dirty="0" smtClean="0"/>
              <a:t>Direction </a:t>
            </a:r>
            <a:r>
              <a:rPr lang="en-US" dirty="0"/>
              <a:t>of travel: </a:t>
            </a:r>
            <a:r>
              <a:rPr lang="en-US" dirty="0" smtClean="0"/>
              <a:t>direction </a:t>
            </a:r>
            <a:r>
              <a:rPr lang="en-US" dirty="0"/>
              <a:t>of travel if you’re moving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046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GPS: Pros &amp; 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Pros:</a:t>
            </a:r>
          </a:p>
          <a:p>
            <a:pPr lvl="1"/>
            <a:r>
              <a:rPr lang="en-US" dirty="0" smtClean="0"/>
              <a:t>Free of service</a:t>
            </a:r>
          </a:p>
          <a:p>
            <a:pPr lvl="1"/>
            <a:r>
              <a:rPr lang="en-US" dirty="0" smtClean="0"/>
              <a:t>Fairly accurate</a:t>
            </a:r>
          </a:p>
          <a:p>
            <a:r>
              <a:rPr lang="en-US" dirty="0" smtClean="0"/>
              <a:t>Cons</a:t>
            </a:r>
          </a:p>
          <a:p>
            <a:pPr lvl="1"/>
            <a:r>
              <a:rPr lang="en-US" dirty="0" smtClean="0"/>
              <a:t>Energy starving</a:t>
            </a:r>
          </a:p>
          <a:p>
            <a:pPr lvl="1"/>
            <a:r>
              <a:rPr lang="en-US" dirty="0" smtClean="0"/>
              <a:t>Outdoor only</a:t>
            </a:r>
          </a:p>
          <a:p>
            <a:pPr lvl="1"/>
            <a:r>
              <a:rPr lang="en-US" dirty="0" smtClean="0"/>
              <a:t>No semantics</a:t>
            </a:r>
          </a:p>
        </p:txBody>
      </p:sp>
    </p:spTree>
    <p:extLst>
      <p:ext uri="{BB962C8B-B14F-4D97-AF65-F5344CB8AC3E}">
        <p14:creationId xmlns:p14="http://schemas.microsoft.com/office/powerpoint/2010/main" val="43239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Explain four different types of physical sensors based on the location of sensors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87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Explain how GPS receiver can obtain its location </a:t>
            </a:r>
          </a:p>
          <a:p>
            <a:r>
              <a:rPr lang="en-US" dirty="0"/>
              <a:t>W</a:t>
            </a:r>
            <a:r>
              <a:rPr lang="en-US" dirty="0" smtClean="0"/>
              <a:t>hat is the pros &amp; cons of GPS technology?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84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9-27 at 1.47.4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266700"/>
            <a:ext cx="73279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733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smtClean="0">
            <a:solidFill>
              <a:srgbClr val="13141C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2"/>
        </a:lnRef>
        <a:fillRef idx="0">
          <a:schemeClr val="accent2"/>
        </a:fillRef>
        <a:effectRef idx="1">
          <a:schemeClr val="accent2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9324</TotalTime>
  <Words>835</Words>
  <Application>Microsoft Macintosh PowerPoint</Application>
  <PresentationFormat>On-screen Show (4:3)</PresentationFormat>
  <Paragraphs>194</Paragraphs>
  <Slides>37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Twilight</vt:lpstr>
      <vt:lpstr>Mobile Sensing &amp; Accelerometer</vt:lpstr>
      <vt:lpstr>Review: sensors</vt:lpstr>
      <vt:lpstr>PowerPoint Presentation</vt:lpstr>
      <vt:lpstr>How GPS works?</vt:lpstr>
      <vt:lpstr>GPS data</vt:lpstr>
      <vt:lpstr>GPS: Pros &amp; Cons</vt:lpstr>
      <vt:lpstr>Quiz</vt:lpstr>
      <vt:lpstr>Quiz</vt:lpstr>
      <vt:lpstr>PowerPoint Presentation</vt:lpstr>
      <vt:lpstr>Sensor is useful</vt:lpstr>
      <vt:lpstr>PowerPoint Presentation</vt:lpstr>
      <vt:lpstr>Data processing of Human</vt:lpstr>
      <vt:lpstr>Data processing of HMC</vt:lpstr>
      <vt:lpstr>PowerPoint Presentation</vt:lpstr>
      <vt:lpstr>Challenges: Sensing</vt:lpstr>
      <vt:lpstr>Challenges: Sensing</vt:lpstr>
      <vt:lpstr>iPhone Push Service</vt:lpstr>
      <vt:lpstr>Challenges: Sensing</vt:lpstr>
      <vt:lpstr>Challenges: Learning</vt:lpstr>
      <vt:lpstr>Challenges: Learning</vt:lpstr>
      <vt:lpstr>Supervised Learning</vt:lpstr>
      <vt:lpstr>Supervised Learning</vt:lpstr>
      <vt:lpstr>Improving Learning</vt:lpstr>
      <vt:lpstr>Use of mobile sensing</vt:lpstr>
      <vt:lpstr>Use of mobile sensing</vt:lpstr>
      <vt:lpstr>accelerometer</vt:lpstr>
      <vt:lpstr>PowerPoint Presentation</vt:lpstr>
      <vt:lpstr>PowerPoint Presentation</vt:lpstr>
      <vt:lpstr>What is Acceleration?</vt:lpstr>
      <vt:lpstr>What is accelerometer?</vt:lpstr>
      <vt:lpstr>PowerPoint Presentation</vt:lpstr>
      <vt:lpstr>PowerPoint Presentation</vt:lpstr>
      <vt:lpstr>What is Gyroscope?</vt:lpstr>
      <vt:lpstr>What is Gyroscopic sensor?</vt:lpstr>
      <vt:lpstr>What can we do with accelerometer?</vt:lpstr>
      <vt:lpstr>Activity Recognition</vt:lpstr>
      <vt:lpstr>Classification with supervised learning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695</cp:revision>
  <dcterms:created xsi:type="dcterms:W3CDTF">2011-09-12T13:39:30Z</dcterms:created>
  <dcterms:modified xsi:type="dcterms:W3CDTF">2012-09-26T14:39:55Z</dcterms:modified>
</cp:coreProperties>
</file>