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BC712-3415-3F45-AC76-9169EDD66314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DB3A2-2E0C-F44F-9C5D-E3EABAED6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2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buFontTx/>
              <a:buAutoNum type="arabicPeriod"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Derivation is often represented graphically by a pointer from the derived class to its base class indicating that the derived class refers to its base</a:t>
            </a:r>
          </a:p>
          <a:p>
            <a:pPr marL="228600" indent="-228600">
              <a:buFontTx/>
              <a:buAutoNum type="arabicPeriod"/>
            </a:pPr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pPr marL="228600" indent="-228600">
              <a:buFontTx/>
              <a:buAutoNum type="arabicPeriod"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A derived class is often said to inherit properties from its base, s the relationship is also called inheritance</a:t>
            </a:r>
          </a:p>
          <a:p>
            <a:pPr marL="228600" indent="-228600">
              <a:buFontTx/>
              <a:buAutoNum type="arabicPeriod"/>
            </a:pPr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pPr marL="228600" indent="-228600">
              <a:buFontTx/>
              <a:buAutoNum type="arabicPeriod"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Base class: superclass; derived class: subclass</a:t>
            </a:r>
          </a:p>
          <a:p>
            <a:pPr marL="228600" indent="-228600">
              <a:buFontTx/>
              <a:buAutoNum type="arabicPeriod"/>
            </a:pPr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pPr marL="228600" indent="-228600">
              <a:buFontTx/>
              <a:buAutoNum type="arabicPeriod"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Derived class is larger than the base class. </a:t>
            </a:r>
          </a:p>
          <a:p>
            <a:pPr marL="228600" indent="-228600">
              <a:buFontTx/>
              <a:buAutoNum type="arabicPeriod"/>
            </a:pPr>
            <a:endParaRPr lang="en-US" altLang="zh-CN"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DE1D1EC-770A-C047-A362-BC5C69E53A54}" type="slidenum">
              <a:rPr lang="en-US" altLang="zh-CN" sz="1200">
                <a:ea typeface="宋体" charset="0"/>
              </a:rPr>
              <a:pPr/>
              <a:t>4</a:t>
            </a:fld>
            <a:endParaRPr lang="en-US" altLang="zh-CN" sz="1200">
              <a:ea typeface="宋体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1. Need to inf</a:t>
            </a:r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34820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9A466C-5EA0-CE4A-BF64-D6836A92E03F}" type="slidenum">
              <a:rPr lang="en-US" altLang="zh-CN" sz="1200">
                <a:ea typeface="宋体" charset="0"/>
              </a:rPr>
              <a:pPr/>
              <a:t>8</a:t>
            </a:fld>
            <a:endParaRPr lang="en-US" altLang="zh-CN" sz="1200">
              <a:ea typeface="宋体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In a public base class, public and protected members of the base class remain public and protected members of the derived class. </a:t>
            </a: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In a protected base class, public and protected members of the base class are protected members of the derived class. </a:t>
            </a: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In a private base class, public and protected members of the base class become private members of the derived class.</a:t>
            </a: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In all cases, private members of the base class remain private.</a:t>
            </a: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Private members of the base class cannot be used by the derived class unless friend declarations within the base class explicitly grant access to them.</a:t>
            </a:r>
          </a:p>
          <a:p>
            <a:endParaRPr lang="zh-CN" altLang="en-US"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3584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F94273-9443-2749-8450-ABB6A1254A02}" type="slidenum">
              <a:rPr lang="en-US" altLang="zh-CN" sz="1200">
                <a:ea typeface="宋体" charset="0"/>
              </a:rPr>
              <a:pPr/>
              <a:t>12</a:t>
            </a:fld>
            <a:endParaRPr lang="en-US" altLang="zh-CN" sz="1200">
              <a:ea typeface="宋体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son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can access only 1 of the 4 inherited member???</a:t>
            </a:r>
            <a:endParaRPr lang="en-US" altLang="zh-CN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5688B8-C1A8-C14A-9871-CB063F604BFA}" type="slidenum">
              <a:rPr lang="en-US" altLang="zh-CN" sz="1200">
                <a:ea typeface="宋体" charset="0"/>
              </a:rPr>
              <a:pPr/>
              <a:t>14</a:t>
            </a:fld>
            <a:endParaRPr lang="en-US" altLang="zh-CN" sz="1200">
              <a:ea typeface="宋体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A derived class constructor can specify initializes for its own members and immediate bases only; it cannot directly initialize members of a base</a:t>
            </a:r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Base class: superclass, </a:t>
            </a: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Derived class: subclass</a:t>
            </a:r>
            <a:endParaRPr lang="zh-CN" altLang="en-US"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39940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0C28D-96FB-5D4B-B8FB-307EA31D250E}" type="slidenum">
              <a:rPr lang="en-US" altLang="zh-CN" sz="1200">
                <a:ea typeface="宋体" charset="0"/>
              </a:rPr>
              <a:pPr/>
              <a:t>19</a:t>
            </a:fld>
            <a:endParaRPr lang="en-US" altLang="zh-CN" sz="1200">
              <a:ea typeface="宋体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>
              <a:latin typeface="Times New Roman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6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4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3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0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12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0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2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7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91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7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B3BD-AD60-0C43-B789-2AD7AA963386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08EF7-4D1A-DC4C-AA50-9E49332744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7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9A5C94-CF13-BD49-B361-05433CBDB38F}" type="slidenum">
              <a:rPr lang="en-US" altLang="zh-CN" sz="1400">
                <a:ea typeface="宋体" charset="0"/>
              </a:rPr>
              <a:pPr/>
              <a:t>1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57912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zh-CN" sz="4800" dirty="0">
                <a:latin typeface="Comic Sans MS" charset="0"/>
                <a:ea typeface="宋体" charset="0"/>
                <a:cs typeface="宋体" charset="0"/>
              </a:rPr>
              <a:t>Another way to  define a class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762000" y="42672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6000">
                <a:solidFill>
                  <a:schemeClr val="accent2"/>
                </a:solidFill>
                <a:ea typeface="宋体" charset="0"/>
                <a:cs typeface="宋体" charset="0"/>
              </a:rPr>
              <a:t>Inheritance..!!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69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453725-B14E-ED43-9E36-098056A696CB}" type="slidenum">
              <a:rPr lang="en-US" altLang="zh-CN" sz="1400">
                <a:ea typeface="宋体" charset="0"/>
              </a:rPr>
              <a:pPr/>
              <a:t>10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altLang="zh-CN" sz="3600">
                <a:latin typeface="Comic Sans MS" charset="0"/>
                <a:ea typeface="宋体" charset="0"/>
                <a:cs typeface="宋体" charset="0"/>
              </a:rPr>
              <a:t>What to inherit?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962400"/>
          </a:xfrm>
        </p:spPr>
        <p:txBody>
          <a:bodyPr/>
          <a:lstStyle/>
          <a:p>
            <a:r>
              <a:rPr lang="en-US" altLang="zh-CN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In principle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, every member of a base class is inherited by a derived class</a:t>
            </a:r>
          </a:p>
          <a:p>
            <a:pPr lvl="1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just with different access permission</a:t>
            </a:r>
            <a:endParaRPr lang="en-US" altLang="zh-CN" sz="1000">
              <a:latin typeface="Times New Roman" charset="0"/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灯片编号占位符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927450E-A82A-B440-81AF-CC0548373E8F}" type="slidenum">
              <a:rPr lang="en-US" altLang="zh-CN" sz="1400">
                <a:ea typeface="宋体" charset="0"/>
              </a:rPr>
              <a:pPr/>
              <a:t>11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altLang="zh-CN" sz="3600">
                <a:latin typeface="Comic Sans MS" charset="0"/>
                <a:ea typeface="宋体" charset="0"/>
                <a:cs typeface="宋体" charset="0"/>
              </a:rPr>
              <a:t>Access Control Over the Members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524000"/>
            <a:ext cx="5029200" cy="1828800"/>
          </a:xfrm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Two levels of access control over class members</a:t>
            </a:r>
          </a:p>
          <a:p>
            <a:pPr lvl="1"/>
            <a:r>
              <a:rPr lang="en-US" altLang="zh-CN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class definition</a:t>
            </a:r>
          </a:p>
          <a:p>
            <a:pPr lvl="1"/>
            <a:r>
              <a:rPr lang="en-US" altLang="zh-CN">
                <a:solidFill>
                  <a:srgbClr val="339933"/>
                </a:solidFill>
                <a:latin typeface="Times New Roman" charset="0"/>
                <a:ea typeface="宋体" charset="0"/>
                <a:cs typeface="宋体" charset="0"/>
              </a:rPr>
              <a:t>inheritance type</a:t>
            </a:r>
          </a:p>
        </p:txBody>
      </p:sp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609600" y="1905000"/>
          <a:ext cx="28956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VISIO" r:id="rId3" imgW="1945640" imgH="1907540" progId="Visio.Drawing.5">
                  <p:embed/>
                </p:oleObj>
              </mc:Choice>
              <mc:Fallback>
                <p:oleObj name="VISIO" r:id="rId3" imgW="1945640" imgH="190754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28956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4343400" y="3581400"/>
            <a:ext cx="3733800" cy="15240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protected:</a:t>
            </a:r>
            <a:r>
              <a:rPr lang="en-US" altLang="zh-CN" sz="2000">
                <a:ea typeface="宋体" charset="0"/>
                <a:cs typeface="宋体" charset="0"/>
              </a:rPr>
              <a:t>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public:</a:t>
            </a:r>
            <a:r>
              <a:rPr lang="en-US" altLang="zh-CN" sz="2000">
                <a:ea typeface="宋体" charset="0"/>
                <a:cs typeface="宋体" charset="0"/>
              </a:rPr>
              <a:t>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343400" y="5334000"/>
            <a:ext cx="3733800" cy="1143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Circle : </a:t>
            </a:r>
            <a:r>
              <a:rPr lang="en-US" altLang="zh-CN" sz="2000">
                <a:solidFill>
                  <a:srgbClr val="339933"/>
                </a:solidFill>
                <a:ea typeface="宋体" charset="0"/>
                <a:cs typeface="宋体" charset="0"/>
              </a:rPr>
              <a:t>public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… …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65848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uild="p"/>
      <p:bldP spid="40967" grpId="0" animBg="1"/>
      <p:bldP spid="409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9971A9-2E5F-D546-9D79-A0E44E7789E8}" type="slidenum">
              <a:rPr lang="en-US" altLang="zh-CN" sz="1400">
                <a:ea typeface="宋体" charset="0"/>
              </a:rPr>
              <a:pPr/>
              <a:t>12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001000" cy="2514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The type of inheritance defines the minimum access level for the members of derived class</a:t>
            </a:r>
            <a:r>
              <a:rPr lang="en-US" altLang="zh-CN" sz="900" b="1">
                <a:solidFill>
                  <a:schemeClr val="accent2"/>
                </a:solidFill>
                <a:latin typeface="Arial Unicode MS" charset="0"/>
                <a:cs typeface="Arial Unicode MS" charset="0"/>
              </a:rPr>
              <a:t> </a:t>
            </a: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that are inherited from the base class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With </a:t>
            </a:r>
            <a:r>
              <a:rPr lang="en-US" altLang="zh-CN" sz="2000">
                <a:solidFill>
                  <a:srgbClr val="339933"/>
                </a:solidFill>
                <a:latin typeface="Times New Roman" charset="0"/>
                <a:ea typeface="宋体" charset="0"/>
                <a:cs typeface="宋体" charset="0"/>
              </a:rPr>
              <a:t>public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 inheritance, the derived class follow the same access permission as in the base class 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With </a:t>
            </a:r>
            <a:r>
              <a:rPr lang="en-US" altLang="zh-CN" sz="20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rPr>
              <a:t>protected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 inheritance, the public and the protected members inherited from the base class can be accessed in the derived class as protected members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With </a:t>
            </a:r>
            <a:r>
              <a:rPr lang="en-US" altLang="zh-CN" sz="2000">
                <a:solidFill>
                  <a:srgbClr val="CC3300"/>
                </a:solidFill>
                <a:latin typeface="Times New Roman" charset="0"/>
                <a:ea typeface="宋体" charset="0"/>
                <a:cs typeface="宋体" charset="0"/>
              </a:rPr>
              <a:t>private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 inheritance, none of the members of base class is accessible by the derived class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  <a:noFill/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Access Rights of Derived Classes</a:t>
            </a:r>
          </a:p>
        </p:txBody>
      </p:sp>
      <p:graphicFrame>
        <p:nvGraphicFramePr>
          <p:cNvPr id="146473" name="Group 41"/>
          <p:cNvGraphicFramePr>
            <a:graphicFrameLocks noGrp="1"/>
          </p:cNvGraphicFramePr>
          <p:nvPr/>
        </p:nvGraphicFramePr>
        <p:xfrm>
          <a:off x="1447800" y="1981200"/>
          <a:ext cx="6096000" cy="1831976"/>
        </p:xfrm>
        <a:graphic>
          <a:graphicData uri="http://schemas.openxmlformats.org/drawingml/2006/table">
            <a:tbl>
              <a:tblPr/>
              <a:tblGrid>
                <a:gridCol w="1371600"/>
                <a:gridCol w="1676400"/>
                <a:gridCol w="1524000"/>
                <a:gridCol w="1524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宋体" charset="0"/>
                        <a:cs typeface="宋体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protected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public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protected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protected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protected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public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protected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public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4" name="Text Box 42"/>
          <p:cNvSpPr txBox="1">
            <a:spLocks noChangeArrowheads="1"/>
          </p:cNvSpPr>
          <p:nvPr/>
        </p:nvSpPr>
        <p:spPr bwMode="auto">
          <a:xfrm>
            <a:off x="3892550" y="1447800"/>
            <a:ext cx="2584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Type of Inheritance</a:t>
            </a:r>
          </a:p>
        </p:txBody>
      </p:sp>
      <p:sp>
        <p:nvSpPr>
          <p:cNvPr id="13345" name="Text Box 43"/>
          <p:cNvSpPr txBox="1">
            <a:spLocks noChangeArrowheads="1"/>
          </p:cNvSpPr>
          <p:nvPr/>
        </p:nvSpPr>
        <p:spPr bwMode="auto">
          <a:xfrm>
            <a:off x="685800" y="2286000"/>
            <a:ext cx="7334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Access Control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for Members</a:t>
            </a:r>
          </a:p>
        </p:txBody>
      </p:sp>
    </p:spTree>
    <p:extLst>
      <p:ext uri="{BB962C8B-B14F-4D97-AF65-F5344CB8AC3E}">
        <p14:creationId xmlns:p14="http://schemas.microsoft.com/office/powerpoint/2010/main" val="1238954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05B934D-D2A0-C64C-A94F-BC614A99B7DB}" type="slidenum">
              <a:rPr lang="en-US" altLang="zh-CN" sz="1400">
                <a:ea typeface="宋体" charset="0"/>
              </a:rPr>
              <a:pPr/>
              <a:t>13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Class Derivation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1752600" y="1676400"/>
            <a:ext cx="104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altLang="zh-CN" sz="2400">
                <a:ea typeface="宋体" charset="0"/>
                <a:cs typeface="宋体" charset="0"/>
              </a:rPr>
              <a:t>mother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066800" y="2743200"/>
            <a:ext cx="1249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daughter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2592388" y="2743200"/>
            <a:ext cx="60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son</a:t>
            </a:r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381000" y="3505200"/>
            <a:ext cx="3352800" cy="30480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mother{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z;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876800" y="1447800"/>
            <a:ext cx="3581400" cy="2209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daughter : 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public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mother{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double a;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void foo ( 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4345" name="Line 10"/>
          <p:cNvSpPr>
            <a:spLocks noChangeShapeType="1"/>
          </p:cNvSpPr>
          <p:nvPr/>
        </p:nvSpPr>
        <p:spPr bwMode="auto">
          <a:xfrm flipH="1">
            <a:off x="1676400" y="21336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17" name="Rectangle 13"/>
          <p:cNvSpPr>
            <a:spLocks noChangeArrowheads="1"/>
          </p:cNvSpPr>
          <p:nvPr/>
        </p:nvSpPr>
        <p:spPr bwMode="auto">
          <a:xfrm>
            <a:off x="4800600" y="3810000"/>
            <a:ext cx="40386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void daughter :: foo ( ){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x = y = 20;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set(5, 10);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cout&lt;&lt;“value of a ”&lt;&lt;a&lt;&lt;endl;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z = 100;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  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//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800">
                <a:solidFill>
                  <a:srgbClr val="FF0000"/>
                </a:solidFill>
                <a:ea typeface="宋体" charset="0"/>
                <a:cs typeface="宋体" charset="0"/>
              </a:rPr>
              <a:t>error, a private member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49518" name="Line 14"/>
          <p:cNvSpPr>
            <a:spLocks noChangeShapeType="1"/>
          </p:cNvSpPr>
          <p:nvPr/>
        </p:nvSpPr>
        <p:spPr bwMode="auto">
          <a:xfrm flipV="1">
            <a:off x="1905000" y="4419600"/>
            <a:ext cx="3200400" cy="76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19" name="Line 15"/>
          <p:cNvSpPr>
            <a:spLocks noChangeShapeType="1"/>
          </p:cNvSpPr>
          <p:nvPr/>
        </p:nvSpPr>
        <p:spPr bwMode="auto">
          <a:xfrm flipV="1">
            <a:off x="3200400" y="4800600"/>
            <a:ext cx="19812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24" name="Freeform 20"/>
          <p:cNvSpPr>
            <a:spLocks/>
          </p:cNvSpPr>
          <p:nvPr/>
        </p:nvSpPr>
        <p:spPr bwMode="auto">
          <a:xfrm>
            <a:off x="7010400" y="2438400"/>
            <a:ext cx="1244600" cy="2514600"/>
          </a:xfrm>
          <a:custGeom>
            <a:avLst/>
            <a:gdLst>
              <a:gd name="T0" fmla="*/ 0 w 784"/>
              <a:gd name="T1" fmla="*/ 0 h 1776"/>
              <a:gd name="T2" fmla="*/ 2147483647 w 784"/>
              <a:gd name="T3" fmla="*/ 2147483647 h 1776"/>
              <a:gd name="T4" fmla="*/ 2147483647 w 784"/>
              <a:gd name="T5" fmla="*/ 2147483647 h 1776"/>
              <a:gd name="T6" fmla="*/ 0 60000 65536"/>
              <a:gd name="T7" fmla="*/ 0 60000 65536"/>
              <a:gd name="T8" fmla="*/ 0 60000 65536"/>
              <a:gd name="T9" fmla="*/ 0 w 784"/>
              <a:gd name="T10" fmla="*/ 0 h 1776"/>
              <a:gd name="T11" fmla="*/ 784 w 784"/>
              <a:gd name="T12" fmla="*/ 1776 h 17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4" h="1776">
                <a:moveTo>
                  <a:pt x="0" y="0"/>
                </a:moveTo>
                <a:cubicBezTo>
                  <a:pt x="328" y="284"/>
                  <a:pt x="656" y="568"/>
                  <a:pt x="720" y="864"/>
                </a:cubicBezTo>
                <a:cubicBezTo>
                  <a:pt x="784" y="1160"/>
                  <a:pt x="440" y="1624"/>
                  <a:pt x="384" y="177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25" name="Text Box 21"/>
          <p:cNvSpPr txBox="1">
            <a:spLocks noChangeArrowheads="1"/>
          </p:cNvSpPr>
          <p:nvPr/>
        </p:nvSpPr>
        <p:spPr bwMode="auto">
          <a:xfrm>
            <a:off x="3810000" y="6232525"/>
            <a:ext cx="5183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daughter</a:t>
            </a:r>
            <a:r>
              <a:rPr lang="en-US" altLang="zh-CN" sz="2000">
                <a:ea typeface="宋体" charset="0"/>
                <a:cs typeface="宋体" charset="0"/>
              </a:rPr>
              <a:t> can access 3 of the 4 inherited members</a:t>
            </a:r>
            <a:endParaRPr lang="en-US" altLang="zh-CN" sz="2000">
              <a:solidFill>
                <a:schemeClr val="accent2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57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49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1" grpId="0" animBg="1"/>
      <p:bldP spid="149517" grpId="0" animBg="1"/>
      <p:bldP spid="149518" grpId="0" animBg="1"/>
      <p:bldP spid="149519" grpId="0" animBg="1"/>
      <p:bldP spid="149524" grpId="0" animBg="1"/>
      <p:bldP spid="1495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410E44-2E16-6B4D-9332-8986C1DD6FAB}" type="slidenum">
              <a:rPr lang="en-US" altLang="zh-CN" sz="1400">
                <a:ea typeface="宋体" charset="0"/>
              </a:rPr>
              <a:pPr/>
              <a:t>14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Class Derivation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600200" y="1676400"/>
            <a:ext cx="104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altLang="zh-CN" sz="2400">
                <a:ea typeface="宋体" charset="0"/>
                <a:cs typeface="宋体" charset="0"/>
              </a:rPr>
              <a:t>mother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914400" y="2743200"/>
            <a:ext cx="1249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daughter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2439988" y="2743200"/>
            <a:ext cx="60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son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533400" y="3505200"/>
            <a:ext cx="3352800" cy="30480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mother{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z;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4724400" y="1447800"/>
            <a:ext cx="3581400" cy="2209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son : 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mother{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double b;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void foo ( 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5369" name="Line 8"/>
          <p:cNvSpPr>
            <a:spLocks noChangeShapeType="1"/>
          </p:cNvSpPr>
          <p:nvPr/>
        </p:nvSpPr>
        <p:spPr bwMode="auto">
          <a:xfrm flipH="1">
            <a:off x="1524000" y="21336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>
            <a:off x="2362200" y="21336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4343400" y="3810000"/>
            <a:ext cx="44958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void son :: foo ( ){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x = y = 20;  </a:t>
            </a:r>
            <a:endParaRPr lang="en-US" altLang="zh-CN" sz="1800">
              <a:solidFill>
                <a:srgbClr val="FF00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set(5, 10); </a:t>
            </a:r>
            <a:r>
              <a:rPr lang="en-US" altLang="zh-CN" sz="1800">
                <a:solidFill>
                  <a:srgbClr val="FF0000"/>
                </a:solidFill>
                <a:ea typeface="宋体" charset="0"/>
                <a:cs typeface="宋体" charset="0"/>
              </a:rPr>
              <a:t>//it becomes a protect member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cout&lt;&lt;“value of b ”&lt;&lt;b&lt;&lt;endl;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z = 100;    //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800">
                <a:solidFill>
                  <a:srgbClr val="FF0000"/>
                </a:solidFill>
                <a:ea typeface="宋体" charset="0"/>
                <a:cs typeface="宋体" charset="0"/>
              </a:rPr>
              <a:t>error, not a public member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000">
              <a:solidFill>
                <a:schemeClr val="accent2"/>
              </a:solidFill>
              <a:ea typeface="宋体" charset="0"/>
              <a:cs typeface="宋体" charset="0"/>
            </a:endParaRPr>
          </a:p>
        </p:txBody>
      </p:sp>
      <p:sp>
        <p:nvSpPr>
          <p:cNvPr id="150542" name="Freeform 14"/>
          <p:cNvSpPr>
            <a:spLocks/>
          </p:cNvSpPr>
          <p:nvPr/>
        </p:nvSpPr>
        <p:spPr bwMode="auto">
          <a:xfrm>
            <a:off x="6781800" y="2362200"/>
            <a:ext cx="1066800" cy="2514600"/>
          </a:xfrm>
          <a:custGeom>
            <a:avLst/>
            <a:gdLst>
              <a:gd name="T0" fmla="*/ 0 w 784"/>
              <a:gd name="T1" fmla="*/ 0 h 1776"/>
              <a:gd name="T2" fmla="*/ 2147483647 w 784"/>
              <a:gd name="T3" fmla="*/ 2147483647 h 1776"/>
              <a:gd name="T4" fmla="*/ 2147483647 w 784"/>
              <a:gd name="T5" fmla="*/ 2147483647 h 1776"/>
              <a:gd name="T6" fmla="*/ 0 60000 65536"/>
              <a:gd name="T7" fmla="*/ 0 60000 65536"/>
              <a:gd name="T8" fmla="*/ 0 60000 65536"/>
              <a:gd name="T9" fmla="*/ 0 w 784"/>
              <a:gd name="T10" fmla="*/ 0 h 1776"/>
              <a:gd name="T11" fmla="*/ 784 w 784"/>
              <a:gd name="T12" fmla="*/ 1776 h 17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4" h="1776">
                <a:moveTo>
                  <a:pt x="0" y="0"/>
                </a:moveTo>
                <a:cubicBezTo>
                  <a:pt x="328" y="284"/>
                  <a:pt x="656" y="568"/>
                  <a:pt x="720" y="864"/>
                </a:cubicBezTo>
                <a:cubicBezTo>
                  <a:pt x="784" y="1160"/>
                  <a:pt x="440" y="1624"/>
                  <a:pt x="384" y="177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43" name="Line 15"/>
          <p:cNvSpPr>
            <a:spLocks noChangeShapeType="1"/>
          </p:cNvSpPr>
          <p:nvPr/>
        </p:nvSpPr>
        <p:spPr bwMode="auto">
          <a:xfrm flipV="1">
            <a:off x="3276600" y="4800600"/>
            <a:ext cx="13716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90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5" grpId="0" animBg="1"/>
      <p:bldP spid="150538" grpId="0" animBg="1"/>
      <p:bldP spid="150542" grpId="0" animBg="1"/>
      <p:bldP spid="1505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C815A01-0027-E445-ADAD-72F53EB2B1B0}" type="slidenum">
              <a:rPr lang="en-US" altLang="zh-CN" sz="1400">
                <a:ea typeface="宋体" charset="0"/>
              </a:rPr>
              <a:pPr/>
              <a:t>15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altLang="zh-CN" sz="3600">
                <a:latin typeface="Comic Sans MS" charset="0"/>
                <a:ea typeface="宋体" charset="0"/>
                <a:cs typeface="宋体" charset="0"/>
              </a:rPr>
              <a:t>What to inherit?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r>
              <a:rPr lang="en-US" altLang="zh-CN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In principle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, every member of a base class is inherited by a derived class</a:t>
            </a:r>
          </a:p>
          <a:p>
            <a:pPr lvl="1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just with different access permission</a:t>
            </a:r>
          </a:p>
          <a:p>
            <a:pPr lvl="1"/>
            <a:endParaRPr lang="en-US" altLang="zh-CN" sz="1000">
              <a:latin typeface="Times New Roman" charset="0"/>
              <a:ea typeface="宋体" charset="0"/>
              <a:cs typeface="宋体" charset="0"/>
            </a:endParaRPr>
          </a:p>
          <a:p>
            <a:r>
              <a:rPr lang="en-US" altLang="zh-CN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rPr>
              <a:t>However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, there are exceptions for</a:t>
            </a:r>
          </a:p>
          <a:p>
            <a:pPr lvl="1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constructor and destructor </a:t>
            </a:r>
          </a:p>
          <a:p>
            <a:pPr lvl="1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operator=() member </a:t>
            </a:r>
          </a:p>
          <a:p>
            <a:pPr lvl="1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friends</a:t>
            </a:r>
          </a:p>
          <a:p>
            <a:pPr>
              <a:buFontTx/>
              <a:buNone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	Since all these functions are class-specific</a:t>
            </a:r>
          </a:p>
        </p:txBody>
      </p:sp>
    </p:spTree>
    <p:extLst>
      <p:ext uri="{BB962C8B-B14F-4D97-AF65-F5344CB8AC3E}">
        <p14:creationId xmlns:p14="http://schemas.microsoft.com/office/powerpoint/2010/main" val="390344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C52328-56C3-E240-A7DC-EB546179F17E}" type="slidenum">
              <a:rPr lang="en-US" altLang="zh-CN" sz="1400">
                <a:ea typeface="宋体" charset="0"/>
              </a:rPr>
              <a:pPr/>
              <a:t>16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53500" cy="1049338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Constructor Rules for Derived Classes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447800"/>
            <a:ext cx="6477000" cy="1143000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	</a:t>
            </a:r>
            <a:r>
              <a:rPr lang="en-US" altLang="zh-CN" sz="2400">
                <a:solidFill>
                  <a:srgbClr val="339933"/>
                </a:solidFill>
                <a:latin typeface="Times New Roman" charset="0"/>
                <a:ea typeface="宋体" charset="0"/>
                <a:cs typeface="宋体" charset="0"/>
              </a:rPr>
              <a:t>The default constructor and the destructor of the base class are always called when a new object of a derived class is created or destroyed.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 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609600" y="2971800"/>
            <a:ext cx="3962400" cy="2590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A 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 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A ( 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{cout&lt;&lt; “A:default”&lt;&lt;endl;}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A (int a)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{cout&lt;&lt;“A:parameter”&lt;&lt;endl;}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5486400" y="3048000"/>
            <a:ext cx="30480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class B : public A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   public: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B (int a)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    {cout&lt;&lt;“B”&lt;&lt;endl;}</a:t>
            </a:r>
            <a:endParaRPr lang="en-US" altLang="zh-CN" sz="1800">
              <a:solidFill>
                <a:srgbClr val="FF00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2667000" y="6019800"/>
            <a:ext cx="1325563" cy="4572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B test(1);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867400" y="5791200"/>
            <a:ext cx="1752600" cy="8223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A:default</a:t>
            </a:r>
          </a:p>
          <a:p>
            <a:r>
              <a:rPr lang="en-US" altLang="zh-CN" sz="2400">
                <a:ea typeface="宋体" charset="0"/>
                <a:cs typeface="宋体" charset="0"/>
              </a:rPr>
              <a:t>B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4784725" y="5729288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ea typeface="宋体" charset="0"/>
                <a:cs typeface="宋体" charset="0"/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4082413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animBg="1"/>
      <p:bldP spid="101381" grpId="0" animBg="1"/>
      <p:bldP spid="101382" grpId="0" animBg="1"/>
      <p:bldP spid="101383" grpId="0" animBg="1"/>
      <p:bldP spid="1013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062F5C-4012-6F41-9191-7300A958F5BE}" type="slidenum">
              <a:rPr lang="en-US" altLang="zh-CN" sz="1400">
                <a:ea typeface="宋体" charset="0"/>
              </a:rPr>
              <a:pPr/>
              <a:t>17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53500" cy="685800"/>
          </a:xfrm>
          <a:noFill/>
        </p:spPr>
        <p:txBody>
          <a:bodyPr lIns="92075" tIns="46038" rIns="92075" bIns="46038" anchor="b">
            <a:normAutofit fontScale="90000"/>
          </a:bodyPr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Constructor Rules for Derived Classes 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14400"/>
            <a:ext cx="6781800" cy="914400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>
                <a:latin typeface="Times New Roman" charset="0"/>
                <a:ea typeface="宋体" charset="0"/>
                <a:cs typeface="宋体" charset="0"/>
              </a:rPr>
              <a:t>	</a:t>
            </a:r>
            <a:r>
              <a:rPr lang="en-US" altLang="zh-CN" sz="2800">
                <a:solidFill>
                  <a:srgbClr val="339933"/>
                </a:solidFill>
                <a:latin typeface="Times New Roman" charset="0"/>
                <a:ea typeface="宋体" charset="0"/>
                <a:cs typeface="宋体" charset="0"/>
              </a:rPr>
              <a:t>You can also specify an constructor of the base class other than the default constructor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685800" y="3124200"/>
            <a:ext cx="3962400" cy="2590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A 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 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A ( 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{cout&lt;&lt; “A:default”&lt;&lt;endl;}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A (int a)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{cout&lt;&lt;“A:parameter”&lt;&lt;endl;}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5562600" y="3200400"/>
            <a:ext cx="30480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class C : public A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   public: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0066FF"/>
                </a:solidFill>
                <a:ea typeface="宋体" charset="0"/>
                <a:cs typeface="宋体" charset="0"/>
              </a:rPr>
              <a:t>C (int a) : A(a)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    {cout&lt;&lt;“C”&lt;&lt;endl;}</a:t>
            </a:r>
            <a:endParaRPr lang="en-US" altLang="zh-CN" sz="1800">
              <a:solidFill>
                <a:srgbClr val="FF00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667000" y="6019800"/>
            <a:ext cx="1325563" cy="4572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C test(1);</a:t>
            </a:r>
          </a:p>
        </p:txBody>
      </p:sp>
      <p:sp>
        <p:nvSpPr>
          <p:cNvPr id="160775" name="Text Box 7"/>
          <p:cNvSpPr txBox="1">
            <a:spLocks noChangeArrowheads="1"/>
          </p:cNvSpPr>
          <p:nvPr/>
        </p:nvSpPr>
        <p:spPr bwMode="auto">
          <a:xfrm>
            <a:off x="5867400" y="5791200"/>
            <a:ext cx="1752600" cy="8223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A:parameter</a:t>
            </a:r>
          </a:p>
          <a:p>
            <a:r>
              <a:rPr lang="en-US" altLang="zh-CN" sz="2400">
                <a:ea typeface="宋体" charset="0"/>
                <a:cs typeface="宋体" charset="0"/>
              </a:rPr>
              <a:t>C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4784725" y="5729288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ea typeface="宋体" charset="0"/>
                <a:cs typeface="宋体" charset="0"/>
              </a:rPr>
              <a:t>output:</a:t>
            </a:r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806450" y="1811338"/>
            <a:ext cx="7499350" cy="116046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57200"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/>
            <a:endParaRPr lang="en-US" altLang="zh-CN" sz="800" b="1">
              <a:solidFill>
                <a:schemeClr val="accent2"/>
              </a:solidFill>
              <a:ea typeface="宋体" charset="0"/>
              <a:cs typeface="宋体" charset="0"/>
            </a:endParaRPr>
          </a:p>
          <a:p>
            <a:pPr lvl="1"/>
            <a:r>
              <a:rPr lang="en-US" altLang="zh-CN" sz="1800" b="1">
                <a:solidFill>
                  <a:schemeClr val="accent2"/>
                </a:solidFill>
                <a:ea typeface="宋体" charset="0"/>
                <a:cs typeface="宋体" charset="0"/>
              </a:rPr>
              <a:t>DerivedClassCon ( derivedClass args ) : BaseClassCon ( baseClass args ) 	</a:t>
            </a:r>
          </a:p>
          <a:p>
            <a:pPr lvl="1"/>
            <a:r>
              <a:rPr lang="en-US" altLang="zh-CN" sz="1800" b="1">
                <a:solidFill>
                  <a:schemeClr val="accent2"/>
                </a:solidFill>
                <a:ea typeface="宋体" charset="0"/>
                <a:cs typeface="宋体" charset="0"/>
              </a:rPr>
              <a:t>	{  DerivedClass constructor body   }</a:t>
            </a:r>
          </a:p>
          <a:p>
            <a:pPr lvl="1"/>
            <a:endParaRPr lang="en-US" altLang="zh-CN" sz="800" b="1">
              <a:solidFill>
                <a:schemeClr val="accent2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63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 animBg="1"/>
      <p:bldP spid="160773" grpId="0" animBg="1"/>
      <p:bldP spid="160774" grpId="0" animBg="1"/>
      <p:bldP spid="160775" grpId="0" animBg="1"/>
      <p:bldP spid="1607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5F053F-F093-9B4B-98B1-9B57161004C3}" type="slidenum">
              <a:rPr lang="en-US" altLang="zh-CN" sz="1400">
                <a:ea typeface="宋体" charset="0"/>
              </a:rPr>
              <a:pPr/>
              <a:t>18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Define its Own Members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1992313" y="2655888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Point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298575" y="3722688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Circle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257800" y="1600200"/>
            <a:ext cx="3276600" cy="22860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914400" y="4572000"/>
            <a:ext cx="3352800" cy="22098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Circle : public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double r;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void set_r(double c);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200400" y="2576513"/>
            <a:ext cx="3079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x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y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990600" y="3494088"/>
            <a:ext cx="3079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x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y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r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752600" y="3113088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Rectangle 12"/>
          <p:cNvSpPr>
            <a:spLocks noChangeArrowheads="1"/>
          </p:cNvSpPr>
          <p:nvPr/>
        </p:nvSpPr>
        <p:spPr bwMode="auto">
          <a:xfrm>
            <a:off x="5257800" y="4114800"/>
            <a:ext cx="3276600" cy="2590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double r;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void set_r(double c);</a:t>
            </a:r>
          </a:p>
        </p:txBody>
      </p:sp>
      <p:sp>
        <p:nvSpPr>
          <p:cNvPr id="19468" name="Text Box 13"/>
          <p:cNvSpPr txBox="1">
            <a:spLocks noChangeArrowheads="1"/>
          </p:cNvSpPr>
          <p:nvPr/>
        </p:nvSpPr>
        <p:spPr bwMode="auto">
          <a:xfrm>
            <a:off x="609600" y="1143000"/>
            <a:ext cx="4267200" cy="13112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latin typeface="Comic Sans MS" charset="0"/>
                <a:ea typeface="宋体" charset="0"/>
                <a:cs typeface="宋体" charset="0"/>
              </a:rPr>
              <a:t>The derived class can also define its own members,  in addition to the members inherited from the base class</a:t>
            </a:r>
          </a:p>
        </p:txBody>
      </p:sp>
    </p:spTree>
    <p:extLst>
      <p:ext uri="{BB962C8B-B14F-4D97-AF65-F5344CB8AC3E}">
        <p14:creationId xmlns:p14="http://schemas.microsoft.com/office/powerpoint/2010/main" val="1246073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B2E472-AD1C-0547-870C-3ACCE6A35B47}" type="slidenum">
              <a:rPr lang="en-US" altLang="zh-CN" sz="1400">
                <a:ea typeface="宋体" charset="0"/>
              </a:rPr>
              <a:pPr/>
              <a:t>19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Even more …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2057400"/>
          </a:xfrm>
        </p:spPr>
        <p:txBody>
          <a:bodyPr/>
          <a:lstStyle/>
          <a:p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A derived class can </a:t>
            </a:r>
            <a:r>
              <a:rPr lang="en-US" altLang="zh-CN" sz="2400">
                <a:solidFill>
                  <a:srgbClr val="FF0000"/>
                </a:solidFill>
                <a:latin typeface="Times New Roman" charset="0"/>
                <a:ea typeface="宋体" charset="0"/>
                <a:cs typeface="宋体" charset="0"/>
              </a:rPr>
              <a:t>override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 methods defined in its parent class. With overriding,</a:t>
            </a: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</a:t>
            </a:r>
          </a:p>
          <a:p>
            <a:pPr lvl="1"/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the method in the subclass has the identical signature to the method in the base class. </a:t>
            </a:r>
          </a:p>
          <a:p>
            <a:pPr lvl="1"/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a subclass implements its own version of a base class method. 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3400" y="3810000"/>
            <a:ext cx="3962400" cy="2743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A 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 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void print ()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{cout&lt;&lt;“From A”&lt;&lt;endl;}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52583" name="Rectangle 7"/>
          <p:cNvSpPr>
            <a:spLocks noChangeArrowheads="1"/>
          </p:cNvSpPr>
          <p:nvPr/>
        </p:nvSpPr>
        <p:spPr bwMode="auto">
          <a:xfrm>
            <a:off x="4876800" y="4038600"/>
            <a:ext cx="37338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class B : public A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   public: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void print ()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    {cout&lt;&lt;“From B”&lt;&lt;endl;}</a:t>
            </a:r>
            <a:endParaRPr lang="en-US" altLang="zh-CN" sz="1800">
              <a:solidFill>
                <a:srgbClr val="FF00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52584" name="Line 8"/>
          <p:cNvSpPr>
            <a:spLocks noChangeShapeType="1"/>
          </p:cNvSpPr>
          <p:nvPr/>
        </p:nvSpPr>
        <p:spPr bwMode="auto">
          <a:xfrm flipV="1">
            <a:off x="2438400" y="5334000"/>
            <a:ext cx="2667000" cy="152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9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2" grpId="0" animBg="1"/>
      <p:bldP spid="152583" grpId="0" animBg="1"/>
      <p:bldP spid="1525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ED78BD-BF3A-EC4C-8969-66642124E215}" type="slidenum">
              <a:rPr lang="en-US" altLang="zh-CN" sz="1400">
                <a:ea typeface="宋体" charset="0"/>
              </a:rPr>
              <a:pPr/>
              <a:t>2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 dirty="0">
                <a:latin typeface="Comic Sans MS" charset="0"/>
                <a:ea typeface="宋体" charset="0"/>
                <a:cs typeface="宋体" charset="0"/>
              </a:rPr>
              <a:t>Why Inheritance ?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03860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  <a:buFontTx/>
              <a:buNone/>
            </a:pPr>
            <a:endParaRPr lang="en-US" altLang="zh-CN" sz="2800">
              <a:latin typeface="Times New Roman" charset="0"/>
              <a:ea typeface="宋体" charset="0"/>
              <a:cs typeface="宋体" charset="0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Font typeface="Marlett" charset="0"/>
              <a:buNone/>
            </a:pPr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Inheritance is a mechanism for 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Marlett" charset="0"/>
              <a:buNone/>
            </a:pPr>
            <a:endParaRPr lang="en-US" altLang="zh-CN" sz="1000">
              <a:latin typeface="Times New Roman" charset="0"/>
              <a:ea typeface="宋体" charset="0"/>
              <a:cs typeface="宋体" charset="0"/>
            </a:endParaRP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altLang="zh-CN" sz="28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building class types from existing class types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endParaRPr lang="en-US" altLang="zh-CN" sz="1000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altLang="zh-CN" sz="2800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defining new class types to be a</a:t>
            </a:r>
            <a:r>
              <a:rPr lang="en-US" altLang="zh-CN" sz="2800">
                <a:latin typeface="Times New Roman" charset="0"/>
                <a:ea typeface="宋体" charset="0"/>
                <a:cs typeface="宋体" charset="0"/>
              </a:rPr>
              <a:t> 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altLang="zh-CN" sz="2800">
                <a:latin typeface="Times New Roman" charset="0"/>
                <a:ea typeface="宋体" charset="0"/>
                <a:cs typeface="宋体" charset="0"/>
              </a:rPr>
              <a:t>specialization 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altLang="zh-CN" sz="2800">
                <a:latin typeface="Times New Roman" charset="0"/>
                <a:ea typeface="宋体" charset="0"/>
                <a:cs typeface="宋体" charset="0"/>
              </a:rPr>
              <a:t>augmentation </a:t>
            </a:r>
          </a:p>
          <a:p>
            <a:pPr lvl="2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en-US" altLang="zh-CN" sz="2800">
                <a:latin typeface="Times New Roman" charset="0"/>
                <a:ea typeface="宋体" charset="0"/>
                <a:cs typeface="宋体" charset="0"/>
              </a:rPr>
              <a:t>	</a:t>
            </a:r>
            <a:r>
              <a:rPr lang="en-US" altLang="zh-CN" sz="2800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of existing types</a:t>
            </a:r>
          </a:p>
        </p:txBody>
      </p:sp>
    </p:spTree>
    <p:extLst>
      <p:ext uri="{BB962C8B-B14F-4D97-AF65-F5344CB8AC3E}">
        <p14:creationId xmlns:p14="http://schemas.microsoft.com/office/powerpoint/2010/main" val="4140624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FD1EB-4FC4-A74A-B3CC-F5C3BC3BAA47}" type="slidenum">
              <a:rPr lang="en-US" altLang="zh-CN" sz="1400">
                <a:ea typeface="宋体" charset="0"/>
              </a:rPr>
              <a:pPr/>
              <a:t>20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33400" y="1295400"/>
            <a:ext cx="3276600" cy="3733800"/>
          </a:xfrm>
          <a:prstGeom prst="rect">
            <a:avLst/>
          </a:prstGeom>
          <a:solidFill>
            <a:srgbClr val="FFE5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</a:t>
            </a: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set</a:t>
            </a:r>
            <a:r>
              <a:rPr lang="en-US" altLang="zh-CN" sz="2000">
                <a:ea typeface="宋体" charset="0"/>
                <a:cs typeface="宋体" charset="0"/>
              </a:rPr>
              <a:t>(int a, int b)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{x=a; y=b;}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</a:t>
            </a:r>
            <a:r>
              <a:rPr lang="en-US" altLang="zh-CN" sz="2000">
                <a:solidFill>
                  <a:srgbClr val="660066"/>
                </a:solidFill>
                <a:ea typeface="宋体" charset="0"/>
                <a:cs typeface="宋体" charset="0"/>
              </a:rPr>
              <a:t>foo</a:t>
            </a:r>
            <a:r>
              <a:rPr lang="en-US" altLang="zh-CN" sz="2000">
                <a:ea typeface="宋体" charset="0"/>
                <a:cs typeface="宋体" charset="0"/>
              </a:rPr>
              <a:t> 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</a:t>
            </a:r>
            <a:r>
              <a:rPr lang="en-US" altLang="zh-CN" sz="2000">
                <a:solidFill>
                  <a:srgbClr val="00CC00"/>
                </a:solidFill>
                <a:ea typeface="宋体" charset="0"/>
                <a:cs typeface="宋体" charset="0"/>
              </a:rPr>
              <a:t>print</a:t>
            </a:r>
            <a:r>
              <a:rPr lang="en-US" altLang="zh-CN" sz="2000">
                <a:ea typeface="宋体" charset="0"/>
                <a:cs typeface="宋体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4114800" y="1524000"/>
            <a:ext cx="4724400" cy="2971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Circle : public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private:  double r;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 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void 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set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 (int a, int b, double c) 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   </a:t>
            </a: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Point :: set(a, b); </a:t>
            </a:r>
            <a:r>
              <a:rPr lang="en-US" altLang="zh-CN" sz="1600">
                <a:solidFill>
                  <a:schemeClr val="accent2"/>
                </a:solidFill>
                <a:ea typeface="宋体" charset="0"/>
                <a:cs typeface="宋体" charset="0"/>
              </a:rPr>
              <a:t>//same name function call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     r = c;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}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void </a:t>
            </a:r>
            <a:r>
              <a:rPr lang="en-US" altLang="zh-CN" sz="2000">
                <a:solidFill>
                  <a:srgbClr val="BE7100"/>
                </a:solidFill>
                <a:ea typeface="宋体" charset="0"/>
                <a:cs typeface="宋体" charset="0"/>
              </a:rPr>
              <a:t>print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();  }</a:t>
            </a:r>
          </a:p>
        </p:txBody>
      </p:sp>
      <p:sp>
        <p:nvSpPr>
          <p:cNvPr id="21509" name="Rectangle 9"/>
          <p:cNvSpPr>
            <a:spLocks noChangeArrowheads="1"/>
          </p:cNvSpPr>
          <p:nvPr/>
        </p:nvSpPr>
        <p:spPr bwMode="auto">
          <a:xfrm>
            <a:off x="533400" y="533400"/>
            <a:ext cx="792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 altLang="zh-CN" sz="3600">
                <a:latin typeface="Comic Sans MS" charset="0"/>
                <a:ea typeface="宋体" charset="0"/>
                <a:cs typeface="宋体" charset="0"/>
              </a:rPr>
              <a:t>	Access a Method</a:t>
            </a:r>
          </a:p>
        </p:txBody>
      </p:sp>
      <p:sp>
        <p:nvSpPr>
          <p:cNvPr id="163851" name="Rectangle 11"/>
          <p:cNvSpPr>
            <a:spLocks noChangeArrowheads="1"/>
          </p:cNvSpPr>
          <p:nvPr/>
        </p:nvSpPr>
        <p:spPr bwMode="auto">
          <a:xfrm>
            <a:off x="4191000" y="4876800"/>
            <a:ext cx="4724400" cy="1524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Circle C;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C.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set</a:t>
            </a:r>
            <a:r>
              <a:rPr lang="en-US" altLang="zh-CN" sz="2000">
                <a:ea typeface="宋体" charset="0"/>
                <a:cs typeface="宋体" charset="0"/>
              </a:rPr>
              <a:t>(10,10,100);   // from class Circle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C.</a:t>
            </a:r>
            <a:r>
              <a:rPr lang="en-US" altLang="zh-CN" sz="2000">
                <a:solidFill>
                  <a:srgbClr val="660066"/>
                </a:solidFill>
                <a:ea typeface="宋体" charset="0"/>
                <a:cs typeface="宋体" charset="0"/>
              </a:rPr>
              <a:t>foo </a:t>
            </a:r>
            <a:r>
              <a:rPr lang="en-US" altLang="zh-CN" sz="2000">
                <a:ea typeface="宋体" charset="0"/>
                <a:cs typeface="宋体" charset="0"/>
              </a:rPr>
              <a:t>();  // from base class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C.</a:t>
            </a:r>
            <a:r>
              <a:rPr lang="en-US" altLang="zh-CN" sz="2000">
                <a:solidFill>
                  <a:srgbClr val="BE7100"/>
                </a:solidFill>
                <a:ea typeface="宋体" charset="0"/>
                <a:cs typeface="宋体" charset="0"/>
              </a:rPr>
              <a:t>print</a:t>
            </a:r>
            <a:r>
              <a:rPr lang="en-US" altLang="zh-CN" sz="2000">
                <a:ea typeface="宋体" charset="0"/>
                <a:cs typeface="宋体" charset="0"/>
              </a:rPr>
              <a:t>(); // from class Circle</a:t>
            </a: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381000" y="5181600"/>
            <a:ext cx="3581400" cy="1219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Point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A.</a:t>
            </a: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set</a:t>
            </a:r>
            <a:r>
              <a:rPr lang="en-US" altLang="zh-CN" sz="2000">
                <a:ea typeface="宋体" charset="0"/>
                <a:cs typeface="宋体" charset="0"/>
              </a:rPr>
              <a:t>(30,50);  </a:t>
            </a:r>
            <a:r>
              <a:rPr lang="en-US" altLang="zh-CN" sz="1600">
                <a:ea typeface="宋体" charset="0"/>
                <a:cs typeface="宋体" charset="0"/>
              </a:rPr>
              <a:t>// from base class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A.</a:t>
            </a:r>
            <a:r>
              <a:rPr lang="en-US" altLang="zh-CN" sz="2000">
                <a:solidFill>
                  <a:srgbClr val="00CC00"/>
                </a:solidFill>
                <a:ea typeface="宋体" charset="0"/>
                <a:cs typeface="宋体" charset="0"/>
              </a:rPr>
              <a:t>print</a:t>
            </a:r>
            <a:r>
              <a:rPr lang="en-US" altLang="zh-CN" sz="2000">
                <a:ea typeface="宋体" charset="0"/>
                <a:cs typeface="宋体" charset="0"/>
              </a:rPr>
              <a:t>(); </a:t>
            </a:r>
            <a:r>
              <a:rPr lang="en-US" altLang="zh-CN" sz="1600">
                <a:ea typeface="宋体" charset="0"/>
                <a:cs typeface="宋体" charset="0"/>
              </a:rPr>
              <a:t>// from base class Point</a:t>
            </a:r>
          </a:p>
        </p:txBody>
      </p:sp>
    </p:spTree>
    <p:extLst>
      <p:ext uri="{BB962C8B-B14F-4D97-AF65-F5344CB8AC3E}">
        <p14:creationId xmlns:p14="http://schemas.microsoft.com/office/powerpoint/2010/main" val="232840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1" grpId="0" animBg="1" autoUpdateAnimBg="0"/>
      <p:bldP spid="163852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5F3CD4-8408-E244-94C4-01F293DBE7FD}" type="slidenum">
              <a:rPr lang="en-US" altLang="zh-CN" sz="1400">
                <a:ea typeface="宋体" charset="0"/>
              </a:rPr>
              <a:pPr/>
              <a:t>21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609600" y="609600"/>
            <a:ext cx="800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440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Putting Them Together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038600" y="1752600"/>
            <a:ext cx="46482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Time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 is the base class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ExtTime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 is the derived class with public inheritance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The derived class can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inherit all members from the base class, except the constructor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access all public and protected  members of the base class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define its private data member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provide its own constructor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define its public member functions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override functions inherited from the base class</a:t>
            </a:r>
          </a:p>
        </p:txBody>
      </p:sp>
      <p:sp>
        <p:nvSpPr>
          <p:cNvPr id="22533" name="Line 9"/>
          <p:cNvSpPr>
            <a:spLocks noChangeShapeType="1"/>
          </p:cNvSpPr>
          <p:nvPr/>
        </p:nvSpPr>
        <p:spPr bwMode="auto">
          <a:xfrm>
            <a:off x="2438400" y="30480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34" name="Group 14"/>
          <p:cNvGrpSpPr>
            <a:grpSpLocks/>
          </p:cNvGrpSpPr>
          <p:nvPr/>
        </p:nvGrpSpPr>
        <p:grpSpPr bwMode="auto">
          <a:xfrm>
            <a:off x="1219200" y="3962400"/>
            <a:ext cx="2438400" cy="914400"/>
            <a:chOff x="768" y="2496"/>
            <a:chExt cx="1536" cy="576"/>
          </a:xfrm>
        </p:grpSpPr>
        <p:sp>
          <p:nvSpPr>
            <p:cNvPr id="22538" name="Oval 12"/>
            <p:cNvSpPr>
              <a:spLocks noChangeArrowheads="1"/>
            </p:cNvSpPr>
            <p:nvPr/>
          </p:nvSpPr>
          <p:spPr bwMode="auto">
            <a:xfrm>
              <a:off x="768" y="2496"/>
              <a:ext cx="1536" cy="57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charset="0"/>
                <a:cs typeface="宋体" charset="0"/>
              </a:endParaRPr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1152" y="2640"/>
              <a:ext cx="786" cy="288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altLang="zh-CN" sz="2400">
                  <a:ea typeface="宋体" charset="0"/>
                  <a:cs typeface="宋体" charset="0"/>
                </a:rPr>
                <a:t>ExtTime</a:t>
              </a:r>
            </a:p>
          </p:txBody>
        </p:sp>
      </p:grpSp>
      <p:grpSp>
        <p:nvGrpSpPr>
          <p:cNvPr id="22535" name="Group 13"/>
          <p:cNvGrpSpPr>
            <a:grpSpLocks/>
          </p:cNvGrpSpPr>
          <p:nvPr/>
        </p:nvGrpSpPr>
        <p:grpSpPr bwMode="auto">
          <a:xfrm>
            <a:off x="1143000" y="2133600"/>
            <a:ext cx="2438400" cy="914400"/>
            <a:chOff x="864" y="960"/>
            <a:chExt cx="1536" cy="576"/>
          </a:xfrm>
        </p:grpSpPr>
        <p:sp>
          <p:nvSpPr>
            <p:cNvPr id="22536" name="Oval 11"/>
            <p:cNvSpPr>
              <a:spLocks noChangeArrowheads="1"/>
            </p:cNvSpPr>
            <p:nvPr/>
          </p:nvSpPr>
          <p:spPr bwMode="auto">
            <a:xfrm>
              <a:off x="864" y="960"/>
              <a:ext cx="153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charset="0"/>
                <a:cs typeface="宋体" charset="0"/>
              </a:endParaRPr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auto">
            <a:xfrm>
              <a:off x="1392" y="1104"/>
              <a:ext cx="520" cy="28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altLang="zh-CN" sz="2400">
                  <a:solidFill>
                    <a:schemeClr val="accent2"/>
                  </a:solidFill>
                  <a:ea typeface="宋体" charset="0"/>
                  <a:cs typeface="宋体" charset="0"/>
                </a:rPr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195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7B939-9272-3A41-AA3A-950D8D337668}" type="slidenum">
              <a:rPr lang="en-US" altLang="zh-CN" sz="1400">
                <a:ea typeface="宋体" charset="0"/>
              </a:rPr>
              <a:pPr/>
              <a:t>22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879475" y="1243013"/>
            <a:ext cx="7502525" cy="518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304800"/>
            <a:ext cx="7478713" cy="763588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class</a:t>
            </a:r>
            <a:r>
              <a:rPr lang="en-US" altLang="zh-CN" sz="4000">
                <a:latin typeface="Courier New" charset="0"/>
                <a:ea typeface="宋体" charset="0"/>
                <a:cs typeface="宋体" charset="0"/>
              </a:rPr>
              <a:t>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Time</a:t>
            </a:r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 Specification</a:t>
            </a:r>
          </a:p>
        </p:txBody>
      </p:sp>
      <p:sp>
        <p:nvSpPr>
          <p:cNvPr id="2355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31875" y="1371600"/>
            <a:ext cx="7239000" cy="5053013"/>
          </a:xfrm>
          <a:noFill/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Tx/>
              <a:buNone/>
            </a:pPr>
            <a:endParaRPr lang="en-US" altLang="zh-CN" sz="16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class  Time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{</a:t>
            </a:r>
            <a:r>
              <a:rPr lang="en-US" altLang="zh-CN" sz="2000" b="1">
                <a:solidFill>
                  <a:schemeClr val="tx2"/>
                </a:solidFill>
                <a:latin typeface="Times New Roman" charset="0"/>
                <a:ea typeface="宋体" charset="0"/>
                <a:cs typeface="宋体" charset="0"/>
              </a:rPr>
              <a:t>						</a:t>
            </a:r>
            <a:endParaRPr lang="en-US" altLang="zh-CN" sz="2000" b="1" i="1">
              <a:solidFill>
                <a:srgbClr val="CC0000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zh-CN" sz="10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public : 				</a:t>
            </a:r>
            <a:endParaRPr lang="en-US" altLang="zh-CN" sz="2000" b="1" i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zh-CN" sz="8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void     Set (</a:t>
            </a: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int h,</a:t>
            </a: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int m, int s )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void	    Increment ( ) ;</a:t>
            </a:r>
            <a:endParaRPr lang="en-US" altLang="zh-CN" sz="14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void	    Write ( )  const ;</a:t>
            </a:r>
            <a:endParaRPr lang="en-US" altLang="zh-CN" sz="14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Time    ( int initH, int initM, int initS ) ;   </a:t>
            </a:r>
            <a:r>
              <a:rPr lang="en-US" altLang="zh-CN" sz="2000">
                <a:solidFill>
                  <a:srgbClr val="CC0000"/>
                </a:solidFill>
                <a:latin typeface="Times New Roman" charset="0"/>
                <a:ea typeface="宋体" charset="0"/>
                <a:cs typeface="宋体" charset="0"/>
              </a:rPr>
              <a:t>//  constructor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 </a:t>
            </a:r>
            <a:endParaRPr lang="en-US" altLang="zh-CN" sz="1400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Time    (</a:t>
            </a: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) ; 			                  </a:t>
            </a:r>
            <a:r>
              <a:rPr lang="en-US" altLang="zh-CN" sz="2000">
                <a:solidFill>
                  <a:srgbClr val="CC0000"/>
                </a:solidFill>
                <a:latin typeface="Times New Roman" charset="0"/>
                <a:ea typeface="宋体" charset="0"/>
                <a:cs typeface="宋体" charset="0"/>
              </a:rPr>
              <a:t>//  default constructor</a:t>
            </a:r>
            <a:endParaRPr lang="en-US" altLang="zh-CN" sz="2000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zh-CN" sz="8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protected :				</a:t>
            </a:r>
            <a:endParaRPr lang="en-US" altLang="zh-CN" sz="2000" b="1" i="1">
              <a:solidFill>
                <a:srgbClr val="CC0000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zh-CN" sz="8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int             hrs ;           </a:t>
            </a:r>
            <a:endParaRPr lang="en-US" altLang="zh-CN" sz="14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int             mins ;          </a:t>
            </a:r>
            <a:endParaRPr lang="en-US" altLang="zh-CN" sz="1400" b="1"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int	         secs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} ;</a:t>
            </a:r>
            <a:r>
              <a:rPr lang="en-US" altLang="zh-CN" sz="2000" b="1" i="1">
                <a:solidFill>
                  <a:schemeClr val="folHlink"/>
                </a:solidFill>
                <a:latin typeface="Times New Roman" charset="0"/>
                <a:ea typeface="宋体" charset="0"/>
                <a:cs typeface="宋体" charset="0"/>
              </a:rPr>
              <a:t>	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31875" y="1219200"/>
            <a:ext cx="6496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1800" b="1">
                <a:ea typeface="宋体" charset="0"/>
                <a:cs typeface="宋体" charset="0"/>
              </a:rPr>
              <a:t>// SPECIFICATION   FILE 			( time.h)</a:t>
            </a:r>
          </a:p>
        </p:txBody>
      </p:sp>
    </p:spTree>
    <p:extLst>
      <p:ext uri="{BB962C8B-B14F-4D97-AF65-F5344CB8AC3E}">
        <p14:creationId xmlns:p14="http://schemas.microsoft.com/office/powerpoint/2010/main" val="608840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961C9D-3213-4C48-B72A-D7EF7DEA16A4}" type="slidenum">
              <a:rPr lang="en-US" altLang="zh-CN" sz="1400">
                <a:ea typeface="宋体" charset="0"/>
              </a:rPr>
              <a:pPr/>
              <a:t>23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73025" y="222250"/>
            <a:ext cx="8966200" cy="989013"/>
          </a:xfrm>
          <a:noFill/>
        </p:spPr>
        <p:txBody>
          <a:bodyPr lIns="92075" tIns="46038" rIns="92075" bIns="46038" anchor="b">
            <a:normAutofit fontScale="90000"/>
          </a:bodyPr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>
                <a:latin typeface="Arial Rounded MT Bold" charset="0"/>
                <a:ea typeface="宋体" charset="0"/>
                <a:cs typeface="宋体" charset="0"/>
              </a:rPr>
              <a:t/>
            </a:r>
            <a:br>
              <a:rPr lang="en-US" altLang="zh-CN">
                <a:latin typeface="Arial Rounded MT Bold" charset="0"/>
                <a:ea typeface="宋体" charset="0"/>
                <a:cs typeface="宋体" charset="0"/>
              </a:rPr>
            </a:br>
            <a:endParaRPr lang="en-US" altLang="zh-CN">
              <a:latin typeface="Arial Rounded MT Bold" charset="0"/>
              <a:ea typeface="宋体" charset="0"/>
              <a:cs typeface="宋体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1433513" y="441325"/>
            <a:ext cx="601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4400" b="1">
                <a:solidFill>
                  <a:schemeClr val="tx2"/>
                </a:solidFill>
                <a:ea typeface="宋体" charset="0"/>
                <a:cs typeface="宋体" charset="0"/>
              </a:rPr>
              <a:t>Class Interface Diagram</a:t>
            </a:r>
            <a:endParaRPr lang="en-US" altLang="zh-CN" sz="4400" b="1">
              <a:solidFill>
                <a:schemeClr val="folHlink"/>
              </a:solidFill>
              <a:ea typeface="宋体" charset="0"/>
              <a:cs typeface="宋体" charset="0"/>
            </a:endParaRPr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2557463" y="2368550"/>
            <a:ext cx="3913187" cy="394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2139950" y="2873375"/>
            <a:ext cx="1825625" cy="407988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3" name="Oval 6"/>
          <p:cNvSpPr>
            <a:spLocks noChangeArrowheads="1"/>
          </p:cNvSpPr>
          <p:nvPr/>
        </p:nvSpPr>
        <p:spPr bwMode="auto">
          <a:xfrm>
            <a:off x="2139950" y="4054475"/>
            <a:ext cx="1825625" cy="40957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4" name="Oval 7"/>
          <p:cNvSpPr>
            <a:spLocks noChangeArrowheads="1"/>
          </p:cNvSpPr>
          <p:nvPr/>
        </p:nvSpPr>
        <p:spPr bwMode="auto">
          <a:xfrm>
            <a:off x="2139950" y="472916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5" name="Oval 8"/>
          <p:cNvSpPr>
            <a:spLocks noChangeArrowheads="1"/>
          </p:cNvSpPr>
          <p:nvPr/>
        </p:nvSpPr>
        <p:spPr bwMode="auto">
          <a:xfrm>
            <a:off x="2139950" y="5318125"/>
            <a:ext cx="1825625" cy="41116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6" name="Oval 9"/>
          <p:cNvSpPr>
            <a:spLocks noChangeArrowheads="1"/>
          </p:cNvSpPr>
          <p:nvPr/>
        </p:nvSpPr>
        <p:spPr bwMode="auto">
          <a:xfrm>
            <a:off x="2139950" y="346551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7" name="Rectangle 10"/>
          <p:cNvSpPr>
            <a:spLocks noChangeArrowheads="1"/>
          </p:cNvSpPr>
          <p:nvPr/>
        </p:nvSpPr>
        <p:spPr bwMode="auto">
          <a:xfrm>
            <a:off x="4395788" y="3381375"/>
            <a:ext cx="1573212" cy="217963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88" name="Rectangle 11"/>
          <p:cNvSpPr>
            <a:spLocks noChangeArrowheads="1"/>
          </p:cNvSpPr>
          <p:nvPr/>
        </p:nvSpPr>
        <p:spPr bwMode="auto">
          <a:xfrm>
            <a:off x="4370388" y="3348038"/>
            <a:ext cx="16891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1800" b="1">
                <a:ea typeface="宋体" charset="0"/>
                <a:cs typeface="宋体" charset="0"/>
              </a:rPr>
              <a:t>Protected data:</a:t>
            </a:r>
          </a:p>
          <a:p>
            <a:endParaRPr lang="en-US" altLang="zh-CN" sz="10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hrs</a:t>
            </a:r>
          </a:p>
          <a:p>
            <a:endParaRPr lang="en-US" altLang="zh-CN" sz="18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mins</a:t>
            </a:r>
          </a:p>
          <a:p>
            <a:endParaRPr lang="en-US" altLang="zh-CN" sz="18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secs</a:t>
            </a:r>
          </a:p>
        </p:txBody>
      </p:sp>
      <p:sp>
        <p:nvSpPr>
          <p:cNvPr id="24589" name="Rectangle 12"/>
          <p:cNvSpPr>
            <a:spLocks noChangeArrowheads="1"/>
          </p:cNvSpPr>
          <p:nvPr/>
        </p:nvSpPr>
        <p:spPr bwMode="auto">
          <a:xfrm>
            <a:off x="2617788" y="290195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Set</a:t>
            </a:r>
          </a:p>
        </p:txBody>
      </p:sp>
      <p:sp>
        <p:nvSpPr>
          <p:cNvPr id="24590" name="Rectangle 13"/>
          <p:cNvSpPr>
            <a:spLocks noChangeArrowheads="1"/>
          </p:cNvSpPr>
          <p:nvPr/>
        </p:nvSpPr>
        <p:spPr bwMode="auto">
          <a:xfrm>
            <a:off x="2282825" y="34909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Increment</a:t>
            </a:r>
          </a:p>
        </p:txBody>
      </p:sp>
      <p:sp>
        <p:nvSpPr>
          <p:cNvPr id="24591" name="Rectangle 14"/>
          <p:cNvSpPr>
            <a:spLocks noChangeArrowheads="1"/>
          </p:cNvSpPr>
          <p:nvPr/>
        </p:nvSpPr>
        <p:spPr bwMode="auto">
          <a:xfrm>
            <a:off x="2533650" y="4083050"/>
            <a:ext cx="81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Write</a:t>
            </a:r>
          </a:p>
        </p:txBody>
      </p:sp>
      <p:sp>
        <p:nvSpPr>
          <p:cNvPr id="24592" name="Rectangle 15"/>
          <p:cNvSpPr>
            <a:spLocks noChangeArrowheads="1"/>
          </p:cNvSpPr>
          <p:nvPr/>
        </p:nvSpPr>
        <p:spPr bwMode="auto">
          <a:xfrm>
            <a:off x="2366963" y="4756150"/>
            <a:ext cx="938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   Time</a:t>
            </a:r>
          </a:p>
        </p:txBody>
      </p:sp>
      <p:sp>
        <p:nvSpPr>
          <p:cNvPr id="24593" name="Rectangle 16"/>
          <p:cNvSpPr>
            <a:spLocks noChangeArrowheads="1"/>
          </p:cNvSpPr>
          <p:nvPr/>
        </p:nvSpPr>
        <p:spPr bwMode="auto">
          <a:xfrm>
            <a:off x="2617788" y="5345113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Time</a:t>
            </a:r>
          </a:p>
        </p:txBody>
      </p:sp>
      <p:sp>
        <p:nvSpPr>
          <p:cNvPr id="24594" name="Rectangle 17"/>
          <p:cNvSpPr>
            <a:spLocks noChangeArrowheads="1"/>
          </p:cNvSpPr>
          <p:nvPr/>
        </p:nvSpPr>
        <p:spPr bwMode="auto">
          <a:xfrm>
            <a:off x="5064125" y="3802063"/>
            <a:ext cx="738188" cy="4079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95" name="Rectangle 18"/>
          <p:cNvSpPr>
            <a:spLocks noChangeArrowheads="1"/>
          </p:cNvSpPr>
          <p:nvPr/>
        </p:nvSpPr>
        <p:spPr bwMode="auto">
          <a:xfrm>
            <a:off x="5064125" y="4392613"/>
            <a:ext cx="738188" cy="4079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96" name="Rectangle 19"/>
          <p:cNvSpPr>
            <a:spLocks noChangeArrowheads="1"/>
          </p:cNvSpPr>
          <p:nvPr/>
        </p:nvSpPr>
        <p:spPr bwMode="auto">
          <a:xfrm>
            <a:off x="5064125" y="4981575"/>
            <a:ext cx="738188" cy="4111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4597" name="Rectangle 20"/>
          <p:cNvSpPr>
            <a:spLocks noChangeArrowheads="1"/>
          </p:cNvSpPr>
          <p:nvPr/>
        </p:nvSpPr>
        <p:spPr bwMode="auto">
          <a:xfrm>
            <a:off x="3184525" y="1722438"/>
            <a:ext cx="21796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3200" b="1">
                <a:latin typeface="Courier New" charset="0"/>
                <a:ea typeface="宋体" charset="0"/>
                <a:cs typeface="宋体" charset="0"/>
              </a:rPr>
              <a:t>Time</a:t>
            </a:r>
            <a:r>
              <a:rPr lang="en-US" altLang="zh-CN" sz="3200" b="1">
                <a:latin typeface="Arial Rounded MT Bold" charset="0"/>
                <a:ea typeface="宋体" charset="0"/>
                <a:cs typeface="宋体" charset="0"/>
              </a:rPr>
              <a:t>  </a:t>
            </a:r>
            <a:r>
              <a:rPr lang="en-US" altLang="zh-CN" sz="3200" b="1">
                <a:ea typeface="宋体" charset="0"/>
                <a:cs typeface="宋体" charset="0"/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3153557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2AD267-AC28-DA41-B323-EDB14EE64440}" type="slidenum">
              <a:rPr lang="en-US" altLang="zh-CN" sz="1400">
                <a:ea typeface="宋体" charset="0"/>
              </a:rPr>
              <a:pPr/>
              <a:t>24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62000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Derived Class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ExtTime</a:t>
            </a:r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 </a:t>
            </a:r>
          </a:p>
        </p:txBody>
      </p:sp>
      <p:sp>
        <p:nvSpPr>
          <p:cNvPr id="2560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349375"/>
            <a:ext cx="7696200" cy="5203825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1800" b="1">
                <a:latin typeface="Times New Roman" charset="0"/>
                <a:ea typeface="宋体" charset="0"/>
                <a:cs typeface="宋体" charset="0"/>
              </a:rPr>
              <a:t>// SPECIFICATION   FILE 			( exttime.h)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1800" b="1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 b="1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#include   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“time.h”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 b="1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enum  </a:t>
            </a:r>
            <a:r>
              <a:rPr lang="en-US" altLang="zh-CN" sz="2000">
                <a:latin typeface="Times New Roman" charset="0"/>
                <a:ea typeface="宋体" charset="0"/>
                <a:cs typeface="宋体" charset="0"/>
              </a:rPr>
              <a:t>ZoneType {EST, CST, MST, PST, EDT, CDT, MDT, PDT } ;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1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class  ExtTime  :  public  Time       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1800">
                <a:solidFill>
                  <a:srgbClr val="990000"/>
                </a:solidFill>
                <a:latin typeface="Times New Roman" charset="0"/>
                <a:ea typeface="宋体" charset="0"/>
                <a:cs typeface="宋体" charset="0"/>
              </a:rPr>
              <a:t>		// Time is the base class and use public inheritance</a:t>
            </a:r>
            <a:endParaRPr lang="en-US" altLang="zh-CN" sz="1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public 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 b="1" i="1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void	         Set (</a:t>
            </a: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int h, int m, int s, ZoneType timeZone ) ;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void	         Write ( )  const;    </a:t>
            </a:r>
            <a:r>
              <a:rPr lang="en-US" altLang="zh-CN" sz="18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</a:t>
            </a:r>
            <a:r>
              <a:rPr lang="en-US" altLang="zh-CN" sz="18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overridden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  ExtTime    (int initH, int initM, int initS, ZoneType initZone ) ;   </a:t>
            </a:r>
            <a:endParaRPr lang="en-US" altLang="zh-CN" sz="1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  ExtTime    ();   </a:t>
            </a:r>
            <a:r>
              <a:rPr lang="en-US" altLang="zh-CN" sz="18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default constructor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private :				</a:t>
            </a:r>
            <a:endParaRPr lang="en-US" altLang="zh-CN" sz="2000" b="1" i="1">
              <a:solidFill>
                <a:srgbClr val="CC0000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ZoneType  zone ; 	</a:t>
            </a:r>
            <a:r>
              <a:rPr lang="en-US" altLang="zh-CN" sz="1800">
                <a:solidFill>
                  <a:srgbClr val="CC0000"/>
                </a:solidFill>
                <a:latin typeface="Times New Roman" charset="0"/>
                <a:ea typeface="宋体" charset="0"/>
                <a:cs typeface="宋体" charset="0"/>
              </a:rPr>
              <a:t>//  added data member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zh-CN" sz="800">
              <a:latin typeface="Times New Roman" charset="0"/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} ;</a:t>
            </a:r>
          </a:p>
        </p:txBody>
      </p:sp>
    </p:spTree>
    <p:extLst>
      <p:ext uri="{BB962C8B-B14F-4D97-AF65-F5344CB8AC3E}">
        <p14:creationId xmlns:p14="http://schemas.microsoft.com/office/powerpoint/2010/main" val="172496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8D88C7-D476-FD4E-A366-A18DF50AB720}" type="slidenum">
              <a:rPr lang="en-US" altLang="zh-CN" sz="1400">
                <a:ea typeface="宋体" charset="0"/>
              </a:rPr>
              <a:pPr/>
              <a:t>25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6627" name="Oval 2"/>
          <p:cNvSpPr>
            <a:spLocks noChangeArrowheads="1"/>
          </p:cNvSpPr>
          <p:nvPr/>
        </p:nvSpPr>
        <p:spPr bwMode="auto">
          <a:xfrm>
            <a:off x="2368550" y="1606550"/>
            <a:ext cx="5549900" cy="5167313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28" name="Oval 3"/>
          <p:cNvSpPr>
            <a:spLocks noChangeArrowheads="1"/>
          </p:cNvSpPr>
          <p:nvPr/>
        </p:nvSpPr>
        <p:spPr bwMode="auto">
          <a:xfrm>
            <a:off x="3968750" y="1987550"/>
            <a:ext cx="3721100" cy="394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5691188" y="3076575"/>
            <a:ext cx="1573212" cy="217963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0" name="Rectangle 5"/>
          <p:cNvSpPr>
            <a:spLocks noGrp="1" noChangeArrowheads="1"/>
          </p:cNvSpPr>
          <p:nvPr>
            <p:ph type="title"/>
          </p:nvPr>
        </p:nvSpPr>
        <p:spPr>
          <a:xfrm>
            <a:off x="73025" y="222250"/>
            <a:ext cx="8966200" cy="989013"/>
          </a:xfrm>
          <a:noFill/>
        </p:spPr>
        <p:txBody>
          <a:bodyPr lIns="92075" tIns="46038" rIns="92075" bIns="46038" anchor="b">
            <a:normAutofit fontScale="90000"/>
          </a:bodyPr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>
                <a:latin typeface="Arial Rounded MT Bold" charset="0"/>
                <a:ea typeface="宋体" charset="0"/>
                <a:cs typeface="宋体" charset="0"/>
              </a:rPr>
              <a:t/>
            </a:r>
            <a:br>
              <a:rPr lang="en-US" altLang="zh-CN">
                <a:latin typeface="Arial Rounded MT Bold" charset="0"/>
                <a:ea typeface="宋体" charset="0"/>
                <a:cs typeface="宋体" charset="0"/>
              </a:rPr>
            </a:br>
            <a:endParaRPr lang="en-US" altLang="zh-CN">
              <a:latin typeface="Arial Rounded MT Bold" charset="0"/>
              <a:ea typeface="宋体" charset="0"/>
              <a:cs typeface="宋体" charset="0"/>
            </a:endParaRP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1433513" y="212725"/>
            <a:ext cx="601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4400" b="1">
                <a:solidFill>
                  <a:schemeClr val="tx2"/>
                </a:solidFill>
                <a:ea typeface="宋体" charset="0"/>
                <a:cs typeface="宋体" charset="0"/>
              </a:rPr>
              <a:t>Class Interface Diagram</a:t>
            </a:r>
            <a:endParaRPr lang="en-US" altLang="zh-CN" sz="4400" b="1">
              <a:solidFill>
                <a:schemeClr val="folHlink"/>
              </a:solidFill>
              <a:ea typeface="宋体" charset="0"/>
              <a:cs typeface="宋体" charset="0"/>
            </a:endParaRPr>
          </a:p>
        </p:txBody>
      </p:sp>
      <p:sp>
        <p:nvSpPr>
          <p:cNvPr id="26632" name="Rectangle 7"/>
          <p:cNvSpPr>
            <a:spLocks noChangeArrowheads="1"/>
          </p:cNvSpPr>
          <p:nvPr/>
        </p:nvSpPr>
        <p:spPr bwMode="auto">
          <a:xfrm>
            <a:off x="5665788" y="3119438"/>
            <a:ext cx="16891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1800" b="1">
                <a:ea typeface="宋体" charset="0"/>
                <a:cs typeface="宋体" charset="0"/>
              </a:rPr>
              <a:t>Protected data:</a:t>
            </a:r>
          </a:p>
          <a:p>
            <a:endParaRPr lang="en-US" altLang="zh-CN" sz="10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hrs</a:t>
            </a:r>
          </a:p>
          <a:p>
            <a:endParaRPr lang="en-US" altLang="zh-CN" sz="18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mins</a:t>
            </a:r>
          </a:p>
          <a:p>
            <a:endParaRPr lang="en-US" altLang="zh-CN" sz="1800" b="1">
              <a:ea typeface="宋体" charset="0"/>
              <a:cs typeface="宋体" charset="0"/>
            </a:endParaRPr>
          </a:p>
          <a:p>
            <a:r>
              <a:rPr lang="en-US" altLang="zh-CN" sz="1800" b="1">
                <a:ea typeface="宋体" charset="0"/>
                <a:cs typeface="宋体" charset="0"/>
              </a:rPr>
              <a:t>secs</a:t>
            </a:r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6359525" y="3497263"/>
            <a:ext cx="738188" cy="4079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4" name="Rectangle 9"/>
          <p:cNvSpPr>
            <a:spLocks noChangeArrowheads="1"/>
          </p:cNvSpPr>
          <p:nvPr/>
        </p:nvSpPr>
        <p:spPr bwMode="auto">
          <a:xfrm>
            <a:off x="6359525" y="4087813"/>
            <a:ext cx="738188" cy="4079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5" name="Rectangle 10"/>
          <p:cNvSpPr>
            <a:spLocks noChangeArrowheads="1"/>
          </p:cNvSpPr>
          <p:nvPr/>
        </p:nvSpPr>
        <p:spPr bwMode="auto">
          <a:xfrm>
            <a:off x="6359525" y="4676775"/>
            <a:ext cx="738188" cy="4111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6" name="Rectangle 11"/>
          <p:cNvSpPr>
            <a:spLocks noChangeArrowheads="1"/>
          </p:cNvSpPr>
          <p:nvPr/>
        </p:nvSpPr>
        <p:spPr bwMode="auto">
          <a:xfrm>
            <a:off x="3260725" y="944563"/>
            <a:ext cx="29352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3200" b="1">
                <a:latin typeface="Courier New" charset="0"/>
                <a:ea typeface="宋体" charset="0"/>
                <a:cs typeface="宋体" charset="0"/>
              </a:rPr>
              <a:t>ExtTime</a:t>
            </a:r>
            <a:r>
              <a:rPr lang="en-US" altLang="zh-CN" sz="3200" b="1">
                <a:latin typeface="Arial Rounded MT Bold" charset="0"/>
                <a:ea typeface="宋体" charset="0"/>
                <a:cs typeface="宋体" charset="0"/>
              </a:rPr>
              <a:t>  </a:t>
            </a:r>
            <a:r>
              <a:rPr lang="en-US" altLang="zh-CN" sz="3200" b="1">
                <a:ea typeface="宋体" charset="0"/>
                <a:cs typeface="宋体" charset="0"/>
              </a:rPr>
              <a:t>class</a:t>
            </a:r>
          </a:p>
        </p:txBody>
      </p:sp>
      <p:sp>
        <p:nvSpPr>
          <p:cNvPr id="26637" name="Oval 12"/>
          <p:cNvSpPr>
            <a:spLocks noChangeArrowheads="1"/>
          </p:cNvSpPr>
          <p:nvPr/>
        </p:nvSpPr>
        <p:spPr bwMode="auto">
          <a:xfrm>
            <a:off x="3435350" y="2568575"/>
            <a:ext cx="1825625" cy="407988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8" name="Oval 13"/>
          <p:cNvSpPr>
            <a:spLocks noChangeArrowheads="1"/>
          </p:cNvSpPr>
          <p:nvPr/>
        </p:nvSpPr>
        <p:spPr bwMode="auto">
          <a:xfrm>
            <a:off x="3435350" y="3749675"/>
            <a:ext cx="1825625" cy="40957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39" name="Oval 14"/>
          <p:cNvSpPr>
            <a:spLocks noChangeArrowheads="1"/>
          </p:cNvSpPr>
          <p:nvPr/>
        </p:nvSpPr>
        <p:spPr bwMode="auto">
          <a:xfrm>
            <a:off x="3435350" y="442436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40" name="Oval 15"/>
          <p:cNvSpPr>
            <a:spLocks noChangeArrowheads="1"/>
          </p:cNvSpPr>
          <p:nvPr/>
        </p:nvSpPr>
        <p:spPr bwMode="auto">
          <a:xfrm>
            <a:off x="3435350" y="5013325"/>
            <a:ext cx="1825625" cy="41116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41" name="Oval 16"/>
          <p:cNvSpPr>
            <a:spLocks noChangeArrowheads="1"/>
          </p:cNvSpPr>
          <p:nvPr/>
        </p:nvSpPr>
        <p:spPr bwMode="auto">
          <a:xfrm>
            <a:off x="3435350" y="316071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42" name="Rectangle 17"/>
          <p:cNvSpPr>
            <a:spLocks noChangeArrowheads="1"/>
          </p:cNvSpPr>
          <p:nvPr/>
        </p:nvSpPr>
        <p:spPr bwMode="auto">
          <a:xfrm>
            <a:off x="3913188" y="259715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Set</a:t>
            </a:r>
          </a:p>
        </p:txBody>
      </p:sp>
      <p:sp>
        <p:nvSpPr>
          <p:cNvPr id="26643" name="Rectangle 18"/>
          <p:cNvSpPr>
            <a:spLocks noChangeArrowheads="1"/>
          </p:cNvSpPr>
          <p:nvPr/>
        </p:nvSpPr>
        <p:spPr bwMode="auto">
          <a:xfrm>
            <a:off x="3578225" y="31861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Increment</a:t>
            </a:r>
          </a:p>
        </p:txBody>
      </p:sp>
      <p:sp>
        <p:nvSpPr>
          <p:cNvPr id="26644" name="Rectangle 19"/>
          <p:cNvSpPr>
            <a:spLocks noChangeArrowheads="1"/>
          </p:cNvSpPr>
          <p:nvPr/>
        </p:nvSpPr>
        <p:spPr bwMode="auto">
          <a:xfrm>
            <a:off x="3829050" y="3778250"/>
            <a:ext cx="81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Write</a:t>
            </a:r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3662363" y="4451350"/>
            <a:ext cx="938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   Time</a:t>
            </a:r>
          </a:p>
        </p:txBody>
      </p:sp>
      <p:sp>
        <p:nvSpPr>
          <p:cNvPr id="26646" name="Rectangle 21"/>
          <p:cNvSpPr>
            <a:spLocks noChangeArrowheads="1"/>
          </p:cNvSpPr>
          <p:nvPr/>
        </p:nvSpPr>
        <p:spPr bwMode="auto">
          <a:xfrm>
            <a:off x="3913188" y="5040313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Time</a:t>
            </a:r>
          </a:p>
        </p:txBody>
      </p:sp>
      <p:sp>
        <p:nvSpPr>
          <p:cNvPr id="26647" name="Oval 22"/>
          <p:cNvSpPr>
            <a:spLocks noChangeArrowheads="1"/>
          </p:cNvSpPr>
          <p:nvPr/>
        </p:nvSpPr>
        <p:spPr bwMode="auto">
          <a:xfrm>
            <a:off x="1524000" y="2568575"/>
            <a:ext cx="1825625" cy="407988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48" name="Oval 23"/>
          <p:cNvSpPr>
            <a:spLocks noChangeArrowheads="1"/>
          </p:cNvSpPr>
          <p:nvPr/>
        </p:nvSpPr>
        <p:spPr bwMode="auto">
          <a:xfrm>
            <a:off x="1149350" y="3749675"/>
            <a:ext cx="1825625" cy="40957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49" name="Oval 24"/>
          <p:cNvSpPr>
            <a:spLocks noChangeArrowheads="1"/>
          </p:cNvSpPr>
          <p:nvPr/>
        </p:nvSpPr>
        <p:spPr bwMode="auto">
          <a:xfrm>
            <a:off x="1149350" y="442436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50" name="Oval 25"/>
          <p:cNvSpPr>
            <a:spLocks noChangeArrowheads="1"/>
          </p:cNvSpPr>
          <p:nvPr/>
        </p:nvSpPr>
        <p:spPr bwMode="auto">
          <a:xfrm>
            <a:off x="1450975" y="5013325"/>
            <a:ext cx="1825625" cy="411163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51" name="Oval 26"/>
          <p:cNvSpPr>
            <a:spLocks noChangeArrowheads="1"/>
          </p:cNvSpPr>
          <p:nvPr/>
        </p:nvSpPr>
        <p:spPr bwMode="auto">
          <a:xfrm>
            <a:off x="1149350" y="3160713"/>
            <a:ext cx="1825625" cy="407987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52" name="Rectangle 27"/>
          <p:cNvSpPr>
            <a:spLocks noChangeArrowheads="1"/>
          </p:cNvSpPr>
          <p:nvPr/>
        </p:nvSpPr>
        <p:spPr bwMode="auto">
          <a:xfrm>
            <a:off x="2141538" y="2574925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Set</a:t>
            </a:r>
          </a:p>
        </p:txBody>
      </p:sp>
      <p:sp>
        <p:nvSpPr>
          <p:cNvPr id="26653" name="Rectangle 28"/>
          <p:cNvSpPr>
            <a:spLocks noChangeArrowheads="1"/>
          </p:cNvSpPr>
          <p:nvPr/>
        </p:nvSpPr>
        <p:spPr bwMode="auto">
          <a:xfrm>
            <a:off x="1431925" y="3184525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Increment</a:t>
            </a:r>
          </a:p>
        </p:txBody>
      </p:sp>
      <p:sp>
        <p:nvSpPr>
          <p:cNvPr id="26654" name="Rectangle 29"/>
          <p:cNvSpPr>
            <a:spLocks noChangeArrowheads="1"/>
          </p:cNvSpPr>
          <p:nvPr/>
        </p:nvSpPr>
        <p:spPr bwMode="auto">
          <a:xfrm>
            <a:off x="1697038" y="3778250"/>
            <a:ext cx="817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Write</a:t>
            </a:r>
          </a:p>
        </p:txBody>
      </p:sp>
      <p:sp>
        <p:nvSpPr>
          <p:cNvPr id="26655" name="Rectangle 30"/>
          <p:cNvSpPr>
            <a:spLocks noChangeArrowheads="1"/>
          </p:cNvSpPr>
          <p:nvPr/>
        </p:nvSpPr>
        <p:spPr bwMode="auto">
          <a:xfrm>
            <a:off x="1376363" y="4451350"/>
            <a:ext cx="1319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   ExtTime</a:t>
            </a:r>
          </a:p>
        </p:txBody>
      </p:sp>
      <p:sp>
        <p:nvSpPr>
          <p:cNvPr id="26656" name="Rectangle 31"/>
          <p:cNvSpPr>
            <a:spLocks noChangeArrowheads="1"/>
          </p:cNvSpPr>
          <p:nvPr/>
        </p:nvSpPr>
        <p:spPr bwMode="auto">
          <a:xfrm>
            <a:off x="1928813" y="5040313"/>
            <a:ext cx="1128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000" b="1">
                <a:ea typeface="宋体" charset="0"/>
                <a:cs typeface="宋体" charset="0"/>
              </a:rPr>
              <a:t>ExtTime</a:t>
            </a:r>
          </a:p>
        </p:txBody>
      </p:sp>
      <p:sp>
        <p:nvSpPr>
          <p:cNvPr id="26657" name="Line 32"/>
          <p:cNvSpPr>
            <a:spLocks noChangeShapeType="1"/>
          </p:cNvSpPr>
          <p:nvPr/>
        </p:nvSpPr>
        <p:spPr bwMode="auto">
          <a:xfrm flipH="1">
            <a:off x="2971800" y="3352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8" name="Rectangle 33"/>
          <p:cNvSpPr>
            <a:spLocks noChangeArrowheads="1"/>
          </p:cNvSpPr>
          <p:nvPr/>
        </p:nvSpPr>
        <p:spPr bwMode="auto">
          <a:xfrm>
            <a:off x="3435350" y="5568950"/>
            <a:ext cx="1358900" cy="5969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26659" name="Rectangle 34"/>
          <p:cNvSpPr>
            <a:spLocks noChangeArrowheads="1"/>
          </p:cNvSpPr>
          <p:nvPr/>
        </p:nvSpPr>
        <p:spPr bwMode="auto">
          <a:xfrm>
            <a:off x="3379788" y="5562600"/>
            <a:ext cx="1460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zh-CN" sz="1800" b="1">
                <a:ea typeface="宋体" charset="0"/>
                <a:cs typeface="宋体" charset="0"/>
              </a:rPr>
              <a:t>Private data: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zone</a:t>
            </a:r>
          </a:p>
        </p:txBody>
      </p:sp>
      <p:sp>
        <p:nvSpPr>
          <p:cNvPr id="26660" name="Rectangle 35"/>
          <p:cNvSpPr>
            <a:spLocks noChangeArrowheads="1"/>
          </p:cNvSpPr>
          <p:nvPr/>
        </p:nvSpPr>
        <p:spPr bwMode="auto">
          <a:xfrm>
            <a:off x="4197350" y="5873750"/>
            <a:ext cx="444500" cy="215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601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2679B0-024A-8C4E-81F3-B614B26E44E2}" type="slidenum">
              <a:rPr lang="en-US" altLang="zh-CN" sz="1400">
                <a:ea typeface="宋体" charset="0"/>
              </a:rPr>
              <a:pPr/>
              <a:t>26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848600" cy="838200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Implementation of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ExtTime</a:t>
            </a: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593725" y="1876425"/>
            <a:ext cx="2611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Default Constructor</a:t>
            </a:r>
          </a:p>
        </p:txBody>
      </p:sp>
      <p:sp>
        <p:nvSpPr>
          <p:cNvPr id="2765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33400" y="2597150"/>
            <a:ext cx="3733800" cy="1676400"/>
          </a:xfrm>
          <a:solidFill>
            <a:srgbClr val="CCFFFF"/>
          </a:solidFill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400" b="1">
                <a:latin typeface="Times New Roman" charset="0"/>
                <a:ea typeface="宋体" charset="0"/>
                <a:cs typeface="宋体" charset="0"/>
              </a:rPr>
              <a:t>ExtTime :: ExtTime ( 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400" b="1">
                <a:latin typeface="Times New Roman" charset="0"/>
                <a:ea typeface="宋体" charset="0"/>
                <a:cs typeface="宋体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400" b="1">
                <a:latin typeface="Times New Roman" charset="0"/>
                <a:ea typeface="宋体" charset="0"/>
                <a:cs typeface="宋体" charset="0"/>
              </a:rPr>
              <a:t>	   zone  =  EST 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400" b="1">
                <a:latin typeface="Times New Roman" charset="0"/>
                <a:ea typeface="宋体" charset="0"/>
                <a:cs typeface="宋体" charset="0"/>
              </a:rPr>
              <a:t>}</a:t>
            </a:r>
            <a:endParaRPr lang="en-US" altLang="zh-CN" b="1" i="1">
              <a:latin typeface="Times New Roman" charset="0"/>
              <a:ea typeface="宋体" charset="0"/>
              <a:cs typeface="宋体" charset="0"/>
            </a:endParaRPr>
          </a:p>
        </p:txBody>
      </p:sp>
      <p:sp>
        <p:nvSpPr>
          <p:cNvPr id="27654" name="Text Box 10"/>
          <p:cNvSpPr txBox="1">
            <a:spLocks noChangeArrowheads="1"/>
          </p:cNvSpPr>
          <p:nvPr/>
        </p:nvSpPr>
        <p:spPr bwMode="auto">
          <a:xfrm>
            <a:off x="517525" y="4695825"/>
            <a:ext cx="3825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The default constructor of base class, Time(), is automatically called, when an ExtTime object is created.</a:t>
            </a:r>
          </a:p>
        </p:txBody>
      </p:sp>
      <p:sp>
        <p:nvSpPr>
          <p:cNvPr id="27655" name="Rectangle 13"/>
          <p:cNvSpPr>
            <a:spLocks noChangeArrowheads="1"/>
          </p:cNvSpPr>
          <p:nvPr/>
        </p:nvSpPr>
        <p:spPr bwMode="auto">
          <a:xfrm>
            <a:off x="4953000" y="2667000"/>
            <a:ext cx="3276600" cy="457200"/>
          </a:xfrm>
          <a:prstGeom prst="rect">
            <a:avLst/>
          </a:prstGeom>
          <a:solidFill>
            <a:srgbClr val="FFE5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ExtTime et1;</a:t>
            </a:r>
          </a:p>
        </p:txBody>
      </p:sp>
      <p:sp>
        <p:nvSpPr>
          <p:cNvPr id="116750" name="Rectangle 14"/>
          <p:cNvSpPr>
            <a:spLocks noChangeArrowheads="1"/>
          </p:cNvSpPr>
          <p:nvPr/>
        </p:nvSpPr>
        <p:spPr bwMode="auto">
          <a:xfrm>
            <a:off x="6172200" y="4191000"/>
            <a:ext cx="1828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>
                <a:ea typeface="宋体" charset="0"/>
                <a:cs typeface="宋体" charset="0"/>
              </a:rPr>
              <a:t>hrs = 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>
                <a:ea typeface="宋体" charset="0"/>
                <a:cs typeface="宋体" charset="0"/>
              </a:rPr>
              <a:t>mins = 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>
                <a:ea typeface="宋体" charset="0"/>
                <a:cs typeface="宋体" charset="0"/>
              </a:rPr>
              <a:t>secs = 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>
                <a:ea typeface="宋体" charset="0"/>
                <a:cs typeface="宋体" charset="0"/>
              </a:rPr>
              <a:t>zone = EST</a:t>
            </a: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5470525" y="3851275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et1</a:t>
            </a:r>
          </a:p>
        </p:txBody>
      </p:sp>
    </p:spTree>
    <p:extLst>
      <p:ext uri="{BB962C8B-B14F-4D97-AF65-F5344CB8AC3E}">
        <p14:creationId xmlns:p14="http://schemas.microsoft.com/office/powerpoint/2010/main" val="2713393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0" grpId="0" animBg="1"/>
      <p:bldP spid="11675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1800AD-35F3-7A4F-BA96-AF52C7464719}" type="slidenum">
              <a:rPr lang="en-US" altLang="zh-CN" sz="1400">
                <a:ea typeface="宋体" charset="0"/>
              </a:rPr>
              <a:pPr/>
              <a:t>27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838200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Implementation of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ExtTime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593725" y="1412875"/>
            <a:ext cx="2697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Another Constructor</a:t>
            </a:r>
          </a:p>
        </p:txBody>
      </p:sp>
      <p:sp>
        <p:nvSpPr>
          <p:cNvPr id="286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848600" cy="1905000"/>
          </a:xfrm>
          <a:solidFill>
            <a:srgbClr val="CCFFFF"/>
          </a:solidFill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ExtTime :: ExtTime (int initH, int initM, int initS, ZoneType initZone)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		  : Time (initH, initM, initS)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  // constructor initializer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         zone  = initZone 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28678" name="Rectangle 10"/>
          <p:cNvSpPr>
            <a:spLocks noChangeArrowheads="1"/>
          </p:cNvSpPr>
          <p:nvPr/>
        </p:nvSpPr>
        <p:spPr bwMode="auto">
          <a:xfrm>
            <a:off x="762000" y="4343400"/>
            <a:ext cx="3810000" cy="838200"/>
          </a:xfrm>
          <a:prstGeom prst="rect">
            <a:avLst/>
          </a:prstGeom>
          <a:solidFill>
            <a:srgbClr val="FFE5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ExtTime *et2 =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new ExtTime(8,30,0,EST);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133600" y="4495800"/>
            <a:ext cx="5486400" cy="2133600"/>
            <a:chOff x="1344" y="2832"/>
            <a:chExt cx="3456" cy="1344"/>
          </a:xfrm>
        </p:grpSpPr>
        <p:sp>
          <p:nvSpPr>
            <p:cNvPr id="28680" name="Rectangle 11"/>
            <p:cNvSpPr>
              <a:spLocks noChangeArrowheads="1"/>
            </p:cNvSpPr>
            <p:nvPr/>
          </p:nvSpPr>
          <p:spPr bwMode="auto">
            <a:xfrm>
              <a:off x="3370" y="3120"/>
              <a:ext cx="1430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2075" tIns="46038" rIns="92075" bIns="46038"/>
            <a:lstStyle/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zh-CN">
                  <a:ea typeface="宋体" charset="0"/>
                  <a:cs typeface="宋体" charset="0"/>
                </a:rPr>
                <a:t>hrs = 8</a:t>
              </a:r>
            </a:p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zh-CN">
                  <a:ea typeface="宋体" charset="0"/>
                  <a:cs typeface="宋体" charset="0"/>
                </a:rPr>
                <a:t>mins = 30</a:t>
              </a:r>
            </a:p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zh-CN">
                  <a:ea typeface="宋体" charset="0"/>
                  <a:cs typeface="宋体" charset="0"/>
                </a:rPr>
                <a:t>secs = 0</a:t>
              </a:r>
            </a:p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zh-CN">
                  <a:ea typeface="宋体" charset="0"/>
                  <a:cs typeface="宋体" charset="0"/>
                </a:rPr>
                <a:t>zone = EST</a:t>
              </a:r>
            </a:p>
          </p:txBody>
        </p:sp>
        <p:sp>
          <p:nvSpPr>
            <p:cNvPr id="28681" name="Text Box 12"/>
            <p:cNvSpPr txBox="1">
              <a:spLocks noChangeArrowheads="1"/>
            </p:cNvSpPr>
            <p:nvPr/>
          </p:nvSpPr>
          <p:spPr bwMode="auto">
            <a:xfrm>
              <a:off x="1344" y="3312"/>
              <a:ext cx="3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altLang="zh-CN" sz="2400">
                  <a:ea typeface="宋体" charset="0"/>
                  <a:cs typeface="宋体" charset="0"/>
                </a:rPr>
                <a:t>et2</a:t>
              </a:r>
            </a:p>
          </p:txBody>
        </p:sp>
        <p:sp>
          <p:nvSpPr>
            <p:cNvPr id="28682" name="Text Box 17"/>
            <p:cNvSpPr txBox="1">
              <a:spLocks noChangeArrowheads="1"/>
            </p:cNvSpPr>
            <p:nvPr/>
          </p:nvSpPr>
          <p:spPr bwMode="auto">
            <a:xfrm>
              <a:off x="3360" y="2832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zh-CN" sz="1800" b="1">
                  <a:latin typeface="Arial" charset="0"/>
                  <a:ea typeface="宋体" charset="0"/>
                  <a:cs typeface="宋体" charset="0"/>
                </a:rPr>
                <a:t>5000</a:t>
              </a:r>
            </a:p>
          </p:txBody>
        </p:sp>
        <p:sp>
          <p:nvSpPr>
            <p:cNvPr id="28683" name="Rectangle 19"/>
            <p:cNvSpPr>
              <a:spLocks noChangeArrowheads="1"/>
            </p:cNvSpPr>
            <p:nvPr/>
          </p:nvSpPr>
          <p:spPr bwMode="auto">
            <a:xfrm>
              <a:off x="1824" y="3600"/>
              <a:ext cx="76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0"/>
                  <a:cs typeface="宋体" charset="0"/>
                </a:rPr>
                <a:t>???</a:t>
              </a:r>
            </a:p>
          </p:txBody>
        </p:sp>
        <p:sp>
          <p:nvSpPr>
            <p:cNvPr id="28684" name="Text Box 21"/>
            <p:cNvSpPr txBox="1">
              <a:spLocks noChangeArrowheads="1"/>
            </p:cNvSpPr>
            <p:nvPr/>
          </p:nvSpPr>
          <p:spPr bwMode="auto">
            <a:xfrm>
              <a:off x="1766" y="3408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zh-CN" sz="1800" b="1">
                  <a:latin typeface="Arial" charset="0"/>
                  <a:ea typeface="宋体" charset="0"/>
                  <a:cs typeface="宋体" charset="0"/>
                </a:rPr>
                <a:t>6000</a:t>
              </a:r>
            </a:p>
          </p:txBody>
        </p:sp>
        <p:sp>
          <p:nvSpPr>
            <p:cNvPr id="28685" name="Rectangle 22"/>
            <p:cNvSpPr>
              <a:spLocks noChangeArrowheads="1"/>
            </p:cNvSpPr>
            <p:nvPr/>
          </p:nvSpPr>
          <p:spPr bwMode="auto">
            <a:xfrm>
              <a:off x="1824" y="3600"/>
              <a:ext cx="76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altLang="zh-CN" sz="1800" b="1">
                  <a:latin typeface="Arial" charset="0"/>
                  <a:ea typeface="宋体" charset="0"/>
                  <a:cs typeface="宋体" charset="0"/>
                </a:rPr>
                <a:t>5000</a:t>
              </a:r>
            </a:p>
          </p:txBody>
        </p:sp>
        <p:sp>
          <p:nvSpPr>
            <p:cNvPr id="28686" name="Line 23"/>
            <p:cNvSpPr>
              <a:spLocks noChangeShapeType="1"/>
            </p:cNvSpPr>
            <p:nvPr/>
          </p:nvSpPr>
          <p:spPr bwMode="auto">
            <a:xfrm flipV="1">
              <a:off x="2592" y="3120"/>
              <a:ext cx="768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8608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8CC6473-40DF-4C49-96FD-7B2816B74081}" type="slidenum">
              <a:rPr lang="en-US" altLang="zh-CN" sz="1400">
                <a:ea typeface="宋体" charset="0"/>
              </a:rPr>
              <a:pPr/>
              <a:t>28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838200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Implementation of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ExtTime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12825" y="1524000"/>
            <a:ext cx="7140575" cy="1927225"/>
          </a:xfrm>
          <a:solidFill>
            <a:srgbClr val="FFFFCC"/>
          </a:solidFill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void  ExtTime :: Set (int h, int m, int s, ZoneType timeZone) </a:t>
            </a:r>
          </a:p>
          <a:p>
            <a:pPr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{</a:t>
            </a:r>
          </a:p>
          <a:p>
            <a:pPr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   </a:t>
            </a: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Time :: Set (hours, minutes, seconds);  </a:t>
            </a:r>
            <a:r>
              <a:rPr lang="en-US" altLang="zh-CN" sz="16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same name function call</a:t>
            </a:r>
          </a:p>
          <a:p>
            <a:pPr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      zone  = timeZone ;</a:t>
            </a:r>
          </a:p>
          <a:p>
            <a:pPr>
              <a:buFontTx/>
              <a:buNone/>
            </a:pPr>
            <a:r>
              <a:rPr lang="en-US" altLang="zh-CN" sz="2000" b="1">
                <a:latin typeface="Times New Roman" charset="0"/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609600" y="3733800"/>
            <a:ext cx="8001000" cy="2743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ea typeface="宋体" charset="0"/>
                <a:cs typeface="宋体" charset="0"/>
              </a:rPr>
              <a:t>void  ExtTime :: Write ( )   const  </a:t>
            </a:r>
            <a:r>
              <a:rPr lang="en-US" altLang="zh-CN" sz="1800">
                <a:ea typeface="宋体" charset="0"/>
                <a:cs typeface="宋体" charset="0"/>
              </a:rPr>
              <a:t>// function overriding</a:t>
            </a:r>
            <a:endParaRPr lang="en-US" altLang="zh-CN" sz="1800" i="1">
              <a:solidFill>
                <a:srgbClr val="9900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ea typeface="宋体" charset="0"/>
                <a:cs typeface="宋体" charset="0"/>
              </a:rPr>
              <a:t>   </a:t>
            </a:r>
            <a:r>
              <a:rPr lang="en-US" altLang="zh-CN" sz="2000">
                <a:ea typeface="宋体" charset="0"/>
                <a:cs typeface="宋体" charset="0"/>
              </a:rPr>
              <a:t>string  zoneString[8] =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{“EST”, “CST”, MST”, “PST”, “EDT”, “CDT”, “MDT”, “PDT”} ;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800" b="1">
              <a:solidFill>
                <a:schemeClr val="accent2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solidFill>
                  <a:schemeClr val="accent2"/>
                </a:solidFill>
                <a:ea typeface="宋体" charset="0"/>
                <a:cs typeface="宋体" charset="0"/>
              </a:rPr>
              <a:t>  Time :: Write ( ) 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ea typeface="宋体" charset="0"/>
                <a:cs typeface="宋体" charset="0"/>
              </a:rPr>
              <a:t>  cout  &lt;&lt;‘  ‘&lt;&lt;zoneString[zone]&lt;&lt;endl;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 b="1">
                <a:ea typeface="宋体" charset="0"/>
                <a:cs typeface="宋体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9751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A2A0D5-42C6-FC4D-A54A-BA19ECC364F1}" type="slidenum">
              <a:rPr lang="en-US" altLang="zh-CN" sz="1400">
                <a:ea typeface="宋体" charset="0"/>
              </a:rPr>
              <a:pPr/>
              <a:t>29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628650" y="428625"/>
            <a:ext cx="7918450" cy="790575"/>
          </a:xfrm>
          <a:noFill/>
        </p:spPr>
        <p:txBody>
          <a:bodyPr lIns="92075" tIns="46038" rIns="92075" bIns="46038" anchor="b"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Working with</a:t>
            </a:r>
            <a:r>
              <a:rPr lang="en-US" altLang="zh-CN" sz="4000">
                <a:latin typeface="Arial Rounded MT Bold" charset="0"/>
                <a:ea typeface="宋体" charset="0"/>
                <a:cs typeface="宋体" charset="0"/>
              </a:rPr>
              <a:t> </a:t>
            </a:r>
            <a:r>
              <a:rPr lang="en-US" altLang="zh-CN" sz="4000" b="1">
                <a:latin typeface="Courier New" charset="0"/>
                <a:ea typeface="宋体" charset="0"/>
                <a:cs typeface="宋体" charset="0"/>
              </a:rPr>
              <a:t>ExtTime</a:t>
            </a:r>
            <a:endParaRPr lang="en-US" altLang="zh-CN" sz="4000" b="1">
              <a:latin typeface="Arial Rounded MT Bold" charset="0"/>
              <a:ea typeface="宋体" charset="0"/>
              <a:cs typeface="宋体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3400" cy="4800600"/>
          </a:xfrm>
          <a:solidFill>
            <a:srgbClr val="CCFFFF"/>
          </a:solidFill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    #include  “exttime.h”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… …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zh-CN" sz="800" b="1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int main()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    {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zh-CN" sz="800" b="1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 	ExtTime    thisTime ( 8, 35, 0, PST )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 	ExtTime    thatTime ; 	        	      </a:t>
            </a: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default constructor called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zh-CN" sz="1000" b="1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thatTime.Write( ) ;		      </a:t>
            </a: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outputs 00:00:00 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1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thatTime.Set (16, 49, 23, CDT) ;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thatTime.Write( ) ;		      </a:t>
            </a: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outputs 16:49:23 CDT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zh-CN" sz="1000" b="1">
              <a:solidFill>
                <a:schemeClr val="accent2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thisTime.Increment ( )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thisTime.Increment ( )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	thisTime.Write ( ) ;		      </a:t>
            </a: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// outputs 08:35:02  PST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CN" sz="20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3378720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9E1153-ED88-CB48-9C93-066E7D8D603C}" type="slidenum">
              <a:rPr lang="en-US" altLang="zh-CN" sz="1400">
                <a:ea typeface="宋体" charset="0"/>
              </a:rPr>
              <a:pPr/>
              <a:t>3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Inheritance Concept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1000" y="259080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Rectangle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2286000" y="2590800"/>
            <a:ext cx="1905000" cy="762000"/>
          </a:xfrm>
          <a:prstGeom prst="triangle">
            <a:avLst>
              <a:gd name="adj" fmla="val 50000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Triangle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295400" y="1447800"/>
            <a:ext cx="1828800" cy="609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>
                <a:solidFill>
                  <a:srgbClr val="000066"/>
                </a:solidFill>
                <a:ea typeface="宋体" charset="0"/>
                <a:cs typeface="宋体" charset="0"/>
              </a:rPr>
              <a:t>Polygon</a:t>
            </a:r>
          </a:p>
        </p:txBody>
      </p:sp>
      <p:sp>
        <p:nvSpPr>
          <p:cNvPr id="123939" name="Rectangle 35"/>
          <p:cNvSpPr>
            <a:spLocks noChangeArrowheads="1"/>
          </p:cNvSpPr>
          <p:nvPr/>
        </p:nvSpPr>
        <p:spPr bwMode="auto">
          <a:xfrm>
            <a:off x="381000" y="3886200"/>
            <a:ext cx="3962400" cy="26670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class Polygon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}</a:t>
            </a:r>
          </a:p>
        </p:txBody>
      </p:sp>
      <p:sp>
        <p:nvSpPr>
          <p:cNvPr id="123940" name="Rectangle 36"/>
          <p:cNvSpPr>
            <a:spLocks noChangeArrowheads="1"/>
          </p:cNvSpPr>
          <p:nvPr/>
        </p:nvSpPr>
        <p:spPr bwMode="auto">
          <a:xfrm>
            <a:off x="4800600" y="1143000"/>
            <a:ext cx="3962400" cy="2667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class Rectangle{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int area();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}</a:t>
            </a:r>
          </a:p>
        </p:txBody>
      </p:sp>
      <p:sp>
        <p:nvSpPr>
          <p:cNvPr id="123941" name="Rectangle 37"/>
          <p:cNvSpPr>
            <a:spLocks noChangeArrowheads="1"/>
          </p:cNvSpPr>
          <p:nvPr/>
        </p:nvSpPr>
        <p:spPr bwMode="auto">
          <a:xfrm>
            <a:off x="4800600" y="3962400"/>
            <a:ext cx="3962400" cy="2667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class Triangle{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private: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	   int area();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3847305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39" grpId="0" animBg="1"/>
      <p:bldP spid="123940" grpId="0" animBg="1"/>
      <p:bldP spid="123940" grpId="1" animBg="1"/>
      <p:bldP spid="12394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41CEE-8E92-EF40-82C3-8BD6768C95FC}" type="slidenum">
              <a:rPr lang="en-US" altLang="zh-CN" sz="1400">
                <a:ea typeface="宋体" charset="0"/>
              </a:rPr>
              <a:pPr/>
              <a:t>30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990000"/>
                </a:solidFill>
                <a:latin typeface="Comic Sans MS" charset="0"/>
                <a:ea typeface="宋体" charset="0"/>
                <a:cs typeface="宋体" charset="0"/>
              </a:rPr>
              <a:t>Take Home Message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3810000"/>
          </a:xfrm>
        </p:spPr>
        <p:txBody>
          <a:bodyPr/>
          <a:lstStyle/>
          <a:p>
            <a:r>
              <a:rPr lang="en-US" altLang="zh-CN">
                <a:solidFill>
                  <a:srgbClr val="000099"/>
                </a:solidFill>
                <a:latin typeface="Times New Roman" charset="0"/>
                <a:ea typeface="宋体" charset="0"/>
                <a:cs typeface="宋体" charset="0"/>
              </a:rPr>
              <a:t>Inheritance is a mechanism for defining new class types to be a specialization or an augmentation of existing types.</a:t>
            </a:r>
          </a:p>
          <a:p>
            <a:endParaRPr lang="en-US" altLang="zh-CN" sz="2400">
              <a:solidFill>
                <a:srgbClr val="000099"/>
              </a:solidFill>
              <a:latin typeface="Times New Roman" charset="0"/>
              <a:ea typeface="宋体" charset="0"/>
              <a:cs typeface="宋体" charset="0"/>
            </a:endParaRPr>
          </a:p>
          <a:p>
            <a:r>
              <a:rPr lang="en-US" altLang="zh-CN">
                <a:solidFill>
                  <a:srgbClr val="800000"/>
                </a:solidFill>
                <a:latin typeface="Times New Roman" charset="0"/>
                <a:ea typeface="宋体" charset="0"/>
                <a:cs typeface="宋体" charset="0"/>
              </a:rPr>
              <a:t>In principle, every member of a base class is inherited by a derived class with different access permissions, except for the constructors</a:t>
            </a:r>
          </a:p>
        </p:txBody>
      </p:sp>
    </p:spTree>
    <p:extLst>
      <p:ext uri="{BB962C8B-B14F-4D97-AF65-F5344CB8AC3E}">
        <p14:creationId xmlns:p14="http://schemas.microsoft.com/office/powerpoint/2010/main" val="447673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2CF743-859C-ED44-AE44-D7107B57D6E0}" type="slidenum">
              <a:rPr lang="en-US" altLang="zh-CN" sz="1400">
                <a:ea typeface="宋体" charset="0"/>
              </a:rPr>
              <a:pPr/>
              <a:t>4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304800" y="320040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Rectangle</a:t>
            </a:r>
          </a:p>
        </p:txBody>
      </p:sp>
      <p:sp>
        <p:nvSpPr>
          <p:cNvPr id="5124" name="AutoShape 8"/>
          <p:cNvSpPr>
            <a:spLocks noChangeArrowheads="1"/>
          </p:cNvSpPr>
          <p:nvPr/>
        </p:nvSpPr>
        <p:spPr bwMode="auto">
          <a:xfrm>
            <a:off x="2209800" y="3200400"/>
            <a:ext cx="1905000" cy="762000"/>
          </a:xfrm>
          <a:prstGeom prst="triangle">
            <a:avLst>
              <a:gd name="adj" fmla="val 50000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Triangle</a:t>
            </a:r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1219200" y="1676400"/>
            <a:ext cx="1828800" cy="609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>
                <a:solidFill>
                  <a:srgbClr val="000066"/>
                </a:solidFill>
                <a:ea typeface="宋体" charset="0"/>
                <a:cs typeface="宋体" charset="0"/>
              </a:rPr>
              <a:t>Polygon</a:t>
            </a:r>
          </a:p>
        </p:txBody>
      </p:sp>
      <p:sp>
        <p:nvSpPr>
          <p:cNvPr id="120844" name="Line 12"/>
          <p:cNvSpPr>
            <a:spLocks noChangeShapeType="1"/>
          </p:cNvSpPr>
          <p:nvPr/>
        </p:nvSpPr>
        <p:spPr bwMode="auto">
          <a:xfrm flipH="1">
            <a:off x="1066800" y="2362200"/>
            <a:ext cx="533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Rectangle 15"/>
          <p:cNvSpPr>
            <a:spLocks noChangeArrowheads="1"/>
          </p:cNvSpPr>
          <p:nvPr/>
        </p:nvSpPr>
        <p:spPr bwMode="auto">
          <a:xfrm>
            <a:off x="4648200" y="1447800"/>
            <a:ext cx="3962400" cy="25908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Polygon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20849" name="Rectangle 17"/>
          <p:cNvSpPr>
            <a:spLocks noChangeArrowheads="1"/>
          </p:cNvSpPr>
          <p:nvPr/>
        </p:nvSpPr>
        <p:spPr bwMode="auto">
          <a:xfrm>
            <a:off x="304800" y="4572000"/>
            <a:ext cx="3733800" cy="1905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altLang="zh-CN" sz="800">
              <a:solidFill>
                <a:srgbClr val="000066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Rectangle : public Polygon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public:</a:t>
            </a:r>
            <a:r>
              <a:rPr lang="en-US" altLang="zh-CN" sz="2000">
                <a:ea typeface="宋体" charset="0"/>
                <a:cs typeface="宋体" charset="0"/>
              </a:rPr>
              <a:t> </a:t>
            </a: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int area();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20851" name="AutoShape 19"/>
          <p:cNvSpPr>
            <a:spLocks noChangeArrowheads="1"/>
          </p:cNvSpPr>
          <p:nvPr/>
        </p:nvSpPr>
        <p:spPr bwMode="auto">
          <a:xfrm>
            <a:off x="4191000" y="5410200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120852" name="Rectangle 20"/>
          <p:cNvSpPr>
            <a:spLocks noChangeArrowheads="1"/>
          </p:cNvSpPr>
          <p:nvPr/>
        </p:nvSpPr>
        <p:spPr bwMode="auto">
          <a:xfrm>
            <a:off x="4800600" y="4114800"/>
            <a:ext cx="3733800" cy="25908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Rectangle{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area();</a:t>
            </a:r>
            <a:endParaRPr lang="en-US" altLang="zh-CN" sz="2000">
              <a:solidFill>
                <a:srgbClr val="000066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5131" name="Rectangle 2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  <a:noFill/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Inheritance Concept</a:t>
            </a:r>
          </a:p>
        </p:txBody>
      </p:sp>
    </p:spTree>
    <p:extLst>
      <p:ext uri="{BB962C8B-B14F-4D97-AF65-F5344CB8AC3E}">
        <p14:creationId xmlns:p14="http://schemas.microsoft.com/office/powerpoint/2010/main" val="3082460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4" grpId="0" animBg="1"/>
      <p:bldP spid="120849" grpId="0" animBg="1"/>
      <p:bldP spid="120851" grpId="0" animBg="1"/>
      <p:bldP spid="1208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6B5F5D-C728-D748-80D6-73514A33C94D}" type="slidenum">
              <a:rPr lang="en-US" altLang="zh-CN" sz="1400">
                <a:ea typeface="宋体" charset="0"/>
              </a:rPr>
              <a:pPr/>
              <a:t>5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304800" y="320040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Rectangle</a:t>
            </a:r>
          </a:p>
        </p:txBody>
      </p:sp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2209800" y="3200400"/>
            <a:ext cx="1905000" cy="762000"/>
          </a:xfrm>
          <a:prstGeom prst="triangle">
            <a:avLst>
              <a:gd name="adj" fmla="val 50000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>
                <a:solidFill>
                  <a:srgbClr val="FFFF00"/>
                </a:solidFill>
                <a:ea typeface="宋体" charset="0"/>
                <a:cs typeface="宋体" charset="0"/>
              </a:rPr>
              <a:t>Triangle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1219200" y="1676400"/>
            <a:ext cx="1828800" cy="609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>
                <a:solidFill>
                  <a:srgbClr val="000066"/>
                </a:solidFill>
                <a:ea typeface="宋体" charset="0"/>
                <a:cs typeface="宋体" charset="0"/>
              </a:rPr>
              <a:t>Polygon</a:t>
            </a:r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 flipH="1">
            <a:off x="1066800" y="2362200"/>
            <a:ext cx="533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2590800" y="2362200"/>
            <a:ext cx="533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4648200" y="1447800"/>
            <a:ext cx="3962400" cy="25908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Polygon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533400" y="4572000"/>
            <a:ext cx="3429000" cy="1905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altLang="zh-CN" sz="800">
              <a:solidFill>
                <a:srgbClr val="006600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6600"/>
                </a:solidFill>
                <a:ea typeface="宋体" charset="0"/>
                <a:cs typeface="宋体" charset="0"/>
              </a:rPr>
              <a:t>class Triangle : public Polygon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6600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6600"/>
                </a:solidFill>
                <a:ea typeface="宋体" charset="0"/>
                <a:cs typeface="宋体" charset="0"/>
              </a:rPr>
              <a:t>	public: int area();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6600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6154" name="AutoShape 12"/>
          <p:cNvSpPr>
            <a:spLocks noChangeArrowheads="1"/>
          </p:cNvSpPr>
          <p:nvPr/>
        </p:nvSpPr>
        <p:spPr bwMode="auto">
          <a:xfrm>
            <a:off x="4191000" y="5410200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4800600" y="4114800"/>
            <a:ext cx="3733800" cy="25908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Triangle{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width, length;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w, int l);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area();</a:t>
            </a:r>
            <a:endParaRPr lang="en-US" altLang="zh-CN" sz="2000">
              <a:solidFill>
                <a:srgbClr val="000066"/>
              </a:solidFill>
              <a:ea typeface="宋体" charset="0"/>
              <a:cs typeface="宋体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6156" name="Rectangle 1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  <a:noFill/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Inheritance Concept</a:t>
            </a:r>
          </a:p>
        </p:txBody>
      </p:sp>
    </p:spTree>
    <p:extLst>
      <p:ext uri="{BB962C8B-B14F-4D97-AF65-F5344CB8AC3E}">
        <p14:creationId xmlns:p14="http://schemas.microsoft.com/office/powerpoint/2010/main" val="3176730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21FB2E-C986-DE42-98A5-78A0B4870F59}" type="slidenum">
              <a:rPr lang="en-US" altLang="zh-CN" sz="1400">
                <a:ea typeface="宋体" charset="0"/>
              </a:rPr>
              <a:pPr/>
              <a:t>6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Inheritance Concept</a:t>
            </a: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1916113" y="1676400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Point</a:t>
            </a:r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1222375" y="2743200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Circle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2378075" y="27432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3D-Point</a:t>
            </a:r>
          </a:p>
        </p:txBody>
      </p: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648200" y="1447800"/>
            <a:ext cx="3276600" cy="25908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33142" name="Rectangle 22"/>
          <p:cNvSpPr>
            <a:spLocks noChangeArrowheads="1"/>
          </p:cNvSpPr>
          <p:nvPr/>
        </p:nvSpPr>
        <p:spPr bwMode="auto">
          <a:xfrm>
            <a:off x="914400" y="4572000"/>
            <a:ext cx="3352800" cy="1905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Circle : public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double r;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33143" name="Rectangle 23"/>
          <p:cNvSpPr>
            <a:spLocks noChangeArrowheads="1"/>
          </p:cNvSpPr>
          <p:nvPr/>
        </p:nvSpPr>
        <p:spPr bwMode="auto">
          <a:xfrm>
            <a:off x="4648200" y="4572000"/>
            <a:ext cx="3352800" cy="1905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3D-Point: public Point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	int z;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7178" name="Text Box 24"/>
          <p:cNvSpPr txBox="1">
            <a:spLocks noChangeArrowheads="1"/>
          </p:cNvSpPr>
          <p:nvPr/>
        </p:nvSpPr>
        <p:spPr bwMode="auto">
          <a:xfrm>
            <a:off x="3124200" y="1597025"/>
            <a:ext cx="3079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x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y</a:t>
            </a:r>
          </a:p>
        </p:txBody>
      </p:sp>
      <p:sp>
        <p:nvSpPr>
          <p:cNvPr id="133145" name="Text Box 25"/>
          <p:cNvSpPr txBox="1">
            <a:spLocks noChangeArrowheads="1"/>
          </p:cNvSpPr>
          <p:nvPr/>
        </p:nvSpPr>
        <p:spPr bwMode="auto">
          <a:xfrm>
            <a:off x="1600200" y="3189288"/>
            <a:ext cx="3079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x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y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r</a:t>
            </a:r>
          </a:p>
        </p:txBody>
      </p:sp>
      <p:sp>
        <p:nvSpPr>
          <p:cNvPr id="133146" name="Text Box 26"/>
          <p:cNvSpPr txBox="1">
            <a:spLocks noChangeArrowheads="1"/>
          </p:cNvSpPr>
          <p:nvPr/>
        </p:nvSpPr>
        <p:spPr bwMode="auto">
          <a:xfrm>
            <a:off x="2819400" y="3189288"/>
            <a:ext cx="3079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x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y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z</a:t>
            </a:r>
          </a:p>
        </p:txBody>
      </p:sp>
      <p:sp>
        <p:nvSpPr>
          <p:cNvPr id="133147" name="Line 27"/>
          <p:cNvSpPr>
            <a:spLocks noChangeShapeType="1"/>
          </p:cNvSpPr>
          <p:nvPr/>
        </p:nvSpPr>
        <p:spPr bwMode="auto">
          <a:xfrm flipH="1">
            <a:off x="1676400" y="21336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48" name="Line 28"/>
          <p:cNvSpPr>
            <a:spLocks noChangeShapeType="1"/>
          </p:cNvSpPr>
          <p:nvPr/>
        </p:nvSpPr>
        <p:spPr bwMode="auto">
          <a:xfrm>
            <a:off x="2514600" y="21336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2" grpId="0" animBg="1"/>
      <p:bldP spid="133143" grpId="0" animBg="1"/>
      <p:bldP spid="133145" grpId="0" animBg="1"/>
      <p:bldP spid="133146" grpId="0" animBg="1"/>
      <p:bldP spid="133147" grpId="0" animBg="1"/>
      <p:bldP spid="1331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1BC65C-5C9C-B540-A66C-910C33A6AED3}" type="slidenum">
              <a:rPr lang="en-US" altLang="zh-CN" sz="1400">
                <a:ea typeface="宋体" charset="0"/>
              </a:rPr>
              <a:pPr/>
              <a:t>7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34165" name="Rectangle 21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Augmenting the original class</a:t>
            </a: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endParaRPr lang="en-US" altLang="zh-CN">
              <a:latin typeface="Times New Roman" charset="0"/>
              <a:ea typeface="宋体" charset="0"/>
              <a:cs typeface="宋体" charset="0"/>
            </a:endParaRPr>
          </a:p>
          <a:p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Specializing the original class</a:t>
            </a:r>
          </a:p>
        </p:txBody>
      </p:sp>
      <p:sp>
        <p:nvSpPr>
          <p:cNvPr id="134191" name="AutoShape 47"/>
          <p:cNvSpPr>
            <a:spLocks noChangeArrowheads="1"/>
          </p:cNvSpPr>
          <p:nvPr/>
        </p:nvSpPr>
        <p:spPr bwMode="auto">
          <a:xfrm>
            <a:off x="2295525" y="5943600"/>
            <a:ext cx="2057400" cy="609600"/>
          </a:xfrm>
          <a:prstGeom prst="roundRect">
            <a:avLst>
              <a:gd name="adj" fmla="val 16667"/>
            </a:avLst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134190" name="AutoShape 46"/>
          <p:cNvSpPr>
            <a:spLocks noChangeArrowheads="1"/>
          </p:cNvSpPr>
          <p:nvPr/>
        </p:nvSpPr>
        <p:spPr bwMode="auto">
          <a:xfrm>
            <a:off x="4733925" y="5943600"/>
            <a:ext cx="2057400" cy="609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134188" name="AutoShape 44"/>
          <p:cNvSpPr>
            <a:spLocks noChangeArrowheads="1"/>
          </p:cNvSpPr>
          <p:nvPr/>
        </p:nvSpPr>
        <p:spPr bwMode="auto">
          <a:xfrm>
            <a:off x="3209925" y="4876800"/>
            <a:ext cx="2438400" cy="609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8199" name="Oval 43"/>
          <p:cNvSpPr>
            <a:spLocks noChangeArrowheads="1"/>
          </p:cNvSpPr>
          <p:nvPr/>
        </p:nvSpPr>
        <p:spPr bwMode="auto">
          <a:xfrm>
            <a:off x="6477000" y="3429000"/>
            <a:ext cx="1295400" cy="6096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8200" name="Oval 41"/>
          <p:cNvSpPr>
            <a:spLocks noChangeArrowheads="1"/>
          </p:cNvSpPr>
          <p:nvPr/>
        </p:nvSpPr>
        <p:spPr bwMode="auto">
          <a:xfrm>
            <a:off x="5105400" y="3429000"/>
            <a:ext cx="1295400" cy="6096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8201" name="Oval 38"/>
          <p:cNvSpPr>
            <a:spLocks noChangeArrowheads="1"/>
          </p:cNvSpPr>
          <p:nvPr/>
        </p:nvSpPr>
        <p:spPr bwMode="auto">
          <a:xfrm>
            <a:off x="5867400" y="2286000"/>
            <a:ext cx="1066800" cy="4572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8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Inheritance Concept</a:t>
            </a:r>
          </a:p>
        </p:txBody>
      </p:sp>
      <p:sp>
        <p:nvSpPr>
          <p:cNvPr id="134162" name="Text Box 18"/>
          <p:cNvSpPr txBox="1">
            <a:spLocks noChangeArrowheads="1"/>
          </p:cNvSpPr>
          <p:nvPr/>
        </p:nvSpPr>
        <p:spPr bwMode="auto">
          <a:xfrm>
            <a:off x="2600325" y="6019800"/>
            <a:ext cx="1481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ea typeface="宋体" charset="0"/>
                <a:cs typeface="宋体" charset="0"/>
              </a:rPr>
              <a:t>RealNumber</a:t>
            </a:r>
          </a:p>
        </p:txBody>
      </p:sp>
      <p:sp>
        <p:nvSpPr>
          <p:cNvPr id="134163" name="Text Box 19"/>
          <p:cNvSpPr txBox="1">
            <a:spLocks noChangeArrowheads="1"/>
          </p:cNvSpPr>
          <p:nvPr/>
        </p:nvSpPr>
        <p:spPr bwMode="auto">
          <a:xfrm>
            <a:off x="3473450" y="4953000"/>
            <a:ext cx="1946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ea typeface="宋体" charset="0"/>
                <a:cs typeface="宋体" charset="0"/>
              </a:rPr>
              <a:t>ComplexNumber</a:t>
            </a:r>
          </a:p>
        </p:txBody>
      </p:sp>
      <p:sp>
        <p:nvSpPr>
          <p:cNvPr id="134164" name="Text Box 20"/>
          <p:cNvSpPr txBox="1">
            <a:spLocks noChangeArrowheads="1"/>
          </p:cNvSpPr>
          <p:nvPr/>
        </p:nvSpPr>
        <p:spPr bwMode="auto">
          <a:xfrm>
            <a:off x="4733925" y="60198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ea typeface="宋体" charset="0"/>
                <a:cs typeface="宋体" charset="0"/>
              </a:rPr>
              <a:t>ImaginaryNumber</a:t>
            </a:r>
          </a:p>
        </p:txBody>
      </p:sp>
      <p:sp>
        <p:nvSpPr>
          <p:cNvPr id="8206" name="Rectangle 23"/>
          <p:cNvSpPr>
            <a:spLocks noChangeArrowheads="1"/>
          </p:cNvSpPr>
          <p:nvPr/>
        </p:nvSpPr>
        <p:spPr bwMode="auto">
          <a:xfrm>
            <a:off x="1219200" y="3327400"/>
            <a:ext cx="1219200" cy="55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rgbClr val="FFFF00"/>
                </a:solidFill>
                <a:ea typeface="宋体" charset="0"/>
                <a:cs typeface="宋体" charset="0"/>
              </a:rPr>
              <a:t>Rectangle</a:t>
            </a:r>
          </a:p>
        </p:txBody>
      </p:sp>
      <p:sp>
        <p:nvSpPr>
          <p:cNvPr id="8207" name="AutoShape 24"/>
          <p:cNvSpPr>
            <a:spLocks noChangeArrowheads="1"/>
          </p:cNvSpPr>
          <p:nvPr/>
        </p:nvSpPr>
        <p:spPr bwMode="auto">
          <a:xfrm>
            <a:off x="2743200" y="3327400"/>
            <a:ext cx="1524000" cy="558800"/>
          </a:xfrm>
          <a:prstGeom prst="triangle">
            <a:avLst>
              <a:gd name="adj" fmla="val 50000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rgbClr val="FFFF00"/>
                </a:solidFill>
                <a:ea typeface="宋体" charset="0"/>
                <a:cs typeface="宋体" charset="0"/>
              </a:rPr>
              <a:t>Triangle</a:t>
            </a:r>
          </a:p>
        </p:txBody>
      </p:sp>
      <p:sp>
        <p:nvSpPr>
          <p:cNvPr id="8208" name="Rectangle 25"/>
          <p:cNvSpPr>
            <a:spLocks noChangeArrowheads="1"/>
          </p:cNvSpPr>
          <p:nvPr/>
        </p:nvSpPr>
        <p:spPr bwMode="auto">
          <a:xfrm>
            <a:off x="1951038" y="2209800"/>
            <a:ext cx="1462087" cy="4476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rgbClr val="000066"/>
                </a:solidFill>
                <a:ea typeface="宋体" charset="0"/>
                <a:cs typeface="宋体" charset="0"/>
              </a:rPr>
              <a:t>Polygon</a:t>
            </a:r>
          </a:p>
        </p:txBody>
      </p:sp>
      <p:sp>
        <p:nvSpPr>
          <p:cNvPr id="8209" name="Line 26"/>
          <p:cNvSpPr>
            <a:spLocks noChangeShapeType="1"/>
          </p:cNvSpPr>
          <p:nvPr/>
        </p:nvSpPr>
        <p:spPr bwMode="auto">
          <a:xfrm flipH="1">
            <a:off x="1828800" y="2713038"/>
            <a:ext cx="427038" cy="55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27"/>
          <p:cNvSpPr>
            <a:spLocks noChangeShapeType="1"/>
          </p:cNvSpPr>
          <p:nvPr/>
        </p:nvSpPr>
        <p:spPr bwMode="auto">
          <a:xfrm>
            <a:off x="3048000" y="2713038"/>
            <a:ext cx="427038" cy="55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Text Box 28"/>
          <p:cNvSpPr txBox="1">
            <a:spLocks noChangeArrowheads="1"/>
          </p:cNvSpPr>
          <p:nvPr/>
        </p:nvSpPr>
        <p:spPr bwMode="auto">
          <a:xfrm>
            <a:off x="6015038" y="2286000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Point</a:t>
            </a:r>
          </a:p>
        </p:txBody>
      </p:sp>
      <p:sp>
        <p:nvSpPr>
          <p:cNvPr id="8212" name="Text Box 29"/>
          <p:cNvSpPr txBox="1">
            <a:spLocks noChangeArrowheads="1"/>
          </p:cNvSpPr>
          <p:nvPr/>
        </p:nvSpPr>
        <p:spPr bwMode="auto">
          <a:xfrm>
            <a:off x="5321300" y="3505200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Circle</a:t>
            </a:r>
          </a:p>
        </p:txBody>
      </p:sp>
      <p:sp>
        <p:nvSpPr>
          <p:cNvPr id="8213" name="Line 31"/>
          <p:cNvSpPr>
            <a:spLocks noChangeShapeType="1"/>
          </p:cNvSpPr>
          <p:nvPr/>
        </p:nvSpPr>
        <p:spPr bwMode="auto">
          <a:xfrm flipH="1">
            <a:off x="5775325" y="27432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32"/>
          <p:cNvSpPr>
            <a:spLocks noChangeShapeType="1"/>
          </p:cNvSpPr>
          <p:nvPr/>
        </p:nvSpPr>
        <p:spPr bwMode="auto">
          <a:xfrm>
            <a:off x="6705600" y="27432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77" name="Line 33"/>
          <p:cNvSpPr>
            <a:spLocks noChangeShapeType="1"/>
          </p:cNvSpPr>
          <p:nvPr/>
        </p:nvSpPr>
        <p:spPr bwMode="auto">
          <a:xfrm flipH="1">
            <a:off x="3438525" y="5334000"/>
            <a:ext cx="762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78" name="Line 34"/>
          <p:cNvSpPr>
            <a:spLocks noChangeShapeType="1"/>
          </p:cNvSpPr>
          <p:nvPr/>
        </p:nvSpPr>
        <p:spPr bwMode="auto">
          <a:xfrm>
            <a:off x="4657725" y="5334000"/>
            <a:ext cx="8382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79" name="Text Box 35"/>
          <p:cNvSpPr txBox="1">
            <a:spLocks noChangeArrowheads="1"/>
          </p:cNvSpPr>
          <p:nvPr/>
        </p:nvSpPr>
        <p:spPr bwMode="auto">
          <a:xfrm>
            <a:off x="5800725" y="4876800"/>
            <a:ext cx="6762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real</a:t>
            </a:r>
          </a:p>
          <a:p>
            <a:r>
              <a:rPr lang="en-US" altLang="zh-CN" sz="1800" b="1">
                <a:ea typeface="宋体" charset="0"/>
                <a:cs typeface="宋体" charset="0"/>
              </a:rPr>
              <a:t>imag</a:t>
            </a:r>
          </a:p>
        </p:txBody>
      </p:sp>
      <p:sp>
        <p:nvSpPr>
          <p:cNvPr id="134180" name="Text Box 36"/>
          <p:cNvSpPr txBox="1">
            <a:spLocks noChangeArrowheads="1"/>
          </p:cNvSpPr>
          <p:nvPr/>
        </p:nvSpPr>
        <p:spPr bwMode="auto">
          <a:xfrm>
            <a:off x="1558925" y="6172200"/>
            <a:ext cx="574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real</a:t>
            </a:r>
          </a:p>
        </p:txBody>
      </p:sp>
      <p:sp>
        <p:nvSpPr>
          <p:cNvPr id="134181" name="Text Box 37"/>
          <p:cNvSpPr txBox="1">
            <a:spLocks noChangeArrowheads="1"/>
          </p:cNvSpPr>
          <p:nvPr/>
        </p:nvSpPr>
        <p:spPr bwMode="auto">
          <a:xfrm>
            <a:off x="6943725" y="6096000"/>
            <a:ext cx="6762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1800" b="1">
                <a:ea typeface="宋体" charset="0"/>
                <a:cs typeface="宋体" charset="0"/>
              </a:rPr>
              <a:t>imag</a:t>
            </a:r>
          </a:p>
        </p:txBody>
      </p:sp>
      <p:sp>
        <p:nvSpPr>
          <p:cNvPr id="8220" name="Oval 40"/>
          <p:cNvSpPr>
            <a:spLocks noChangeArrowheads="1"/>
          </p:cNvSpPr>
          <p:nvPr/>
        </p:nvSpPr>
        <p:spPr bwMode="auto">
          <a:xfrm>
            <a:off x="6477000" y="3429000"/>
            <a:ext cx="1295400" cy="6096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8221" name="Text Box 30"/>
          <p:cNvSpPr txBox="1">
            <a:spLocks noChangeArrowheads="1"/>
          </p:cNvSpPr>
          <p:nvPr/>
        </p:nvSpPr>
        <p:spPr bwMode="auto">
          <a:xfrm>
            <a:off x="6477000" y="35052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3D-Point</a:t>
            </a:r>
          </a:p>
        </p:txBody>
      </p:sp>
    </p:spTree>
    <p:extLst>
      <p:ext uri="{BB962C8B-B14F-4D97-AF65-F5344CB8AC3E}">
        <p14:creationId xmlns:p14="http://schemas.microsoft.com/office/powerpoint/2010/main" val="603645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4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91" grpId="0" animBg="1"/>
      <p:bldP spid="134190" grpId="0" animBg="1"/>
      <p:bldP spid="134188" grpId="0" animBg="1"/>
      <p:bldP spid="134162" grpId="0"/>
      <p:bldP spid="134163" grpId="0"/>
      <p:bldP spid="134164" grpId="0"/>
      <p:bldP spid="134177" grpId="0" animBg="1"/>
      <p:bldP spid="134178" grpId="0" animBg="1"/>
      <p:bldP spid="134179" grpId="0" animBg="1"/>
      <p:bldP spid="134180" grpId="0" animBg="1"/>
      <p:bldP spid="1341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88D2DB-4E4D-E645-9129-7FC42E5F7F5D}" type="slidenum">
              <a:rPr lang="en-US" altLang="zh-CN" sz="1400">
                <a:ea typeface="宋体" charset="0"/>
              </a:rPr>
              <a:pPr/>
              <a:t>8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914400" y="2362200"/>
            <a:ext cx="7239000" cy="5334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153400" cy="762000"/>
          </a:xfrm>
        </p:spPr>
        <p:txBody>
          <a:bodyPr/>
          <a:lstStyle/>
          <a:p>
            <a:r>
              <a:rPr lang="en-US" altLang="zh-CN" sz="4000">
                <a:latin typeface="Times New Roman" charset="0"/>
                <a:ea typeface="宋体" charset="0"/>
                <a:cs typeface="宋体" charset="0"/>
              </a:rPr>
              <a:t>Define a Class Hierarchy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77200" cy="4191000"/>
          </a:xfrm>
        </p:spPr>
        <p:txBody>
          <a:bodyPr/>
          <a:lstStyle/>
          <a:p>
            <a:r>
              <a:rPr lang="en-US" altLang="zh-CN" sz="28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Syntax:</a:t>
            </a:r>
          </a:p>
          <a:p>
            <a:pPr>
              <a:buFontTx/>
              <a:buNone/>
            </a:pPr>
            <a:r>
              <a:rPr lang="en-US" altLang="zh-CN" i="1">
                <a:latin typeface="Times New Roman" charset="0"/>
                <a:ea typeface="宋体" charset="0"/>
                <a:cs typeface="宋体" charset="0"/>
              </a:rPr>
              <a:t>	</a:t>
            </a:r>
            <a:r>
              <a:rPr lang="en-US" altLang="zh-CN" sz="2800">
                <a:solidFill>
                  <a:srgbClr val="000066"/>
                </a:solidFill>
                <a:latin typeface="Times New Roman" charset="0"/>
                <a:ea typeface="宋体" charset="0"/>
                <a:cs typeface="宋体" charset="0"/>
              </a:rPr>
              <a:t>class</a:t>
            </a:r>
            <a:r>
              <a:rPr lang="en-US" altLang="zh-CN" sz="28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400" i="1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DerivedClassName</a:t>
            </a:r>
            <a:r>
              <a:rPr lang="en-US" altLang="zh-CN" sz="24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: </a:t>
            </a:r>
            <a:r>
              <a:rPr lang="en-US" altLang="zh-CN" sz="2400">
                <a:solidFill>
                  <a:srgbClr val="663300"/>
                </a:solidFill>
                <a:latin typeface="Times New Roman" charset="0"/>
                <a:ea typeface="宋体" charset="0"/>
                <a:cs typeface="宋体" charset="0"/>
              </a:rPr>
              <a:t>access-level</a:t>
            </a:r>
            <a:r>
              <a:rPr lang="en-US" altLang="zh-CN" sz="2400">
                <a:solidFill>
                  <a:schemeClr val="accent2"/>
                </a:solidFill>
                <a:latin typeface="Times New Roman" charset="0"/>
                <a:ea typeface="宋体" charset="0"/>
                <a:cs typeface="宋体" charset="0"/>
              </a:rPr>
              <a:t> </a:t>
            </a:r>
            <a:r>
              <a:rPr lang="en-US" altLang="zh-CN" sz="2400" i="1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BaseClassName</a:t>
            </a:r>
          </a:p>
          <a:p>
            <a:pPr>
              <a:buFontTx/>
              <a:buNone/>
            </a:pPr>
            <a:endParaRPr lang="en-US" altLang="zh-CN" sz="800" i="1">
              <a:solidFill>
                <a:srgbClr val="006600"/>
              </a:solidFill>
              <a:latin typeface="Times New Roman" charset="0"/>
              <a:ea typeface="宋体" charset="0"/>
              <a:cs typeface="宋体" charset="0"/>
            </a:endParaRPr>
          </a:p>
          <a:p>
            <a:pPr>
              <a:buFontTx/>
              <a:buNone/>
            </a:pPr>
            <a:r>
              <a:rPr lang="en-US" altLang="zh-CN" sz="2400" i="1">
                <a:latin typeface="Times New Roman" charset="0"/>
                <a:ea typeface="宋体" charset="0"/>
                <a:cs typeface="宋体" charset="0"/>
              </a:rPr>
              <a:t>	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where </a:t>
            </a:r>
          </a:p>
          <a:p>
            <a:pPr lvl="1"/>
            <a:r>
              <a:rPr lang="en-US" altLang="zh-CN" sz="2400">
                <a:solidFill>
                  <a:srgbClr val="663300"/>
                </a:solidFill>
                <a:latin typeface="Times New Roman" charset="0"/>
                <a:ea typeface="宋体" charset="0"/>
                <a:cs typeface="宋体" charset="0"/>
              </a:rPr>
              <a:t>access-level </a:t>
            </a:r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specifies the type of derivation</a:t>
            </a:r>
          </a:p>
          <a:p>
            <a:pPr lvl="2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private by default, or</a:t>
            </a:r>
          </a:p>
          <a:p>
            <a:pPr lvl="2"/>
            <a:r>
              <a:rPr lang="en-US" altLang="zh-CN">
                <a:latin typeface="Times New Roman" charset="0"/>
                <a:ea typeface="宋体" charset="0"/>
                <a:cs typeface="宋体" charset="0"/>
              </a:rPr>
              <a:t>public</a:t>
            </a:r>
          </a:p>
          <a:p>
            <a:r>
              <a:rPr lang="en-US" altLang="zh-CN" sz="2800">
                <a:solidFill>
                  <a:srgbClr val="006600"/>
                </a:solidFill>
                <a:latin typeface="Times New Roman" charset="0"/>
                <a:ea typeface="宋体" charset="0"/>
                <a:cs typeface="宋体" charset="0"/>
              </a:rPr>
              <a:t>Any class can serve as a base class</a:t>
            </a:r>
          </a:p>
          <a:p>
            <a:pPr lvl="1"/>
            <a:r>
              <a:rPr lang="en-US" altLang="zh-CN" sz="2400">
                <a:latin typeface="Times New Roman" charset="0"/>
                <a:ea typeface="宋体" charset="0"/>
                <a:cs typeface="宋体" charset="0"/>
              </a:rPr>
              <a:t>Thus a derived class can also be a base class</a:t>
            </a:r>
          </a:p>
        </p:txBody>
      </p:sp>
    </p:spTree>
    <p:extLst>
      <p:ext uri="{BB962C8B-B14F-4D97-AF65-F5344CB8AC3E}">
        <p14:creationId xmlns:p14="http://schemas.microsoft.com/office/powerpoint/2010/main" val="3189644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CB8A6-8637-AF4A-AF9D-9688C7938A5B}" type="slidenum">
              <a:rPr lang="en-US" altLang="zh-CN" sz="1400">
                <a:ea typeface="宋体" charset="0"/>
              </a:rPr>
              <a:pPr/>
              <a:t>9</a:t>
            </a:fld>
            <a:endParaRPr lang="en-US" altLang="zh-CN" sz="1400">
              <a:ea typeface="宋体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latin typeface="Comic Sans MS" charset="0"/>
                <a:ea typeface="宋体" charset="0"/>
                <a:cs typeface="宋体" charset="0"/>
              </a:rPr>
              <a:t>Class Derivation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916113" y="1524000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Point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752600" y="2590800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3D-Point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724400" y="1600200"/>
            <a:ext cx="3276600" cy="2286000"/>
          </a:xfrm>
          <a:prstGeom prst="rect">
            <a:avLst/>
          </a:prstGeom>
          <a:solidFill>
            <a:srgbClr val="D5E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class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</a:t>
            </a:r>
            <a:r>
              <a:rPr lang="en-US" altLang="zh-CN" sz="2000">
                <a:solidFill>
                  <a:srgbClr val="FF0000"/>
                </a:solidFill>
                <a:ea typeface="宋体" charset="0"/>
                <a:cs typeface="宋体" charset="0"/>
              </a:rPr>
              <a:t>protected: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int x, y;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public: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	   void set(int a, int b);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14400" y="4343400"/>
            <a:ext cx="3352800" cy="1524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class 3D-Point : public 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private:  double z;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	… …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chemeClr val="accent2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0248" name="Line 13"/>
          <p:cNvSpPr>
            <a:spLocks noChangeShapeType="1"/>
          </p:cNvSpPr>
          <p:nvPr/>
        </p:nvSpPr>
        <p:spPr bwMode="auto">
          <a:xfrm>
            <a:off x="2362200" y="1905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6206" name="Rectangle 14"/>
          <p:cNvSpPr>
            <a:spLocks noChangeArrowheads="1"/>
          </p:cNvSpPr>
          <p:nvPr/>
        </p:nvSpPr>
        <p:spPr bwMode="auto">
          <a:xfrm>
            <a:off x="4724400" y="4343400"/>
            <a:ext cx="3505200" cy="15240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class Sphere : public 3D-Point{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private:  double r;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	… …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000">
                <a:solidFill>
                  <a:srgbClr val="000066"/>
                </a:solidFill>
                <a:ea typeface="宋体" charset="0"/>
                <a:cs typeface="宋体" charset="0"/>
              </a:rPr>
              <a:t>}</a:t>
            </a:r>
          </a:p>
        </p:txBody>
      </p:sp>
      <p:sp>
        <p:nvSpPr>
          <p:cNvPr id="136207" name="Line 15"/>
          <p:cNvSpPr>
            <a:spLocks noChangeShapeType="1"/>
          </p:cNvSpPr>
          <p:nvPr/>
        </p:nvSpPr>
        <p:spPr bwMode="auto">
          <a:xfrm>
            <a:off x="2398713" y="3048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6208" name="Text Box 16"/>
          <p:cNvSpPr txBox="1">
            <a:spLocks noChangeArrowheads="1"/>
          </p:cNvSpPr>
          <p:nvPr/>
        </p:nvSpPr>
        <p:spPr bwMode="auto">
          <a:xfrm>
            <a:off x="1941513" y="3581400"/>
            <a:ext cx="1030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400">
                <a:ea typeface="宋体" charset="0"/>
                <a:cs typeface="宋体" charset="0"/>
              </a:rPr>
              <a:t>Sphere</a:t>
            </a:r>
          </a:p>
        </p:txBody>
      </p:sp>
      <p:sp>
        <p:nvSpPr>
          <p:cNvPr id="136211" name="Text Box 19"/>
          <p:cNvSpPr txBox="1">
            <a:spLocks noChangeArrowheads="1"/>
          </p:cNvSpPr>
          <p:nvPr/>
        </p:nvSpPr>
        <p:spPr bwMode="auto">
          <a:xfrm>
            <a:off x="533400" y="6080125"/>
            <a:ext cx="806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altLang="zh-CN" sz="2000">
                <a:solidFill>
                  <a:srgbClr val="339933"/>
                </a:solidFill>
                <a:ea typeface="宋体" charset="0"/>
                <a:cs typeface="宋体" charset="0"/>
              </a:rPr>
              <a:t>Point</a:t>
            </a:r>
            <a:r>
              <a:rPr lang="en-US" altLang="zh-CN" sz="2000">
                <a:ea typeface="宋体" charset="0"/>
                <a:cs typeface="宋体" charset="0"/>
              </a:rPr>
              <a:t> is the base class of </a:t>
            </a:r>
            <a:r>
              <a:rPr lang="en-US" altLang="zh-CN" sz="2000">
                <a:solidFill>
                  <a:srgbClr val="339933"/>
                </a:solidFill>
                <a:ea typeface="宋体" charset="0"/>
                <a:cs typeface="宋体" charset="0"/>
              </a:rPr>
              <a:t>3D-Point</a:t>
            </a:r>
            <a:r>
              <a:rPr lang="en-US" altLang="zh-CN" sz="2000">
                <a:ea typeface="宋体" charset="0"/>
                <a:cs typeface="宋体" charset="0"/>
              </a:rPr>
              <a:t>, while </a:t>
            </a:r>
            <a:r>
              <a:rPr lang="en-US" altLang="zh-CN" sz="2000">
                <a:solidFill>
                  <a:srgbClr val="339933"/>
                </a:solidFill>
                <a:ea typeface="宋体" charset="0"/>
                <a:cs typeface="宋体" charset="0"/>
              </a:rPr>
              <a:t>3D-Point</a:t>
            </a:r>
            <a:r>
              <a:rPr lang="en-US" altLang="zh-CN" sz="2000">
                <a:ea typeface="宋体" charset="0"/>
                <a:cs typeface="宋体" charset="0"/>
              </a:rPr>
              <a:t> is the base class of </a:t>
            </a:r>
            <a:r>
              <a:rPr lang="en-US" altLang="zh-CN" sz="2000">
                <a:solidFill>
                  <a:srgbClr val="339933"/>
                </a:solidFill>
                <a:ea typeface="宋体" charset="0"/>
                <a:cs typeface="宋体" charset="0"/>
              </a:rPr>
              <a:t>Sphere</a:t>
            </a:r>
          </a:p>
        </p:txBody>
      </p:sp>
    </p:spTree>
    <p:extLst>
      <p:ext uri="{BB962C8B-B14F-4D97-AF65-F5344CB8AC3E}">
        <p14:creationId xmlns:p14="http://schemas.microsoft.com/office/powerpoint/2010/main" val="3085135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6" grpId="0" animBg="1"/>
      <p:bldP spid="136207" grpId="0" animBg="1"/>
      <p:bldP spid="136208" grpId="0"/>
      <p:bldP spid="1362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1249</Words>
  <Application>Microsoft Macintosh PowerPoint</Application>
  <PresentationFormat>On-screen Show (4:3)</PresentationFormat>
  <Paragraphs>584</Paragraphs>
  <Slides>30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VISIO 5 Drawing</vt:lpstr>
      <vt:lpstr> </vt:lpstr>
      <vt:lpstr>Why Inheritance ?</vt:lpstr>
      <vt:lpstr>Inheritance Concept</vt:lpstr>
      <vt:lpstr>Inheritance Concept</vt:lpstr>
      <vt:lpstr>Inheritance Concept</vt:lpstr>
      <vt:lpstr>Inheritance Concept</vt:lpstr>
      <vt:lpstr>Inheritance Concept</vt:lpstr>
      <vt:lpstr>Define a Class Hierarchy</vt:lpstr>
      <vt:lpstr>Class Derivation</vt:lpstr>
      <vt:lpstr>What to inherit?</vt:lpstr>
      <vt:lpstr>Access Control Over the Members</vt:lpstr>
      <vt:lpstr>Access Rights of Derived Classes</vt:lpstr>
      <vt:lpstr>Class Derivation</vt:lpstr>
      <vt:lpstr>Class Derivation</vt:lpstr>
      <vt:lpstr>What to inherit?</vt:lpstr>
      <vt:lpstr>Constructor Rules for Derived Classes </vt:lpstr>
      <vt:lpstr>Constructor Rules for Derived Classes </vt:lpstr>
      <vt:lpstr>Define its Own Members</vt:lpstr>
      <vt:lpstr>Even more …</vt:lpstr>
      <vt:lpstr>PowerPoint Presentation</vt:lpstr>
      <vt:lpstr>PowerPoint Presentation</vt:lpstr>
      <vt:lpstr>class Time Specification</vt:lpstr>
      <vt:lpstr>  </vt:lpstr>
      <vt:lpstr>Derived Class ExtTime </vt:lpstr>
      <vt:lpstr>  </vt:lpstr>
      <vt:lpstr>Implementation of ExtTime</vt:lpstr>
      <vt:lpstr>Implementation of ExtTime</vt:lpstr>
      <vt:lpstr>Implementation of ExtTime</vt:lpstr>
      <vt:lpstr>Working with ExtTime</vt:lpstr>
      <vt:lpstr>Take Home Message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Minho Shin</dc:creator>
  <cp:lastModifiedBy>Minho Shin</cp:lastModifiedBy>
  <cp:revision>1</cp:revision>
  <dcterms:created xsi:type="dcterms:W3CDTF">2014-10-22T18:43:02Z</dcterms:created>
  <dcterms:modified xsi:type="dcterms:W3CDTF">2014-10-22T18:50:01Z</dcterms:modified>
</cp:coreProperties>
</file>