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9" r:id="rId2"/>
    <p:sldId id="296" r:id="rId3"/>
    <p:sldId id="298" r:id="rId4"/>
    <p:sldId id="299" r:id="rId5"/>
    <p:sldId id="300" r:id="rId6"/>
    <p:sldId id="301" r:id="rId7"/>
    <p:sldId id="306" r:id="rId8"/>
    <p:sldId id="302" r:id="rId9"/>
    <p:sldId id="308" r:id="rId10"/>
    <p:sldId id="307" r:id="rId11"/>
    <p:sldId id="309" r:id="rId12"/>
    <p:sldId id="310" r:id="rId13"/>
    <p:sldId id="311" r:id="rId14"/>
    <p:sldId id="304" r:id="rId15"/>
    <p:sldId id="305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4" r:id="rId24"/>
    <p:sldId id="319" r:id="rId25"/>
    <p:sldId id="320" r:id="rId26"/>
    <p:sldId id="321" r:id="rId27"/>
    <p:sldId id="322" r:id="rId28"/>
    <p:sldId id="323" r:id="rId29"/>
    <p:sldId id="286" r:id="rId30"/>
  </p:sldIdLst>
  <p:sldSz cx="9144000" cy="6858000" type="screen4x3"/>
  <p:notesSz cx="6669088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gistered User" initials="RU" lastIdx="3" clrIdx="0">
    <p:extLst>
      <p:ext uri="{19B8F6BF-5375-455C-9EA6-DF929625EA0E}">
        <p15:presenceInfo xmlns:p15="http://schemas.microsoft.com/office/powerpoint/2012/main" userId="Registered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0F6"/>
    <a:srgbClr val="FF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6" autoAdjust="0"/>
    <p:restoredTop sz="82619" autoAdjust="0"/>
  </p:normalViewPr>
  <p:slideViewPr>
    <p:cSldViewPr snapToGrid="0">
      <p:cViewPr varScale="1">
        <p:scale>
          <a:sx n="78" d="100"/>
          <a:sy n="78" d="100"/>
        </p:scale>
        <p:origin x="102" y="474"/>
      </p:cViewPr>
      <p:guideLst/>
    </p:cSldViewPr>
  </p:slideViewPr>
  <p:outlineViewPr>
    <p:cViewPr>
      <p:scale>
        <a:sx n="33" d="100"/>
        <a:sy n="33" d="100"/>
      </p:scale>
      <p:origin x="0" y="-26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13753802" custScaleY="5242880" custLinFactX="24" custLinFactNeighborX="100000" custLinFactNeighborY="28976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DD029E-B758-4846-B1A7-377F598C312D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409086E-10C2-4AB4-A94F-347653EFDC66}" type="presOf" srcId="{B3E39A80-D6B7-4E26-B22E-327D37299CB1}" destId="{BDA71D6A-C3D1-411E-9EAC-6386FFEE52C2}" srcOrd="0" destOrd="0" presId="urn:microsoft.com/office/officeart/2008/layout/BendingPictureSemiTransparentText"/>
    <dgm:cxn modelId="{66C8C4B8-368F-43E3-AC52-D91215D7DB85}" type="presParOf" srcId="{BDA71D6A-C3D1-411E-9EAC-6386FFEE52C2}" destId="{0B2273E3-B9E3-4A02-93CF-275511BE0699}" srcOrd="0" destOrd="0" presId="urn:microsoft.com/office/officeart/2008/layout/BendingPictureSemiTransparentText"/>
    <dgm:cxn modelId="{C3F59331-107F-4C6B-A26E-794AD67080D8}" type="presParOf" srcId="{0B2273E3-B9E3-4A02-93CF-275511BE0699}" destId="{367DAC4B-08E7-4BA7-A970-D0115453FB5A}" srcOrd="0" destOrd="0" presId="urn:microsoft.com/office/officeart/2008/layout/BendingPictureSemiTransparentText"/>
    <dgm:cxn modelId="{FE1AD631-F5EA-4BD0-BF06-8560D62C495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5598163" custScaleY="4163659" custLinFactX="210010" custLinFactY="404891" custLinFactNeighborX="300000" custLinFactNeighborY="500000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432746-713C-4CE6-B329-ABECFB299316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153B8D96-D92E-4FC6-B99D-E5D14BB8A7E5}" type="presOf" srcId="{F4DCAFF9-3CD8-4192-92EC-2050EBC96D81}" destId="{7AC81859-B11C-4EE9-8379-B9AF70890D88}" srcOrd="0" destOrd="0" presId="urn:microsoft.com/office/officeart/2008/layout/BendingPictureSemiTransparentText"/>
    <dgm:cxn modelId="{026D9C05-C4CB-471A-99DA-C5F96A369C4B}" type="presParOf" srcId="{BDA71D6A-C3D1-411E-9EAC-6386FFEE52C2}" destId="{0B2273E3-B9E3-4A02-93CF-275511BE0699}" srcOrd="0" destOrd="0" presId="urn:microsoft.com/office/officeart/2008/layout/BendingPictureSemiTransparentText"/>
    <dgm:cxn modelId="{DA56E77D-4D0C-4DDE-86DF-A9460090C1E1}" type="presParOf" srcId="{0B2273E3-B9E3-4A02-93CF-275511BE0699}" destId="{367DAC4B-08E7-4BA7-A970-D0115453FB5A}" srcOrd="0" destOrd="0" presId="urn:microsoft.com/office/officeart/2008/layout/BendingPictureSemiTransparentText"/>
    <dgm:cxn modelId="{886921C9-87D0-4F7C-B699-1DAF78267831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/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273E3-B9E3-4A02-93CF-275511BE0699}" type="pres">
      <dgm:prSet presAssocID="{F4DCAFF9-3CD8-4192-92EC-2050EBC96D81}" presName="composite" presStyleCnt="0"/>
      <dgm:spPr/>
      <dgm:t>
        <a:bodyPr/>
        <a:lstStyle/>
        <a:p>
          <a:endParaRPr lang="en-US"/>
        </a:p>
      </dgm:t>
    </dgm:pt>
    <dgm:pt modelId="{367DAC4B-08E7-4BA7-A970-D0115453FB5A}" type="pres">
      <dgm:prSet presAssocID="{F4DCAFF9-3CD8-4192-92EC-2050EBC96D81}" presName="rect1" presStyleLbl="bgShp" presStyleIdx="0" presStyleCnt="1" custScaleX="5598163" custScaleY="4163659" custLinFactX="38266" custLinFactY="-700000" custLinFactNeighborX="100000" custLinFactNeighborY="-743088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noFill/>
        </a:ln>
        <a:effectLst/>
      </dgm:spPr>
      <dgm:t>
        <a:bodyPr/>
        <a:lstStyle/>
        <a:p>
          <a:endParaRPr lang="en-US"/>
        </a:p>
      </dgm:t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14B03-872C-4F6A-9301-C656E27C9E63}" type="presOf" srcId="{B3E39A80-D6B7-4E26-B22E-327D37299CB1}" destId="{BDA71D6A-C3D1-411E-9EAC-6386FFEE52C2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B1FC8F9-3B4B-4174-BAD1-F3474B8D758A}" type="presOf" srcId="{F4DCAFF9-3CD8-4192-92EC-2050EBC96D81}" destId="{7AC81859-B11C-4EE9-8379-B9AF70890D88}" srcOrd="0" destOrd="0" presId="urn:microsoft.com/office/officeart/2008/layout/BendingPictureSemiTransparentText"/>
    <dgm:cxn modelId="{CFAC82A6-4298-49F5-826E-F821260EC152}" type="presParOf" srcId="{BDA71D6A-C3D1-411E-9EAC-6386FFEE52C2}" destId="{0B2273E3-B9E3-4A02-93CF-275511BE0699}" srcOrd="0" destOrd="0" presId="urn:microsoft.com/office/officeart/2008/layout/BendingPictureSemiTransparentText"/>
    <dgm:cxn modelId="{34BB7D0A-227B-46B0-A210-F00917936CE2}" type="presParOf" srcId="{0B2273E3-B9E3-4A02-93CF-275511BE0699}" destId="{367DAC4B-08E7-4BA7-A970-D0115453FB5A}" srcOrd="0" destOrd="0" presId="urn:microsoft.com/office/officeart/2008/layout/BendingPictureSemiTransparentText"/>
    <dgm:cxn modelId="{5296C78C-CD68-4383-A23F-70A0AB889568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774" y="629136"/>
          <a:ext cx="5911401" cy="193142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934597" y="1591543"/>
          <a:ext cx="42980" cy="8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34597" y="1591543"/>
        <a:ext cx="42980" cy="88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882" y="521794"/>
          <a:ext cx="1521475" cy="9699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747589" y="800619"/>
          <a:ext cx="27178" cy="5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7589" y="800619"/>
        <a:ext cx="27178" cy="5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882" y="0"/>
          <a:ext cx="1521475" cy="9699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747589" y="800619"/>
          <a:ext cx="27178" cy="5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47589" y="800619"/>
        <a:ext cx="27178" cy="5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F3288-DB81-4EF2-8354-20CC2805E099}" type="datetimeFigureOut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00138" y="1239838"/>
            <a:ext cx="4468812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DB9F5-3330-4BD6-8753-5249AD8BC46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77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roadcast_packet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180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첫줄의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코드를 통해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wireless client 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deauthenticated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됩니다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.\</a:t>
            </a:r>
          </a:p>
          <a:p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deauthentication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이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BSSID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부터 클라이언트의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address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로 전송되기 때문입니다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Mass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deauthentication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also possible (though not always reliable), involving the attacker continuously spoofing the BSSID and resending the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deauthentication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packet to the broadcast address: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639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aseline="0" dirty="0" err="1" smtClean="0"/>
              <a:t>마지막바이트에대한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촤핑이</a:t>
            </a:r>
            <a:r>
              <a:rPr lang="ko-KR" altLang="en-US" baseline="0" dirty="0" smtClean="0"/>
              <a:t> 이거에 영향을 </a:t>
            </a:r>
            <a:r>
              <a:rPr lang="ko-KR" altLang="en-US" baseline="0" dirty="0" err="1" smtClean="0"/>
              <a:t>미칠뿐만아니라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추측가능하게</a:t>
            </a:r>
            <a:r>
              <a:rPr lang="ko-KR" altLang="en-US" baseline="0" dirty="0" smtClean="0"/>
              <a:t> 한다 그에 상응하는 </a:t>
            </a:r>
            <a:r>
              <a:rPr lang="en-US" altLang="ko-KR" baseline="0" dirty="0" smtClean="0"/>
              <a:t>plaintext </a:t>
            </a:r>
            <a:r>
              <a:rPr lang="ko-KR" altLang="en-US" baseline="0" dirty="0" smtClean="0"/>
              <a:t>바이트를</a:t>
            </a:r>
            <a:r>
              <a:rPr lang="en-US" altLang="ko-KR" baseline="0" dirty="0" smtClean="0"/>
              <a:t>,</a:t>
            </a:r>
          </a:p>
          <a:p>
            <a:r>
              <a:rPr lang="ko-KR" altLang="en-US" baseline="0" dirty="0" smtClean="0"/>
              <a:t>그리고 그에 상응하는 </a:t>
            </a:r>
            <a:r>
              <a:rPr lang="ko-KR" altLang="en-US" baseline="0" dirty="0" err="1" smtClean="0"/>
              <a:t>인크립티드</a:t>
            </a:r>
            <a:r>
              <a:rPr lang="ko-KR" altLang="en-US" baseline="0" dirty="0" smtClean="0"/>
              <a:t> 메시지를 맞춘다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the use of the XOR operator in the WEP protocol means that a selected byte in the encrypted message always depends on the same byte of the plaintext message.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corrected packet is then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reinjected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the network, it will be dropped by the access point if the guess was incorrect (in which case a new guess has to be made), but for a correct guess it will be relayed as usual 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Repeating the attack for all message bytes makes it possible to decrypt a WEP packet and recover the keystream. 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Remember that IV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incrementation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mandatory in WEP protocol, so it is possible to reuse this keystream to spoof subsequent packets (reusing the same IV).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43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Repeating the attack for all message bytes makes it possible to decrypt a WEP packet and recover the keystream. 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aireplay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prompt the attacker to accept each encrypted packet .</a:t>
            </a:r>
          </a:p>
          <a:p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만약에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메세지를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변경하지 않고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Hacker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 동일한 요청을 계속 보낸다면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 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메세지를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변조하지 않았기 때문에 서버는 이를 유효한 호출로 인식할 수 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replay attack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이라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099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WEP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크래킹 방법들이 적당한 클라이언트를 필요로 했는데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클라이언트가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랑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주고받는 동안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가 </a:t>
            </a:r>
            <a:r>
              <a:rPr lang="ko-KR" alt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못 버리도록 하기 위해</a:t>
            </a:r>
            <a:endParaRPr lang="en-US" altLang="ko-K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ko-KR" baseline="0" dirty="0" smtClean="0"/>
              <a:t>=</a:t>
            </a:r>
            <a:r>
              <a:rPr lang="ko-KR" altLang="en-US" baseline="0" dirty="0" smtClean="0"/>
              <a:t>관계없는 목적지주소로인한 </a:t>
            </a:r>
            <a:r>
              <a:rPr lang="ko-KR" altLang="en-US" baseline="0" dirty="0" err="1" smtClean="0"/>
              <a:t>패킷</a:t>
            </a:r>
            <a:r>
              <a:rPr lang="ko-KR" altLang="en-US" baseline="0" dirty="0" smtClean="0"/>
              <a:t> 패기를 </a:t>
            </a:r>
            <a:r>
              <a:rPr lang="ko-KR" altLang="en-US" baseline="0" dirty="0" err="1" smtClean="0"/>
              <a:t>안하게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하기위해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클라이언트 </a:t>
            </a:r>
            <a:r>
              <a:rPr lang="ko-KR" altLang="en-US" baseline="0" dirty="0" err="1" smtClean="0"/>
              <a:t>랑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사이에 </a:t>
            </a:r>
            <a:r>
              <a:rPr lang="ko-KR" altLang="en-US" baseline="0" dirty="0" err="1" smtClean="0"/>
              <a:t>패킷이</a:t>
            </a:r>
            <a:r>
              <a:rPr lang="ko-KR" altLang="en-US" baseline="0" dirty="0" smtClean="0"/>
              <a:t> 오가는걸 만약 </a:t>
            </a:r>
            <a:r>
              <a:rPr lang="en-US" altLang="ko-KR" baseline="0" dirty="0" smtClean="0"/>
              <a:t>non-associated</a:t>
            </a:r>
            <a:r>
              <a:rPr lang="ko-KR" altLang="en-US" baseline="0" dirty="0" smtClean="0"/>
              <a:t>된 주소가 받으면 </a:t>
            </a:r>
            <a:endParaRPr lang="en-US" altLang="ko-KR" baseline="0" dirty="0" smtClean="0"/>
          </a:p>
          <a:p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가 </a:t>
            </a:r>
            <a:r>
              <a:rPr lang="ko-KR" altLang="en-US" baseline="0" dirty="0" err="1" smtClean="0"/>
              <a:t>패킷을</a:t>
            </a:r>
            <a:r>
              <a:rPr lang="ko-KR" altLang="en-US" baseline="0" dirty="0" smtClean="0"/>
              <a:t> 버리게 되는데 그러면 </a:t>
            </a:r>
            <a:r>
              <a:rPr lang="ko-KR" altLang="en-US" baseline="0" dirty="0" err="1" smtClean="0"/>
              <a:t>패킷을</a:t>
            </a:r>
            <a:r>
              <a:rPr lang="ko-KR" altLang="en-US" baseline="0" dirty="0" smtClean="0"/>
              <a:t> 못 모으니까 </a:t>
            </a:r>
            <a:endParaRPr lang="en-US" altLang="ko-KR" baseline="0" dirty="0" smtClean="0"/>
          </a:p>
          <a:p>
            <a:r>
              <a:rPr lang="ko-KR" altLang="en-US" baseline="0" dirty="0" smtClean="0"/>
              <a:t>적당한 클라이언트를 </a:t>
            </a:r>
            <a:r>
              <a:rPr lang="en-US" altLang="ko-KR" baseline="0" dirty="0" smtClean="0"/>
              <a:t>authentication </a:t>
            </a:r>
            <a:r>
              <a:rPr lang="ko-KR" altLang="en-US" baseline="0" dirty="0" smtClean="0"/>
              <a:t>시켜줘야 함 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만약 오픈 </a:t>
            </a:r>
            <a:r>
              <a:rPr lang="ko-KR" altLang="en-US" baseline="0" dirty="0" err="1" smtClean="0"/>
              <a:t>어땐티케이션</a:t>
            </a:r>
            <a:r>
              <a:rPr lang="ko-KR" altLang="en-US" baseline="0" dirty="0" smtClean="0"/>
              <a:t> 이 사용되었다면 어떤 클라이언트든 </a:t>
            </a:r>
            <a:r>
              <a:rPr lang="ko-KR" altLang="en-US" baseline="0" dirty="0" err="1" smtClean="0"/>
              <a:t>인증받고</a:t>
            </a:r>
            <a:r>
              <a:rPr lang="ko-KR" altLang="en-US" baseline="0" dirty="0" smtClean="0"/>
              <a:t> </a:t>
            </a:r>
            <a:r>
              <a:rPr lang="en-US" altLang="ko-KR" baseline="0" dirty="0" err="1" smtClean="0"/>
              <a:t>Ap</a:t>
            </a:r>
            <a:r>
              <a:rPr lang="ko-KR" altLang="en-US" baseline="0" dirty="0" smtClean="0"/>
              <a:t>랑 </a:t>
            </a:r>
            <a:r>
              <a:rPr lang="en-US" altLang="ko-KR" baseline="0" dirty="0" smtClean="0"/>
              <a:t>associated</a:t>
            </a:r>
            <a:r>
              <a:rPr lang="ko-KR" altLang="en-US" baseline="0" dirty="0" smtClean="0"/>
              <a:t>함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하지만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는 정확한 </a:t>
            </a:r>
            <a:r>
              <a:rPr lang="en-US" altLang="ko-KR" baseline="0" dirty="0" smtClean="0"/>
              <a:t>WEP KEY</a:t>
            </a:r>
            <a:r>
              <a:rPr lang="ko-KR" altLang="en-US" baseline="0" dirty="0" smtClean="0"/>
              <a:t>로 </a:t>
            </a:r>
            <a:r>
              <a:rPr lang="ko-KR" altLang="en-US" baseline="0" dirty="0" err="1" smtClean="0"/>
              <a:t>인크립트되지않은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패킷을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드랍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어떤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는 </a:t>
            </a:r>
            <a:r>
              <a:rPr lang="en-US" altLang="ko-KR" baseline="0" dirty="0" err="1" smtClean="0"/>
              <a:t>reassociate</a:t>
            </a:r>
            <a:r>
              <a:rPr lang="ko-KR" altLang="en-US" baseline="0" dirty="0" smtClean="0"/>
              <a:t>를 원하는데 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146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802.1x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유선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이더넷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네크워크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및 무선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802.11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네트워크에 대한 인증된 네트워크 액세스를 제공하는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표준으로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중앙 사용자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인증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동적 키 관리 및 계정을 지원하여 보안을 강화하고 배포를 향상시킵니다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개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supplicant, authentication,</a:t>
            </a:r>
            <a:b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인증 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PAE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언제나 열려있고 서버에서 인증을 해주면 인증프레임이 지나가게 허용합니다</a:t>
            </a:r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altLang="ko-K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Supplicant PAE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는 </a:t>
            </a:r>
            <a:r>
              <a:rPr lang="ko-KR" alt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인증성공시</a:t>
            </a:r>
            <a:r>
              <a:rPr lang="ko-KR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오픈</a:t>
            </a:r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ko-KR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1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altLang="ko-KR" dirty="0" smtClean="0"/>
              <a:t>1 Station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802.1x</a:t>
            </a:r>
            <a:r>
              <a:rPr lang="en-US" altLang="ko-KR" baseline="0" dirty="0" smtClean="0"/>
              <a:t> </a:t>
            </a:r>
            <a:r>
              <a:rPr lang="ko-KR" altLang="en-US" baseline="0" dirty="0" err="1" smtClean="0"/>
              <a:t>인증적용된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에 연결요청</a:t>
            </a:r>
            <a:r>
              <a:rPr lang="en-US" altLang="ko-KR" baseline="0" dirty="0" smtClean="0"/>
              <a:t>(EAP</a:t>
            </a:r>
            <a:r>
              <a:rPr lang="ko-KR" altLang="en-US" baseline="0" dirty="0" smtClean="0"/>
              <a:t>사용</a:t>
            </a:r>
            <a:r>
              <a:rPr lang="en-US" altLang="ko-KR" baseline="0" dirty="0" smtClean="0"/>
              <a:t>)</a:t>
            </a:r>
          </a:p>
          <a:p>
            <a:r>
              <a:rPr lang="ms-MY" altLang="ko-KR" dirty="0" smtClean="0"/>
              <a:t>2 </a:t>
            </a:r>
            <a:r>
              <a:rPr lang="en-US" altLang="ko-KR" dirty="0" smtClean="0"/>
              <a:t>AP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station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인증요청패킷을</a:t>
            </a:r>
            <a:r>
              <a:rPr lang="ko-KR" altLang="en-US" dirty="0" smtClean="0"/>
              <a:t> </a:t>
            </a:r>
            <a:r>
              <a:rPr lang="en-US" altLang="ko-KR" dirty="0" smtClean="0"/>
              <a:t>RADIUS</a:t>
            </a:r>
            <a:r>
              <a:rPr lang="ko-KR" altLang="en-US" dirty="0" smtClean="0"/>
              <a:t>서버로 보낸다 </a:t>
            </a:r>
            <a:r>
              <a:rPr lang="en-US" altLang="ko-KR" dirty="0" smtClean="0"/>
              <a:t>(station</a:t>
            </a:r>
            <a:r>
              <a:rPr lang="ko-KR" altLang="en-US" dirty="0" smtClean="0"/>
              <a:t>의 인증정보 </a:t>
            </a:r>
            <a:r>
              <a:rPr lang="en-US" altLang="ko-KR" dirty="0" smtClean="0"/>
              <a:t>: ID/PW</a:t>
            </a:r>
            <a:r>
              <a:rPr lang="ko-KR" altLang="en-US" dirty="0" err="1" smtClean="0"/>
              <a:t>같은거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3 RADIUS </a:t>
            </a:r>
            <a:r>
              <a:rPr lang="ko-KR" altLang="en-US" dirty="0" smtClean="0"/>
              <a:t>서버가 </a:t>
            </a:r>
            <a:r>
              <a:rPr lang="en-US" altLang="ko-KR" dirty="0" smtClean="0"/>
              <a:t>DB</a:t>
            </a:r>
            <a:r>
              <a:rPr lang="ko-KR" altLang="en-US" dirty="0" smtClean="0"/>
              <a:t>와 비교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인증결가ㅗ</a:t>
            </a:r>
            <a:r>
              <a:rPr lang="ko-KR" altLang="en-US" dirty="0" smtClean="0"/>
              <a:t> 참이면 </a:t>
            </a:r>
            <a:r>
              <a:rPr lang="ko-KR" altLang="en-US" dirty="0" err="1" smtClean="0"/>
              <a:t>동의패킷</a:t>
            </a:r>
            <a:r>
              <a:rPr lang="ko-KR" altLang="en-US" dirty="0" smtClean="0"/>
              <a:t> </a:t>
            </a:r>
            <a:r>
              <a:rPr lang="en-US" altLang="ko-KR" dirty="0" smtClean="0"/>
              <a:t>AP </a:t>
            </a:r>
            <a:r>
              <a:rPr lang="ko-KR" altLang="en-US" dirty="0" smtClean="0"/>
              <a:t>아니면 </a:t>
            </a:r>
            <a:r>
              <a:rPr lang="ko-KR" altLang="en-US" dirty="0" err="1" smtClean="0"/>
              <a:t>거절패킷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4 AP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station</a:t>
            </a:r>
            <a:r>
              <a:rPr lang="ko-KR" altLang="en-US" dirty="0" smtClean="0"/>
              <a:t>에게 </a:t>
            </a:r>
            <a:r>
              <a:rPr lang="ko-KR" altLang="en-US" dirty="0" err="1" smtClean="0"/>
              <a:t>동의패킷받고</a:t>
            </a:r>
            <a:r>
              <a:rPr lang="ko-KR" altLang="en-US" dirty="0" smtClean="0"/>
              <a:t> 통신권한 가짐</a:t>
            </a:r>
            <a:endParaRPr lang="ms-MY" altLang="ko-KR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748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EAP</a:t>
            </a:r>
            <a:r>
              <a:rPr lang="ko-KR" altLang="en-US" baseline="0" dirty="0" smtClean="0"/>
              <a:t>는 다양한 인증 방법의 </a:t>
            </a:r>
            <a:r>
              <a:rPr lang="ko-KR" altLang="en-US" baseline="0" dirty="0" err="1" smtClean="0"/>
              <a:t>전송을위한</a:t>
            </a:r>
            <a:r>
              <a:rPr lang="ko-KR" altLang="en-US" baseline="0" dirty="0" smtClean="0"/>
              <a:t> 프레임 워크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Station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radius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서버 사이에 인증정보 전달 어떤 </a:t>
            </a:r>
            <a:r>
              <a:rPr lang="en-US" altLang="ko-KR" baseline="0" dirty="0" smtClean="0"/>
              <a:t>EAP</a:t>
            </a:r>
            <a:r>
              <a:rPr lang="ko-KR" altLang="en-US" baseline="0" dirty="0" smtClean="0"/>
              <a:t>유형 사용하느냐에 따라 보안강도가 달라짐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와 </a:t>
            </a:r>
            <a:r>
              <a:rPr lang="ko-KR" altLang="en-US" baseline="0" dirty="0" err="1" smtClean="0"/>
              <a:t>인증써버</a:t>
            </a:r>
            <a:r>
              <a:rPr lang="ko-KR" altLang="en-US" baseline="0" dirty="0" smtClean="0"/>
              <a:t> 사이에서는 </a:t>
            </a:r>
            <a:r>
              <a:rPr lang="en-US" altLang="ko-KR" baseline="0" dirty="0" smtClean="0"/>
              <a:t>EAP over </a:t>
            </a:r>
            <a:r>
              <a:rPr lang="en-US" altLang="ko-KR" baseline="0" dirty="0" err="1" smtClean="0"/>
              <a:t>lan</a:t>
            </a:r>
            <a:r>
              <a:rPr lang="ko-KR" altLang="en-US" baseline="0" dirty="0" smtClean="0"/>
              <a:t>이라고 하는 프로토콜에 의해서 커뮤니케이션이 이뤄진다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4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April 2003, the Wi-Fi Alliance </a:t>
            </a:r>
          </a:p>
          <a:p>
            <a:endParaRPr lang="en-US" altLang="ko-KR" baseline="0" dirty="0" smtClean="0"/>
          </a:p>
          <a:p>
            <a:r>
              <a:rPr lang="ko-KR" altLang="en-US" baseline="0" dirty="0" err="1" smtClean="0"/>
              <a:t>와이파이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얼라이언스에</a:t>
            </a:r>
            <a:r>
              <a:rPr lang="ko-KR" altLang="en-US" baseline="0" dirty="0" smtClean="0"/>
              <a:t> 의해 </a:t>
            </a:r>
            <a:r>
              <a:rPr lang="en-US" altLang="ko-KR" baseline="0" dirty="0" smtClean="0"/>
              <a:t>2003.4</a:t>
            </a:r>
            <a:r>
              <a:rPr lang="ko-KR" altLang="en-US" baseline="0" dirty="0" smtClean="0"/>
              <a:t>에 </a:t>
            </a:r>
            <a:r>
              <a:rPr lang="ko-KR" altLang="en-US" baseline="0" dirty="0" err="1" smtClean="0"/>
              <a:t>릴리즈</a:t>
            </a:r>
            <a:r>
              <a:rPr lang="ko-KR" altLang="en-US" baseline="0" dirty="0" smtClean="0"/>
              <a:t> 됩니다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강력하고 </a:t>
            </a:r>
            <a:r>
              <a:rPr lang="ko-KR" altLang="en-US" baseline="0" dirty="0" err="1" smtClean="0"/>
              <a:t>확장가능한</a:t>
            </a:r>
            <a:r>
              <a:rPr lang="ko-KR" altLang="en-US" baseline="0" dirty="0" smtClean="0"/>
              <a:t> 보안 </a:t>
            </a:r>
            <a:r>
              <a:rPr lang="ko-KR" altLang="en-US" baseline="0" dirty="0" err="1" smtClean="0"/>
              <a:t>아키텍쳐를</a:t>
            </a:r>
            <a:r>
              <a:rPr lang="ko-KR" altLang="en-US" baseline="0" dirty="0" smtClean="0"/>
              <a:t> 대기업용 가정용 똑같이 제공하는데 이게 처음에 기업의 보안근심에서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시작되었기 때문입니다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802.11i </a:t>
            </a:r>
            <a:r>
              <a:rPr lang="ko-KR" altLang="en-US" baseline="0" dirty="0" smtClean="0"/>
              <a:t>마지막 버전이 </a:t>
            </a:r>
            <a:r>
              <a:rPr lang="en-US" altLang="ko-KR" baseline="0" dirty="0" smtClean="0"/>
              <a:t>WPA2</a:t>
            </a:r>
            <a:r>
              <a:rPr lang="ko-KR" altLang="en-US" baseline="0" dirty="0" err="1" smtClean="0"/>
              <a:t>란이름으로</a:t>
            </a:r>
            <a:r>
              <a:rPr lang="ko-KR" altLang="en-US" baseline="0" dirty="0" smtClean="0"/>
              <a:t> 나옵니다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이건  </a:t>
            </a:r>
            <a:r>
              <a:rPr lang="en-US" altLang="ko-KR" baseline="0" dirty="0" smtClean="0"/>
              <a:t>RSN</a:t>
            </a:r>
            <a:r>
              <a:rPr lang="ko-KR" altLang="en-US" baseline="0" dirty="0" smtClean="0"/>
              <a:t>이라고 불리는데 </a:t>
            </a:r>
            <a:r>
              <a:rPr lang="en-US" altLang="ko-KR" baseline="0" dirty="0" smtClean="0"/>
              <a:t>802.1x </a:t>
            </a:r>
            <a:r>
              <a:rPr lang="ko-KR" altLang="en-US" baseline="0" dirty="0" smtClean="0"/>
              <a:t>인증을 쓰고 키 분배 방식을 강력하게 하고 새로운 인증과</a:t>
            </a:r>
            <a:endParaRPr lang="en-US" altLang="ko-KR" baseline="0" dirty="0" smtClean="0"/>
          </a:p>
          <a:p>
            <a:r>
              <a:rPr lang="ko-KR" altLang="en-US" baseline="0" dirty="0" smtClean="0"/>
              <a:t>개인정보 </a:t>
            </a:r>
            <a:r>
              <a:rPr lang="ko-KR" altLang="en-US" baseline="0" dirty="0" err="1" smtClean="0"/>
              <a:t>매커니즘을</a:t>
            </a:r>
            <a:r>
              <a:rPr lang="ko-KR" altLang="en-US" baseline="0" dirty="0" smtClean="0"/>
              <a:t> 합니다</a:t>
            </a:r>
            <a:r>
              <a:rPr lang="en-US" altLang="ko-KR" baseline="0" dirty="0" smtClean="0"/>
              <a:t>.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RSN </a:t>
            </a:r>
            <a:r>
              <a:rPr lang="ko-KR" altLang="en-US" baseline="0" dirty="0" smtClean="0"/>
              <a:t>이 </a:t>
            </a:r>
            <a:r>
              <a:rPr lang="en-US" altLang="ko-KR" baseline="0" dirty="0" smtClean="0"/>
              <a:t>RSN</a:t>
            </a:r>
            <a:r>
              <a:rPr lang="ko-KR" altLang="en-US" baseline="0" dirty="0" smtClean="0"/>
              <a:t>전용장비에서만 허용됩니다 그래서 </a:t>
            </a:r>
            <a:r>
              <a:rPr lang="en-US" altLang="ko-KR" baseline="0" dirty="0" smtClean="0"/>
              <a:t>IEEE</a:t>
            </a:r>
            <a:r>
              <a:rPr lang="ko-KR" altLang="en-US" baseline="0" dirty="0" smtClean="0"/>
              <a:t>에서 </a:t>
            </a:r>
            <a:r>
              <a:rPr lang="en-US" altLang="ko-KR" baseline="0" dirty="0" smtClean="0"/>
              <a:t>TSN</a:t>
            </a:r>
            <a:r>
              <a:rPr lang="ko-KR" altLang="en-US" baseline="0" dirty="0" smtClean="0"/>
              <a:t>이라고 하는 </a:t>
            </a:r>
            <a:r>
              <a:rPr lang="en-US" altLang="ko-KR" baseline="0" dirty="0" smtClean="0"/>
              <a:t>RSN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WEP</a:t>
            </a:r>
            <a:r>
              <a:rPr lang="ko-KR" altLang="en-US" baseline="0" dirty="0" smtClean="0"/>
              <a:t>시스템이 모두 </a:t>
            </a:r>
            <a:r>
              <a:rPr lang="ko-KR" altLang="en-US" baseline="0" dirty="0" err="1" smtClean="0"/>
              <a:t>사용가능한</a:t>
            </a:r>
            <a:endParaRPr lang="en-US" altLang="ko-KR" baseline="0" dirty="0" smtClean="0"/>
          </a:p>
          <a:p>
            <a:r>
              <a:rPr lang="ko-KR" altLang="en-US" baseline="0" dirty="0" smtClean="0"/>
              <a:t>유저의 장비를 업그레이드 가능하게 한걸 만들어 냅니다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591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07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Security policy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에서 지원되는데</a:t>
            </a:r>
            <a:endParaRPr lang="en-US" altLang="ko-KR" baseline="0" dirty="0" smtClean="0"/>
          </a:p>
          <a:p>
            <a:r>
              <a:rPr lang="en-US" altLang="ko-KR" baseline="0" dirty="0" smtClean="0"/>
              <a:t>Probe respond message</a:t>
            </a:r>
            <a:r>
              <a:rPr lang="ko-KR" altLang="en-US" baseline="0" dirty="0" smtClean="0"/>
              <a:t>를 통해 전달(</a:t>
            </a:r>
            <a:r>
              <a:rPr lang="en-US" altLang="ko-KR" baseline="0" dirty="0" smtClean="0"/>
              <a:t>RSNIE)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Client response 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association request message  </a:t>
            </a:r>
            <a:r>
              <a:rPr lang="ko-KR" altLang="en-US" baseline="0" dirty="0" smtClean="0"/>
              <a:t>에 있다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78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676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aseline="0" dirty="0" smtClean="0"/>
              <a:t>802.1x authentication </a:t>
            </a:r>
            <a:r>
              <a:rPr lang="ko-KR" altLang="en-US" baseline="0" dirty="0" smtClean="0"/>
              <a:t>은 시작한다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가 </a:t>
            </a:r>
            <a:r>
              <a:rPr lang="en-US" altLang="ko-KR" baseline="0" dirty="0" smtClean="0"/>
              <a:t>STA</a:t>
            </a:r>
            <a:r>
              <a:rPr lang="ko-KR" altLang="en-US" baseline="0" dirty="0" smtClean="0"/>
              <a:t>에게 </a:t>
            </a:r>
            <a:r>
              <a:rPr lang="en-US" altLang="ko-KR" baseline="0" dirty="0" smtClean="0"/>
              <a:t>identity data</a:t>
            </a:r>
            <a:r>
              <a:rPr lang="ko-KR" altLang="en-US" baseline="0" dirty="0" smtClean="0"/>
              <a:t>를 요구하면서</a:t>
            </a:r>
            <a:endParaRPr lang="en-US" altLang="ko-KR" baseline="0" dirty="0" smtClean="0"/>
          </a:p>
          <a:p>
            <a:r>
              <a:rPr lang="en-US" altLang="ko-KR" baseline="0" dirty="0" smtClean="0"/>
              <a:t>(identity data = 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client response, </a:t>
            </a:r>
            <a:r>
              <a:rPr lang="ko-KR" altLang="en-US" baseline="0" dirty="0" smtClean="0"/>
              <a:t>우선적인 </a:t>
            </a:r>
            <a:r>
              <a:rPr lang="en-US" altLang="ko-KR" baseline="0" dirty="0" smtClean="0"/>
              <a:t>authentication </a:t>
            </a:r>
            <a:r>
              <a:rPr lang="ko-KR" altLang="en-US" baseline="0" dirty="0" smtClean="0"/>
              <a:t>을 포함한</a:t>
            </a:r>
            <a:r>
              <a:rPr lang="en-US" altLang="ko-KR" baseline="0" dirty="0" smtClean="0"/>
              <a:t>)</a:t>
            </a:r>
          </a:p>
          <a:p>
            <a:endParaRPr lang="en-US" altLang="ko-KR" baseline="0" dirty="0" smtClean="0"/>
          </a:p>
          <a:p>
            <a:r>
              <a:rPr lang="en-US" altLang="ko-KR" baseline="0" dirty="0" err="1" smtClean="0"/>
              <a:t>sta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사이에 </a:t>
            </a:r>
            <a:r>
              <a:rPr lang="en-US" altLang="ko-KR" baseline="0" dirty="0" smtClean="0"/>
              <a:t>suitable message</a:t>
            </a:r>
            <a:r>
              <a:rPr lang="ko-KR" altLang="en-US" baseline="0" dirty="0" smtClean="0"/>
              <a:t>들을 교환하고 </a:t>
            </a:r>
            <a:r>
              <a:rPr lang="ko-KR" altLang="en-US" baseline="0" dirty="0" err="1" smtClean="0"/>
              <a:t>마스터키를</a:t>
            </a:r>
            <a:r>
              <a:rPr lang="ko-KR" altLang="en-US" baseline="0" dirty="0" smtClean="0"/>
              <a:t> 생성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마지막에 이제 </a:t>
            </a:r>
            <a:r>
              <a:rPr lang="en-US" altLang="ko-KR" baseline="0" dirty="0" smtClean="0"/>
              <a:t>Radius accept</a:t>
            </a:r>
            <a:r>
              <a:rPr lang="ko-KR" altLang="en-US" baseline="0" dirty="0" smtClean="0"/>
              <a:t>메시지가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에서 </a:t>
            </a:r>
            <a:r>
              <a:rPr lang="en-US" altLang="ko-KR" baseline="0" dirty="0" smtClean="0"/>
              <a:t>AP</a:t>
            </a:r>
            <a:r>
              <a:rPr lang="ko-KR" altLang="en-US" baseline="0" dirty="0" smtClean="0"/>
              <a:t>로 전달</a:t>
            </a:r>
            <a:r>
              <a:rPr lang="en-US" altLang="ko-KR" baseline="0" dirty="0" smtClean="0"/>
              <a:t>(MK</a:t>
            </a:r>
            <a:r>
              <a:rPr lang="ko-KR" altLang="en-US" baseline="0" dirty="0" smtClean="0"/>
              <a:t>포함된</a:t>
            </a:r>
            <a:r>
              <a:rPr lang="en-US" altLang="ko-KR" baseline="0" dirty="0" smtClean="0"/>
              <a:t>)</a:t>
            </a:r>
          </a:p>
          <a:p>
            <a:r>
              <a:rPr lang="en-US" altLang="ko-KR" baseline="0" dirty="0" smtClean="0"/>
              <a:t>Final EAP Success </a:t>
            </a:r>
            <a:r>
              <a:rPr lang="ko-KR" altLang="en-US" baseline="0" dirty="0" smtClean="0"/>
              <a:t>메시지가 클라이언트에게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159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Connection security relies heavily on secret keys. In RSN, each key has a limited lifetime and overall security is ensured using a collection of various keys, </a:t>
            </a:r>
            <a:r>
              <a:rPr lang="en-US" altLang="ko-K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organised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into a hierarchy. </a:t>
            </a:r>
          </a:p>
          <a:p>
            <a:r>
              <a:rPr lang="ko-KR" altLang="en-US" baseline="0" dirty="0" smtClean="0"/>
              <a:t>이러한 연결에서 보안은 키에 의존합니다</a:t>
            </a:r>
            <a:endParaRPr lang="en-US" altLang="ko-KR" baseline="0" dirty="0" smtClean="0"/>
          </a:p>
          <a:p>
            <a:r>
              <a:rPr lang="en-US" altLang="ko-KR" baseline="0" dirty="0" err="1" smtClean="0"/>
              <a:t>Rsn</a:t>
            </a:r>
            <a:r>
              <a:rPr lang="ko-KR" altLang="en-US" baseline="0" dirty="0" smtClean="0"/>
              <a:t>에서는 각 키가 한정된 </a:t>
            </a:r>
            <a:r>
              <a:rPr lang="en-US" altLang="ko-KR" baseline="0" dirty="0" smtClean="0"/>
              <a:t>lifetime</a:t>
            </a:r>
            <a:r>
              <a:rPr lang="ko-KR" altLang="en-US" baseline="0" dirty="0" smtClean="0"/>
              <a:t>을 가졌습니다</a:t>
            </a:r>
            <a:r>
              <a:rPr lang="en-US" altLang="ko-KR" baseline="0" dirty="0" smtClean="0"/>
              <a:t>. 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또 이러한 보안은 </a:t>
            </a:r>
            <a:r>
              <a:rPr lang="ko-KR" altLang="en-US" baseline="0" dirty="0" smtClean="0"/>
              <a:t>여러 계층으로 조직화된 키의 수집을 통해서 보장됩니다</a:t>
            </a:r>
            <a:r>
              <a:rPr lang="en-US" altLang="ko-KR" baseline="0" dirty="0" smtClean="0"/>
              <a:t> </a:t>
            </a:r>
            <a:endParaRPr lang="en-US" altLang="ko-KR" baseline="0" dirty="0" smtClean="0"/>
          </a:p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security context is established after successful authentication, temporary (session) keys are created and regularly updated until the security context is closed. </a:t>
            </a:r>
          </a:p>
          <a:p>
            <a:r>
              <a:rPr lang="en-US" altLang="ko-KR" baseline="0" dirty="0" smtClean="0"/>
              <a:t> security context</a:t>
            </a:r>
            <a:r>
              <a:rPr lang="ko-KR" altLang="en-US" baseline="0" dirty="0" smtClean="0"/>
              <a:t>가 성공적으로 인증을 인정받을 때 </a:t>
            </a:r>
            <a:r>
              <a:rPr lang="en-US" altLang="ko-KR" baseline="0" dirty="0" smtClean="0"/>
              <a:t>session key</a:t>
            </a:r>
            <a:r>
              <a:rPr lang="ko-KR" altLang="en-US" baseline="0" dirty="0" smtClean="0"/>
              <a:t>들이 생성되고 이건 정기적으로 업데이트 </a:t>
            </a:r>
            <a:r>
              <a:rPr lang="ko-KR" altLang="en-US" baseline="0" dirty="0" smtClean="0"/>
              <a:t>된다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8761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handshakes occur during key derivation </a:t>
            </a:r>
          </a:p>
          <a:p>
            <a:r>
              <a:rPr lang="ko-KR" altLang="en-US" baseline="0" dirty="0" err="1" smtClean="0"/>
              <a:t>두개의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HS</a:t>
            </a:r>
            <a:r>
              <a:rPr lang="ko-KR" altLang="en-US" baseline="0" dirty="0" smtClean="0"/>
              <a:t>가 나타난다 </a:t>
            </a:r>
            <a:r>
              <a:rPr lang="en-US" altLang="ko-KR" baseline="0" dirty="0" smtClean="0"/>
              <a:t>Key derivation</a:t>
            </a:r>
            <a:r>
              <a:rPr lang="ko-KR" altLang="en-US" baseline="0" dirty="0" smtClean="0"/>
              <a:t>동안</a:t>
            </a:r>
            <a:r>
              <a:rPr lang="en-US" altLang="ko-KR" baseline="0" dirty="0" smtClean="0"/>
              <a:t>. </a:t>
            </a:r>
            <a:br>
              <a:rPr lang="en-US" altLang="ko-KR" baseline="0" dirty="0" smtClean="0"/>
            </a:br>
            <a:endParaRPr lang="en-US" altLang="ko-KR" baseline="0" dirty="0" smtClean="0"/>
          </a:p>
          <a:p>
            <a:r>
              <a:rPr lang="en-US" altLang="ko-KR" baseline="0" dirty="0" smtClean="0"/>
              <a:t>PMK </a:t>
            </a:r>
            <a:r>
              <a:rPr lang="ko-KR" altLang="en-US" baseline="0" dirty="0" smtClean="0"/>
              <a:t>파생은 사용된 </a:t>
            </a:r>
            <a:r>
              <a:rPr lang="en-US" altLang="ko-KR" baseline="0" dirty="0" smtClean="0"/>
              <a:t>authentication method</a:t>
            </a:r>
            <a:r>
              <a:rPr lang="ko-KR" altLang="en-US" baseline="0" dirty="0" smtClean="0"/>
              <a:t>에 의존한다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만약 </a:t>
            </a:r>
            <a:r>
              <a:rPr lang="en-US" altLang="ko-KR" baseline="0" dirty="0" err="1" smtClean="0"/>
              <a:t>psk</a:t>
            </a:r>
            <a:r>
              <a:rPr lang="ko-KR" altLang="en-US" baseline="0" dirty="0" smtClean="0"/>
              <a:t>가 사용되었으면 </a:t>
            </a:r>
            <a:r>
              <a:rPr lang="en-US" altLang="ko-KR" baseline="0" dirty="0" err="1" smtClean="0"/>
              <a:t>pmk</a:t>
            </a:r>
            <a:r>
              <a:rPr lang="en-US" altLang="ko-KR" baseline="0" dirty="0" smtClean="0"/>
              <a:t>=</a:t>
            </a:r>
            <a:r>
              <a:rPr lang="en-US" altLang="ko-KR" baseline="0" dirty="0" err="1" smtClean="0"/>
              <a:t>psk</a:t>
            </a:r>
            <a:r>
              <a:rPr lang="en-US" altLang="ko-KR" baseline="0" dirty="0" smtClean="0"/>
              <a:t> , </a:t>
            </a:r>
            <a:r>
              <a:rPr lang="en-US" altLang="ko-KR" baseline="0" dirty="0" err="1" smtClean="0"/>
              <a:t>psk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8~63</a:t>
            </a:r>
            <a:r>
              <a:rPr lang="ko-KR" altLang="en-US" baseline="0" dirty="0" smtClean="0"/>
              <a:t> 길이의 비밀번호 혹은 </a:t>
            </a:r>
            <a:r>
              <a:rPr lang="en-US" altLang="ko-KR" baseline="0" dirty="0" smtClean="0"/>
              <a:t>256</a:t>
            </a:r>
            <a:r>
              <a:rPr lang="ko-KR" altLang="en-US" baseline="0" dirty="0" err="1" smtClean="0"/>
              <a:t>비트스트링을통해</a:t>
            </a:r>
            <a:r>
              <a:rPr lang="ko-KR" altLang="en-US" baseline="0" dirty="0" smtClean="0"/>
              <a:t> 생성</a:t>
            </a:r>
            <a:endParaRPr lang="en-US" altLang="ko-KR" baseline="0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 smtClean="0"/>
              <a:t>가정용 혹은 작은 </a:t>
            </a:r>
            <a:r>
              <a:rPr lang="ko-KR" altLang="en-US" baseline="0" dirty="0" err="1" smtClean="0"/>
              <a:t>기업등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가 없는 대상용 솔루션을 제공</a:t>
            </a:r>
            <a:r>
              <a:rPr lang="en-US" altLang="ko-KR" baseline="0" dirty="0" smtClean="0"/>
              <a:t>)</a:t>
            </a:r>
          </a:p>
          <a:p>
            <a:endParaRPr lang="en-US" altLang="ko-KR" baseline="0" dirty="0" smtClean="0"/>
          </a:p>
          <a:p>
            <a:r>
              <a:rPr lang="ko-KR" altLang="en-US" baseline="0" dirty="0" smtClean="0"/>
              <a:t>만약 </a:t>
            </a:r>
            <a:r>
              <a:rPr lang="en-US" altLang="ko-KR" baseline="0" dirty="0" smtClean="0"/>
              <a:t>AS</a:t>
            </a:r>
            <a:r>
              <a:rPr lang="ko-KR" altLang="en-US" baseline="0" dirty="0" smtClean="0"/>
              <a:t>가 사용되고 있으면 </a:t>
            </a:r>
            <a:r>
              <a:rPr lang="en-US" altLang="ko-KR" baseline="0" dirty="0" err="1" smtClean="0"/>
              <a:t>pmk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802.1X Authentication MK</a:t>
            </a:r>
            <a:r>
              <a:rPr lang="ko-KR" altLang="en-US" baseline="0" dirty="0" smtClean="0"/>
              <a:t>로부터 파생</a:t>
            </a:r>
            <a:endParaRPr lang="en-US" altLang="ko-KR" baseline="0" dirty="0" smtClean="0"/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PMK</a:t>
            </a:r>
            <a:r>
              <a:rPr lang="ko-KR" altLang="en-US" baseline="0" dirty="0" smtClean="0"/>
              <a:t>는 </a:t>
            </a:r>
            <a:r>
              <a:rPr lang="ko-KR" altLang="en-US" baseline="0" dirty="0" err="1" smtClean="0"/>
              <a:t>인크립션이나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integrity check </a:t>
            </a:r>
            <a:r>
              <a:rPr lang="ko-KR" altLang="en-US" baseline="0" dirty="0" smtClean="0"/>
              <a:t>등에 </a:t>
            </a:r>
            <a:r>
              <a:rPr lang="ko-KR" altLang="en-US" baseline="0" dirty="0" err="1" smtClean="0"/>
              <a:t>사용되는게</a:t>
            </a:r>
            <a:r>
              <a:rPr lang="ko-KR" altLang="en-US" baseline="0" dirty="0" smtClean="0"/>
              <a:t> 아니라 </a:t>
            </a:r>
            <a:r>
              <a:rPr lang="en-US" altLang="ko-KR" baseline="0" dirty="0" smtClean="0"/>
              <a:t>temporary </a:t>
            </a:r>
            <a:r>
              <a:rPr lang="ko-KR" altLang="en-US" baseline="0" dirty="0" smtClean="0"/>
              <a:t>키를 생성합니다</a:t>
            </a:r>
            <a:r>
              <a:rPr lang="en-US" altLang="ko-KR" baseline="0" dirty="0" smtClean="0"/>
              <a:t>(unicast traffic </a:t>
            </a:r>
            <a:r>
              <a:rPr lang="ko-KR" altLang="en-US" baseline="0" dirty="0" smtClean="0"/>
              <a:t>에서</a:t>
            </a:r>
            <a:endParaRPr lang="en-US" altLang="ko-KR" baseline="0" dirty="0" smtClean="0"/>
          </a:p>
          <a:p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PTK</a:t>
            </a:r>
            <a:r>
              <a:rPr lang="ko-KR" altLang="en-US" baseline="0" dirty="0" smtClean="0"/>
              <a:t>이다</a:t>
            </a:r>
            <a:r>
              <a:rPr lang="en-US" altLang="ko-KR" baseline="0" dirty="0" smtClean="0"/>
              <a:t>) PTK</a:t>
            </a:r>
            <a:r>
              <a:rPr lang="ko-KR" altLang="en-US" baseline="0" dirty="0" smtClean="0"/>
              <a:t>의 길이는 </a:t>
            </a:r>
            <a:r>
              <a:rPr lang="ko-KR" altLang="en-US" baseline="0" dirty="0" err="1" smtClean="0"/>
              <a:t>인크립션</a:t>
            </a:r>
            <a:r>
              <a:rPr lang="ko-KR" altLang="en-US" baseline="0" dirty="0" smtClean="0"/>
              <a:t> 프로토콜 </a:t>
            </a:r>
            <a:r>
              <a:rPr lang="en-US" altLang="ko-KR" baseline="0" dirty="0" smtClean="0"/>
              <a:t>512bits for TKIP </a:t>
            </a:r>
            <a:r>
              <a:rPr lang="ko-KR" altLang="en-US" baseline="0" dirty="0" smtClean="0"/>
              <a:t>이나 </a:t>
            </a:r>
            <a:r>
              <a:rPr lang="en-US" altLang="ko-KR" baseline="0" dirty="0" smtClean="0"/>
              <a:t>384bit for CCMP</a:t>
            </a:r>
            <a:r>
              <a:rPr lang="ko-KR" altLang="en-US" baseline="0" dirty="0" smtClean="0"/>
              <a:t>에 의존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PTK</a:t>
            </a:r>
            <a:r>
              <a:rPr lang="ko-KR" altLang="en-US" baseline="0" dirty="0" smtClean="0"/>
              <a:t>는 여러 </a:t>
            </a:r>
            <a:r>
              <a:rPr lang="en-US" altLang="ko-KR" baseline="0" dirty="0" smtClean="0"/>
              <a:t>temporary key</a:t>
            </a:r>
            <a:r>
              <a:rPr lang="ko-KR" altLang="en-US" baseline="0" dirty="0" smtClean="0"/>
              <a:t>로 구성되어있는데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752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The access point initiates the first message.</a:t>
            </a:r>
            <a:endParaRPr lang="ko-KR" altLang="en-US" dirty="0" smtClean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랜덤 넘버 </a:t>
            </a:r>
            <a:r>
              <a:rPr lang="en-US" altLang="ko-KR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Anonce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를</a:t>
            </a:r>
            <a:r>
              <a:rPr lang="ko-KR" altLang="en-US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ko-KR" altLang="en-US" baseline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서플리칸트로</a:t>
            </a:r>
            <a:r>
              <a:rPr lang="ko-KR" altLang="en-US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보낸다</a:t>
            </a:r>
            <a:r>
              <a:rPr lang="en-US" altLang="ko-KR" baseline="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인크립팅</a:t>
            </a:r>
            <a:r>
              <a:rPr lang="ko-KR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이나 </a:t>
            </a:r>
            <a:r>
              <a:rPr lang="ko-KR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프로텍팅</a:t>
            </a:r>
            <a:r>
              <a:rPr lang="ko-KR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없이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The </a:t>
            </a:r>
            <a:r>
              <a:rPr lang="en-US" altLang="ko-KR" i="1" dirty="0" smtClean="0"/>
              <a:t>4-Way Handshake</a:t>
            </a:r>
            <a:r>
              <a:rPr lang="en-US" altLang="ko-KR" dirty="0" smtClean="0"/>
              <a:t>, initiated by the access point, makes it possible 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confirm the client’s knowledge of the PMK           •    derive a fresh PTK,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install encryption and integrity keys,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encrypt transport of the GTK,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confirm cipher suite selection.</a:t>
            </a:r>
            <a:endParaRPr lang="ko-KR" altLang="en-US" dirty="0" smtClean="0"/>
          </a:p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933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5579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785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9210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033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8596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73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6402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64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9302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1698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altLang="ko-K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Broadcast packet"/>
              </a:rPr>
              <a:t>broadcast packet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sent out on the local network. This packet is known as an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ARP request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destination machine with the IP in the ARP request then responds with an </a:t>
            </a:r>
            <a:r>
              <a:rPr lang="en-US" altLang="ko-K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ARP reply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contains the MAC address for that IP.</a:t>
            </a: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685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62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mode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로 된 무선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랜은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패킷을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조작해서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전달할 수 있는 점을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이용하는거지요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보통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보내는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Deauthentication packet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무선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랜이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자기가 직접 만들어 보내면 공유기에 접속된 모든 컴퓨터들은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온 거구나라고 생각하며 잠시나마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1~2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초간 접속을 끊습니다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그런데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온 것이 아니기 때문에 다시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재접속을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자동으로 하게 되지요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DB9F5-3330-4BD6-8753-5249AD8BC46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4416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277-4A76-450F-919C-2EA7D4500198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7932-F530-4290-9032-B68053926382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861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D5390-C8C7-41D3-AF71-AEFB0CA400D7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3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CFA5F-9C55-4ADC-B7FC-0FE1489D1B7A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54364-CAAF-4050-BC51-A067ACAB1E93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12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1414-C316-4EE8-B4AB-B4C43FA22B73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5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852A-9BB1-48ED-92E4-C8529AA05831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6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8F62C-877B-4921-AF7F-B151ED775D95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4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0C6E-0CBC-4637-90C1-2E6A0A406FDA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797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84696451-54AA-4ACC-AA8B-FF0ECBFC76AE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82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2043-64B5-4A6A-B5D5-90206844F4E8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649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AC7773-817C-454C-B03B-C5A53F75C197}" type="datetime1">
              <a:rPr lang="ko-KR" altLang="en-US" smtClean="0"/>
              <a:t>2015-05-06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7EFC2A-0072-47F1-8C16-1527D1A8F4A2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44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1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1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crack-ng.org/doku.php?id=injection_te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76152" y="909768"/>
            <a:ext cx="7633211" cy="3395037"/>
          </a:xfrm>
        </p:spPr>
        <p:txBody>
          <a:bodyPr>
            <a:normAutofit/>
          </a:bodyPr>
          <a:lstStyle/>
          <a:p>
            <a:r>
              <a:rPr lang="en-US" altLang="ko-KR" sz="4800" dirty="0" err="1" smtClean="0">
                <a:latin typeface="+mj-ea"/>
              </a:rPr>
              <a:t>Wi-fi</a:t>
            </a:r>
            <a:r>
              <a:rPr lang="en-US" altLang="ko-KR" sz="4800" dirty="0" smtClean="0">
                <a:latin typeface="+mj-ea"/>
              </a:rPr>
              <a:t> Security</a:t>
            </a:r>
            <a:br>
              <a:rPr lang="en-US" altLang="ko-KR" sz="4800" dirty="0" smtClean="0">
                <a:latin typeface="+mj-ea"/>
              </a:rPr>
            </a:br>
            <a:endParaRPr lang="ko-KR" altLang="en-US" sz="4400" dirty="0">
              <a:latin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7877" y="4304805"/>
            <a:ext cx="2629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Kim </a:t>
            </a: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</a:rPr>
              <a:t>Hyo</a:t>
            </a:r>
            <a:r>
              <a:rPr lang="en-US" altLang="ko-KR" dirty="0" err="1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altLang="ko-KR" dirty="0" err="1" smtClean="0">
                <a:solidFill>
                  <a:schemeClr val="bg1">
                    <a:lumMod val="65000"/>
                  </a:schemeClr>
                </a:solidFill>
              </a:rPr>
              <a:t>Seop</a:t>
            </a:r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, HMCL.MJU</a:t>
            </a:r>
          </a:p>
          <a:p>
            <a:pPr algn="ctr"/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khsaddy@gmail.com</a:t>
            </a:r>
          </a:p>
          <a:p>
            <a:pPr algn="ctr"/>
            <a:r>
              <a:rPr lang="en-US" altLang="ko-KR" dirty="0" smtClean="0">
                <a:solidFill>
                  <a:schemeClr val="bg1">
                    <a:lumMod val="65000"/>
                  </a:schemeClr>
                </a:solidFill>
              </a:rPr>
              <a:t>010-5151-5156</a:t>
            </a:r>
            <a:endParaRPr lang="ko-KR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56" y="775245"/>
            <a:ext cx="3682634" cy="307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4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b="1" dirty="0"/>
              <a:t>Other types of </a:t>
            </a:r>
            <a:r>
              <a:rPr lang="en-US" altLang="ko-KR" sz="4000" b="1" dirty="0" err="1"/>
              <a:t>Aircrack</a:t>
            </a:r>
            <a:r>
              <a:rPr lang="en-US" altLang="ko-KR" sz="4000" b="1" dirty="0"/>
              <a:t> attacks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 2. Deauthentication attack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005276" y="1822752"/>
            <a:ext cx="7179167" cy="355091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/>
          <p:cNvSpPr txBox="1"/>
          <p:nvPr/>
        </p:nvSpPr>
        <p:spPr>
          <a:xfrm>
            <a:off x="764728" y="5373666"/>
            <a:ext cx="812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000" b="1" dirty="0" smtClean="0">
                <a:solidFill>
                  <a:srgbClr val="373945"/>
                </a:solidFill>
                <a:latin typeface="Source Sans Pro" pitchFamily="34" charset="0"/>
              </a:rPr>
              <a:t>Aireplay -0 -5  -a 90:9f:33:6b:38:4a (-c 64:e5:99:f9:5f:36) mon0 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64727" y="5773776"/>
            <a:ext cx="81206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rgbClr val="373945"/>
                </a:solidFill>
                <a:latin typeface="Source Sans Pro" pitchFamily="34" charset="0"/>
              </a:rPr>
              <a:t>Aireplay -0 </a:t>
            </a:r>
            <a:r>
              <a:rPr lang="en-US" altLang="ko-KR" sz="2000" b="1" dirty="0" smtClean="0">
                <a:solidFill>
                  <a:srgbClr val="373945"/>
                </a:solidFill>
                <a:latin typeface="Source Sans Pro" pitchFamily="34" charset="0"/>
              </a:rPr>
              <a:t>-0  </a:t>
            </a:r>
            <a:r>
              <a:rPr lang="en-US" altLang="ko-KR" sz="2000" b="1" dirty="0">
                <a:solidFill>
                  <a:srgbClr val="373945"/>
                </a:solidFill>
                <a:latin typeface="Source Sans Pro" pitchFamily="34" charset="0"/>
              </a:rPr>
              <a:t>-a 90:9f:33:6b:38:4a </a:t>
            </a:r>
            <a:r>
              <a:rPr lang="en-US" altLang="ko-KR" sz="2000" b="1" dirty="0" smtClean="0">
                <a:solidFill>
                  <a:srgbClr val="373945"/>
                </a:solidFill>
                <a:latin typeface="Source Sans Pro" pitchFamily="34" charset="0"/>
              </a:rPr>
              <a:t>mon0 </a:t>
            </a:r>
            <a:endParaRPr lang="en-US" altLang="ko-KR" sz="2000" b="1" dirty="0">
              <a:solidFill>
                <a:srgbClr val="373945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b="1" dirty="0"/>
              <a:t>Other types of </a:t>
            </a:r>
            <a:r>
              <a:rPr lang="en-US" altLang="ko-KR" sz="4000" b="1" dirty="0" err="1"/>
              <a:t>Aircrack</a:t>
            </a:r>
            <a:r>
              <a:rPr lang="en-US" altLang="ko-KR" sz="4000" b="1" dirty="0"/>
              <a:t> attacks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 </a:t>
            </a:r>
            <a:r>
              <a:rPr lang="en-US" altLang="ko-KR" sz="4400" dirty="0"/>
              <a:t>3</a:t>
            </a:r>
            <a:r>
              <a:rPr lang="en-US" altLang="ko-KR" sz="4400" dirty="0" smtClean="0"/>
              <a:t>. Korek proof-of-concept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22960" y="1822752"/>
            <a:ext cx="79608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Decrypting arbitrary WEP data packets without knowing the 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called </a:t>
            </a:r>
            <a:r>
              <a:rPr lang="en-US" altLang="ko-KR" dirty="0"/>
              <a:t>chopchop which can decrypt WEP-encrypted packets without knowledge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of </a:t>
            </a:r>
            <a:r>
              <a:rPr lang="en-US" altLang="ko-KR" dirty="0"/>
              <a:t>the key.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11" y="3283213"/>
            <a:ext cx="8219073" cy="79057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59" y="4304215"/>
            <a:ext cx="8212706" cy="82867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71811" y="5187741"/>
            <a:ext cx="81150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it </a:t>
            </a:r>
            <a:r>
              <a:rPr lang="en-US" altLang="ko-KR" dirty="0"/>
              <a:t>will be dropped by the access point if the guess was incorrect (in which case a new guess has to be made), but for a correct guess it will be relayed as </a:t>
            </a:r>
            <a:r>
              <a:rPr lang="en-US" altLang="ko-KR" dirty="0" smtClean="0"/>
              <a:t>usual.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22958" y="2739118"/>
            <a:ext cx="7869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</a:rPr>
              <a:t>WEP protocol allows an attacker to modify both an encrypted packet and its corresponding CRC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5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400" b="1" dirty="0"/>
              <a:t>Other types of </a:t>
            </a:r>
            <a:r>
              <a:rPr lang="en-US" altLang="ko-KR" sz="4400" b="1" dirty="0" err="1"/>
              <a:t>Aircrack</a:t>
            </a:r>
            <a:r>
              <a:rPr lang="en-US" altLang="ko-KR" sz="4400" b="1" dirty="0"/>
              <a:t> attacks </a:t>
            </a:r>
            <a:r>
              <a:rPr lang="en-US" altLang="ko-KR" sz="4000" dirty="0"/>
              <a:t/>
            </a:r>
            <a:br>
              <a:rPr lang="en-US" altLang="ko-KR" sz="4000" dirty="0"/>
            </a:br>
            <a:r>
              <a:rPr lang="en-US" altLang="ko-KR" sz="4000" dirty="0"/>
              <a:t> 3. Korek proof-of-concept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23376" y="5466512"/>
            <a:ext cx="8120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000" b="1" dirty="0">
                <a:solidFill>
                  <a:srgbClr val="373945"/>
                </a:solidFill>
                <a:latin typeface="Source Sans Pro" pitchFamily="34" charset="0"/>
              </a:rPr>
              <a:t>Aireplay-ng -4 –h </a:t>
            </a:r>
            <a:r>
              <a:rPr lang="en-US" altLang="ko-KR" sz="2000" b="1" dirty="0" smtClean="0">
                <a:solidFill>
                  <a:srgbClr val="373945"/>
                </a:solidFill>
                <a:latin typeface="Source Sans Pro" pitchFamily="34" charset="0"/>
              </a:rPr>
              <a:t>64:e5:99:f9:5f:36 </a:t>
            </a:r>
            <a:r>
              <a:rPr lang="en-US" altLang="ko-KR" sz="2000" b="1" dirty="0">
                <a:solidFill>
                  <a:srgbClr val="373945"/>
                </a:solidFill>
                <a:latin typeface="Source Sans Pro" pitchFamily="34" charset="0"/>
              </a:rPr>
              <a:t>mon0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1023376" y="1822753"/>
            <a:ext cx="7343384" cy="351333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1927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b="1" dirty="0"/>
              <a:t>Other types of </a:t>
            </a:r>
            <a:r>
              <a:rPr lang="en-US" altLang="ko-KR" sz="4000" b="1" dirty="0" err="1"/>
              <a:t>Aircrack</a:t>
            </a:r>
            <a:r>
              <a:rPr lang="en-US" altLang="ko-KR" sz="4000" b="1" dirty="0"/>
              <a:t> attacks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 3.fake authentication 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8125" y="5086299"/>
            <a:ext cx="851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Aireplay-ng  -1 0 –e 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pizza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-a ‘</a:t>
            </a:r>
            <a:r>
              <a:rPr lang="en-US" altLang="ko-KR" b="1" dirty="0" err="1">
                <a:solidFill>
                  <a:srgbClr val="373945"/>
                </a:solidFill>
                <a:latin typeface="Source Sans Pro" pitchFamily="34" charset="0"/>
              </a:rPr>
              <a:t>ap’s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 bssid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’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-h spoofed MAC 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address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mon0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63142" y="1822753"/>
            <a:ext cx="7178775" cy="326354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0912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IEEE</a:t>
            </a:r>
            <a:r>
              <a:rPr lang="ms-MY" altLang="ko-KR" dirty="0" smtClean="0"/>
              <a:t> </a:t>
            </a:r>
            <a:r>
              <a:rPr lang="en-US" altLang="ko-KR" dirty="0" smtClean="0"/>
              <a:t>802.1x </a:t>
            </a:r>
            <a:endParaRPr lang="ms-MY" altLang="ko-K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2074"/>
            <a:ext cx="65" cy="501349"/>
          </a:xfrm>
          <a:prstGeom prst="rect">
            <a:avLst/>
          </a:prstGeom>
          <a:solidFill>
            <a:srgbClr val="FBFA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2221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Diagram 14"/>
          <p:cNvGraphicFramePr/>
          <p:nvPr>
            <p:extLst>
              <p:ext uri="{D42A27DB-BD31-4B8C-83A1-F6EECF244321}">
                <p14:modId xmlns:p14="http://schemas.microsoft.com/office/powerpoint/2010/main" val="3013135190"/>
              </p:ext>
            </p:extLst>
          </p:nvPr>
        </p:nvGraphicFramePr>
        <p:xfrm>
          <a:off x="2454584" y="1249805"/>
          <a:ext cx="59121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34"/>
          <p:cNvGraphicFramePr/>
          <p:nvPr>
            <p:extLst>
              <p:ext uri="{D42A27DB-BD31-4B8C-83A1-F6EECF244321}">
                <p14:modId xmlns:p14="http://schemas.microsoft.com/office/powerpoint/2010/main" val="819694175"/>
              </p:ext>
            </p:extLst>
          </p:nvPr>
        </p:nvGraphicFramePr>
        <p:xfrm>
          <a:off x="683908" y="1324961"/>
          <a:ext cx="1522358" cy="15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27"/>
          <p:cNvGraphicFramePr/>
          <p:nvPr>
            <p:extLst>
              <p:ext uri="{D42A27DB-BD31-4B8C-83A1-F6EECF244321}">
                <p14:modId xmlns:p14="http://schemas.microsoft.com/office/powerpoint/2010/main" val="718073145"/>
              </p:ext>
            </p:extLst>
          </p:nvPr>
        </p:nvGraphicFramePr>
        <p:xfrm>
          <a:off x="683908" y="2901392"/>
          <a:ext cx="1522358" cy="159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직사각형 6"/>
          <p:cNvSpPr/>
          <p:nvPr/>
        </p:nvSpPr>
        <p:spPr>
          <a:xfrm>
            <a:off x="622585" y="4008422"/>
            <a:ext cx="7289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Authentication protocol(</a:t>
            </a:r>
            <a:r>
              <a:rPr lang="en-US" altLang="ko-KR" dirty="0"/>
              <a:t>known as </a:t>
            </a:r>
            <a:r>
              <a:rPr lang="en-US" altLang="ko-KR" i="1" dirty="0"/>
              <a:t>Port- Based Network Access Control</a:t>
            </a:r>
            <a:r>
              <a:rPr lang="en-US" altLang="ko-KR" dirty="0"/>
              <a:t>) 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622585" y="4340269"/>
            <a:ext cx="77867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providing authentication, authorisation and key distribution mechanisms, and implementing access control for users joining the network 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22585" y="4949115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made up of three functional entities 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846921" y="5318447"/>
            <a:ext cx="7807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Supplicant - </a:t>
            </a:r>
            <a:r>
              <a:rPr lang="en-US" altLang="ko-KR" kern="3000" dirty="0">
                <a:solidFill>
                  <a:srgbClr val="373945"/>
                </a:solidFill>
                <a:latin typeface="Source Sans Pro" pitchFamily="34" charset="0"/>
              </a:rPr>
              <a:t>Station who requests </a:t>
            </a: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the authentication</a:t>
            </a:r>
            <a:endParaRPr lang="ko-KR" altLang="en-US" dirty="0">
              <a:solidFill>
                <a:srgbClr val="373737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Authenticator - </a:t>
            </a:r>
            <a:r>
              <a:rPr lang="en-US" altLang="ko-KR" kern="3000" dirty="0">
                <a:solidFill>
                  <a:srgbClr val="373945"/>
                </a:solidFill>
                <a:latin typeface="Source Sans Pro" pitchFamily="34" charset="0"/>
              </a:rPr>
              <a:t>Access Point </a:t>
            </a: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, Authentication Proxy</a:t>
            </a:r>
            <a:endParaRPr lang="en-US" altLang="ko-KR" dirty="0" smtClean="0">
              <a:solidFill>
                <a:srgbClr val="373737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Authentication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Server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 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- </a:t>
            </a:r>
            <a:r>
              <a:rPr lang="en-US" altLang="ko-KR" kern="3000" dirty="0">
                <a:solidFill>
                  <a:srgbClr val="373945"/>
                </a:solidFill>
                <a:latin typeface="Source Sans Pro" pitchFamily="34" charset="0"/>
              </a:rPr>
              <a:t>RADIUS </a:t>
            </a: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server, Authentication </a:t>
            </a:r>
            <a:r>
              <a:rPr lang="en-US" altLang="ko-KR" kern="3000" dirty="0">
                <a:solidFill>
                  <a:srgbClr val="373945"/>
                </a:solidFill>
                <a:latin typeface="Source Sans Pro" pitchFamily="34" charset="0"/>
              </a:rPr>
              <a:t>Database</a:t>
            </a:r>
          </a:p>
          <a:p>
            <a:pPr marL="285750" indent="-285750" fontAlgn="base">
              <a:buFont typeface="Wingdings" panose="05000000000000000000" pitchFamily="2" charset="2"/>
              <a:buChar char="ü"/>
            </a:pPr>
            <a:endParaRPr lang="ko-KR" altLang="en-US" i="0" dirty="0">
              <a:solidFill>
                <a:srgbClr val="373737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759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  <p:bldGraphic spid="1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IEEE</a:t>
            </a:r>
            <a:r>
              <a:rPr lang="ms-MY" altLang="ko-KR" dirty="0"/>
              <a:t> </a:t>
            </a:r>
            <a:r>
              <a:rPr lang="en-US" altLang="ko-KR" dirty="0" smtClean="0"/>
              <a:t>802.1x</a:t>
            </a:r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" y="1893713"/>
            <a:ext cx="7586403" cy="1947860"/>
          </a:xfrm>
          <a:prstGeom prst="rect">
            <a:avLst/>
          </a:prstGeom>
        </p:spPr>
      </p:pic>
      <p:sp>
        <p:nvSpPr>
          <p:cNvPr id="20" name="Rectangle 21"/>
          <p:cNvSpPr/>
          <p:nvPr/>
        </p:nvSpPr>
        <p:spPr>
          <a:xfrm>
            <a:off x="621224" y="4870999"/>
            <a:ext cx="2193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b="1" kern="3000" spc="30" dirty="0" smtClean="0">
                <a:solidFill>
                  <a:srgbClr val="373945"/>
                </a:solidFill>
                <a:latin typeface="Source Sans Pro" pitchFamily="34" charset="0"/>
              </a:rPr>
              <a:t>Station request </a:t>
            </a:r>
          </a:p>
          <a:p>
            <a:pPr algn="ctr"/>
            <a:r>
              <a:rPr lang="en-US" sz="1600" b="1" kern="3000" spc="30" dirty="0">
                <a:solidFill>
                  <a:srgbClr val="373945"/>
                </a:solidFill>
                <a:latin typeface="Source Sans Pro" pitchFamily="34" charset="0"/>
              </a:rPr>
              <a:t> </a:t>
            </a:r>
            <a:r>
              <a:rPr lang="en-US" sz="1600" b="1" kern="3000" spc="30" dirty="0" smtClean="0">
                <a:solidFill>
                  <a:srgbClr val="373945"/>
                </a:solidFill>
                <a:latin typeface="Source Sans Pro" pitchFamily="34" charset="0"/>
              </a:rPr>
              <a:t>   connection(EAP) </a:t>
            </a:r>
            <a:endParaRPr lang="ms-MY" sz="1600" dirty="0">
              <a:solidFill>
                <a:srgbClr val="37394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876" y="4400640"/>
            <a:ext cx="199038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ms-MY" sz="2400" b="1" spc="-150" dirty="0" smtClean="0">
                <a:solidFill>
                  <a:srgbClr val="373945"/>
                </a:solidFill>
                <a:latin typeface="Source Sans Pro Black" pitchFamily="34" charset="0"/>
              </a:rPr>
              <a:t>1. Station - AP</a:t>
            </a:r>
            <a:endParaRPr lang="ms-MY" sz="2400" b="1" spc="-150" dirty="0">
              <a:solidFill>
                <a:srgbClr val="373945"/>
              </a:solidFill>
              <a:latin typeface="Source Sans Pro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88536" y="4386021"/>
            <a:ext cx="1587655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ms-MY" sz="2400" b="1" spc="-150" dirty="0" smtClean="0">
                <a:solidFill>
                  <a:srgbClr val="373945"/>
                </a:solidFill>
                <a:latin typeface="Source Sans Pro Black" pitchFamily="34" charset="0"/>
              </a:rPr>
              <a:t>2. AP - AS</a:t>
            </a:r>
            <a:endParaRPr lang="ms-MY" sz="2400" b="1" spc="-150" dirty="0">
              <a:solidFill>
                <a:srgbClr val="373945"/>
              </a:solidFill>
              <a:latin typeface="Source Sans Pro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13961" y="4375195"/>
            <a:ext cx="1587655" cy="3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ms-MY" sz="2400" b="1" spc="-150" dirty="0" smtClean="0">
                <a:solidFill>
                  <a:srgbClr val="373945"/>
                </a:solidFill>
                <a:latin typeface="Source Sans Pro Black" pitchFamily="34" charset="0"/>
              </a:rPr>
              <a:t>3. AS - AP</a:t>
            </a:r>
            <a:endParaRPr lang="ms-MY" sz="2400" b="1" spc="-150" dirty="0">
              <a:solidFill>
                <a:srgbClr val="373945"/>
              </a:solidFill>
              <a:latin typeface="Source Sans Pro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61439" y="4400640"/>
            <a:ext cx="1793644" cy="289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ms-MY" sz="2000" b="1" spc="-150" dirty="0" smtClean="0">
                <a:solidFill>
                  <a:srgbClr val="373945"/>
                </a:solidFill>
                <a:latin typeface="Source Sans Pro Black" pitchFamily="34" charset="0"/>
              </a:rPr>
              <a:t>4. AP - Station</a:t>
            </a:r>
            <a:endParaRPr lang="ms-MY" sz="2000" b="1" spc="-150" dirty="0">
              <a:solidFill>
                <a:srgbClr val="373945"/>
              </a:solidFill>
              <a:latin typeface="Source Sans Pro Black" pitchFamily="34" charset="0"/>
            </a:endParaRPr>
          </a:p>
        </p:txBody>
      </p:sp>
      <p:sp>
        <p:nvSpPr>
          <p:cNvPr id="25" name="Rectangle 21"/>
          <p:cNvSpPr/>
          <p:nvPr/>
        </p:nvSpPr>
        <p:spPr>
          <a:xfrm>
            <a:off x="2728848" y="4851447"/>
            <a:ext cx="2385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b="1" kern="3000" spc="30" dirty="0" smtClean="0">
                <a:solidFill>
                  <a:srgbClr val="373945"/>
                </a:solidFill>
                <a:latin typeface="Source Sans Pro" pitchFamily="34" charset="0"/>
              </a:rPr>
              <a:t>Send request packet to RADIUS server</a:t>
            </a:r>
            <a:endParaRPr lang="ms-MY" sz="1600" dirty="0">
              <a:solidFill>
                <a:srgbClr val="373945"/>
              </a:solidFill>
            </a:endParaRPr>
          </a:p>
        </p:txBody>
      </p:sp>
      <p:sp>
        <p:nvSpPr>
          <p:cNvPr id="26" name="Rectangle 21"/>
          <p:cNvSpPr/>
          <p:nvPr/>
        </p:nvSpPr>
        <p:spPr>
          <a:xfrm>
            <a:off x="4936859" y="4826761"/>
            <a:ext cx="20289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400" b="1" kern="3000" spc="30" dirty="0" smtClean="0">
                <a:solidFill>
                  <a:srgbClr val="373945"/>
                </a:solidFill>
                <a:latin typeface="Source Sans Pro" pitchFamily="34" charset="0"/>
              </a:rPr>
              <a:t>RADIUS accept or deny and send packet to AP</a:t>
            </a:r>
            <a:endParaRPr lang="ms-MY" sz="1400" dirty="0">
              <a:solidFill>
                <a:srgbClr val="373945"/>
              </a:solidFill>
            </a:endParaRPr>
          </a:p>
        </p:txBody>
      </p:sp>
      <p:sp>
        <p:nvSpPr>
          <p:cNvPr id="27" name="Rectangle 21"/>
          <p:cNvSpPr/>
          <p:nvPr/>
        </p:nvSpPr>
        <p:spPr>
          <a:xfrm>
            <a:off x="6788672" y="4818622"/>
            <a:ext cx="22825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400" b="1" kern="3000" spc="30" dirty="0" smtClean="0">
                <a:solidFill>
                  <a:srgbClr val="373945"/>
                </a:solidFill>
                <a:latin typeface="Source Sans Pro" pitchFamily="34" charset="0"/>
              </a:rPr>
              <a:t>AP receive agree packet from station and have authorization</a:t>
            </a:r>
            <a:endParaRPr lang="ms-MY" altLang="ko-KR" sz="1400" dirty="0">
              <a:solidFill>
                <a:srgbClr val="373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EAP(</a:t>
            </a:r>
            <a:r>
              <a:rPr lang="en-US" altLang="ko-KR" sz="3600" dirty="0"/>
              <a:t>Extensible authentication </a:t>
            </a:r>
            <a:r>
              <a:rPr lang="en-US" altLang="ko-KR" sz="3600" dirty="0" smtClean="0"/>
              <a:t>protocol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22960" y="1737361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+mn-ea"/>
              </a:rPr>
              <a:t>The supplicant and the authenticator communicate using an EAP-based protocol. </a:t>
            </a:r>
            <a:endParaRPr lang="en-US" altLang="ko-KR" dirty="0" smtClean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EAP is a framework for the transport of various authentication methods, 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allowing only a limited number of messages (</a:t>
            </a:r>
            <a:r>
              <a:rPr lang="en-US" altLang="ko-KR" i="1" dirty="0">
                <a:latin typeface="+mn-ea"/>
              </a:rPr>
              <a:t>Request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i="1" dirty="0">
                <a:latin typeface="+mn-ea"/>
              </a:rPr>
              <a:t>Response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i="1" dirty="0">
                <a:latin typeface="+mn-ea"/>
              </a:rPr>
              <a:t>Success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i="1" dirty="0">
                <a:latin typeface="+mn-ea"/>
              </a:rPr>
              <a:t>Failure</a:t>
            </a:r>
            <a:r>
              <a:rPr lang="en-US" altLang="ko-KR" dirty="0" smtClean="0">
                <a:latin typeface="+mn-ea"/>
              </a:rPr>
              <a:t>)</a:t>
            </a:r>
            <a:endParaRPr lang="ko-KR" altLang="en-US" dirty="0">
              <a:latin typeface="+mn-ea"/>
            </a:endParaRPr>
          </a:p>
        </p:txBody>
      </p:sp>
      <p:sp>
        <p:nvSpPr>
          <p:cNvPr id="17" name="Oval 25"/>
          <p:cNvSpPr/>
          <p:nvPr/>
        </p:nvSpPr>
        <p:spPr>
          <a:xfrm>
            <a:off x="3016510" y="4070398"/>
            <a:ext cx="2206843" cy="1744091"/>
          </a:xfrm>
          <a:prstGeom prst="ellipse">
            <a:avLst/>
          </a:prstGeom>
          <a:solidFill>
            <a:srgbClr val="373945"/>
          </a:solidFill>
          <a:ln w="38100">
            <a:solidFill>
              <a:srgbClr val="37394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latin typeface="Source Sans Pro" pitchFamily="34" charset="0"/>
              </a:rPr>
              <a:t>EAP</a:t>
            </a:r>
            <a:endParaRPr lang="ms-MY" sz="2400" b="1" i="1" dirty="0">
              <a:latin typeface="Source Sans Pro" pitchFamily="34" charset="0"/>
            </a:endParaRPr>
          </a:p>
        </p:txBody>
      </p:sp>
      <p:sp>
        <p:nvSpPr>
          <p:cNvPr id="18" name="Oval 31"/>
          <p:cNvSpPr/>
          <p:nvPr/>
        </p:nvSpPr>
        <p:spPr>
          <a:xfrm>
            <a:off x="4119931" y="3573780"/>
            <a:ext cx="2000048" cy="846252"/>
          </a:xfrm>
          <a:prstGeom prst="ellipse">
            <a:avLst/>
          </a:prstGeom>
          <a:solidFill>
            <a:srgbClr val="FFC42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Source Sans Pro" pitchFamily="34" charset="0"/>
              </a:rPr>
              <a:t>EAP-MD5</a:t>
            </a:r>
            <a:endParaRPr lang="ms-MY" sz="1600" b="1" i="1" dirty="0">
              <a:latin typeface="Source Sans Pro" pitchFamily="34" charset="0"/>
            </a:endParaRPr>
          </a:p>
        </p:txBody>
      </p:sp>
      <p:sp>
        <p:nvSpPr>
          <p:cNvPr id="19" name="Oval 4"/>
          <p:cNvSpPr/>
          <p:nvPr/>
        </p:nvSpPr>
        <p:spPr>
          <a:xfrm>
            <a:off x="4858526" y="4695855"/>
            <a:ext cx="1530462" cy="765309"/>
          </a:xfrm>
          <a:prstGeom prst="ellipse">
            <a:avLst/>
          </a:prstGeom>
          <a:solidFill>
            <a:srgbClr val="F86A6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Source Sans Pro" pitchFamily="34" charset="0"/>
              </a:rPr>
              <a:t>EAP-TLS</a:t>
            </a:r>
            <a:endParaRPr lang="ms-MY" sz="1600" b="1" i="1" dirty="0">
              <a:latin typeface="Source Sans Pro" pitchFamily="34" charset="0"/>
            </a:endParaRPr>
          </a:p>
        </p:txBody>
      </p:sp>
      <p:sp>
        <p:nvSpPr>
          <p:cNvPr id="20" name="Oval 24"/>
          <p:cNvSpPr/>
          <p:nvPr/>
        </p:nvSpPr>
        <p:spPr>
          <a:xfrm>
            <a:off x="4181501" y="5582296"/>
            <a:ext cx="1719162" cy="388459"/>
          </a:xfrm>
          <a:prstGeom prst="ellipse">
            <a:avLst/>
          </a:prstGeom>
          <a:solidFill>
            <a:srgbClr val="91D5D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Source Sans Pro" pitchFamily="34" charset="0"/>
              </a:rPr>
              <a:t>EAP-TTLS</a:t>
            </a:r>
            <a:endParaRPr lang="ms-MY" sz="1600" b="1" i="1" dirty="0">
              <a:latin typeface="Source Sans Pro" pitchFamily="34" charset="0"/>
            </a:endParaRPr>
          </a:p>
        </p:txBody>
      </p:sp>
      <p:sp>
        <p:nvSpPr>
          <p:cNvPr id="21" name="Oval 31"/>
          <p:cNvSpPr/>
          <p:nvPr/>
        </p:nvSpPr>
        <p:spPr>
          <a:xfrm>
            <a:off x="2040386" y="5668351"/>
            <a:ext cx="2079545" cy="445260"/>
          </a:xfrm>
          <a:prstGeom prst="ellipse">
            <a:avLst/>
          </a:prstGeom>
          <a:solidFill>
            <a:srgbClr val="FFC42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Source Sans Pro" pitchFamily="34" charset="0"/>
              </a:rPr>
              <a:t>EAP-FAST</a:t>
            </a:r>
            <a:endParaRPr lang="ms-MY" sz="1600" b="1" i="1" dirty="0">
              <a:latin typeface="Source Sans Pro" pitchFamily="34" charset="0"/>
            </a:endParaRPr>
          </a:p>
        </p:txBody>
      </p:sp>
      <p:sp>
        <p:nvSpPr>
          <p:cNvPr id="22" name="Oval 24"/>
          <p:cNvSpPr/>
          <p:nvPr/>
        </p:nvSpPr>
        <p:spPr>
          <a:xfrm>
            <a:off x="2189066" y="5025109"/>
            <a:ext cx="1165635" cy="434649"/>
          </a:xfrm>
          <a:prstGeom prst="ellipse">
            <a:avLst/>
          </a:prstGeom>
          <a:solidFill>
            <a:srgbClr val="91D5D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Source Sans Pro" pitchFamily="34" charset="0"/>
              </a:rPr>
              <a:t>LEAP</a:t>
            </a:r>
            <a:endParaRPr lang="ms-MY" sz="1600" b="1" i="1" dirty="0">
              <a:latin typeface="Source Sans Pro" pitchFamily="34" charset="0"/>
            </a:endParaRPr>
          </a:p>
        </p:txBody>
      </p:sp>
      <p:sp>
        <p:nvSpPr>
          <p:cNvPr id="23" name="Oval 4"/>
          <p:cNvSpPr/>
          <p:nvPr/>
        </p:nvSpPr>
        <p:spPr>
          <a:xfrm>
            <a:off x="2614564" y="3816177"/>
            <a:ext cx="1097065" cy="685689"/>
          </a:xfrm>
          <a:prstGeom prst="ellipse">
            <a:avLst/>
          </a:prstGeom>
          <a:solidFill>
            <a:srgbClr val="F86A6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latin typeface="Source Sans Pro" pitchFamily="34" charset="0"/>
              </a:rPr>
              <a:t>PEAP</a:t>
            </a:r>
            <a:endParaRPr lang="ms-MY" sz="1600" b="1" i="1" dirty="0"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IEEE 802.11i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22959" y="1737361"/>
            <a:ext cx="78325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Released a recommendation in response to corporate concerns on wireless security. Wi-Fi Alliance, 2003.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The final release of the 802.11i standard (WPA2) appeared.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The </a:t>
            </a:r>
            <a:r>
              <a:rPr lang="en-US" altLang="ko-KR" dirty="0">
                <a:latin typeface="+mn-ea"/>
              </a:rPr>
              <a:t>new architecture for wireless networks is called the Robust Security Network (RSN) and uses 802.1X authentication, robust key distribution and new integrity and privacy mechanisms. </a:t>
            </a:r>
            <a:endParaRPr lang="en-US" altLang="ko-KR" dirty="0" smtClean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An RSN will typically only accept RSN-capable devices, but IEEE 802.11i also defines a Transitional Security Network (TSN) architecture in which both RSN and WEP systems can participate, allowing users to upgrade their equipment in time. </a:t>
            </a:r>
            <a:endParaRPr lang="ko-KR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5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IEEE</a:t>
            </a:r>
            <a:r>
              <a:rPr lang="ms-MY" altLang="ko-KR" dirty="0"/>
              <a:t> </a:t>
            </a:r>
            <a:r>
              <a:rPr lang="en-US" altLang="ko-KR" dirty="0"/>
              <a:t>802.11i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822960" y="1737361"/>
            <a:ext cx="77448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b="1" dirty="0"/>
              <a:t>secure communication context consists of four phases 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1111058" y="209648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agreeing on the security 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policy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802.1X authentication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key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derivation and 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distribution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RSNA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data confidentiality and integrity.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642" y="3296816"/>
            <a:ext cx="68490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Phase 1: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Agreeing </a:t>
            </a:r>
            <a:r>
              <a:rPr lang="en-US" altLang="ko-KR" b="1" dirty="0"/>
              <a:t>on the security policy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75" y="1848717"/>
            <a:ext cx="6194170" cy="31718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426" y="4820478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073426" y="5020533"/>
            <a:ext cx="7236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Requires </a:t>
            </a:r>
            <a:r>
              <a:rPr lang="en-US" altLang="ko-KR" sz="1600" dirty="0">
                <a:solidFill>
                  <a:srgbClr val="000000"/>
                </a:solidFill>
                <a:latin typeface="Arial" panose="020B0604020202020204" pitchFamily="34" charset="0"/>
              </a:rPr>
              <a:t>the communicating parties to agree on the security policy to use. </a:t>
            </a:r>
            <a:endParaRPr lang="en-US" altLang="ko-KR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Security policies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supported by AP, are advertised on Beacon or in a probe </a:t>
            </a:r>
          </a:p>
          <a:p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     respond message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549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Aircrack</a:t>
            </a:r>
            <a:r>
              <a:rPr lang="en-US" altLang="ko-KR" dirty="0" smtClean="0"/>
              <a:t> attacks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22960" y="1997420"/>
            <a:ext cx="7957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dirty="0"/>
              <a:t>Practical WEP cracking can easily be demonstrated using tools.</a:t>
            </a:r>
          </a:p>
          <a:p>
            <a:endParaRPr lang="en-US" altLang="ko-K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ko-KR" sz="2000" dirty="0"/>
              <a:t>Such as ‘</a:t>
            </a:r>
            <a:r>
              <a:rPr lang="en-US" altLang="ko-KR" sz="2000" dirty="0" err="1"/>
              <a:t>Aircrack</a:t>
            </a:r>
            <a:r>
              <a:rPr lang="en-US" altLang="ko-KR" sz="2000" dirty="0"/>
              <a:t>’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airodump</a:t>
            </a:r>
            <a:r>
              <a:rPr lang="en-US" altLang="ko-KR" sz="2000" dirty="0"/>
              <a:t>: wireless sniffing tool used to discover WEP-enabled </a:t>
            </a:r>
            <a:r>
              <a:rPr lang="en-US" altLang="ko-KR" sz="2000" dirty="0" smtClean="0"/>
              <a:t>networks</a:t>
            </a:r>
            <a:r>
              <a:rPr lang="en-US" altLang="ko-KR" sz="2000" dirty="0"/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aireplay</a:t>
            </a:r>
            <a:r>
              <a:rPr lang="en-US" altLang="ko-KR" sz="2000" dirty="0"/>
              <a:t>: injection tool to increase traffic.</a:t>
            </a:r>
          </a:p>
          <a:p>
            <a:pPr lvl="2"/>
            <a:r>
              <a:rPr lang="en-US" altLang="ko-KR" sz="2000" dirty="0"/>
              <a:t>(This option is only available on </a:t>
            </a:r>
            <a:r>
              <a:rPr lang="en-US" altLang="ko-KR" sz="2000" dirty="0" err="1"/>
              <a:t>aircrack</a:t>
            </a:r>
            <a:r>
              <a:rPr lang="en-US" altLang="ko-KR" sz="2000" dirty="0"/>
              <a:t>-ng 0.9 and up)</a:t>
            </a:r>
          </a:p>
          <a:p>
            <a:pPr lvl="2"/>
            <a:r>
              <a:rPr lang="en-US" altLang="ko-KR" sz="2000" dirty="0">
                <a:hlinkClick r:id="rId3"/>
              </a:rPr>
              <a:t>http://www.aircrack-ng.org/doku.php?id=injection_test</a:t>
            </a:r>
            <a:endParaRPr lang="en-US" altLang="ko-K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aircrack</a:t>
            </a:r>
            <a:r>
              <a:rPr lang="en-US" altLang="ko-KR" sz="2000" dirty="0"/>
              <a:t>: WEP key cracker making use of collected unique IVs</a:t>
            </a:r>
            <a:r>
              <a:rPr lang="en-US" altLang="ko-KR" sz="2000" dirty="0" smtClean="0"/>
              <a:t>.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21259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Phase 2: 802.1X authentication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1875281"/>
            <a:ext cx="6263640" cy="40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Phase 3: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Key </a:t>
            </a:r>
            <a:r>
              <a:rPr lang="en-US" altLang="ko-KR" b="1" dirty="0"/>
              <a:t>hierarchy and distribution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153" y="1859281"/>
            <a:ext cx="6737414" cy="3517391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226152" y="5376672"/>
            <a:ext cx="714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Goal : Key </a:t>
            </a: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generation and 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exchange it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27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/>
              <a:t>Phase 3: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Key </a:t>
            </a:r>
            <a:r>
              <a:rPr lang="en-US" altLang="ko-KR" b="1" dirty="0"/>
              <a:t>hierarchy and </a:t>
            </a:r>
            <a:r>
              <a:rPr lang="en-US" altLang="ko-KR" b="1" dirty="0" smtClean="0"/>
              <a:t>distribution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541" y="1846326"/>
            <a:ext cx="7420822" cy="293573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22960" y="4794422"/>
            <a:ext cx="79453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KCK – KEY for authenticating </a:t>
            </a:r>
            <a:r>
              <a:rPr lang="en-US" altLang="ko-KR" dirty="0" smtClean="0"/>
              <a:t>messages </a:t>
            </a:r>
            <a:r>
              <a:rPr lang="en-US" altLang="ko-KR" dirty="0"/>
              <a:t>During the 4 way HS, Group key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KEK – Key for ensuring data confidentiality during the 4 way HS , Group Key 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TK – Key for Data Encryption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TMK – Key for data authentication a dedicated key is used for each side of the communication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98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/>
              <a:t>The </a:t>
            </a:r>
            <a:r>
              <a:rPr lang="en-US" altLang="ko-KR" b="1" i="1" dirty="0"/>
              <a:t>4-Way Handshake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912" y="1828670"/>
            <a:ext cx="6964834" cy="296575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970675" y="4794422"/>
            <a:ext cx="7471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Arial" panose="020B0604020202020204" pitchFamily="34" charset="0"/>
              </a:rPr>
              <a:t>The access point initiates the first </a:t>
            </a:r>
            <a:r>
              <a:rPr lang="en-US" altLang="ko-KR" dirty="0" smtClean="0">
                <a:solidFill>
                  <a:srgbClr val="000000"/>
                </a:solidFill>
                <a:latin typeface="Arial" panose="020B0604020202020204" pitchFamily="34" charset="0"/>
              </a:rPr>
              <a:t>message.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90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WPA Cracking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PA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8125" y="5086299"/>
            <a:ext cx="851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b="1" dirty="0" err="1">
                <a:solidFill>
                  <a:srgbClr val="373945"/>
                </a:solidFill>
                <a:latin typeface="Source Sans Pro" pitchFamily="34" charset="0"/>
              </a:rPr>
              <a:t>Airodump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-ng –c 1 –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w 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‘Filename’ --bssid ‘bssid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’ 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mon0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92480" y="1822752"/>
            <a:ext cx="7188352" cy="325884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0400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Deauthentication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PA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28125" y="5086299"/>
            <a:ext cx="851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b="1" dirty="0" err="1">
                <a:solidFill>
                  <a:srgbClr val="373945"/>
                </a:solidFill>
                <a:latin typeface="Source Sans Pro" pitchFamily="34" charset="0"/>
              </a:rPr>
              <a:t>Airodump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-ng –c 1 –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w 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‘Filename’ --bssid ‘bssid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’ 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mon0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931519" y="1822752"/>
            <a:ext cx="7477843" cy="325884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직사각형 1"/>
          <p:cNvSpPr/>
          <p:nvPr/>
        </p:nvSpPr>
        <p:spPr>
          <a:xfrm>
            <a:off x="1065744" y="5455631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solidFill>
                  <a:srgbClr val="373945"/>
                </a:solidFill>
                <a:latin typeface="Source Sans Pro" pitchFamily="34" charset="0"/>
              </a:rPr>
              <a:t>- Goal </a:t>
            </a:r>
            <a:r>
              <a:rPr lang="en-US" altLang="ko-KR" dirty="0">
                <a:solidFill>
                  <a:srgbClr val="373945"/>
                </a:solidFill>
                <a:latin typeface="Source Sans Pro" pitchFamily="34" charset="0"/>
              </a:rPr>
              <a:t>: Obtain the Handshake</a:t>
            </a:r>
            <a:endParaRPr lang="en-US" altLang="ko-KR" sz="2000" dirty="0">
              <a:solidFill>
                <a:srgbClr val="373945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Get Handshake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PA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102004" y="1917948"/>
            <a:ext cx="7264756" cy="39220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1937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Using Wordlist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PA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1099688" y="1822753"/>
            <a:ext cx="6995799" cy="409036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1804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Crack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PA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171144" y="2026786"/>
            <a:ext cx="6817664" cy="38009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직사각형 1"/>
          <p:cNvSpPr/>
          <p:nvPr/>
        </p:nvSpPr>
        <p:spPr>
          <a:xfrm>
            <a:off x="1171143" y="5901581"/>
            <a:ext cx="7401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b="1" dirty="0" err="1">
                <a:solidFill>
                  <a:srgbClr val="373945"/>
                </a:solidFill>
                <a:latin typeface="Source Sans Pro" pitchFamily="34" charset="0"/>
              </a:rPr>
              <a:t>Aircrack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-ng –w /</a:t>
            </a:r>
            <a:r>
              <a:rPr lang="en-US" altLang="ko-KR" b="1" dirty="0" smtClean="0">
                <a:solidFill>
                  <a:srgbClr val="373945"/>
                </a:solidFill>
                <a:latin typeface="Source Sans Pro" pitchFamily="34" charset="0"/>
              </a:rPr>
              <a:t>root/Desktop/wordlist  </a:t>
            </a:r>
            <a:r>
              <a:rPr lang="en-US" altLang="ko-KR" b="1" dirty="0">
                <a:solidFill>
                  <a:srgbClr val="373945"/>
                </a:solidFill>
                <a:latin typeface="Source Sans Pro" pitchFamily="34" charset="0"/>
              </a:rPr>
              <a:t>Allo-01.cap</a:t>
            </a:r>
          </a:p>
        </p:txBody>
      </p:sp>
    </p:spTree>
    <p:extLst>
      <p:ext uri="{BB962C8B-B14F-4D97-AF65-F5344CB8AC3E}">
        <p14:creationId xmlns:p14="http://schemas.microsoft.com/office/powerpoint/2010/main" val="425105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698173" y="809897"/>
            <a:ext cx="560719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600" dirty="0" smtClean="0"/>
              <a:t>ANY QUESTION</a:t>
            </a:r>
          </a:p>
          <a:p>
            <a:r>
              <a:rPr lang="en-US" altLang="ko-KR" sz="19900" dirty="0" smtClean="0"/>
              <a:t>    ?</a:t>
            </a:r>
            <a:endParaRPr lang="ko-KR" altLang="en-US" sz="19900" dirty="0"/>
          </a:p>
        </p:txBody>
      </p:sp>
    </p:spTree>
    <p:extLst>
      <p:ext uri="{BB962C8B-B14F-4D97-AF65-F5344CB8AC3E}">
        <p14:creationId xmlns:p14="http://schemas.microsoft.com/office/powerpoint/2010/main" val="18968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en-US" altLang="ko-KR" dirty="0" smtClean="0"/>
              <a:t>. Monitor mode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160948" y="1813302"/>
            <a:ext cx="2867823" cy="5717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실습환경 </a:t>
            </a:r>
            <a:r>
              <a:rPr lang="en-US" altLang="ko-KR" dirty="0" smtClean="0"/>
              <a:t>: kali </a:t>
            </a:r>
            <a:r>
              <a:rPr lang="en-US" altLang="ko-KR" dirty="0" err="1" smtClean="0"/>
              <a:t>linux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563560" y="2435839"/>
            <a:ext cx="6062597" cy="295363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7"/>
          <p:cNvSpPr/>
          <p:nvPr/>
        </p:nvSpPr>
        <p:spPr>
          <a:xfrm>
            <a:off x="2448785" y="5809978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kern="3000" dirty="0">
                <a:solidFill>
                  <a:srgbClr val="373945"/>
                </a:solidFill>
                <a:latin typeface="Source Sans Pro" pitchFamily="34" charset="0"/>
              </a:rPr>
              <a:t>Monitor mode</a:t>
            </a:r>
            <a:endParaRPr lang="ms-MY" altLang="ko-KR" dirty="0">
              <a:solidFill>
                <a:srgbClr val="37394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8785" y="5377937"/>
            <a:ext cx="4381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b="1" dirty="0" err="1">
                <a:solidFill>
                  <a:srgbClr val="373945"/>
                </a:solidFill>
                <a:latin typeface="Source Sans Pro" pitchFamily="34" charset="0"/>
              </a:rPr>
              <a:t>airmon</a:t>
            </a:r>
            <a:r>
              <a:rPr lang="en-US" altLang="ko-KR" sz="2800" b="1" dirty="0">
                <a:solidFill>
                  <a:srgbClr val="373945"/>
                </a:solidFill>
                <a:latin typeface="Source Sans Pro" pitchFamily="34" charset="0"/>
              </a:rPr>
              <a:t>-ng start wlan0</a:t>
            </a:r>
            <a:endParaRPr lang="ms-MY" altLang="ko-KR" sz="2800" b="1" dirty="0">
              <a:solidFill>
                <a:srgbClr val="373945"/>
              </a:solidFill>
              <a:latin typeface="Source Sans Pro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4094914" y="3244334"/>
            <a:ext cx="95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s-MY" altLang="ko-KR" dirty="0"/>
              <a:t>cracking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19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239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Dump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10998" y="5392976"/>
            <a:ext cx="3959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b="1" dirty="0" err="1" smtClean="0">
                <a:solidFill>
                  <a:srgbClr val="373945"/>
                </a:solidFill>
                <a:latin typeface="Source Sans Pro" pitchFamily="34" charset="0"/>
              </a:rPr>
              <a:t>Airodump</a:t>
            </a:r>
            <a:r>
              <a:rPr lang="en-US" altLang="ko-KR" sz="2800" b="1" dirty="0" smtClean="0">
                <a:solidFill>
                  <a:srgbClr val="373945"/>
                </a:solidFill>
                <a:latin typeface="Source Sans Pro" pitchFamily="34" charset="0"/>
              </a:rPr>
              <a:t>-ng mon0</a:t>
            </a:r>
            <a:endParaRPr lang="ms-MY" altLang="ko-KR" sz="2800" b="1" dirty="0">
              <a:solidFill>
                <a:srgbClr val="373945"/>
              </a:solidFill>
              <a:latin typeface="Source Sans Pro" pitchFamily="34" charset="0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2310998" y="591619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Scanning for capture</a:t>
            </a:r>
            <a:endParaRPr lang="ms-MY" altLang="ko-KR" dirty="0">
              <a:solidFill>
                <a:srgbClr val="373945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031201" y="1840266"/>
            <a:ext cx="7127317" cy="3532340"/>
            <a:chOff x="1031201" y="1840266"/>
            <a:chExt cx="7127317" cy="3532340"/>
          </a:xfrm>
        </p:grpSpPr>
        <p:sp>
          <p:nvSpPr>
            <p:cNvPr id="7" name="직사각형 6"/>
            <p:cNvSpPr/>
            <p:nvPr/>
          </p:nvSpPr>
          <p:spPr>
            <a:xfrm>
              <a:off x="1031201" y="1840266"/>
              <a:ext cx="7127317" cy="3532340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  <a:ln w="38100"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직사각형 9"/>
            <p:cNvSpPr/>
            <p:nvPr/>
          </p:nvSpPr>
          <p:spPr>
            <a:xfrm>
              <a:off x="1037245" y="2260581"/>
              <a:ext cx="5438711" cy="144016"/>
            </a:xfrm>
            <a:prstGeom prst="rect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67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Dump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1351059" y="1843112"/>
            <a:ext cx="6678125" cy="339276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 17"/>
          <p:cNvSpPr/>
          <p:nvPr/>
        </p:nvSpPr>
        <p:spPr>
          <a:xfrm>
            <a:off x="1094947" y="5635989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Capturing/Sniffing</a:t>
            </a:r>
            <a:endParaRPr lang="ms-MY" altLang="ko-KR" dirty="0">
              <a:solidFill>
                <a:srgbClr val="37394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67775" y="5235879"/>
            <a:ext cx="755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000" b="1" dirty="0" err="1" smtClean="0">
                <a:solidFill>
                  <a:srgbClr val="373945"/>
                </a:solidFill>
                <a:latin typeface="Source Sans Pro" pitchFamily="34" charset="0"/>
              </a:rPr>
              <a:t>Airodump</a:t>
            </a:r>
            <a:r>
              <a:rPr lang="en-US" altLang="ko-KR" sz="2000" b="1" dirty="0" smtClean="0">
                <a:solidFill>
                  <a:srgbClr val="373945"/>
                </a:solidFill>
                <a:latin typeface="Source Sans Pro" pitchFamily="34" charset="0"/>
              </a:rPr>
              <a:t>-ng –c 1 –w ‘Filename’ --bssid ‘bssid’  mon0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13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7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en-US" altLang="ko-KR" dirty="0" err="1" smtClean="0"/>
              <a:t>aireplay</a:t>
            </a:r>
            <a:r>
              <a:rPr lang="en-US" altLang="ko-KR" dirty="0" smtClean="0"/>
              <a:t>-ng ‘attacks’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98011" y="1822752"/>
            <a:ext cx="7193697" cy="345070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497283" y="5273458"/>
            <a:ext cx="8411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Ø"/>
            </a:pPr>
            <a:r>
              <a:rPr lang="en-US" altLang="ko-KR" sz="2400" b="1" dirty="0" smtClean="0">
                <a:solidFill>
                  <a:srgbClr val="373945"/>
                </a:solidFill>
                <a:latin typeface="Source Sans Pro" pitchFamily="34" charset="0"/>
              </a:rPr>
              <a:t>Aireplay-ng -3 -b 90:9f:33:6b:38:4a -h 4:e5:99:f9:5f:36 -x 600 mon0 - </a:t>
            </a: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ARP </a:t>
            </a:r>
            <a:r>
              <a:rPr lang="en-US" altLang="ko-KR" kern="3000" dirty="0">
                <a:solidFill>
                  <a:srgbClr val="373945"/>
                </a:solidFill>
                <a:latin typeface="Source Sans Pro" pitchFamily="34" charset="0"/>
              </a:rPr>
              <a:t>request attack</a:t>
            </a:r>
            <a:endParaRPr lang="ms-MY" altLang="ko-KR" dirty="0">
              <a:solidFill>
                <a:srgbClr val="373945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altLang="ko-KR" sz="2400" b="1" dirty="0" smtClean="0">
              <a:solidFill>
                <a:srgbClr val="373945"/>
              </a:solidFill>
              <a:latin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*ARP Request attack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6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90" y="2012498"/>
            <a:ext cx="2933700" cy="28956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319" y="2026786"/>
            <a:ext cx="3524250" cy="2867025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997" y="5279666"/>
            <a:ext cx="1551746" cy="96567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08258" y="5594101"/>
            <a:ext cx="3009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Sniffing, Capturing the packet.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498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Cracking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7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967698" y="1829695"/>
            <a:ext cx="7254323" cy="37363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810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TextBox 9"/>
          <p:cNvSpPr txBox="1"/>
          <p:nvPr/>
        </p:nvSpPr>
        <p:spPr>
          <a:xfrm>
            <a:off x="822960" y="5485585"/>
            <a:ext cx="7927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ko-KR" sz="2800" b="1" dirty="0" err="1" smtClean="0">
                <a:solidFill>
                  <a:srgbClr val="373945"/>
                </a:solidFill>
                <a:latin typeface="Source Sans Pro" pitchFamily="34" charset="0"/>
              </a:rPr>
              <a:t>Aircrack</a:t>
            </a:r>
            <a:r>
              <a:rPr lang="en-US" altLang="ko-KR" sz="2800" b="1" dirty="0" smtClean="0">
                <a:solidFill>
                  <a:srgbClr val="373945"/>
                </a:solidFill>
                <a:latin typeface="Source Sans Pro" pitchFamily="34" charset="0"/>
              </a:rPr>
              <a:t>-ng –x -0 ‘</a:t>
            </a:r>
            <a:r>
              <a:rPr lang="en-US" altLang="ko-KR" sz="2800" b="1" dirty="0" err="1" smtClean="0">
                <a:solidFill>
                  <a:srgbClr val="373945"/>
                </a:solidFill>
                <a:latin typeface="Source Sans Pro" pitchFamily="34" charset="0"/>
              </a:rPr>
              <a:t>Filename’.cap</a:t>
            </a:r>
            <a:endParaRPr lang="en-US" altLang="ko-KR" sz="2800" b="1" dirty="0" smtClean="0">
              <a:solidFill>
                <a:srgbClr val="373945"/>
              </a:solidFill>
              <a:latin typeface="Source Sans Pro" pitchFamily="34" charset="0"/>
            </a:endParaRPr>
          </a:p>
        </p:txBody>
      </p:sp>
      <p:sp>
        <p:nvSpPr>
          <p:cNvPr id="11" name="Rectangle 17"/>
          <p:cNvSpPr/>
          <p:nvPr/>
        </p:nvSpPr>
        <p:spPr>
          <a:xfrm>
            <a:off x="822960" y="6008805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kern="3000" dirty="0" smtClean="0">
                <a:solidFill>
                  <a:srgbClr val="373945"/>
                </a:solidFill>
                <a:latin typeface="Source Sans Pro" pitchFamily="34" charset="0"/>
              </a:rPr>
              <a:t>Cracking</a:t>
            </a:r>
            <a:endParaRPr lang="ms-MY" altLang="ko-KR" dirty="0">
              <a:solidFill>
                <a:srgbClr val="3739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EFC2A-0072-47F1-8C16-1527D1A8F4A2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000" b="1" dirty="0"/>
              <a:t>Other types of </a:t>
            </a:r>
            <a:r>
              <a:rPr lang="en-US" altLang="ko-KR" sz="4000" b="1" dirty="0" err="1"/>
              <a:t>Aircrack</a:t>
            </a:r>
            <a:r>
              <a:rPr lang="en-US" altLang="ko-KR" sz="4000" b="1" dirty="0"/>
              <a:t> attacks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4400" dirty="0" smtClean="0"/>
              <a:t> 1. Deauthentication attack</a:t>
            </a:r>
            <a:endParaRPr lang="ko-KR" altLang="en-US" sz="4400" dirty="0"/>
          </a:p>
        </p:txBody>
      </p:sp>
      <p:grpSp>
        <p:nvGrpSpPr>
          <p:cNvPr id="7" name="그룹 6"/>
          <p:cNvGrpSpPr/>
          <p:nvPr/>
        </p:nvGrpSpPr>
        <p:grpSpPr>
          <a:xfrm>
            <a:off x="6679872" y="730642"/>
            <a:ext cx="2355793" cy="1002015"/>
            <a:chOff x="6679872" y="730642"/>
            <a:chExt cx="2355793" cy="1002015"/>
          </a:xfrm>
        </p:grpSpPr>
        <p:sp>
          <p:nvSpPr>
            <p:cNvPr id="8" name="Text Placeholder 4"/>
            <p:cNvSpPr txBox="1">
              <a:spLocks/>
            </p:cNvSpPr>
            <p:nvPr/>
          </p:nvSpPr>
          <p:spPr>
            <a:xfrm>
              <a:off x="7307474" y="730642"/>
              <a:ext cx="1728191" cy="648072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algn="ctr" defTabSz="914400" rtl="0" eaLnBrk="1" latinLnBrk="1" hangingPunct="1">
                <a:defRPr sz="900" kern="1200" cap="all" baseline="0">
                  <a:solidFill>
                    <a:srgbClr val="FFFFFF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2400" dirty="0" smtClean="0">
                  <a:solidFill>
                    <a:srgbClr val="FF0000"/>
                  </a:solidFill>
                </a:rPr>
                <a:t>W</a:t>
              </a:r>
              <a:r>
                <a:rPr lang="en-US" altLang="ko-KR" sz="2400" dirty="0" smtClean="0">
                  <a:solidFill>
                    <a:srgbClr val="00B0F0"/>
                  </a:solidFill>
                </a:rPr>
                <a:t>E</a:t>
              </a:r>
              <a:r>
                <a:rPr lang="en-US" altLang="ko-KR" sz="2400" dirty="0" smtClean="0">
                  <a:solidFill>
                    <a:srgbClr val="FFC000"/>
                  </a:solidFill>
                </a:rPr>
                <a:t>P</a:t>
              </a:r>
              <a:r>
                <a:rPr lang="en-US" altLang="ko-KR" sz="2400" dirty="0" smtClean="0">
                  <a:solidFill>
                    <a:srgbClr val="FF0000"/>
                  </a:solidFill>
                </a:rPr>
                <a:t>	</a:t>
              </a:r>
              <a:endParaRPr lang="ms-MY" altLang="ko-KR" sz="2400" dirty="0">
                <a:solidFill>
                  <a:srgbClr val="FF00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679872" y="1024771"/>
              <a:ext cx="189256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s-MY" altLang="ko-KR" sz="4000" dirty="0"/>
                <a:t>cracking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822960" y="1842120"/>
            <a:ext cx="7406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+mn-ea"/>
              </a:rPr>
              <a:t>This attack can be used to recover a hidden 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SSID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+mn-ea"/>
              </a:rPr>
              <a:t>capture a WPA 4-way handshake or force a Denial of Service </a:t>
            </a:r>
            <a:r>
              <a:rPr lang="en-US" altLang="ko-KR" dirty="0" smtClean="0">
                <a:solidFill>
                  <a:srgbClr val="000000"/>
                </a:solidFill>
                <a:latin typeface="+mn-ea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  <a:cs typeface="Arial Unicode MS" panose="020B0604020202020204" pitchFamily="50" charset="-127"/>
              </a:rPr>
              <a:t>The aim of the attack is to force the client to reauthenticate, which coupled with the lack of authentication for control frames </a:t>
            </a:r>
            <a:endParaRPr lang="ko-KR" altLang="en-US" dirty="0">
              <a:latin typeface="+mn-ea"/>
              <a:cs typeface="Arial Unicode MS" panose="020B0604020202020204" pitchFamily="50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881" y="3042449"/>
            <a:ext cx="4691991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추억">
  <a:themeElements>
    <a:clrScheme name="추억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추억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추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11559</TotalTime>
  <Words>1665</Words>
  <Application>Microsoft Office PowerPoint</Application>
  <PresentationFormat>화면 슬라이드 쇼(4:3)</PresentationFormat>
  <Paragraphs>298</Paragraphs>
  <Slides>29</Slides>
  <Notes>29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8" baseType="lpstr">
      <vt:lpstr>Arial Unicode MS</vt:lpstr>
      <vt:lpstr>Source Sans Pro</vt:lpstr>
      <vt:lpstr>Source Sans Pro Black</vt:lpstr>
      <vt:lpstr>맑은 고딕</vt:lpstr>
      <vt:lpstr>Arial</vt:lpstr>
      <vt:lpstr>Calibri</vt:lpstr>
      <vt:lpstr>Calibri Light</vt:lpstr>
      <vt:lpstr>Wingdings</vt:lpstr>
      <vt:lpstr>추억</vt:lpstr>
      <vt:lpstr>Wi-fi Security </vt:lpstr>
      <vt:lpstr>Aircrack attacks</vt:lpstr>
      <vt:lpstr>0. Monitor mode</vt:lpstr>
      <vt:lpstr>1. Dump</vt:lpstr>
      <vt:lpstr>1. Dump</vt:lpstr>
      <vt:lpstr>2. aireplay-ng ‘attacks’</vt:lpstr>
      <vt:lpstr>*ARP Request attack</vt:lpstr>
      <vt:lpstr>3. Cracking</vt:lpstr>
      <vt:lpstr> Other types of Aircrack attacks   1. Deauthentication attack</vt:lpstr>
      <vt:lpstr> Other types of Aircrack attacks   2. Deauthentication attack</vt:lpstr>
      <vt:lpstr> Other types of Aircrack attacks   3. Korek proof-of-concept</vt:lpstr>
      <vt:lpstr> Other types of Aircrack attacks   3. Korek proof-of-concept</vt:lpstr>
      <vt:lpstr> Other types of Aircrack attacks   3.fake authentication </vt:lpstr>
      <vt:lpstr>IEEE 802.1x </vt:lpstr>
      <vt:lpstr>IEEE 802.1x</vt:lpstr>
      <vt:lpstr>EAP(Extensible authentication protocol)</vt:lpstr>
      <vt:lpstr>IEEE 802.11i</vt:lpstr>
      <vt:lpstr>IEEE 802.11i</vt:lpstr>
      <vt:lpstr>Phase 1:  Agreeing on the security policy </vt:lpstr>
      <vt:lpstr>Phase 2: 802.1X authentication </vt:lpstr>
      <vt:lpstr>Phase 3:  Key hierarchy and distribution </vt:lpstr>
      <vt:lpstr>Phase 3:  Key hierarchy and distribution</vt:lpstr>
      <vt:lpstr> The 4-Way Handshake</vt:lpstr>
      <vt:lpstr>WPA Cracking</vt:lpstr>
      <vt:lpstr>Deauthentication</vt:lpstr>
      <vt:lpstr>Get Handshake</vt:lpstr>
      <vt:lpstr>Using Wordlist</vt:lpstr>
      <vt:lpstr>Crack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계정과 권한</dc:title>
  <dc:creator>Kim</dc:creator>
  <cp:lastModifiedBy>Registered User</cp:lastModifiedBy>
  <cp:revision>384</cp:revision>
  <cp:lastPrinted>2015-05-06T04:08:12Z</cp:lastPrinted>
  <dcterms:created xsi:type="dcterms:W3CDTF">2015-01-13T03:35:51Z</dcterms:created>
  <dcterms:modified xsi:type="dcterms:W3CDTF">2015-05-06T04:28:05Z</dcterms:modified>
</cp:coreProperties>
</file>