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0" r:id="rId3"/>
    <p:sldId id="343" r:id="rId4"/>
    <p:sldId id="353" r:id="rId5"/>
    <p:sldId id="354" r:id="rId6"/>
    <p:sldId id="355" r:id="rId7"/>
    <p:sldId id="356" r:id="rId8"/>
    <p:sldId id="387" r:id="rId9"/>
    <p:sldId id="388" r:id="rId10"/>
    <p:sldId id="357" r:id="rId11"/>
    <p:sldId id="385" r:id="rId12"/>
    <p:sldId id="384" r:id="rId13"/>
    <p:sldId id="383" r:id="rId14"/>
    <p:sldId id="386" r:id="rId15"/>
    <p:sldId id="358" r:id="rId16"/>
    <p:sldId id="380" r:id="rId17"/>
    <p:sldId id="359" r:id="rId18"/>
    <p:sldId id="360" r:id="rId19"/>
    <p:sldId id="361" r:id="rId20"/>
    <p:sldId id="377" r:id="rId21"/>
    <p:sldId id="378" r:id="rId22"/>
    <p:sldId id="382" r:id="rId23"/>
    <p:sldId id="381" r:id="rId24"/>
    <p:sldId id="3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713" autoAdjust="0"/>
  </p:normalViewPr>
  <p:slideViewPr>
    <p:cSldViewPr snapToGrid="0" snapToObjects="1">
      <p:cViewPr varScale="1">
        <p:scale>
          <a:sx n="83" d="100"/>
          <a:sy n="83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WLAN </a:t>
            </a:r>
            <a:r>
              <a:rPr lang="en-US" sz="6000" dirty="0" smtClean="0"/>
              <a:t>Attacks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wrong: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attacker can either get the plaintext or get the key</a:t>
            </a:r>
          </a:p>
          <a:p>
            <a:r>
              <a:rPr lang="en-US" dirty="0" smtClean="0"/>
              <a:t>WEP fails </a:t>
            </a:r>
            <a:r>
              <a:rPr lang="en-US" dirty="0" smtClean="0"/>
              <a:t>on</a:t>
            </a:r>
            <a:endParaRPr lang="en-US" dirty="0" smtClean="0"/>
          </a:p>
          <a:p>
            <a:pPr lvl="1"/>
            <a:r>
              <a:rPr lang="en-US" dirty="0" err="1" smtClean="0"/>
              <a:t>chopchop</a:t>
            </a:r>
            <a:r>
              <a:rPr lang="en-US" dirty="0" smtClean="0"/>
              <a:t> attack</a:t>
            </a:r>
          </a:p>
          <a:p>
            <a:pPr lvl="1"/>
            <a:r>
              <a:rPr lang="en-US" dirty="0" smtClean="0"/>
              <a:t>IV </a:t>
            </a:r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RC4 weak keys</a:t>
            </a:r>
          </a:p>
          <a:p>
            <a:pPr lvl="1"/>
            <a:r>
              <a:rPr lang="en-US" dirty="0" smtClean="0"/>
              <a:t>Direct key attack</a:t>
            </a:r>
          </a:p>
        </p:txBody>
      </p:sp>
    </p:spTree>
    <p:extLst>
      <p:ext uri="{BB962C8B-B14F-4D97-AF65-F5344CB8AC3E}">
        <p14:creationId xmlns:p14="http://schemas.microsoft.com/office/powerpoint/2010/main" val="22194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Chop off the last byte of the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Guess the plaintext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CRC of the guessed plaintext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XOR with encrypted CRC to get new CRC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to AP and see if it accepts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not accept, </a:t>
            </a:r>
            <a:r>
              <a:rPr lang="en-US" dirty="0" err="1" smtClean="0"/>
              <a:t>goto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3" name="Picture 2" descr="Screen Shot 2015-03-19 at 2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" y="1683644"/>
            <a:ext cx="7512577" cy="49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4" name="Picture 3" descr="Screen Shot 2015-03-19 at 2.2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8" y="1811714"/>
            <a:ext cx="7659845" cy="47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5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recover the plaintext byte by byte without knowing anything about key nor </a:t>
            </a:r>
            <a:r>
              <a:rPr lang="en-US" dirty="0" err="1" smtClean="0"/>
              <a:t>keystream</a:t>
            </a:r>
            <a:endParaRPr lang="en-US" dirty="0" smtClean="0"/>
          </a:p>
          <a:p>
            <a:r>
              <a:rPr lang="en-US" dirty="0" smtClean="0"/>
              <a:t>Takes long ( 128 guesses per byte on average)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2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35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IV has 24 bits (=8 million)</a:t>
            </a:r>
          </a:p>
          <a:p>
            <a:pPr lvl="1"/>
            <a:r>
              <a:rPr lang="en-US" dirty="0" smtClean="0"/>
              <a:t>Random IV: very frequently same IV appears (birthday paradox)</a:t>
            </a:r>
          </a:p>
          <a:p>
            <a:pPr lvl="1"/>
            <a:r>
              <a:rPr lang="en-US" dirty="0" smtClean="0"/>
              <a:t>Sequential IV: </a:t>
            </a:r>
          </a:p>
          <a:p>
            <a:pPr lvl="2"/>
            <a:r>
              <a:rPr lang="en-US" dirty="0" smtClean="0"/>
              <a:t>7 hours to see the same IV for a STA, divided by the number of STAs</a:t>
            </a:r>
          </a:p>
          <a:p>
            <a:pPr lvl="2"/>
            <a:r>
              <a:rPr lang="en-US" dirty="0" smtClean="0"/>
              <a:t>IV starts with zero after booting??</a:t>
            </a:r>
          </a:p>
          <a:p>
            <a:r>
              <a:rPr lang="en-US" dirty="0" smtClean="0"/>
              <a:t>Reappearing IV helps the attacker to decrypt the messages if (IV, </a:t>
            </a:r>
            <a:r>
              <a:rPr lang="en-US" dirty="0" err="1" smtClean="0"/>
              <a:t>keystream</a:t>
            </a:r>
            <a:r>
              <a:rPr lang="en-US" dirty="0" smtClean="0"/>
              <a:t>) is known (see Authentication attack)</a:t>
            </a:r>
          </a:p>
          <a:p>
            <a:r>
              <a:rPr lang="en-US" dirty="0" smtClean="0"/>
              <a:t>For C1, C2 for the same IV, </a:t>
            </a:r>
          </a:p>
          <a:p>
            <a:pPr lvl="1"/>
            <a:r>
              <a:rPr lang="en-US" dirty="0" smtClean="0"/>
              <a:t>C1 (+) C2 = P1 (+) K1 (+) P2 (+) K2 = P1 (+) P2</a:t>
            </a:r>
          </a:p>
          <a:p>
            <a:pPr lvl="1"/>
            <a:r>
              <a:rPr lang="en-US" dirty="0" smtClean="0"/>
              <a:t>This can be used to learn plaintext from known-plaintext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Prob. of two people having the same B/D </a:t>
            </a:r>
          </a:p>
          <a:p>
            <a:pPr lvl="1"/>
            <a:r>
              <a:rPr lang="en-US" dirty="0" smtClean="0"/>
              <a:t> 1/365</a:t>
            </a:r>
          </a:p>
          <a:p>
            <a:r>
              <a:rPr lang="en-US" dirty="0" err="1" smtClean="0"/>
              <a:t>Prob</a:t>
            </a:r>
            <a:r>
              <a:rPr lang="en-US" dirty="0" smtClean="0"/>
              <a:t> of any two people among 3 people having same BD</a:t>
            </a:r>
          </a:p>
          <a:p>
            <a:pPr lvl="1"/>
            <a:r>
              <a:rPr lang="en-US" dirty="0" smtClean="0"/>
              <a:t>= 1 – </a:t>
            </a:r>
            <a:r>
              <a:rPr lang="en-US" dirty="0" err="1" smtClean="0"/>
              <a:t>Prob</a:t>
            </a:r>
            <a:r>
              <a:rPr lang="en-US" dirty="0" smtClean="0"/>
              <a:t> of none have same birthday</a:t>
            </a:r>
          </a:p>
          <a:p>
            <a:pPr lvl="1"/>
            <a:r>
              <a:rPr lang="en-US" dirty="0" smtClean="0"/>
              <a:t>= 1 - (364/365) x (363/365)</a:t>
            </a:r>
          </a:p>
          <a:p>
            <a:r>
              <a:rPr lang="en-US" dirty="0" err="1" smtClean="0"/>
              <a:t>Prob</a:t>
            </a:r>
            <a:r>
              <a:rPr lang="en-US" dirty="0" smtClean="0"/>
              <a:t> of … among 23 people having same BD</a:t>
            </a:r>
          </a:p>
          <a:p>
            <a:pPr lvl="1"/>
            <a:r>
              <a:rPr lang="en-US" dirty="0" smtClean="0"/>
              <a:t>&gt; 0.5</a:t>
            </a:r>
          </a:p>
        </p:txBody>
      </p:sp>
    </p:spTree>
    <p:extLst>
      <p:ext uri="{BB962C8B-B14F-4D97-AF65-F5344CB8AC3E}">
        <p14:creationId xmlns:p14="http://schemas.microsoft.com/office/powerpoint/2010/main" val="128586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RC4’s weak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Fluhrer</a:t>
            </a:r>
            <a:r>
              <a:rPr lang="en-US" dirty="0" smtClean="0"/>
              <a:t> et al. (2001) showed</a:t>
            </a:r>
          </a:p>
          <a:p>
            <a:pPr lvl="1"/>
            <a:r>
              <a:rPr lang="en-US" dirty="0" smtClean="0"/>
              <a:t>The key-stream generation algorithm is flawed</a:t>
            </a:r>
          </a:p>
          <a:p>
            <a:pPr lvl="1"/>
            <a:r>
              <a:rPr lang="en-US" dirty="0" smtClean="0"/>
              <a:t>For certain keys, (the beginning of) key-stream is not random </a:t>
            </a:r>
          </a:p>
          <a:p>
            <a:pPr lvl="1"/>
            <a:r>
              <a:rPr lang="en-US" dirty="0" smtClean="0"/>
              <a:t>So, from the key-stream, the attacker can guess the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Key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Fluhrer</a:t>
            </a:r>
            <a:r>
              <a:rPr lang="en-US" dirty="0"/>
              <a:t> et al. (2001) showed</a:t>
            </a:r>
          </a:p>
          <a:p>
            <a:pPr lvl="1"/>
            <a:r>
              <a:rPr lang="en-US" dirty="0" smtClean="0"/>
              <a:t>By exploiting the weak-key problem, the attacker can learn each byte of the key over time.</a:t>
            </a:r>
          </a:p>
          <a:p>
            <a:pPr lvl="1"/>
            <a:r>
              <a:rPr lang="en-US" dirty="0" smtClean="0"/>
              <a:t>OOPS!</a:t>
            </a:r>
          </a:p>
          <a:p>
            <a:pPr lvl="1"/>
            <a:r>
              <a:rPr lang="en-US" dirty="0" smtClean="0"/>
              <a:t>Google “WEP key cracker”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WEP</a:t>
            </a:r>
          </a:p>
          <a:p>
            <a:r>
              <a:rPr lang="en-US" dirty="0" smtClean="0"/>
              <a:t>Don’t use stream cipher as a block cipher</a:t>
            </a:r>
          </a:p>
          <a:p>
            <a:r>
              <a:rPr lang="en-US" dirty="0" smtClean="0"/>
              <a:t>Security by obscurity doesn’t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8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</a:t>
            </a:r>
            <a:r>
              <a:rPr lang="en-US" dirty="0" smtClean="0"/>
              <a:t>/Dec of WEP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8461" y="2553294"/>
            <a:ext cx="1671562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Plaintext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41546" y="1773111"/>
            <a:ext cx="602343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CRC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4213" y="2554503"/>
            <a:ext cx="517677" cy="3023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ICV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0288" y="4748575"/>
            <a:ext cx="42333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IV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2" y="4748575"/>
            <a:ext cx="52009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Key ID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2382" y="5186433"/>
            <a:ext cx="879307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IV Gen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1689" y="5325529"/>
            <a:ext cx="1543350" cy="302381"/>
            <a:chOff x="1181689" y="5325529"/>
            <a:chExt cx="1543350" cy="302381"/>
          </a:xfrm>
        </p:grpSpPr>
        <p:sp>
          <p:nvSpPr>
            <p:cNvPr id="11" name="Rectangle 10"/>
            <p:cNvSpPr/>
            <p:nvPr/>
          </p:nvSpPr>
          <p:spPr>
            <a:xfrm>
              <a:off x="2301705" y="5325529"/>
              <a:ext cx="423334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cxnSp>
          <p:nvCxnSpPr>
            <p:cNvPr id="22" name="Elbow Connector 21"/>
            <p:cNvCxnSpPr>
              <a:stCxn id="20" idx="3"/>
              <a:endCxn id="11" idx="1"/>
            </p:cNvCxnSpPr>
            <p:nvPr/>
          </p:nvCxnSpPr>
          <p:spPr>
            <a:xfrm>
              <a:off x="1181689" y="5476719"/>
              <a:ext cx="1120016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Elbow Connector 32"/>
          <p:cNvCxnSpPr>
            <a:stCxn id="4" idx="0"/>
            <a:endCxn id="8" idx="1"/>
          </p:cNvCxnSpPr>
          <p:nvPr/>
        </p:nvCxnSpPr>
        <p:spPr>
          <a:xfrm rot="5400000" flipH="1" flipV="1">
            <a:off x="2562946" y="2174694"/>
            <a:ext cx="489897" cy="2673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8" idx="3"/>
            <a:endCxn id="9" idx="0"/>
          </p:cNvCxnSpPr>
          <p:nvPr/>
        </p:nvCxnSpPr>
        <p:spPr>
          <a:xfrm>
            <a:off x="3543889" y="2063397"/>
            <a:ext cx="249163" cy="4911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51890" y="2705694"/>
            <a:ext cx="399152" cy="1142999"/>
            <a:chOff x="4051890" y="2705694"/>
            <a:chExt cx="399152" cy="1142999"/>
          </a:xfrm>
        </p:grpSpPr>
        <p:cxnSp>
          <p:nvCxnSpPr>
            <p:cNvPr id="39" name="Elbow Connector 38"/>
            <p:cNvCxnSpPr>
              <a:stCxn id="9" idx="3"/>
              <a:endCxn id="14" idx="0"/>
            </p:cNvCxnSpPr>
            <p:nvPr/>
          </p:nvCxnSpPr>
          <p:spPr>
            <a:xfrm>
              <a:off x="4051890" y="2705694"/>
              <a:ext cx="399152" cy="2878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3" idx="3"/>
              <a:endCxn id="14" idx="2"/>
            </p:cNvCxnSpPr>
            <p:nvPr/>
          </p:nvCxnSpPr>
          <p:spPr>
            <a:xfrm flipV="1">
              <a:off x="4051890" y="3574125"/>
              <a:ext cx="399152" cy="27456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49870" y="2993553"/>
            <a:ext cx="3211294" cy="580572"/>
            <a:chOff x="4149870" y="2993553"/>
            <a:chExt cx="3211294" cy="580572"/>
          </a:xfrm>
        </p:grpSpPr>
        <p:sp>
          <p:nvSpPr>
            <p:cNvPr id="14" name="Rounded Rectangle 13"/>
            <p:cNvSpPr/>
            <p:nvPr/>
          </p:nvSpPr>
          <p:spPr>
            <a:xfrm>
              <a:off x="4149870" y="2993553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7735" y="3132649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3" name="Elbow Connector 42"/>
            <p:cNvCxnSpPr>
              <a:stCxn id="14" idx="3"/>
              <a:endCxn id="16" idx="1"/>
            </p:cNvCxnSpPr>
            <p:nvPr/>
          </p:nvCxnSpPr>
          <p:spPr>
            <a:xfrm>
              <a:off x="4752213" y="3283839"/>
              <a:ext cx="395522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47735" y="3435030"/>
            <a:ext cx="2213429" cy="1615926"/>
            <a:chOff x="5147735" y="3435030"/>
            <a:chExt cx="2213429" cy="1615926"/>
          </a:xfrm>
        </p:grpSpPr>
        <p:sp>
          <p:nvSpPr>
            <p:cNvPr id="17" name="Rectangle 16"/>
            <p:cNvSpPr/>
            <p:nvPr/>
          </p:nvSpPr>
          <p:spPr>
            <a:xfrm>
              <a:off x="5147735" y="4748575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16" idx="2"/>
              <a:endCxn id="17" idx="0"/>
            </p:cNvCxnSpPr>
            <p:nvPr/>
          </p:nvCxnSpPr>
          <p:spPr>
            <a:xfrm>
              <a:off x="6254450" y="3435030"/>
              <a:ext cx="0" cy="13135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Elbow Connector 48"/>
          <p:cNvCxnSpPr>
            <a:stCxn id="11" idx="2"/>
            <a:endCxn id="18" idx="2"/>
          </p:cNvCxnSpPr>
          <p:nvPr/>
        </p:nvCxnSpPr>
        <p:spPr>
          <a:xfrm rot="5400000" flipH="1" flipV="1">
            <a:off x="3124186" y="4440141"/>
            <a:ext cx="576954" cy="1798583"/>
          </a:xfrm>
          <a:prstGeom prst="bentConnector3">
            <a:avLst>
              <a:gd name="adj1" fmla="val -3543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0" idx="3"/>
            <a:endCxn id="19" idx="2"/>
          </p:cNvCxnSpPr>
          <p:nvPr/>
        </p:nvCxnSpPr>
        <p:spPr>
          <a:xfrm flipV="1">
            <a:off x="3583801" y="5050956"/>
            <a:ext cx="1248248" cy="425764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7" idx="3"/>
            <a:endCxn id="4" idx="1"/>
          </p:cNvCxnSpPr>
          <p:nvPr/>
        </p:nvCxnSpPr>
        <p:spPr>
          <a:xfrm flipV="1">
            <a:off x="1267571" y="2704485"/>
            <a:ext cx="570890" cy="1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838461" y="3697502"/>
            <a:ext cx="2213429" cy="1594164"/>
            <a:chOff x="1838461" y="3697502"/>
            <a:chExt cx="2213429" cy="1594164"/>
          </a:xfrm>
        </p:grpSpPr>
        <p:sp>
          <p:nvSpPr>
            <p:cNvPr id="12" name="Rounded Rectangle 11"/>
            <p:cNvSpPr/>
            <p:nvPr/>
          </p:nvSpPr>
          <p:spPr>
            <a:xfrm>
              <a:off x="2644004" y="4265984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PRG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38461" y="3697502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 sequence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2815756" y="4528456"/>
              <a:ext cx="258839" cy="1267582"/>
            </a:xfrm>
            <a:prstGeom prst="leftBrac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2" idx="0"/>
              <a:endCxn id="13" idx="2"/>
            </p:cNvCxnSpPr>
            <p:nvPr/>
          </p:nvCxnSpPr>
          <p:spPr>
            <a:xfrm flipV="1">
              <a:off x="2945176" y="3999883"/>
              <a:ext cx="0" cy="2661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7" idx="1"/>
              <a:endCxn id="12" idx="2"/>
            </p:cNvCxnSpPr>
            <p:nvPr/>
          </p:nvCxnSpPr>
          <p:spPr>
            <a:xfrm flipV="1">
              <a:off x="2945176" y="4846556"/>
              <a:ext cx="0" cy="186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521576" y="1560289"/>
            <a:ext cx="6023429" cy="44329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2382" y="2554503"/>
            <a:ext cx="965189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Message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361164" y="4760623"/>
            <a:ext cx="1528836" cy="302381"/>
            <a:chOff x="7361164" y="4760623"/>
            <a:chExt cx="1528836" cy="302381"/>
          </a:xfrm>
        </p:grpSpPr>
        <p:cxnSp>
          <p:nvCxnSpPr>
            <p:cNvPr id="54" name="Straight Arrow Connector 53"/>
            <p:cNvCxnSpPr>
              <a:stCxn id="17" idx="3"/>
              <a:endCxn id="70" idx="1"/>
            </p:cNvCxnSpPr>
            <p:nvPr/>
          </p:nvCxnSpPr>
          <p:spPr>
            <a:xfrm>
              <a:off x="7361164" y="4899766"/>
              <a:ext cx="401550" cy="1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762714" y="4760623"/>
              <a:ext cx="1127286" cy="30238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Encryption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33481" y="5325529"/>
            <a:ext cx="875706" cy="1230097"/>
            <a:chOff x="2733481" y="5325529"/>
            <a:chExt cx="875706" cy="1230097"/>
          </a:xfrm>
        </p:grpSpPr>
        <p:sp>
          <p:nvSpPr>
            <p:cNvPr id="10" name="Rectangle 9"/>
            <p:cNvSpPr/>
            <p:nvPr/>
          </p:nvSpPr>
          <p:spPr>
            <a:xfrm>
              <a:off x="2761324" y="5325529"/>
              <a:ext cx="822477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33481" y="6253245"/>
              <a:ext cx="875706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</a:t>
              </a:r>
            </a:p>
          </p:txBody>
        </p:sp>
        <p:cxnSp>
          <p:nvCxnSpPr>
            <p:cNvPr id="79" name="Elbow Connector 78"/>
            <p:cNvCxnSpPr>
              <a:stCxn id="77" idx="0"/>
              <a:endCxn id="10" idx="2"/>
            </p:cNvCxnSpPr>
            <p:nvPr/>
          </p:nvCxnSpPr>
          <p:spPr>
            <a:xfrm rot="5400000" flipH="1" flipV="1">
              <a:off x="2859281" y="5939964"/>
              <a:ext cx="625335" cy="122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015617" y="4676005"/>
            <a:ext cx="3406021" cy="4378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8" grpId="0" animBg="1"/>
      <p:bldP spid="1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Protected Access (WPA)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better security than WEP</a:t>
            </a:r>
          </a:p>
          <a:p>
            <a:r>
              <a:rPr lang="en-US" dirty="0" smtClean="0"/>
              <a:t>802.11i was not complete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alliance defined WPA based on incomplete 802.11i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Overcome WEP</a:t>
            </a:r>
          </a:p>
          <a:p>
            <a:r>
              <a:rPr lang="en-US" dirty="0" smtClean="0"/>
              <a:t>TKIP (Temporal Key Integrity Protocol)</a:t>
            </a:r>
          </a:p>
          <a:p>
            <a:pPr lvl="1"/>
            <a:r>
              <a:rPr lang="en-US" dirty="0" smtClean="0"/>
              <a:t>RC4 with longer IV / Key length</a:t>
            </a:r>
          </a:p>
          <a:p>
            <a:pPr lvl="1"/>
            <a:r>
              <a:rPr lang="en-US" dirty="0" smtClean="0"/>
              <a:t>Better message integrity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WPA enterprise: 802.11x / EAP with RADIUS</a:t>
            </a:r>
          </a:p>
          <a:p>
            <a:pPr lvl="1"/>
            <a:r>
              <a:rPr lang="en-US" dirty="0" smtClean="0"/>
              <a:t>WPA home: WPA-PSK without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</a:t>
            </a:r>
            <a:r>
              <a:rPr lang="en-US" dirty="0" smtClean="0"/>
              <a:t>/Dec of WEP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8461" y="2553294"/>
            <a:ext cx="1671562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Plaintext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41546" y="1773111"/>
            <a:ext cx="602343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CRC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4213" y="2554503"/>
            <a:ext cx="517677" cy="3023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ICV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0288" y="4748575"/>
            <a:ext cx="42333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IV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2" y="4748575"/>
            <a:ext cx="52009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Key ID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2382" y="5186433"/>
            <a:ext cx="879307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IV Gen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1689" y="5325529"/>
            <a:ext cx="1543350" cy="302381"/>
            <a:chOff x="1181689" y="5325529"/>
            <a:chExt cx="1543350" cy="302381"/>
          </a:xfrm>
        </p:grpSpPr>
        <p:sp>
          <p:nvSpPr>
            <p:cNvPr id="11" name="Rectangle 10"/>
            <p:cNvSpPr/>
            <p:nvPr/>
          </p:nvSpPr>
          <p:spPr>
            <a:xfrm>
              <a:off x="2301705" y="5325529"/>
              <a:ext cx="423334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cxnSp>
          <p:nvCxnSpPr>
            <p:cNvPr id="22" name="Elbow Connector 21"/>
            <p:cNvCxnSpPr>
              <a:stCxn id="20" idx="3"/>
              <a:endCxn id="11" idx="1"/>
            </p:cNvCxnSpPr>
            <p:nvPr/>
          </p:nvCxnSpPr>
          <p:spPr>
            <a:xfrm>
              <a:off x="1181689" y="5476719"/>
              <a:ext cx="1120016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Elbow Connector 32"/>
          <p:cNvCxnSpPr>
            <a:stCxn id="4" idx="0"/>
            <a:endCxn id="8" idx="1"/>
          </p:cNvCxnSpPr>
          <p:nvPr/>
        </p:nvCxnSpPr>
        <p:spPr>
          <a:xfrm rot="5400000" flipH="1" flipV="1">
            <a:off x="2562946" y="2174694"/>
            <a:ext cx="489897" cy="2673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8" idx="3"/>
            <a:endCxn id="9" idx="0"/>
          </p:cNvCxnSpPr>
          <p:nvPr/>
        </p:nvCxnSpPr>
        <p:spPr>
          <a:xfrm>
            <a:off x="3543889" y="2063397"/>
            <a:ext cx="249163" cy="4911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51890" y="2705694"/>
            <a:ext cx="399152" cy="1142999"/>
            <a:chOff x="4051890" y="2705694"/>
            <a:chExt cx="399152" cy="1142999"/>
          </a:xfrm>
        </p:grpSpPr>
        <p:cxnSp>
          <p:nvCxnSpPr>
            <p:cNvPr id="39" name="Elbow Connector 38"/>
            <p:cNvCxnSpPr>
              <a:stCxn id="9" idx="3"/>
              <a:endCxn id="14" idx="0"/>
            </p:cNvCxnSpPr>
            <p:nvPr/>
          </p:nvCxnSpPr>
          <p:spPr>
            <a:xfrm>
              <a:off x="4051890" y="2705694"/>
              <a:ext cx="399152" cy="2878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3" idx="3"/>
              <a:endCxn id="14" idx="2"/>
            </p:cNvCxnSpPr>
            <p:nvPr/>
          </p:nvCxnSpPr>
          <p:spPr>
            <a:xfrm flipV="1">
              <a:off x="4051890" y="3574125"/>
              <a:ext cx="399152" cy="27456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49870" y="2993553"/>
            <a:ext cx="3211294" cy="580572"/>
            <a:chOff x="4149870" y="2993553"/>
            <a:chExt cx="3211294" cy="580572"/>
          </a:xfrm>
        </p:grpSpPr>
        <p:sp>
          <p:nvSpPr>
            <p:cNvPr id="14" name="Rounded Rectangle 13"/>
            <p:cNvSpPr/>
            <p:nvPr/>
          </p:nvSpPr>
          <p:spPr>
            <a:xfrm>
              <a:off x="4149870" y="2993553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7735" y="3132649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3" name="Elbow Connector 42"/>
            <p:cNvCxnSpPr>
              <a:stCxn id="14" idx="3"/>
              <a:endCxn id="16" idx="1"/>
            </p:cNvCxnSpPr>
            <p:nvPr/>
          </p:nvCxnSpPr>
          <p:spPr>
            <a:xfrm>
              <a:off x="4752213" y="3283839"/>
              <a:ext cx="395522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47735" y="3435030"/>
            <a:ext cx="2213429" cy="1615926"/>
            <a:chOff x="5147735" y="3435030"/>
            <a:chExt cx="2213429" cy="1615926"/>
          </a:xfrm>
        </p:grpSpPr>
        <p:sp>
          <p:nvSpPr>
            <p:cNvPr id="17" name="Rectangle 16"/>
            <p:cNvSpPr/>
            <p:nvPr/>
          </p:nvSpPr>
          <p:spPr>
            <a:xfrm>
              <a:off x="5147735" y="4748575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16" idx="2"/>
              <a:endCxn id="17" idx="0"/>
            </p:cNvCxnSpPr>
            <p:nvPr/>
          </p:nvCxnSpPr>
          <p:spPr>
            <a:xfrm>
              <a:off x="6254450" y="3435030"/>
              <a:ext cx="0" cy="13135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Elbow Connector 48"/>
          <p:cNvCxnSpPr>
            <a:stCxn id="11" idx="2"/>
            <a:endCxn id="18" idx="2"/>
          </p:cNvCxnSpPr>
          <p:nvPr/>
        </p:nvCxnSpPr>
        <p:spPr>
          <a:xfrm rot="5400000" flipH="1" flipV="1">
            <a:off x="3124186" y="4440141"/>
            <a:ext cx="576954" cy="1798583"/>
          </a:xfrm>
          <a:prstGeom prst="bentConnector3">
            <a:avLst>
              <a:gd name="adj1" fmla="val -3543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0" idx="3"/>
            <a:endCxn id="19" idx="2"/>
          </p:cNvCxnSpPr>
          <p:nvPr/>
        </p:nvCxnSpPr>
        <p:spPr>
          <a:xfrm flipV="1">
            <a:off x="3583801" y="5050956"/>
            <a:ext cx="1248248" cy="425764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7" idx="3"/>
            <a:endCxn id="4" idx="1"/>
          </p:cNvCxnSpPr>
          <p:nvPr/>
        </p:nvCxnSpPr>
        <p:spPr>
          <a:xfrm flipV="1">
            <a:off x="1267571" y="2704485"/>
            <a:ext cx="570890" cy="1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838461" y="3697502"/>
            <a:ext cx="2213429" cy="1594164"/>
            <a:chOff x="1838461" y="3697502"/>
            <a:chExt cx="2213429" cy="1594164"/>
          </a:xfrm>
        </p:grpSpPr>
        <p:sp>
          <p:nvSpPr>
            <p:cNvPr id="12" name="Rounded Rectangle 11"/>
            <p:cNvSpPr/>
            <p:nvPr/>
          </p:nvSpPr>
          <p:spPr>
            <a:xfrm>
              <a:off x="2644004" y="4265984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PRG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38461" y="3697502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 sequence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2815756" y="4528456"/>
              <a:ext cx="258839" cy="1267582"/>
            </a:xfrm>
            <a:prstGeom prst="leftBrac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2" idx="0"/>
              <a:endCxn id="13" idx="2"/>
            </p:cNvCxnSpPr>
            <p:nvPr/>
          </p:nvCxnSpPr>
          <p:spPr>
            <a:xfrm flipV="1">
              <a:off x="2945176" y="3999883"/>
              <a:ext cx="0" cy="2661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7" idx="1"/>
              <a:endCxn id="12" idx="2"/>
            </p:cNvCxnSpPr>
            <p:nvPr/>
          </p:nvCxnSpPr>
          <p:spPr>
            <a:xfrm flipV="1">
              <a:off x="2945176" y="4846556"/>
              <a:ext cx="0" cy="186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521576" y="1560289"/>
            <a:ext cx="6023429" cy="44329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2382" y="2554503"/>
            <a:ext cx="965189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Message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361164" y="4760623"/>
            <a:ext cx="1528836" cy="302381"/>
            <a:chOff x="7361164" y="4760623"/>
            <a:chExt cx="1528836" cy="302381"/>
          </a:xfrm>
        </p:grpSpPr>
        <p:cxnSp>
          <p:nvCxnSpPr>
            <p:cNvPr id="54" name="Straight Arrow Connector 53"/>
            <p:cNvCxnSpPr>
              <a:stCxn id="17" idx="3"/>
              <a:endCxn id="70" idx="1"/>
            </p:cNvCxnSpPr>
            <p:nvPr/>
          </p:nvCxnSpPr>
          <p:spPr>
            <a:xfrm>
              <a:off x="7361164" y="4899766"/>
              <a:ext cx="401550" cy="1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762714" y="4760623"/>
              <a:ext cx="1127286" cy="30238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Encryption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33481" y="5325529"/>
            <a:ext cx="875706" cy="1230097"/>
            <a:chOff x="2733481" y="5325529"/>
            <a:chExt cx="875706" cy="1230097"/>
          </a:xfrm>
        </p:grpSpPr>
        <p:sp>
          <p:nvSpPr>
            <p:cNvPr id="10" name="Rectangle 9"/>
            <p:cNvSpPr/>
            <p:nvPr/>
          </p:nvSpPr>
          <p:spPr>
            <a:xfrm>
              <a:off x="2761324" y="5325529"/>
              <a:ext cx="822477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33481" y="6253245"/>
              <a:ext cx="875706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Key</a:t>
              </a:r>
            </a:p>
          </p:txBody>
        </p:sp>
        <p:cxnSp>
          <p:nvCxnSpPr>
            <p:cNvPr id="79" name="Elbow Connector 78"/>
            <p:cNvCxnSpPr>
              <a:stCxn id="77" idx="0"/>
              <a:endCxn id="10" idx="2"/>
            </p:cNvCxnSpPr>
            <p:nvPr/>
          </p:nvCxnSpPr>
          <p:spPr>
            <a:xfrm rot="5400000" flipH="1" flipV="1">
              <a:off x="2859281" y="5939964"/>
              <a:ext cx="625335" cy="122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015617" y="4676005"/>
            <a:ext cx="3406021" cy="4378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8" grpId="0" animBg="1"/>
      <p:bldP spid="1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</a:t>
            </a:r>
            <a:r>
              <a:rPr lang="en-US" dirty="0" smtClean="0"/>
              <a:t>/Dec of TKIP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8461" y="2553294"/>
            <a:ext cx="1671562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Plaintext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41546" y="1773111"/>
            <a:ext cx="735406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Michael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4213" y="2554503"/>
            <a:ext cx="517677" cy="3023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0288" y="4748575"/>
            <a:ext cx="42333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IV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2" y="4748575"/>
            <a:ext cx="520094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Key 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207" y="6383844"/>
            <a:ext cx="1060758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13141C"/>
                </a:solidFill>
              </a:rPr>
              <a:t>Seq</a:t>
            </a:r>
            <a:r>
              <a:rPr lang="en-US" dirty="0" smtClean="0">
                <a:solidFill>
                  <a:srgbClr val="13141C"/>
                </a:solidFill>
              </a:rPr>
              <a:t> No</a:t>
            </a:r>
          </a:p>
        </p:txBody>
      </p:sp>
      <p:cxnSp>
        <p:nvCxnSpPr>
          <p:cNvPr id="33" name="Elbow Connector 32"/>
          <p:cNvCxnSpPr>
            <a:stCxn id="4" idx="0"/>
            <a:endCxn id="8" idx="1"/>
          </p:cNvCxnSpPr>
          <p:nvPr/>
        </p:nvCxnSpPr>
        <p:spPr>
          <a:xfrm rot="5400000" flipH="1" flipV="1">
            <a:off x="2562946" y="2174694"/>
            <a:ext cx="489897" cy="2673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8" idx="3"/>
            <a:endCxn id="9" idx="0"/>
          </p:cNvCxnSpPr>
          <p:nvPr/>
        </p:nvCxnSpPr>
        <p:spPr>
          <a:xfrm>
            <a:off x="3676952" y="2063397"/>
            <a:ext cx="116100" cy="4911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51890" y="2705694"/>
            <a:ext cx="399152" cy="1142999"/>
            <a:chOff x="4051890" y="2705694"/>
            <a:chExt cx="399152" cy="1142999"/>
          </a:xfrm>
        </p:grpSpPr>
        <p:cxnSp>
          <p:nvCxnSpPr>
            <p:cNvPr id="39" name="Elbow Connector 38"/>
            <p:cNvCxnSpPr>
              <a:stCxn id="9" idx="3"/>
              <a:endCxn id="14" idx="0"/>
            </p:cNvCxnSpPr>
            <p:nvPr/>
          </p:nvCxnSpPr>
          <p:spPr>
            <a:xfrm>
              <a:off x="4051890" y="2705694"/>
              <a:ext cx="399152" cy="2878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3" idx="3"/>
              <a:endCxn id="14" idx="2"/>
            </p:cNvCxnSpPr>
            <p:nvPr/>
          </p:nvCxnSpPr>
          <p:spPr>
            <a:xfrm flipV="1">
              <a:off x="4051890" y="3574125"/>
              <a:ext cx="399152" cy="27456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49870" y="2993553"/>
            <a:ext cx="3211294" cy="580572"/>
            <a:chOff x="4149870" y="2993553"/>
            <a:chExt cx="3211294" cy="580572"/>
          </a:xfrm>
        </p:grpSpPr>
        <p:sp>
          <p:nvSpPr>
            <p:cNvPr id="14" name="Rounded Rectangle 13"/>
            <p:cNvSpPr/>
            <p:nvPr/>
          </p:nvSpPr>
          <p:spPr>
            <a:xfrm>
              <a:off x="4149870" y="2993553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7735" y="3132649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3" name="Elbow Connector 42"/>
            <p:cNvCxnSpPr>
              <a:stCxn id="14" idx="3"/>
              <a:endCxn id="16" idx="1"/>
            </p:cNvCxnSpPr>
            <p:nvPr/>
          </p:nvCxnSpPr>
          <p:spPr>
            <a:xfrm>
              <a:off x="4752213" y="3283839"/>
              <a:ext cx="395522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47735" y="3435030"/>
            <a:ext cx="2213429" cy="1615926"/>
            <a:chOff x="5147735" y="3435030"/>
            <a:chExt cx="2213429" cy="1615926"/>
          </a:xfrm>
        </p:grpSpPr>
        <p:sp>
          <p:nvSpPr>
            <p:cNvPr id="17" name="Rectangle 16"/>
            <p:cNvSpPr/>
            <p:nvPr/>
          </p:nvSpPr>
          <p:spPr>
            <a:xfrm>
              <a:off x="5147735" y="4748575"/>
              <a:ext cx="2213429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Ciphertext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16" idx="2"/>
              <a:endCxn id="17" idx="0"/>
            </p:cNvCxnSpPr>
            <p:nvPr/>
          </p:nvCxnSpPr>
          <p:spPr>
            <a:xfrm>
              <a:off x="6254450" y="3435030"/>
              <a:ext cx="0" cy="13135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Elbow Connector 48"/>
          <p:cNvCxnSpPr>
            <a:stCxn id="11" idx="3"/>
            <a:endCxn id="46" idx="1"/>
          </p:cNvCxnSpPr>
          <p:nvPr/>
        </p:nvCxnSpPr>
        <p:spPr>
          <a:xfrm flipV="1">
            <a:off x="1315965" y="6311281"/>
            <a:ext cx="1204661" cy="2237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19" idx="2"/>
          </p:cNvCxnSpPr>
          <p:nvPr/>
        </p:nvCxnSpPr>
        <p:spPr>
          <a:xfrm flipV="1">
            <a:off x="1315965" y="5050956"/>
            <a:ext cx="3516084" cy="576954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7" idx="3"/>
            <a:endCxn id="4" idx="1"/>
          </p:cNvCxnSpPr>
          <p:nvPr/>
        </p:nvCxnSpPr>
        <p:spPr>
          <a:xfrm flipV="1">
            <a:off x="1267571" y="2704485"/>
            <a:ext cx="570890" cy="1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44004" y="4265984"/>
            <a:ext cx="602343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8461" y="3697502"/>
            <a:ext cx="2213429" cy="3023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Key sequence</a:t>
            </a:r>
          </a:p>
        </p:txBody>
      </p:sp>
      <p:cxnSp>
        <p:nvCxnSpPr>
          <p:cNvPr id="45" name="Straight Arrow Connector 44"/>
          <p:cNvCxnSpPr>
            <a:stCxn id="12" idx="0"/>
            <a:endCxn id="13" idx="2"/>
          </p:cNvCxnSpPr>
          <p:nvPr/>
        </p:nvCxnSpPr>
        <p:spPr>
          <a:xfrm flipV="1">
            <a:off x="2945176" y="3999883"/>
            <a:ext cx="0" cy="266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0"/>
            <a:endCxn id="12" idx="2"/>
          </p:cNvCxnSpPr>
          <p:nvPr/>
        </p:nvCxnSpPr>
        <p:spPr>
          <a:xfrm flipH="1" flipV="1">
            <a:off x="2945176" y="4846556"/>
            <a:ext cx="2417" cy="430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521576" y="1560289"/>
            <a:ext cx="6023429" cy="44329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2382" y="2554503"/>
            <a:ext cx="965189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Message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361164" y="4760623"/>
            <a:ext cx="1528836" cy="302381"/>
            <a:chOff x="7361164" y="4760623"/>
            <a:chExt cx="1528836" cy="302381"/>
          </a:xfrm>
        </p:grpSpPr>
        <p:cxnSp>
          <p:nvCxnSpPr>
            <p:cNvPr id="54" name="Straight Arrow Connector 53"/>
            <p:cNvCxnSpPr>
              <a:stCxn id="17" idx="3"/>
              <a:endCxn id="70" idx="1"/>
            </p:cNvCxnSpPr>
            <p:nvPr/>
          </p:nvCxnSpPr>
          <p:spPr>
            <a:xfrm>
              <a:off x="7361164" y="4899766"/>
              <a:ext cx="401550" cy="1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762714" y="4760623"/>
              <a:ext cx="1127286" cy="30238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Encryption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1384" y="5277149"/>
            <a:ext cx="1272417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Key seed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55207" y="5112634"/>
            <a:ext cx="1060758" cy="5805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Temporal Key</a:t>
            </a:r>
          </a:p>
        </p:txBody>
      </p:sp>
      <p:cxnSp>
        <p:nvCxnSpPr>
          <p:cNvPr id="79" name="Elbow Connector 78"/>
          <p:cNvCxnSpPr>
            <a:stCxn id="46" idx="0"/>
            <a:endCxn id="10" idx="2"/>
          </p:cNvCxnSpPr>
          <p:nvPr/>
        </p:nvCxnSpPr>
        <p:spPr>
          <a:xfrm rot="16200000" flipV="1">
            <a:off x="2730490" y="5796634"/>
            <a:ext cx="441465" cy="72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15617" y="4676005"/>
            <a:ext cx="3406021" cy="4378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20626" y="6020995"/>
            <a:ext cx="868447" cy="580572"/>
          </a:xfrm>
          <a:prstGeom prst="roundRect">
            <a:avLst>
              <a:gd name="adj" fmla="val 338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Key</a:t>
            </a:r>
          </a:p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Mixing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5207" y="5827475"/>
            <a:ext cx="1060758" cy="4426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Transmitter</a:t>
            </a:r>
          </a:p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MAC</a:t>
            </a:r>
          </a:p>
        </p:txBody>
      </p:sp>
      <p:cxnSp>
        <p:nvCxnSpPr>
          <p:cNvPr id="56" name="Elbow Connector 55"/>
          <p:cNvCxnSpPr>
            <a:stCxn id="55" idx="3"/>
            <a:endCxn id="46" idx="1"/>
          </p:cNvCxnSpPr>
          <p:nvPr/>
        </p:nvCxnSpPr>
        <p:spPr>
          <a:xfrm>
            <a:off x="1315965" y="6048818"/>
            <a:ext cx="1204661" cy="2624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77" idx="3"/>
            <a:endCxn id="46" idx="1"/>
          </p:cNvCxnSpPr>
          <p:nvPr/>
        </p:nvCxnSpPr>
        <p:spPr>
          <a:xfrm>
            <a:off x="1315965" y="5402920"/>
            <a:ext cx="1204661" cy="908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9642" y="1811873"/>
            <a:ext cx="965189" cy="302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MIC Key</a:t>
            </a:r>
          </a:p>
        </p:txBody>
      </p:sp>
      <p:cxnSp>
        <p:nvCxnSpPr>
          <p:cNvPr id="69" name="Straight Arrow Connector 68"/>
          <p:cNvCxnSpPr>
            <a:stCxn id="68" idx="3"/>
          </p:cNvCxnSpPr>
          <p:nvPr/>
        </p:nvCxnSpPr>
        <p:spPr>
          <a:xfrm flipV="1">
            <a:off x="1274831" y="1954542"/>
            <a:ext cx="1666715" cy="8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8" idx="2"/>
          </p:cNvCxnSpPr>
          <p:nvPr/>
        </p:nvCxnSpPr>
        <p:spPr>
          <a:xfrm flipV="1">
            <a:off x="1315965" y="5050956"/>
            <a:ext cx="2995990" cy="1586897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6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8" grpId="0" animBg="1"/>
      <p:bldP spid="19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vs. WPA</a:t>
            </a:r>
            <a:endParaRPr lang="en-US" dirty="0"/>
          </a:p>
        </p:txBody>
      </p:sp>
      <p:pic>
        <p:nvPicPr>
          <p:cNvPr id="4" name="Content Placeholder 3" descr="Screen Shot 2012-09-16 at 11.02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r="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1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is not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7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WEP fails to provide 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Message Modification Detection</a:t>
            </a:r>
          </a:p>
          <a:p>
            <a:pPr lvl="1"/>
            <a:r>
              <a:rPr lang="en-US" dirty="0" smtClean="0"/>
              <a:t>Message Privacy</a:t>
            </a:r>
          </a:p>
          <a:p>
            <a:pPr lvl="1"/>
            <a:r>
              <a:rPr lang="en-US" dirty="0" smtClean="0"/>
              <a:t>Key Protection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IEEE working group launched (802.11i)</a:t>
            </a:r>
          </a:p>
          <a:p>
            <a:pPr lvl="1"/>
            <a:r>
              <a:rPr lang="en-US" dirty="0" smtClean="0"/>
              <a:t>Wi-Fi proposed WPA (TKIP)</a:t>
            </a:r>
          </a:p>
          <a:p>
            <a:pPr lvl="1"/>
            <a:r>
              <a:rPr lang="en-US" dirty="0" smtClean="0"/>
              <a:t>IEEE proposed WPA2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2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Authentication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46705" y="2098499"/>
            <a:ext cx="0" cy="1294187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2862" y="2098499"/>
            <a:ext cx="0" cy="1294187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789685" y="1696952"/>
            <a:ext cx="733410" cy="401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STA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95843" y="1696952"/>
            <a:ext cx="733410" cy="401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AP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2824004" y="2384948"/>
            <a:ext cx="2528858" cy="306351"/>
            <a:chOff x="2824004" y="2384948"/>
            <a:chExt cx="2528858" cy="306351"/>
          </a:xfrm>
        </p:grpSpPr>
        <p:sp>
          <p:nvSpPr>
            <p:cNvPr id="6" name="Rectangle 5"/>
            <p:cNvSpPr/>
            <p:nvPr/>
          </p:nvSpPr>
          <p:spPr>
            <a:xfrm>
              <a:off x="4018029" y="2384948"/>
              <a:ext cx="1334833" cy="30635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plaintext</a:t>
              </a:r>
            </a:p>
          </p:txBody>
        </p:sp>
        <p:cxnSp>
          <p:nvCxnSpPr>
            <p:cNvPr id="21" name="Straight Arrow Connector 20"/>
            <p:cNvCxnSpPr>
              <a:stCxn id="6" idx="1"/>
            </p:cNvCxnSpPr>
            <p:nvPr/>
          </p:nvCxnSpPr>
          <p:spPr>
            <a:xfrm flipH="1">
              <a:off x="2824004" y="2538124"/>
              <a:ext cx="11940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372142" y="5140034"/>
            <a:ext cx="1419981" cy="2946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Key stream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1752843" y="5004622"/>
            <a:ext cx="1619299" cy="573312"/>
            <a:chOff x="1752843" y="5004622"/>
            <a:chExt cx="1619299" cy="573312"/>
          </a:xfrm>
        </p:grpSpPr>
        <p:sp>
          <p:nvSpPr>
            <p:cNvPr id="5" name="Octagon 4"/>
            <p:cNvSpPr/>
            <p:nvPr/>
          </p:nvSpPr>
          <p:spPr>
            <a:xfrm>
              <a:off x="2260375" y="5004622"/>
              <a:ext cx="573314" cy="573312"/>
            </a:xfrm>
            <a:prstGeom prst="oct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cxnSp>
          <p:nvCxnSpPr>
            <p:cNvPr id="11" name="Straight Arrow Connector 10"/>
            <p:cNvCxnSpPr>
              <a:stCxn id="50" idx="3"/>
              <a:endCxn id="5" idx="5"/>
            </p:cNvCxnSpPr>
            <p:nvPr/>
          </p:nvCxnSpPr>
          <p:spPr>
            <a:xfrm>
              <a:off x="1752843" y="5100266"/>
              <a:ext cx="507532" cy="72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1" idx="3"/>
              <a:endCxn id="5" idx="4"/>
            </p:cNvCxnSpPr>
            <p:nvPr/>
          </p:nvCxnSpPr>
          <p:spPr>
            <a:xfrm flipV="1">
              <a:off x="1765456" y="5410017"/>
              <a:ext cx="494919" cy="1679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5" idx="1"/>
            </p:cNvCxnSpPr>
            <p:nvPr/>
          </p:nvCxnSpPr>
          <p:spPr>
            <a:xfrm>
              <a:off x="2833690" y="5287372"/>
              <a:ext cx="5384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95" y="2062212"/>
            <a:ext cx="1905000" cy="8890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9" name="Group 118"/>
          <p:cNvGrpSpPr/>
          <p:nvPr/>
        </p:nvGrpSpPr>
        <p:grpSpPr>
          <a:xfrm>
            <a:off x="597495" y="2313179"/>
            <a:ext cx="2226509" cy="1762916"/>
            <a:chOff x="597495" y="2313179"/>
            <a:chExt cx="2226509" cy="1762916"/>
          </a:xfrm>
        </p:grpSpPr>
        <p:sp>
          <p:nvSpPr>
            <p:cNvPr id="9" name="Rectangle 8"/>
            <p:cNvSpPr/>
            <p:nvPr/>
          </p:nvSpPr>
          <p:spPr>
            <a:xfrm>
              <a:off x="597495" y="2396625"/>
              <a:ext cx="1419981" cy="2946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Key stream</a:t>
              </a:r>
            </a:p>
          </p:txBody>
        </p:sp>
        <p:sp>
          <p:nvSpPr>
            <p:cNvPr id="37" name="Octagon 36"/>
            <p:cNvSpPr/>
            <p:nvPr/>
          </p:nvSpPr>
          <p:spPr>
            <a:xfrm>
              <a:off x="2382513" y="2313179"/>
              <a:ext cx="441491" cy="441489"/>
            </a:xfrm>
            <a:prstGeom prst="oct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6620" y="3793989"/>
              <a:ext cx="670076" cy="28210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Key</a:t>
              </a:r>
            </a:p>
          </p:txBody>
        </p:sp>
        <p:sp>
          <p:nvSpPr>
            <p:cNvPr id="40" name="Octagon 39"/>
            <p:cNvSpPr/>
            <p:nvPr/>
          </p:nvSpPr>
          <p:spPr>
            <a:xfrm>
              <a:off x="936162" y="3037794"/>
              <a:ext cx="441491" cy="441489"/>
            </a:xfrm>
            <a:prstGeom prst="oct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13141C"/>
                  </a:solidFill>
                </a:rPr>
                <a:t>PRG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7495" y="3789645"/>
              <a:ext cx="374953" cy="2864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cxnSp>
          <p:nvCxnSpPr>
            <p:cNvPr id="77" name="Straight Arrow Connector 76"/>
            <p:cNvCxnSpPr>
              <a:stCxn id="9" idx="3"/>
            </p:cNvCxnSpPr>
            <p:nvPr/>
          </p:nvCxnSpPr>
          <p:spPr>
            <a:xfrm flipV="1">
              <a:off x="2017476" y="2538124"/>
              <a:ext cx="365037" cy="5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146620" y="2691300"/>
              <a:ext cx="0" cy="346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44" idx="0"/>
              <a:endCxn id="40" idx="3"/>
            </p:cNvCxnSpPr>
            <p:nvPr/>
          </p:nvCxnSpPr>
          <p:spPr>
            <a:xfrm flipV="1">
              <a:off x="784972" y="3479283"/>
              <a:ext cx="280498" cy="3103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9" idx="0"/>
            </p:cNvCxnSpPr>
            <p:nvPr/>
          </p:nvCxnSpPr>
          <p:spPr>
            <a:xfrm flipH="1" flipV="1">
              <a:off x="1260315" y="3479283"/>
              <a:ext cx="221343" cy="314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620031" y="4445364"/>
            <a:ext cx="2939568" cy="1671544"/>
            <a:chOff x="5620031" y="4445364"/>
            <a:chExt cx="2939568" cy="1671544"/>
          </a:xfrm>
        </p:grpSpPr>
        <p:cxnSp>
          <p:nvCxnSpPr>
            <p:cNvPr id="93" name="Straight Connector 92"/>
            <p:cNvCxnSpPr>
              <a:stCxn id="95" idx="2"/>
            </p:cNvCxnSpPr>
            <p:nvPr/>
          </p:nvCxnSpPr>
          <p:spPr>
            <a:xfrm flipH="1">
              <a:off x="5977051" y="4846911"/>
              <a:ext cx="9685" cy="1269997"/>
            </a:xfrm>
            <a:prstGeom prst="line">
              <a:avLst/>
            </a:prstGeom>
            <a:ln>
              <a:prstDash val="dot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6" idx="2"/>
            </p:cNvCxnSpPr>
            <p:nvPr/>
          </p:nvCxnSpPr>
          <p:spPr>
            <a:xfrm flipH="1">
              <a:off x="8183208" y="4846911"/>
              <a:ext cx="9686" cy="1269997"/>
            </a:xfrm>
            <a:prstGeom prst="line">
              <a:avLst/>
            </a:prstGeom>
            <a:ln>
              <a:prstDash val="dot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5620031" y="4445364"/>
              <a:ext cx="733410" cy="4015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13141C"/>
                  </a:solidFill>
                </a:rPr>
                <a:t>Adv</a:t>
              </a:r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26189" y="4445364"/>
              <a:ext cx="733410" cy="4015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AP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654351" y="5133360"/>
            <a:ext cx="2528857" cy="306351"/>
            <a:chOff x="5654351" y="5133360"/>
            <a:chExt cx="2528857" cy="306351"/>
          </a:xfrm>
        </p:grpSpPr>
        <p:sp>
          <p:nvSpPr>
            <p:cNvPr id="91" name="Rectangle 90"/>
            <p:cNvSpPr/>
            <p:nvPr/>
          </p:nvSpPr>
          <p:spPr>
            <a:xfrm>
              <a:off x="6848375" y="5133360"/>
              <a:ext cx="1334833" cy="306351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plaintext</a:t>
              </a:r>
            </a:p>
          </p:txBody>
        </p:sp>
        <p:cxnSp>
          <p:nvCxnSpPr>
            <p:cNvPr id="97" name="Straight Arrow Connector 96"/>
            <p:cNvCxnSpPr>
              <a:stCxn id="91" idx="1"/>
            </p:cNvCxnSpPr>
            <p:nvPr/>
          </p:nvCxnSpPr>
          <p:spPr>
            <a:xfrm flipH="1">
              <a:off x="5654351" y="5286536"/>
              <a:ext cx="1194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5988388" y="5854649"/>
            <a:ext cx="374953" cy="2864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IV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792123" y="5061591"/>
            <a:ext cx="3391085" cy="1079507"/>
            <a:chOff x="4792123" y="5061591"/>
            <a:chExt cx="3391085" cy="1079507"/>
          </a:xfrm>
        </p:grpSpPr>
        <p:sp>
          <p:nvSpPr>
            <p:cNvPr id="92" name="Rectangle 91"/>
            <p:cNvSpPr/>
            <p:nvPr/>
          </p:nvSpPr>
          <p:spPr>
            <a:xfrm>
              <a:off x="6437134" y="5854648"/>
              <a:ext cx="1308692" cy="28645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  <a:lumOff val="10000"/>
                  </a:schemeClr>
                </a:gs>
                <a:gs pos="80000">
                  <a:schemeClr val="bg2">
                    <a:lumMod val="75000"/>
                    <a:lumOff val="25000"/>
                  </a:schemeClr>
                </a:gs>
                <a:gs pos="100000">
                  <a:schemeClr val="bg2">
                    <a:lumMod val="50000"/>
                    <a:lumOff val="5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13141C"/>
                  </a:solidFill>
                </a:rPr>
                <a:t>ciphertext</a:t>
              </a:r>
              <a:endParaRPr lang="en-US" sz="1600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2" idx="3"/>
            </p:cNvCxnSpPr>
            <p:nvPr/>
          </p:nvCxnSpPr>
          <p:spPr>
            <a:xfrm flipV="1">
              <a:off x="7745826" y="5995947"/>
              <a:ext cx="437382" cy="1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Octagon 98"/>
            <p:cNvSpPr/>
            <p:nvPr/>
          </p:nvSpPr>
          <p:spPr>
            <a:xfrm>
              <a:off x="5212859" y="5061591"/>
              <a:ext cx="441491" cy="441489"/>
            </a:xfrm>
            <a:prstGeom prst="oct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cxnSp>
          <p:nvCxnSpPr>
            <p:cNvPr id="101" name="Straight Arrow Connector 100"/>
            <p:cNvCxnSpPr>
              <a:stCxn id="65" idx="3"/>
            </p:cNvCxnSpPr>
            <p:nvPr/>
          </p:nvCxnSpPr>
          <p:spPr>
            <a:xfrm>
              <a:off x="4792123" y="5287372"/>
              <a:ext cx="4207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99" idx="2"/>
              <a:endCxn id="92" idx="0"/>
            </p:cNvCxnSpPr>
            <p:nvPr/>
          </p:nvCxnSpPr>
          <p:spPr>
            <a:xfrm rot="16200000" flipH="1">
              <a:off x="6132477" y="4895645"/>
              <a:ext cx="351568" cy="15664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7735209" y="6176525"/>
            <a:ext cx="89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SUCESS</a:t>
            </a:r>
            <a:endParaRPr lang="en-US" sz="16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2694696" y="2754668"/>
            <a:ext cx="3034557" cy="971793"/>
            <a:chOff x="2694696" y="2754668"/>
            <a:chExt cx="3034557" cy="971793"/>
          </a:xfrm>
        </p:grpSpPr>
        <p:sp>
          <p:nvSpPr>
            <p:cNvPr id="7" name="Rectangle 6"/>
            <p:cNvSpPr/>
            <p:nvPr/>
          </p:nvSpPr>
          <p:spPr>
            <a:xfrm>
              <a:off x="3606788" y="3106236"/>
              <a:ext cx="1308692" cy="2864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13141C"/>
                  </a:solidFill>
                </a:rPr>
                <a:t>ciphertext</a:t>
              </a:r>
              <a:endParaRPr lang="en-US" sz="1600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7" idx="3"/>
            </p:cNvCxnSpPr>
            <p:nvPr/>
          </p:nvCxnSpPr>
          <p:spPr>
            <a:xfrm flipV="1">
              <a:off x="4915480" y="3247535"/>
              <a:ext cx="437382" cy="1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158042" y="3106237"/>
              <a:ext cx="374953" cy="2864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cxnSp>
          <p:nvCxnSpPr>
            <p:cNvPr id="86" name="Elbow Connector 85"/>
            <p:cNvCxnSpPr>
              <a:stCxn id="37" idx="2"/>
              <a:endCxn id="7" idx="0"/>
            </p:cNvCxnSpPr>
            <p:nvPr/>
          </p:nvCxnSpPr>
          <p:spPr>
            <a:xfrm rot="16200000" flipH="1">
              <a:off x="3302131" y="2147233"/>
              <a:ext cx="351568" cy="15664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833255" y="3387907"/>
              <a:ext cx="895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SUCESS</a:t>
              </a:r>
              <a:endParaRPr lang="en-US" sz="1600" dirty="0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229810" y="1527630"/>
            <a:ext cx="5758578" cy="2669419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9810" y="1512286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229810" y="4312113"/>
            <a:ext cx="8456989" cy="2202965"/>
            <a:chOff x="229810" y="4312113"/>
            <a:chExt cx="8456989" cy="2202965"/>
          </a:xfrm>
        </p:grpSpPr>
        <p:sp>
          <p:nvSpPr>
            <p:cNvPr id="50" name="Rectangle 49"/>
            <p:cNvSpPr/>
            <p:nvPr/>
          </p:nvSpPr>
          <p:spPr>
            <a:xfrm>
              <a:off x="466893" y="4957041"/>
              <a:ext cx="1285950" cy="2864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plaintext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6764" y="5434709"/>
              <a:ext cx="1308692" cy="2864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13141C"/>
                  </a:solidFill>
                </a:rPr>
                <a:t>ciphertext</a:t>
              </a:r>
              <a:endParaRPr lang="en-US" sz="1600" dirty="0" smtClean="0">
                <a:solidFill>
                  <a:srgbClr val="13141C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84992" y="5564619"/>
              <a:ext cx="374953" cy="2864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9810" y="4312113"/>
              <a:ext cx="8456989" cy="220296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9810" y="4312113"/>
              <a:ext cx="818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Attack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97563" y="5854649"/>
              <a:ext cx="2372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Observed (IV,P,C) tuple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36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00" grpId="0" animBg="1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wrong: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shouldn’t be able to change a bit in the message without being detected</a:t>
            </a:r>
          </a:p>
          <a:p>
            <a:r>
              <a:rPr lang="en-US" dirty="0" smtClean="0"/>
              <a:t>But the attacker can flip a bit in the message and fix the ICV (by flipping some bits in it) so that ICV is still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8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5969189" y="1963525"/>
            <a:ext cx="2685142" cy="1597646"/>
            <a:chOff x="5969189" y="1963525"/>
            <a:chExt cx="2685142" cy="1597646"/>
          </a:xfrm>
        </p:grpSpPr>
        <p:sp>
          <p:nvSpPr>
            <p:cNvPr id="4" name="Rectangle 3"/>
            <p:cNvSpPr/>
            <p:nvPr/>
          </p:nvSpPr>
          <p:spPr>
            <a:xfrm>
              <a:off x="6781992" y="1963525"/>
              <a:ext cx="1872339" cy="30635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13141C"/>
                  </a:solidFill>
                </a:rPr>
                <a:t>P: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79573" y="3245956"/>
              <a:ext cx="1874758" cy="31521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13141C"/>
                  </a:solidFill>
                </a:rPr>
                <a:t>C:</a:t>
              </a:r>
            </a:p>
          </p:txBody>
        </p: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7768356" y="2269876"/>
              <a:ext cx="0" cy="2577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969189" y="2611060"/>
              <a:ext cx="1226086" cy="2946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Key stream</a:t>
              </a:r>
            </a:p>
          </p:txBody>
        </p:sp>
        <p:sp>
          <p:nvSpPr>
            <p:cNvPr id="23" name="Octagon 22"/>
            <p:cNvSpPr/>
            <p:nvPr/>
          </p:nvSpPr>
          <p:spPr>
            <a:xfrm>
              <a:off x="7560312" y="2527614"/>
              <a:ext cx="441491" cy="441489"/>
            </a:xfrm>
            <a:prstGeom prst="oct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13141C"/>
                  </a:solidFill>
                </a:rPr>
                <a:t>XOR</a:t>
              </a:r>
            </a:p>
          </p:txBody>
        </p:sp>
        <p:cxnSp>
          <p:nvCxnSpPr>
            <p:cNvPr id="24" name="Straight Arrow Connector 23"/>
            <p:cNvCxnSpPr>
              <a:stCxn id="22" idx="3"/>
            </p:cNvCxnSpPr>
            <p:nvPr/>
          </p:nvCxnSpPr>
          <p:spPr>
            <a:xfrm flipV="1">
              <a:off x="7195275" y="2752560"/>
              <a:ext cx="365037" cy="5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7" idx="0"/>
            </p:cNvCxnSpPr>
            <p:nvPr/>
          </p:nvCxnSpPr>
          <p:spPr>
            <a:xfrm flipH="1">
              <a:off x="7762914" y="2969103"/>
              <a:ext cx="5442" cy="2768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150"/>
            <a:ext cx="5153422" cy="46897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RC4, if a bit is flipped in plaintext, the corresponding bit in </a:t>
            </a:r>
            <a:r>
              <a:rPr lang="en-US" dirty="0" err="1" smtClean="0"/>
              <a:t>ciphertext</a:t>
            </a:r>
            <a:r>
              <a:rPr lang="en-US" dirty="0" smtClean="0"/>
              <a:t> is also flipped, and no other bits are changed</a:t>
            </a:r>
          </a:p>
          <a:p>
            <a:endParaRPr lang="en-US" dirty="0" smtClean="0"/>
          </a:p>
          <a:p>
            <a:r>
              <a:rPr lang="en-US" dirty="0" smtClean="0"/>
              <a:t>With CRC, you can compute which bits will be flipped when you flip a bit in the plaintext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2998" y="1963525"/>
            <a:ext cx="90715" cy="3063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0579" y="3245956"/>
            <a:ext cx="84669" cy="3063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2358" y="1631558"/>
            <a:ext cx="451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flip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42774" y="3561171"/>
            <a:ext cx="451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flip</a:t>
            </a:r>
            <a:endParaRPr lang="en-US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652789" y="4681976"/>
            <a:ext cx="3086044" cy="1083773"/>
            <a:chOff x="5652789" y="4681976"/>
            <a:chExt cx="3086044" cy="1083773"/>
          </a:xfrm>
        </p:grpSpPr>
        <p:sp>
          <p:nvSpPr>
            <p:cNvPr id="39" name="Rectangle 38"/>
            <p:cNvSpPr/>
            <p:nvPr/>
          </p:nvSpPr>
          <p:spPr>
            <a:xfrm>
              <a:off x="5652789" y="5462159"/>
              <a:ext cx="1671562" cy="3023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13141C"/>
                  </a:solidFill>
                </a:rPr>
                <a:t>P: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55874" y="4681976"/>
              <a:ext cx="602343" cy="580572"/>
            </a:xfrm>
            <a:prstGeom prst="roundRect">
              <a:avLst>
                <a:gd name="adj" fmla="val 3386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CRC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48541" y="5463368"/>
              <a:ext cx="1390292" cy="3023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13141C"/>
                  </a:solidFill>
                </a:rPr>
                <a:t>I:</a:t>
              </a:r>
            </a:p>
          </p:txBody>
        </p:sp>
        <p:cxnSp>
          <p:nvCxnSpPr>
            <p:cNvPr id="42" name="Elbow Connector 41"/>
            <p:cNvCxnSpPr>
              <a:stCxn id="39" idx="0"/>
              <a:endCxn id="40" idx="1"/>
            </p:cNvCxnSpPr>
            <p:nvPr/>
          </p:nvCxnSpPr>
          <p:spPr>
            <a:xfrm rot="5400000" flipH="1" flipV="1">
              <a:off x="6377274" y="5083559"/>
              <a:ext cx="489897" cy="26730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40" idx="3"/>
              <a:endCxn id="41" idx="0"/>
            </p:cNvCxnSpPr>
            <p:nvPr/>
          </p:nvCxnSpPr>
          <p:spPr>
            <a:xfrm>
              <a:off x="7358217" y="4972262"/>
              <a:ext cx="685470" cy="49110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883992" y="5457450"/>
            <a:ext cx="451165" cy="644905"/>
            <a:chOff x="5883992" y="5457450"/>
            <a:chExt cx="451165" cy="644905"/>
          </a:xfrm>
        </p:grpSpPr>
        <p:sp>
          <p:nvSpPr>
            <p:cNvPr id="46" name="Rectangle 45"/>
            <p:cNvSpPr/>
            <p:nvPr/>
          </p:nvSpPr>
          <p:spPr>
            <a:xfrm>
              <a:off x="6064216" y="5457450"/>
              <a:ext cx="90715" cy="30635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83992" y="5763801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77325" y="5454676"/>
            <a:ext cx="451165" cy="656541"/>
            <a:chOff x="7577325" y="5454676"/>
            <a:chExt cx="451165" cy="656541"/>
          </a:xfrm>
        </p:grpSpPr>
        <p:sp>
          <p:nvSpPr>
            <p:cNvPr id="49" name="Rectangle 48"/>
            <p:cNvSpPr/>
            <p:nvPr/>
          </p:nvSpPr>
          <p:spPr>
            <a:xfrm>
              <a:off x="7781549" y="5454676"/>
              <a:ext cx="84669" cy="30635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77325" y="5772663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228309" y="5465219"/>
            <a:ext cx="451165" cy="655878"/>
            <a:chOff x="8228309" y="5465219"/>
            <a:chExt cx="451165" cy="655878"/>
          </a:xfrm>
        </p:grpSpPr>
        <p:sp>
          <p:nvSpPr>
            <p:cNvPr id="51" name="Rectangle 50"/>
            <p:cNvSpPr/>
            <p:nvPr/>
          </p:nvSpPr>
          <p:spPr>
            <a:xfrm>
              <a:off x="8413063" y="5465219"/>
              <a:ext cx="84669" cy="30635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8309" y="5782543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78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Integrity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50133" y="2098500"/>
            <a:ext cx="0" cy="1022071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52862" y="2098499"/>
            <a:ext cx="0" cy="1022072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93113" y="1696953"/>
            <a:ext cx="733410" cy="401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STA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5843" y="1696952"/>
            <a:ext cx="733410" cy="401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AP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50133" y="2511643"/>
            <a:ext cx="2579157" cy="288378"/>
            <a:chOff x="1550133" y="2511643"/>
            <a:chExt cx="2579157" cy="288378"/>
          </a:xfrm>
        </p:grpSpPr>
        <p:sp>
          <p:nvSpPr>
            <p:cNvPr id="4" name="Rectangle 3"/>
            <p:cNvSpPr/>
            <p:nvPr/>
          </p:nvSpPr>
          <p:spPr>
            <a:xfrm>
              <a:off x="2820598" y="2511643"/>
              <a:ext cx="1308692" cy="2864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13141C"/>
                  </a:solidFill>
                </a:rPr>
                <a:t>ciphertext</a:t>
              </a:r>
              <a:endParaRPr lang="en-US" sz="1600" dirty="0" smtClean="0">
                <a:solidFill>
                  <a:srgbClr val="13141C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9756" y="2513571"/>
              <a:ext cx="374953" cy="2864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3141C"/>
                  </a:solidFill>
                </a:rPr>
                <a:t>IV</a:t>
              </a:r>
            </a:p>
          </p:txBody>
        </p:sp>
        <p:cxnSp>
          <p:nvCxnSpPr>
            <p:cNvPr id="12" name="Straight Arrow Connector 11"/>
            <p:cNvCxnSpPr>
              <a:endCxn id="10" idx="1"/>
            </p:cNvCxnSpPr>
            <p:nvPr/>
          </p:nvCxnSpPr>
          <p:spPr>
            <a:xfrm>
              <a:off x="1550133" y="2643946"/>
              <a:ext cx="809623" cy="12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86000" y="2798093"/>
            <a:ext cx="4524804" cy="1621507"/>
            <a:chOff x="2286000" y="2798093"/>
            <a:chExt cx="4524804" cy="1621507"/>
          </a:xfrm>
        </p:grpSpPr>
        <p:sp>
          <p:nvSpPr>
            <p:cNvPr id="15" name="Rectangle 14"/>
            <p:cNvSpPr/>
            <p:nvPr/>
          </p:nvSpPr>
          <p:spPr>
            <a:xfrm>
              <a:off x="2286000" y="3917110"/>
              <a:ext cx="4524804" cy="50249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13141C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09347" y="4015620"/>
              <a:ext cx="2803702" cy="3023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13141C"/>
                  </a:solidFill>
                </a:rPr>
                <a:t>P: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7800" y="4016829"/>
              <a:ext cx="1422672" cy="3023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13141C"/>
                  </a:solidFill>
                </a:rPr>
                <a:t>I: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286000" y="2800021"/>
              <a:ext cx="534598" cy="1117089"/>
            </a:xfrm>
            <a:prstGeom prst="straightConnector1">
              <a:avLst/>
            </a:prstGeom>
            <a:ln>
              <a:prstDash val="dash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129290" y="2798093"/>
              <a:ext cx="2681514" cy="1119017"/>
            </a:xfrm>
            <a:prstGeom prst="straightConnector1">
              <a:avLst/>
            </a:prstGeom>
            <a:ln>
              <a:prstDash val="dash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64512" y="4016829"/>
            <a:ext cx="451165" cy="1086400"/>
            <a:chOff x="3064512" y="4016829"/>
            <a:chExt cx="451165" cy="1086400"/>
          </a:xfrm>
        </p:grpSpPr>
        <p:sp>
          <p:nvSpPr>
            <p:cNvPr id="24" name="Rectangle 23"/>
            <p:cNvSpPr/>
            <p:nvPr/>
          </p:nvSpPr>
          <p:spPr>
            <a:xfrm>
              <a:off x="3247760" y="4016829"/>
              <a:ext cx="90715" cy="30635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512" y="4764675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  <p:cxnSp>
          <p:nvCxnSpPr>
            <p:cNvPr id="31" name="Straight Arrow Connector 30"/>
            <p:cNvCxnSpPr>
              <a:stCxn id="27" idx="0"/>
              <a:endCxn id="24" idx="2"/>
            </p:cNvCxnSpPr>
            <p:nvPr/>
          </p:nvCxnSpPr>
          <p:spPr>
            <a:xfrm flipV="1">
              <a:off x="3290095" y="4323180"/>
              <a:ext cx="3023" cy="4414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527860" y="4011650"/>
            <a:ext cx="451165" cy="1110321"/>
            <a:chOff x="5527860" y="4011650"/>
            <a:chExt cx="451165" cy="1110321"/>
          </a:xfrm>
        </p:grpSpPr>
        <p:sp>
          <p:nvSpPr>
            <p:cNvPr id="25" name="Rectangle 24"/>
            <p:cNvSpPr/>
            <p:nvPr/>
          </p:nvSpPr>
          <p:spPr>
            <a:xfrm>
              <a:off x="5729253" y="4011650"/>
              <a:ext cx="84669" cy="30635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27860" y="4783417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  <p:cxnSp>
          <p:nvCxnSpPr>
            <p:cNvPr id="33" name="Straight Arrow Connector 32"/>
            <p:cNvCxnSpPr>
              <a:stCxn id="28" idx="0"/>
              <a:endCxn id="25" idx="2"/>
            </p:cNvCxnSpPr>
            <p:nvPr/>
          </p:nvCxnSpPr>
          <p:spPr>
            <a:xfrm flipV="1">
              <a:off x="5753443" y="4318001"/>
              <a:ext cx="18145" cy="465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958203" y="4010874"/>
            <a:ext cx="451165" cy="1111097"/>
            <a:chOff x="5958203" y="4010874"/>
            <a:chExt cx="451165" cy="1111097"/>
          </a:xfrm>
        </p:grpSpPr>
        <p:sp>
          <p:nvSpPr>
            <p:cNvPr id="26" name="Rectangle 25"/>
            <p:cNvSpPr/>
            <p:nvPr/>
          </p:nvSpPr>
          <p:spPr>
            <a:xfrm>
              <a:off x="6147749" y="4010874"/>
              <a:ext cx="84669" cy="30635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58203" y="4783417"/>
              <a:ext cx="451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flip</a:t>
              </a:r>
              <a:endParaRPr lang="en-US" sz="1600" dirty="0"/>
            </a:p>
          </p:txBody>
        </p:sp>
        <p:cxnSp>
          <p:nvCxnSpPr>
            <p:cNvPr id="36" name="Straight Arrow Connector 35"/>
            <p:cNvCxnSpPr>
              <a:stCxn id="29" idx="0"/>
              <a:endCxn id="26" idx="2"/>
            </p:cNvCxnSpPr>
            <p:nvPr/>
          </p:nvCxnSpPr>
          <p:spPr>
            <a:xfrm flipV="1">
              <a:off x="6183786" y="4317225"/>
              <a:ext cx="6298" cy="466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4129290" y="5625471"/>
            <a:ext cx="1229677" cy="401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Attacker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4605266" y="3702255"/>
            <a:ext cx="325362" cy="3282842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129290" y="2463276"/>
            <a:ext cx="2432608" cy="369332"/>
            <a:chOff x="4129290" y="2463276"/>
            <a:chExt cx="2432608" cy="369332"/>
          </a:xfrm>
        </p:grpSpPr>
        <p:cxnSp>
          <p:nvCxnSpPr>
            <p:cNvPr id="9" name="Straight Arrow Connector 8"/>
            <p:cNvCxnSpPr>
              <a:stCxn id="4" idx="3"/>
            </p:cNvCxnSpPr>
            <p:nvPr/>
          </p:nvCxnSpPr>
          <p:spPr>
            <a:xfrm>
              <a:off x="4129290" y="2654868"/>
              <a:ext cx="12235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443195" y="2463276"/>
              <a:ext cx="1118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SUCCESS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57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en-US" dirty="0" smtClean="0"/>
              <a:t>Attacker can inject a long legitimate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 </a:t>
            </a:r>
            <a:r>
              <a:rPr lang="en-US" dirty="0" err="1" smtClean="0"/>
              <a:t>keystream</a:t>
            </a:r>
            <a:r>
              <a:rPr lang="en-US" dirty="0" smtClean="0"/>
              <a:t> of length 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16 packets of (m-4) plaintext and 4 CRC, all of which fragmentations of a long message of length (m-4)*16+4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AP’s forward of long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 </a:t>
            </a:r>
            <a:r>
              <a:rPr lang="en-US" dirty="0" err="1" smtClean="0"/>
              <a:t>keystream</a:t>
            </a:r>
            <a:r>
              <a:rPr lang="en-US" dirty="0" smtClean="0"/>
              <a:t> of length (m-4)*16+4=16m-60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Inject a packet of size: plaintext 16m-64, CRC 4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87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attack</a:t>
            </a:r>
          </a:p>
        </p:txBody>
      </p:sp>
      <p:pic>
        <p:nvPicPr>
          <p:cNvPr id="4" name="Picture 3" descr="Screen Shot 2015-03-19 at 2.5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286077"/>
            <a:ext cx="7810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4887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rgbClr val="13141C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17363</TotalTime>
  <Words>783</Words>
  <Application>Microsoft Macintosh PowerPoint</Application>
  <PresentationFormat>On-screen Show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Twilight</vt:lpstr>
      <vt:lpstr>WLAN Attacks </vt:lpstr>
      <vt:lpstr>Enc/Dec of WEP</vt:lpstr>
      <vt:lpstr>WEP is not secure</vt:lpstr>
      <vt:lpstr>Attack on Authentication</vt:lpstr>
      <vt:lpstr>What’s wrong: Integrity</vt:lpstr>
      <vt:lpstr>Background</vt:lpstr>
      <vt:lpstr>Attack on Integrity</vt:lpstr>
      <vt:lpstr>Fragmentation attack</vt:lpstr>
      <vt:lpstr>Fragmentation attack</vt:lpstr>
      <vt:lpstr>What’s wrong: Confidentiality</vt:lpstr>
      <vt:lpstr>Chopchop attack</vt:lpstr>
      <vt:lpstr>Chopchop attack</vt:lpstr>
      <vt:lpstr>Chopchop attack</vt:lpstr>
      <vt:lpstr>Chopchop attack</vt:lpstr>
      <vt:lpstr>IV reuse</vt:lpstr>
      <vt:lpstr>Birthday Paradox</vt:lpstr>
      <vt:lpstr>RC4’s weak keys</vt:lpstr>
      <vt:lpstr>Direct Key Attacks</vt:lpstr>
      <vt:lpstr>Lessons Learned</vt:lpstr>
      <vt:lpstr>WiFi Protected Access (WPA)</vt:lpstr>
      <vt:lpstr>WPA Design</vt:lpstr>
      <vt:lpstr>Enc/Dec of WEP</vt:lpstr>
      <vt:lpstr>Enc/Dec of TKIP</vt:lpstr>
      <vt:lpstr>WEP vs. WPA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550</cp:revision>
  <cp:lastPrinted>2012-09-16T14:38:34Z</cp:lastPrinted>
  <dcterms:created xsi:type="dcterms:W3CDTF">2011-09-12T13:39:30Z</dcterms:created>
  <dcterms:modified xsi:type="dcterms:W3CDTF">2015-03-18T18:01:11Z</dcterms:modified>
</cp:coreProperties>
</file>