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2" r:id="rId1"/>
  </p:sldMasterIdLst>
  <p:notesMasterIdLst>
    <p:notesMasterId r:id="rId26"/>
  </p:notesMasterIdLst>
  <p:handoutMasterIdLst>
    <p:handoutMasterId r:id="rId27"/>
  </p:handoutMasterIdLst>
  <p:sldIdLst>
    <p:sldId id="453" r:id="rId2"/>
    <p:sldId id="491" r:id="rId3"/>
    <p:sldId id="485" r:id="rId4"/>
    <p:sldId id="486" r:id="rId5"/>
    <p:sldId id="487" r:id="rId6"/>
    <p:sldId id="488" r:id="rId7"/>
    <p:sldId id="489" r:id="rId8"/>
    <p:sldId id="490" r:id="rId9"/>
    <p:sldId id="492" r:id="rId10"/>
    <p:sldId id="493" r:id="rId11"/>
    <p:sldId id="503" r:id="rId12"/>
    <p:sldId id="506" r:id="rId13"/>
    <p:sldId id="504" r:id="rId14"/>
    <p:sldId id="505" r:id="rId15"/>
    <p:sldId id="507" r:id="rId16"/>
    <p:sldId id="495" r:id="rId17"/>
    <p:sldId id="496" r:id="rId18"/>
    <p:sldId id="497" r:id="rId19"/>
    <p:sldId id="498" r:id="rId20"/>
    <p:sldId id="499" r:id="rId21"/>
    <p:sldId id="500" r:id="rId22"/>
    <p:sldId id="501" r:id="rId23"/>
    <p:sldId id="502" r:id="rId24"/>
    <p:sldId id="508" r:id="rId25"/>
  </p:sldIdLst>
  <p:sldSz cx="9906000" cy="6858000" type="A4"/>
  <p:notesSz cx="6881813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1pPr>
    <a:lvl2pPr marL="478451" indent="-143186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2pPr>
    <a:lvl3pPr marL="956902" indent="-286372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3pPr>
    <a:lvl4pPr marL="1436516" indent="-430722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4pPr>
    <a:lvl5pPr marL="1914967" indent="-57390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5pPr>
    <a:lvl6pPr marL="1676324" algn="l" defTabSz="670530" rtl="0" eaLnBrk="1" latinLnBrk="1" hangingPunct="1"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6pPr>
    <a:lvl7pPr marL="2011589" algn="l" defTabSz="670530" rtl="0" eaLnBrk="1" latinLnBrk="1" hangingPunct="1"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7pPr>
    <a:lvl8pPr marL="2346853" algn="l" defTabSz="670530" rtl="0" eaLnBrk="1" latinLnBrk="1" hangingPunct="1"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8pPr>
    <a:lvl9pPr marL="2682118" algn="l" defTabSz="670530" rtl="0" eaLnBrk="1" latinLnBrk="1" hangingPunct="1"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0000"/>
    <a:srgbClr val="0000FF"/>
    <a:srgbClr val="6194FB"/>
    <a:srgbClr val="CC66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6" autoAdjust="0"/>
    <p:restoredTop sz="94676" autoAdjust="0"/>
  </p:normalViewPr>
  <p:slideViewPr>
    <p:cSldViewPr snapToGrid="0">
      <p:cViewPr>
        <p:scale>
          <a:sx n="90" d="100"/>
          <a:sy n="90" d="100"/>
        </p:scale>
        <p:origin x="-184" y="136"/>
      </p:cViewPr>
      <p:guideLst>
        <p:guide orient="horz" pos="1152"/>
        <p:guide pos="1416"/>
      </p:guideLst>
    </p:cSldViewPr>
  </p:slideViewPr>
  <p:outlineViewPr>
    <p:cViewPr>
      <p:scale>
        <a:sx n="33" d="100"/>
        <a:sy n="33" d="100"/>
      </p:scale>
      <p:origin x="0" y="116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4" d="100"/>
          <a:sy n="64" d="100"/>
        </p:scale>
        <p:origin x="-1914" y="-84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9878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ctr" anchorCtr="0" compatLnSpc="1">
            <a:prstTxWarp prst="textNoShape">
              <a:avLst/>
            </a:prstTxWarp>
          </a:bodyPr>
          <a:lstStyle>
            <a:lvl1pPr defTabSz="908050">
              <a:defRPr sz="1200">
                <a:latin typeface="Helvetica" charset="0"/>
              </a:defRPr>
            </a:lvl1pPr>
          </a:lstStyle>
          <a:p>
            <a:endParaRPr lang="ko-KR" altLang="ko-KR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0488" y="0"/>
            <a:ext cx="3000375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ctr" anchorCtr="0" compatLnSpc="1">
            <a:prstTxWarp prst="textNoShape">
              <a:avLst/>
            </a:prstTxWarp>
          </a:bodyPr>
          <a:lstStyle>
            <a:lvl1pPr algn="r" defTabSz="908050">
              <a:defRPr sz="1200">
                <a:latin typeface="Helvetica" charset="0"/>
              </a:defRPr>
            </a:lvl1pPr>
          </a:lstStyle>
          <a:p>
            <a:endParaRPr lang="ko-KR" altLang="ko-KR"/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53488"/>
            <a:ext cx="2998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b" anchorCtr="0" compatLnSpc="1">
            <a:prstTxWarp prst="textNoShape">
              <a:avLst/>
            </a:prstTxWarp>
          </a:bodyPr>
          <a:lstStyle>
            <a:lvl1pPr defTabSz="908050">
              <a:defRPr sz="1200">
                <a:latin typeface="Helvetica" charset="0"/>
              </a:defRPr>
            </a:lvl1pPr>
          </a:lstStyle>
          <a:p>
            <a:endParaRPr lang="ko-KR" altLang="ko-KR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0488" y="8853488"/>
            <a:ext cx="3000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b" anchorCtr="0" compatLnSpc="1">
            <a:prstTxWarp prst="textNoShape">
              <a:avLst/>
            </a:prstTxWarp>
          </a:bodyPr>
          <a:lstStyle>
            <a:lvl1pPr algn="r" defTabSz="908050">
              <a:defRPr sz="1200">
                <a:latin typeface="Helvetica" charset="0"/>
              </a:defRPr>
            </a:lvl1pPr>
          </a:lstStyle>
          <a:p>
            <a:fld id="{6063A3CB-D839-4AAF-B3CC-31B83B66252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424134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9878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ctr" anchorCtr="0" compatLnSpc="1">
            <a:prstTxWarp prst="textNoShape">
              <a:avLst/>
            </a:prstTxWarp>
          </a:bodyPr>
          <a:lstStyle>
            <a:lvl1pPr defTabSz="908050">
              <a:defRPr sz="1200">
                <a:latin typeface="Helvetica" charset="0"/>
              </a:defRPr>
            </a:lvl1pPr>
          </a:lstStyle>
          <a:p>
            <a:endParaRPr lang="ko-KR" altLang="ko-KR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0488" y="0"/>
            <a:ext cx="3000375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ctr" anchorCtr="0" compatLnSpc="1">
            <a:prstTxWarp prst="textNoShape">
              <a:avLst/>
            </a:prstTxWarp>
          </a:bodyPr>
          <a:lstStyle>
            <a:lvl1pPr algn="r" defTabSz="908050">
              <a:defRPr sz="1200">
                <a:latin typeface="Helvetica" charset="0"/>
              </a:defRPr>
            </a:lvl1pPr>
          </a:lstStyle>
          <a:p>
            <a:endParaRPr lang="ko-KR" altLang="ko-KR"/>
          </a:p>
        </p:txBody>
      </p:sp>
      <p:sp>
        <p:nvSpPr>
          <p:cNvPr id="583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7888" y="688975"/>
            <a:ext cx="5068887" cy="35083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0113" y="4427538"/>
            <a:ext cx="5100637" cy="419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47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53488"/>
            <a:ext cx="2998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b" anchorCtr="0" compatLnSpc="1">
            <a:prstTxWarp prst="textNoShape">
              <a:avLst/>
            </a:prstTxWarp>
          </a:bodyPr>
          <a:lstStyle>
            <a:lvl1pPr defTabSz="908050">
              <a:defRPr sz="1200">
                <a:latin typeface="Helvetica" charset="0"/>
              </a:defRPr>
            </a:lvl1pPr>
          </a:lstStyle>
          <a:p>
            <a:endParaRPr lang="ko-KR" altLang="ko-KR"/>
          </a:p>
        </p:txBody>
      </p:sp>
      <p:sp>
        <p:nvSpPr>
          <p:cNvPr id="747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0488" y="8853488"/>
            <a:ext cx="3000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b" anchorCtr="0" compatLnSpc="1">
            <a:prstTxWarp prst="textNoShape">
              <a:avLst/>
            </a:prstTxWarp>
          </a:bodyPr>
          <a:lstStyle>
            <a:lvl1pPr algn="r" defTabSz="908050">
              <a:defRPr sz="1200">
                <a:latin typeface="Helvetica" charset="0"/>
              </a:defRPr>
            </a:lvl1pPr>
          </a:lstStyle>
          <a:p>
            <a:fld id="{09F7371F-E946-45E1-9B10-F640FA7984E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296345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78451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5690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43651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914967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394629" algn="l" defTabSz="4789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873554" algn="l" defTabSz="4789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352480" algn="l" defTabSz="4789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831406" algn="l" defTabSz="4789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10483" indent="-273263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093051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530271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1967492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404712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841932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279153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716373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FC1E891B-7470-413B-8C1A-85A829625B5D}" type="slidenum">
              <a:rPr lang="en-US" altLang="ko-KR">
                <a:latin typeface="Times New Roman" charset="0"/>
              </a:rPr>
              <a:pPr/>
              <a:t>1</a:t>
            </a:fld>
            <a:endParaRPr lang="en-US" altLang="ko-KR">
              <a:latin typeface="Times New Roman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10483" indent="-273263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093051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530271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1967492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404712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841932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279153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716373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28410F26-B72A-4AC9-911B-87F41066A876}" type="slidenum">
              <a:rPr lang="en-US" altLang="ko-KR">
                <a:latin typeface="Times New Roman" charset="0"/>
              </a:rPr>
              <a:pPr/>
              <a:t>13</a:t>
            </a:fld>
            <a:endParaRPr lang="en-US" altLang="ko-KR">
              <a:latin typeface="Times New Roman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10483" indent="-273263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093051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530271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1967492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404712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841932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279153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716373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28410F26-B72A-4AC9-911B-87F41066A876}" type="slidenum">
              <a:rPr lang="en-US" altLang="ko-KR">
                <a:latin typeface="Times New Roman" charset="0"/>
              </a:rPr>
              <a:pPr/>
              <a:t>14</a:t>
            </a:fld>
            <a:endParaRPr lang="en-US" altLang="ko-KR">
              <a:latin typeface="Times New Roman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10483" indent="-273263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093051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530271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1967492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404712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841932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279153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716373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DB32E290-AC0D-4B0C-9BCD-B81A0B50025C}" type="slidenum">
              <a:rPr lang="en-US" altLang="ko-KR">
                <a:latin typeface="Times New Roman" charset="0"/>
              </a:rPr>
              <a:pPr/>
              <a:t>15</a:t>
            </a:fld>
            <a:endParaRPr lang="en-US" altLang="ko-KR">
              <a:latin typeface="Times New Roman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10483" indent="-273263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093051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530271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1967492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404712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841932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279153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716373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73CB11D4-609A-4955-945C-86AF9E7FEDAB}" type="slidenum">
              <a:rPr lang="en-US" altLang="ko-KR">
                <a:latin typeface="Times New Roman" charset="0"/>
              </a:rPr>
              <a:pPr/>
              <a:t>16</a:t>
            </a:fld>
            <a:endParaRPr lang="en-US" altLang="ko-KR">
              <a:latin typeface="Times New Roman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10483" indent="-273263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093051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530271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1967492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404712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841932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279153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716373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73AD3A30-7DFC-4420-AE97-A86BBA739737}" type="slidenum">
              <a:rPr lang="en-US" altLang="ko-KR">
                <a:latin typeface="Times New Roman" charset="0"/>
              </a:rPr>
              <a:pPr/>
              <a:t>20</a:t>
            </a:fld>
            <a:endParaRPr lang="en-US" altLang="ko-KR">
              <a:latin typeface="Times New Roman" charset="0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10483" indent="-273263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093051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530271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1967492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404712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841932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279153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716373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A3FD9210-5559-4693-ADAC-DAD30C729C00}" type="slidenum">
              <a:rPr lang="en-US" altLang="ko-KR">
                <a:latin typeface="Times New Roman" charset="0"/>
              </a:rPr>
              <a:pPr/>
              <a:t>23</a:t>
            </a:fld>
            <a:endParaRPr lang="en-US" altLang="ko-KR">
              <a:latin typeface="Times New Roman" charset="0"/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10483" indent="-273263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093051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530271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1967492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404712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841932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279153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716373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6D97FB12-2CA8-4E5A-81BF-708155EBB3CE}" type="slidenum">
              <a:rPr lang="en-US" altLang="ko-KR">
                <a:latin typeface="Times New Roman" charset="0"/>
              </a:rPr>
              <a:pPr/>
              <a:t>24</a:t>
            </a:fld>
            <a:endParaRPr lang="en-US" altLang="ko-KR">
              <a:latin typeface="Times New Roman" charset="0"/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10483" indent="-273263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093051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530271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1967492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404712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841932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279153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716373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C1B9F021-A573-4698-B5DF-85446B247F84}" type="slidenum">
              <a:rPr lang="en-US" altLang="ko-KR">
                <a:latin typeface="Times New Roman" charset="0"/>
              </a:rPr>
              <a:pPr/>
              <a:t>2</a:t>
            </a:fld>
            <a:endParaRPr lang="en-US" altLang="ko-KR">
              <a:latin typeface="Times New Roman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10483" indent="-273263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093051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530271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1967492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404712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841932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279153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716373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7797F4BE-164B-454C-886A-39D9CC8AE23D}" type="slidenum">
              <a:rPr lang="en-US" altLang="ko-KR">
                <a:latin typeface="Times New Roman" charset="0"/>
              </a:rPr>
              <a:pPr/>
              <a:t>3</a:t>
            </a:fld>
            <a:endParaRPr lang="en-US" altLang="ko-KR">
              <a:latin typeface="Times New Roman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10483" indent="-273263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093051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530271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1967492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404712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841932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279153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716373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F8E69B45-02E9-40A2-B379-5150AFBA495B}" type="slidenum">
              <a:rPr lang="en-US" altLang="ko-KR">
                <a:latin typeface="Times New Roman" charset="0"/>
              </a:rPr>
              <a:pPr/>
              <a:t>5</a:t>
            </a:fld>
            <a:endParaRPr lang="en-US" altLang="ko-KR">
              <a:latin typeface="Times New Roman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10483" indent="-273263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093051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530271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1967492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404712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841932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279153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716373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B1801733-017F-4C82-995E-D1A6EE2E8914}" type="slidenum">
              <a:rPr lang="en-US" altLang="ko-KR">
                <a:latin typeface="Times New Roman" charset="0"/>
              </a:rPr>
              <a:pPr/>
              <a:t>6</a:t>
            </a:fld>
            <a:endParaRPr lang="en-US" altLang="ko-KR">
              <a:latin typeface="Times New Roman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10483" indent="-273263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093051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530271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1967492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404712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841932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279153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716373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B1801733-017F-4C82-995E-D1A6EE2E8914}" type="slidenum">
              <a:rPr lang="en-US" altLang="ko-KR">
                <a:latin typeface="Times New Roman" charset="0"/>
              </a:rPr>
              <a:pPr/>
              <a:t>7</a:t>
            </a:fld>
            <a:endParaRPr lang="en-US" altLang="ko-KR">
              <a:latin typeface="Times New Roman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10483" indent="-273263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093051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530271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1967492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404712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841932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279153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716373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67F7265D-DC09-4C25-ADE7-0A22F783A5F7}" type="slidenum">
              <a:rPr lang="en-US" altLang="ko-KR">
                <a:latin typeface="Times New Roman" charset="0"/>
              </a:rPr>
              <a:pPr/>
              <a:t>9</a:t>
            </a:fld>
            <a:endParaRPr lang="en-US" altLang="ko-KR">
              <a:latin typeface="Times New Roman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10483" indent="-273263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093051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530271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1967492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404712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841932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279153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716373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28410F26-B72A-4AC9-911B-87F41066A876}" type="slidenum">
              <a:rPr lang="en-US" altLang="ko-KR">
                <a:latin typeface="Times New Roman" charset="0"/>
              </a:rPr>
              <a:pPr/>
              <a:t>11</a:t>
            </a:fld>
            <a:endParaRPr lang="en-US" altLang="ko-KR">
              <a:latin typeface="Times New Roman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10483" indent="-273263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093051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530271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1967492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404712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841932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279153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716373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864197B2-E070-4FBF-9055-1742EE4DC974}" type="slidenum">
              <a:rPr lang="en-US" altLang="ko-KR">
                <a:latin typeface="Times New Roman" charset="0"/>
              </a:rPr>
              <a:pPr/>
              <a:t>12</a:t>
            </a:fld>
            <a:endParaRPr lang="en-US" altLang="ko-KR">
              <a:latin typeface="Times New Roman" charset="0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215547" y="2961085"/>
            <a:ext cx="9328150" cy="201215"/>
            <a:chOff x="125" y="1865"/>
            <a:chExt cx="5424" cy="127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125" y="1865"/>
              <a:ext cx="1808" cy="127"/>
            </a:xfrm>
            <a:prstGeom prst="rect">
              <a:avLst/>
            </a:prstGeom>
            <a:solidFill>
              <a:srgbClr val="33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933" y="1865"/>
              <a:ext cx="1808" cy="127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3741" y="1865"/>
              <a:ext cx="1808" cy="127"/>
            </a:xfrm>
            <a:prstGeom prst="rect">
              <a:avLst/>
            </a:prstGeom>
            <a:solidFill>
              <a:srgbClr val="33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ko-KR"/>
            </a:p>
          </p:txBody>
        </p:sp>
      </p:grp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7030508" y="6587729"/>
            <a:ext cx="2939697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785" tIns="47893" rIns="95785" bIns="47893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>
                <a:solidFill>
                  <a:srgbClr val="336699"/>
                </a:solidFill>
                <a:latin typeface="Helvetica" charset="0"/>
              </a:rPr>
              <a:t>Silberschatz, Galvin and Gagne ©2009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9810" y="6613922"/>
            <a:ext cx="269778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5785" tIns="47893" rIns="95785" bIns="47893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00" b="1">
                <a:solidFill>
                  <a:srgbClr val="336699"/>
                </a:solidFill>
                <a:latin typeface="Helvetica" charset="0"/>
              </a:rPr>
              <a:t>Operating System Concepts  – 8</a:t>
            </a:r>
            <a:r>
              <a:rPr lang="en-US" sz="1000" b="1" baseline="30000">
                <a:solidFill>
                  <a:srgbClr val="336699"/>
                </a:solidFill>
                <a:latin typeface="Helvetica" charset="0"/>
              </a:rPr>
              <a:t>th</a:t>
            </a:r>
            <a:r>
              <a:rPr lang="en-US" sz="1000" b="1">
                <a:solidFill>
                  <a:srgbClr val="336699"/>
                </a:solidFill>
                <a:latin typeface="Helvetica" charset="0"/>
              </a:rPr>
              <a:t> Edition</a:t>
            </a:r>
          </a:p>
        </p:txBody>
      </p:sp>
      <p:pic>
        <p:nvPicPr>
          <p:cNvPr id="9" name="Picture 9" descr="dino_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372" y="4157663"/>
            <a:ext cx="2233436" cy="1594247"/>
          </a:xfrm>
          <a:prstGeom prst="rect">
            <a:avLst/>
          </a:prstGeom>
          <a:noFill/>
          <a:ln w="76200">
            <a:solidFill>
              <a:srgbClr val="33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3493471" y="4043363"/>
            <a:ext cx="2531533" cy="1841897"/>
          </a:xfrm>
          <a:prstGeom prst="rect">
            <a:avLst/>
          </a:prstGeom>
          <a:noFill/>
          <a:ln w="57150" cmpd="thinThick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lIns="95785" tIns="47893" rIns="95785" bIns="47893" anchor="ctr"/>
          <a:lstStyle/>
          <a:p>
            <a:endParaRPr lang="ko-KR" altLang="ko-KR"/>
          </a:p>
        </p:txBody>
      </p:sp>
      <p:sp>
        <p:nvSpPr>
          <p:cNvPr id="147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42950" y="685800"/>
            <a:ext cx="8420100" cy="2127250"/>
          </a:xfrm>
        </p:spPr>
        <p:txBody>
          <a:bodyPr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09753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14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5616" y="277813"/>
            <a:ext cx="2323438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7813"/>
            <a:ext cx="6805216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536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22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0"/>
            <a:ext cx="8420100" cy="1362075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4"/>
            <a:ext cx="8420100" cy="1500187"/>
          </a:xfrm>
        </p:spPr>
        <p:txBody>
          <a:bodyPr anchor="b"/>
          <a:lstStyle>
            <a:lvl1pPr marL="0" indent="0">
              <a:buNone/>
              <a:defRPr sz="2100"/>
            </a:lvl1pPr>
            <a:lvl2pPr marL="478926" indent="0">
              <a:buNone/>
              <a:defRPr sz="1900"/>
            </a:lvl2pPr>
            <a:lvl3pPr marL="957851" indent="0">
              <a:buNone/>
              <a:defRPr sz="1700"/>
            </a:lvl3pPr>
            <a:lvl4pPr marL="1436777" indent="0">
              <a:buNone/>
              <a:defRPr sz="1500"/>
            </a:lvl4pPr>
            <a:lvl5pPr marL="1915703" indent="0">
              <a:buNone/>
              <a:defRPr sz="1500"/>
            </a:lvl5pPr>
            <a:lvl6pPr marL="2394629" indent="0">
              <a:buNone/>
              <a:defRPr sz="1500"/>
            </a:lvl6pPr>
            <a:lvl7pPr marL="2873554" indent="0">
              <a:buNone/>
              <a:defRPr sz="1500"/>
            </a:lvl7pPr>
            <a:lvl8pPr marL="3352480" indent="0">
              <a:buNone/>
              <a:defRPr sz="1500"/>
            </a:lvl8pPr>
            <a:lvl9pPr marL="3831406" indent="0"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0159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3654" y="1233489"/>
            <a:ext cx="4375150" cy="4530725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3904" y="1233489"/>
            <a:ext cx="4375150" cy="4530725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002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926" indent="0">
              <a:buNone/>
              <a:defRPr sz="2100" b="1"/>
            </a:lvl2pPr>
            <a:lvl3pPr marL="957851" indent="0">
              <a:buNone/>
              <a:defRPr sz="1900" b="1"/>
            </a:lvl3pPr>
            <a:lvl4pPr marL="1436777" indent="0">
              <a:buNone/>
              <a:defRPr sz="1700" b="1"/>
            </a:lvl4pPr>
            <a:lvl5pPr marL="1915703" indent="0">
              <a:buNone/>
              <a:defRPr sz="1700" b="1"/>
            </a:lvl5pPr>
            <a:lvl6pPr marL="2394629" indent="0">
              <a:buNone/>
              <a:defRPr sz="1700" b="1"/>
            </a:lvl6pPr>
            <a:lvl7pPr marL="2873554" indent="0">
              <a:buNone/>
              <a:defRPr sz="1700" b="1"/>
            </a:lvl7pPr>
            <a:lvl8pPr marL="3352480" indent="0">
              <a:buNone/>
              <a:defRPr sz="1700" b="1"/>
            </a:lvl8pPr>
            <a:lvl9pPr marL="3831406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926" indent="0">
              <a:buNone/>
              <a:defRPr sz="2100" b="1"/>
            </a:lvl2pPr>
            <a:lvl3pPr marL="957851" indent="0">
              <a:buNone/>
              <a:defRPr sz="1900" b="1"/>
            </a:lvl3pPr>
            <a:lvl4pPr marL="1436777" indent="0">
              <a:buNone/>
              <a:defRPr sz="1700" b="1"/>
            </a:lvl4pPr>
            <a:lvl5pPr marL="1915703" indent="0">
              <a:buNone/>
              <a:defRPr sz="1700" b="1"/>
            </a:lvl5pPr>
            <a:lvl6pPr marL="2394629" indent="0">
              <a:buNone/>
              <a:defRPr sz="1700" b="1"/>
            </a:lvl6pPr>
            <a:lvl7pPr marL="2873554" indent="0">
              <a:buNone/>
              <a:defRPr sz="1700" b="1"/>
            </a:lvl7pPr>
            <a:lvl8pPr marL="3352480" indent="0">
              <a:buNone/>
              <a:defRPr sz="1700" b="1"/>
            </a:lvl8pPr>
            <a:lvl9pPr marL="3831406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373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701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5031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006" cy="1162050"/>
          </a:xfrm>
        </p:spPr>
        <p:txBody>
          <a:bodyPr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1" y="1435101"/>
            <a:ext cx="3259006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78926" indent="0">
              <a:buNone/>
              <a:defRPr sz="1200"/>
            </a:lvl2pPr>
            <a:lvl3pPr marL="957851" indent="0">
              <a:buNone/>
              <a:defRPr sz="1000"/>
            </a:lvl3pPr>
            <a:lvl4pPr marL="1436777" indent="0">
              <a:buNone/>
              <a:defRPr sz="1000"/>
            </a:lvl4pPr>
            <a:lvl5pPr marL="1915703" indent="0">
              <a:buNone/>
              <a:defRPr sz="1000"/>
            </a:lvl5pPr>
            <a:lvl6pPr marL="2394629" indent="0">
              <a:buNone/>
              <a:defRPr sz="1000"/>
            </a:lvl6pPr>
            <a:lvl7pPr marL="2873554" indent="0">
              <a:buNone/>
              <a:defRPr sz="1000"/>
            </a:lvl7pPr>
            <a:lvl8pPr marL="3352480" indent="0">
              <a:buNone/>
              <a:defRPr sz="1000"/>
            </a:lvl8pPr>
            <a:lvl9pPr marL="3831406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3670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1"/>
            <a:ext cx="5943600" cy="566738"/>
          </a:xfrm>
        </p:spPr>
        <p:txBody>
          <a:bodyPr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400"/>
            </a:lvl1pPr>
            <a:lvl2pPr marL="478926" indent="0">
              <a:buNone/>
              <a:defRPr sz="2900"/>
            </a:lvl2pPr>
            <a:lvl3pPr marL="957851" indent="0">
              <a:buNone/>
              <a:defRPr sz="2500"/>
            </a:lvl3pPr>
            <a:lvl4pPr marL="1436777" indent="0">
              <a:buNone/>
              <a:defRPr sz="2100"/>
            </a:lvl4pPr>
            <a:lvl5pPr marL="1915703" indent="0">
              <a:buNone/>
              <a:defRPr sz="2100"/>
            </a:lvl5pPr>
            <a:lvl6pPr marL="2394629" indent="0">
              <a:buNone/>
              <a:defRPr sz="2100"/>
            </a:lvl6pPr>
            <a:lvl7pPr marL="2873554" indent="0">
              <a:buNone/>
              <a:defRPr sz="2100"/>
            </a:lvl7pPr>
            <a:lvl8pPr marL="3352480" indent="0">
              <a:buNone/>
              <a:defRPr sz="2100"/>
            </a:lvl8pPr>
            <a:lvl9pPr marL="3831406" indent="0">
              <a:buNone/>
              <a:defRPr sz="21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9"/>
            <a:ext cx="5943600" cy="804862"/>
          </a:xfrm>
        </p:spPr>
        <p:txBody>
          <a:bodyPr/>
          <a:lstStyle>
            <a:lvl1pPr marL="0" indent="0">
              <a:buNone/>
              <a:defRPr sz="1500"/>
            </a:lvl1pPr>
            <a:lvl2pPr marL="478926" indent="0">
              <a:buNone/>
              <a:defRPr sz="1200"/>
            </a:lvl2pPr>
            <a:lvl3pPr marL="957851" indent="0">
              <a:buNone/>
              <a:defRPr sz="1000"/>
            </a:lvl3pPr>
            <a:lvl4pPr marL="1436777" indent="0">
              <a:buNone/>
              <a:defRPr sz="1000"/>
            </a:lvl4pPr>
            <a:lvl5pPr marL="1915703" indent="0">
              <a:buNone/>
              <a:defRPr sz="1000"/>
            </a:lvl5pPr>
            <a:lvl6pPr marL="2394629" indent="0">
              <a:buNone/>
              <a:defRPr sz="1000"/>
            </a:lvl6pPr>
            <a:lvl7pPr marL="2873554" indent="0">
              <a:buNone/>
              <a:defRPr sz="1000"/>
            </a:lvl7pPr>
            <a:lvl8pPr marL="3352480" indent="0">
              <a:buNone/>
              <a:defRPr sz="1000"/>
            </a:lvl8pPr>
            <a:lvl9pPr marL="3831406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2532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no_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0"/>
            <a:ext cx="1295576" cy="908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7416"/>
            <a:ext cx="89154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785" tIns="47893" rIns="95785" bIns="47893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873654" y="1233487"/>
            <a:ext cx="8915400" cy="453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785" tIns="47893" rIns="95785" bIns="478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146437" name="Rectangle 5"/>
          <p:cNvSpPr>
            <a:spLocks noChangeArrowheads="1"/>
          </p:cNvSpPr>
          <p:nvPr/>
        </p:nvSpPr>
        <p:spPr bwMode="auto">
          <a:xfrm>
            <a:off x="0" y="0"/>
            <a:ext cx="247650" cy="2286000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5785" tIns="47893" rIns="95785" bIns="47893" anchor="ctr"/>
          <a:lstStyle/>
          <a:p>
            <a:pPr algn="ctr" eaLnBrk="1" hangingPunct="1"/>
            <a:endParaRPr lang="ko-KR" altLang="ko-KR" sz="2500">
              <a:latin typeface="Times New Roman" charset="0"/>
            </a:endParaRPr>
          </a:p>
        </p:txBody>
      </p:sp>
      <p:sp>
        <p:nvSpPr>
          <p:cNvPr id="146438" name="Line 6"/>
          <p:cNvSpPr>
            <a:spLocks noChangeShapeType="1"/>
          </p:cNvSpPr>
          <p:nvPr/>
        </p:nvSpPr>
        <p:spPr bwMode="auto">
          <a:xfrm>
            <a:off x="495300" y="860822"/>
            <a:ext cx="8750300" cy="0"/>
          </a:xfrm>
          <a:prstGeom prst="line">
            <a:avLst/>
          </a:prstGeom>
          <a:noFill/>
          <a:ln w="19050">
            <a:solidFill>
              <a:srgbClr val="336699"/>
            </a:solidFill>
            <a:round/>
            <a:headEnd/>
            <a:tailEnd/>
          </a:ln>
          <a:effectLst/>
        </p:spPr>
        <p:txBody>
          <a:bodyPr lIns="95785" tIns="47893" rIns="95785" bIns="47893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146439" name="Rectangle 7"/>
          <p:cNvSpPr>
            <a:spLocks noChangeArrowheads="1"/>
          </p:cNvSpPr>
          <p:nvPr/>
        </p:nvSpPr>
        <p:spPr bwMode="auto">
          <a:xfrm>
            <a:off x="0" y="2286000"/>
            <a:ext cx="247650" cy="228600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5785" tIns="47893" rIns="95785" bIns="47893" anchor="ctr"/>
          <a:lstStyle/>
          <a:p>
            <a:pPr algn="ctr" eaLnBrk="1" hangingPunct="1"/>
            <a:endParaRPr lang="ko-KR" altLang="ko-KR" sz="2500">
              <a:latin typeface="Times New Roman" charset="0"/>
            </a:endParaRPr>
          </a:p>
        </p:txBody>
      </p:sp>
      <p:sp>
        <p:nvSpPr>
          <p:cNvPr id="146440" name="Rectangle 8"/>
          <p:cNvSpPr>
            <a:spLocks noChangeArrowheads="1"/>
          </p:cNvSpPr>
          <p:nvPr/>
        </p:nvSpPr>
        <p:spPr bwMode="auto">
          <a:xfrm>
            <a:off x="0" y="4572000"/>
            <a:ext cx="247650" cy="2286000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5785" tIns="47893" rIns="95785" bIns="47893" anchor="ctr"/>
          <a:lstStyle/>
          <a:p>
            <a:pPr algn="ctr" eaLnBrk="1" hangingPunct="1"/>
            <a:endParaRPr lang="ko-KR" altLang="ko-KR" sz="2500">
              <a:latin typeface="Times New Roman" charset="0"/>
            </a:endParaRPr>
          </a:p>
        </p:txBody>
      </p:sp>
      <p:sp>
        <p:nvSpPr>
          <p:cNvPr id="146441" name="Text Box 9"/>
          <p:cNvSpPr txBox="1">
            <a:spLocks noChangeArrowheads="1"/>
          </p:cNvSpPr>
          <p:nvPr/>
        </p:nvSpPr>
        <p:spPr bwMode="auto">
          <a:xfrm>
            <a:off x="4625093" y="6613923"/>
            <a:ext cx="456318" cy="259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5785" tIns="47893" rIns="95785" bIns="47893">
            <a:spAutoFit/>
          </a:bodyPr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ko-KR" sz="1000" b="1">
                <a:solidFill>
                  <a:srgbClr val="006699"/>
                </a:solidFill>
                <a:latin typeface="Helvetica" charset="0"/>
              </a:rPr>
              <a:t>3.</a:t>
            </a:r>
            <a:fld id="{A1674E8B-32CB-4AA9-9B89-23B982724A62}" type="slidenum">
              <a:rPr lang="en-US" altLang="ko-KR" sz="1000" b="1">
                <a:solidFill>
                  <a:srgbClr val="006699"/>
                </a:solidFill>
                <a:latin typeface="Helvetica" charset="0"/>
              </a:rPr>
              <a:pPr algn="ctr">
                <a:spcBef>
                  <a:spcPct val="50000"/>
                </a:spcBef>
              </a:pPr>
              <a:t>‹#›</a:t>
            </a:fld>
            <a:endParaRPr lang="en-US" altLang="ko-KR" sz="1000" b="1">
              <a:solidFill>
                <a:srgbClr val="006699"/>
              </a:solidFill>
              <a:latin typeface="Helvetica" charset="0"/>
            </a:endParaRPr>
          </a:p>
        </p:txBody>
      </p:sp>
      <p:sp>
        <p:nvSpPr>
          <p:cNvPr id="146442" name="Text Box 10"/>
          <p:cNvSpPr txBox="1">
            <a:spLocks noChangeArrowheads="1"/>
          </p:cNvSpPr>
          <p:nvPr/>
        </p:nvSpPr>
        <p:spPr bwMode="auto">
          <a:xfrm>
            <a:off x="7030508" y="6587729"/>
            <a:ext cx="2939697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785" tIns="47893" rIns="95785" bIns="47893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>
                <a:solidFill>
                  <a:srgbClr val="006699"/>
                </a:solidFill>
                <a:latin typeface="Helvetica" charset="0"/>
              </a:rPr>
              <a:t>Silberschatz, Galvin and Gagne ©2009</a:t>
            </a:r>
          </a:p>
        </p:txBody>
      </p:sp>
      <p:sp>
        <p:nvSpPr>
          <p:cNvPr id="146443" name="Text Box 11"/>
          <p:cNvSpPr txBox="1">
            <a:spLocks noChangeArrowheads="1"/>
          </p:cNvSpPr>
          <p:nvPr/>
        </p:nvSpPr>
        <p:spPr bwMode="auto">
          <a:xfrm>
            <a:off x="201789" y="6602016"/>
            <a:ext cx="2662238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5785" tIns="47893" rIns="95785" bIns="47893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00" b="1">
                <a:solidFill>
                  <a:srgbClr val="006699"/>
                </a:solidFill>
                <a:latin typeface="Helvetica" charset="0"/>
              </a:rPr>
              <a:t>Operating System Concepts – 8</a:t>
            </a:r>
            <a:r>
              <a:rPr lang="en-US" sz="1000" b="1" baseline="30000">
                <a:solidFill>
                  <a:srgbClr val="006699"/>
                </a:solidFill>
                <a:latin typeface="Helvetica" charset="0"/>
              </a:rPr>
              <a:t>th</a:t>
            </a:r>
            <a:r>
              <a:rPr lang="en-US" sz="1000" b="1">
                <a:solidFill>
                  <a:srgbClr val="006699"/>
                </a:solidFill>
                <a:latin typeface="Helvetica" charset="0"/>
              </a:rPr>
              <a:t> Edition</a:t>
            </a:r>
          </a:p>
        </p:txBody>
      </p:sp>
      <p:pic>
        <p:nvPicPr>
          <p:cNvPr id="1036" name="Picture 12" descr="dino_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2393" y="5849542"/>
            <a:ext cx="1390739" cy="792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6699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6699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6699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6699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6699"/>
          </a:solidFill>
          <a:latin typeface="Arial" charset="0"/>
          <a:ea typeface="ＭＳ Ｐゴシック" charset="-128"/>
          <a:cs typeface="ＭＳ Ｐゴシック" charset="-128"/>
        </a:defRPr>
      </a:lvl5pPr>
      <a:lvl6pPr marL="478926" algn="ctr" rtl="0" fontAlgn="base">
        <a:spcBef>
          <a:spcPct val="0"/>
        </a:spcBef>
        <a:spcAft>
          <a:spcPct val="0"/>
        </a:spcAft>
        <a:defRPr sz="3400" b="1">
          <a:solidFill>
            <a:srgbClr val="006699"/>
          </a:solidFill>
          <a:latin typeface="Arial" charset="0"/>
        </a:defRPr>
      </a:lvl6pPr>
      <a:lvl7pPr marL="957851" algn="ctr" rtl="0" fontAlgn="base">
        <a:spcBef>
          <a:spcPct val="0"/>
        </a:spcBef>
        <a:spcAft>
          <a:spcPct val="0"/>
        </a:spcAft>
        <a:defRPr sz="3400" b="1">
          <a:solidFill>
            <a:srgbClr val="006699"/>
          </a:solidFill>
          <a:latin typeface="Arial" charset="0"/>
        </a:defRPr>
      </a:lvl7pPr>
      <a:lvl8pPr marL="1436777" algn="ctr" rtl="0" fontAlgn="base">
        <a:spcBef>
          <a:spcPct val="0"/>
        </a:spcBef>
        <a:spcAft>
          <a:spcPct val="0"/>
        </a:spcAft>
        <a:defRPr sz="3400" b="1">
          <a:solidFill>
            <a:srgbClr val="006699"/>
          </a:solidFill>
          <a:latin typeface="Arial" charset="0"/>
        </a:defRPr>
      </a:lvl8pPr>
      <a:lvl9pPr marL="1915703" algn="ctr" rtl="0" fontAlgn="base">
        <a:spcBef>
          <a:spcPct val="0"/>
        </a:spcBef>
        <a:spcAft>
          <a:spcPct val="0"/>
        </a:spcAft>
        <a:defRPr sz="3400" b="1">
          <a:solidFill>
            <a:srgbClr val="006699"/>
          </a:solidFill>
          <a:latin typeface="Arial" charset="0"/>
        </a:defRPr>
      </a:lvl9pPr>
    </p:titleStyle>
    <p:bodyStyle>
      <a:lvl1pPr marL="358547" indent="-358547" algn="l" rtl="0" eaLnBrk="0" fontAlgn="base" hangingPunct="0">
        <a:spcBef>
          <a:spcPct val="35000"/>
        </a:spcBef>
        <a:spcAft>
          <a:spcPct val="0"/>
        </a:spcAft>
        <a:buClr>
          <a:srgbClr val="993300"/>
        </a:buClr>
        <a:buSzPct val="90000"/>
        <a:buFont typeface="Monotype Sorts" charset="2"/>
        <a:buChar char="n"/>
        <a:defRPr kumimoji="1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77628" indent="-299178" algn="l" rtl="0" eaLnBrk="0" fontAlgn="base" hangingPunct="0">
        <a:spcBef>
          <a:spcPct val="35000"/>
        </a:spcBef>
        <a:spcAft>
          <a:spcPct val="0"/>
        </a:spcAft>
        <a:buClr>
          <a:srgbClr val="CC6600"/>
        </a:buClr>
        <a:buSzPct val="80000"/>
        <a:buFont typeface="Monotype Sorts" charset="2"/>
        <a:buChar char="l"/>
        <a:defRPr kumimoji="1">
          <a:solidFill>
            <a:schemeClr val="tx1"/>
          </a:solidFill>
          <a:latin typeface="+mn-lt"/>
          <a:ea typeface="ＭＳ Ｐゴシック" charset="-128"/>
        </a:defRPr>
      </a:lvl2pPr>
      <a:lvl3pPr marL="1137340" indent="-238644" algn="l" rtl="0" eaLnBrk="0" fontAlgn="base" hangingPunct="0">
        <a:spcBef>
          <a:spcPct val="35000"/>
        </a:spcBef>
        <a:spcAft>
          <a:spcPct val="0"/>
        </a:spcAft>
        <a:buClr>
          <a:srgbClr val="009900"/>
        </a:buClr>
        <a:buSzPct val="75000"/>
        <a:buFont typeface="Webdings" charset="2"/>
        <a:buChar char="4"/>
        <a:defRPr kumimoji="1">
          <a:solidFill>
            <a:schemeClr val="tx1"/>
          </a:solidFill>
          <a:latin typeface="+mn-lt"/>
          <a:ea typeface="ＭＳ Ｐゴシック" charset="-128"/>
        </a:defRPr>
      </a:lvl3pPr>
      <a:lvl4pPr marL="1495887" indent="-238644" algn="l" rtl="0" eaLnBrk="0" fontAlgn="base" hangingPunct="0">
        <a:spcBef>
          <a:spcPct val="35000"/>
        </a:spcBef>
        <a:spcAft>
          <a:spcPct val="0"/>
        </a:spcAft>
        <a:buClr>
          <a:schemeClr val="hlink"/>
        </a:buClr>
        <a:buSzPct val="75000"/>
        <a:buChar char="–"/>
        <a:defRPr kumimoji="1">
          <a:solidFill>
            <a:schemeClr val="tx1"/>
          </a:solidFill>
          <a:latin typeface="+mn-lt"/>
          <a:ea typeface="ＭＳ Ｐゴシック" charset="-128"/>
        </a:defRPr>
      </a:lvl4pPr>
      <a:lvl5pPr marL="1855597" indent="-238644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5pPr>
      <a:lvl6pPr marL="2334763" indent="-239463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6pPr>
      <a:lvl7pPr marL="2813688" indent="-239463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7pPr>
      <a:lvl8pPr marL="3292615" indent="-239463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8pPr>
      <a:lvl9pPr marL="3771540" indent="-239463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7892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26" algn="l" defTabSz="47892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851" algn="l" defTabSz="47892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777" algn="l" defTabSz="47892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703" algn="l" defTabSz="47892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629" algn="l" defTabSz="47892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554" algn="l" defTabSz="47892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480" algn="l" defTabSz="47892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406" algn="l" defTabSz="47892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42950" y="685800"/>
            <a:ext cx="8420100" cy="2127647"/>
          </a:xfrm>
        </p:spPr>
        <p:txBody>
          <a:bodyPr/>
          <a:lstStyle/>
          <a:p>
            <a:pPr eaLnBrk="1" hangingPunct="1"/>
            <a:r>
              <a:rPr lang="en-US" altLang="ko-KR" smtClean="0"/>
              <a:t>Chapter 6:  Process Synchronization</a:t>
            </a:r>
          </a:p>
        </p:txBody>
      </p:sp>
    </p:spTree>
    <p:extLst>
      <p:ext uri="{BB962C8B-B14F-4D97-AF65-F5344CB8AC3E}">
        <p14:creationId xmlns:p14="http://schemas.microsoft.com/office/powerpoint/2010/main" val="610816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Bounded Buffer Problem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Producer cannot write when full, but wait until not full</a:t>
            </a:r>
          </a:p>
          <a:p>
            <a:r>
              <a:rPr lang="en-US" altLang="ko-KR" dirty="0" smtClean="0"/>
              <a:t>Consumer cannot read when empty, but wait until not empty</a:t>
            </a:r>
          </a:p>
          <a:p>
            <a:r>
              <a:rPr lang="en-US" altLang="ko-KR" dirty="0" smtClean="0"/>
              <a:t>Producer and Consumer cannot write/read simultaneously</a:t>
            </a:r>
            <a:endParaRPr lang="ko-KR" altLang="en-US" dirty="0"/>
          </a:p>
        </p:txBody>
      </p:sp>
      <p:sp>
        <p:nvSpPr>
          <p:cNvPr id="4" name="7-Point Star 3"/>
          <p:cNvSpPr/>
          <p:nvPr/>
        </p:nvSpPr>
        <p:spPr bwMode="auto">
          <a:xfrm>
            <a:off x="2148920" y="3706583"/>
            <a:ext cx="1257905" cy="1208314"/>
          </a:xfrm>
          <a:prstGeom prst="star7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7053" tIns="33526" rIns="67053" bIns="33526" numCol="1" rtlCol="0" anchor="ctr" anchorCtr="0" compatLnSpc="1">
            <a:prstTxWarp prst="textNoShape">
              <a:avLst/>
            </a:prstTxWarp>
          </a:bodyPr>
          <a:lstStyle/>
          <a:p>
            <a:pPr algn="ctr" defTabSz="670530"/>
            <a:r>
              <a:rPr lang="en-US" altLang="ko-KR" sz="1300" dirty="0"/>
              <a:t>Producer</a:t>
            </a:r>
            <a:endParaRPr lang="ko-KR" altLang="en-US" sz="1300" dirty="0"/>
          </a:p>
        </p:txBody>
      </p:sp>
      <p:sp>
        <p:nvSpPr>
          <p:cNvPr id="5" name="7-Point Star 4"/>
          <p:cNvSpPr/>
          <p:nvPr/>
        </p:nvSpPr>
        <p:spPr bwMode="auto">
          <a:xfrm>
            <a:off x="6818892" y="3706583"/>
            <a:ext cx="1257905" cy="1208314"/>
          </a:xfrm>
          <a:prstGeom prst="star7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7053" tIns="33526" rIns="67053" bIns="33526" numCol="1" rtlCol="0" anchor="ctr" anchorCtr="0" compatLnSpc="1">
            <a:prstTxWarp prst="textNoShape">
              <a:avLst/>
            </a:prstTxWarp>
          </a:bodyPr>
          <a:lstStyle/>
          <a:p>
            <a:pPr algn="ctr" defTabSz="670530"/>
            <a:r>
              <a:rPr lang="en-US" altLang="ko-KR" sz="1300" dirty="0"/>
              <a:t>Consumer</a:t>
            </a:r>
            <a:endParaRPr lang="ko-KR" altLang="en-US" sz="1300" dirty="0"/>
          </a:p>
        </p:txBody>
      </p:sp>
      <p:sp>
        <p:nvSpPr>
          <p:cNvPr id="6" name="Rectangle 5"/>
          <p:cNvSpPr/>
          <p:nvPr/>
        </p:nvSpPr>
        <p:spPr bwMode="auto">
          <a:xfrm>
            <a:off x="4937275" y="2999016"/>
            <a:ext cx="639435" cy="2819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67053" tIns="33526" rIns="67053" bIns="33526" numCol="1" rtlCol="0" anchor="t" anchorCtr="0" compatLnSpc="1">
            <a:prstTxWarp prst="textNoShape">
              <a:avLst/>
            </a:prstTxWarp>
          </a:bodyPr>
          <a:lstStyle/>
          <a:p>
            <a:pPr defTabSz="670530"/>
            <a:endParaRPr lang="ko-KR" altLang="en-US" sz="1300">
              <a:solidFill>
                <a:schemeClr val="tx1"/>
              </a:solidFill>
              <a:latin typeface="Verdana" charset="0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4937275" y="3358245"/>
            <a:ext cx="63943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4937275" y="3712031"/>
            <a:ext cx="63943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4937275" y="4065818"/>
            <a:ext cx="63943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4937275" y="5442861"/>
            <a:ext cx="63943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4738125" y="3042563"/>
            <a:ext cx="282166" cy="344706"/>
          </a:xfrm>
          <a:prstGeom prst="rect">
            <a:avLst/>
          </a:prstGeom>
          <a:noFill/>
        </p:spPr>
        <p:txBody>
          <a:bodyPr wrap="none" lIns="67053" tIns="33526" rIns="67053" bIns="33526" rtlCol="0">
            <a:spAutoFit/>
          </a:bodyPr>
          <a:lstStyle/>
          <a:p>
            <a:r>
              <a:rPr lang="en-US" altLang="ko-KR" dirty="0"/>
              <a:t>0</a:t>
            </a:r>
            <a:endParaRPr lang="ko-KR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732886" y="3385458"/>
            <a:ext cx="282166" cy="344706"/>
          </a:xfrm>
          <a:prstGeom prst="rect">
            <a:avLst/>
          </a:prstGeom>
          <a:noFill/>
        </p:spPr>
        <p:txBody>
          <a:bodyPr wrap="none" lIns="67053" tIns="33526" rIns="67053" bIns="33526" rtlCol="0">
            <a:spAutoFit/>
          </a:bodyPr>
          <a:lstStyle/>
          <a:p>
            <a:r>
              <a:rPr lang="en-US" altLang="ko-KR" dirty="0" smtClean="0"/>
              <a:t>1</a:t>
            </a:r>
            <a:endParaRPr lang="ko-KR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727647" y="3728354"/>
            <a:ext cx="282166" cy="344706"/>
          </a:xfrm>
          <a:prstGeom prst="rect">
            <a:avLst/>
          </a:prstGeom>
          <a:noFill/>
        </p:spPr>
        <p:txBody>
          <a:bodyPr wrap="none" lIns="67053" tIns="33526" rIns="67053" bIns="33526" rtlCol="0">
            <a:spAutoFit/>
          </a:bodyPr>
          <a:lstStyle/>
          <a:p>
            <a:r>
              <a:rPr lang="en-US" altLang="ko-KR" dirty="0" smtClean="0"/>
              <a:t>2</a:t>
            </a:r>
            <a:endParaRPr lang="ko-KR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722408" y="5475518"/>
            <a:ext cx="308089" cy="344706"/>
          </a:xfrm>
          <a:prstGeom prst="rect">
            <a:avLst/>
          </a:prstGeom>
          <a:noFill/>
        </p:spPr>
        <p:txBody>
          <a:bodyPr wrap="none" lIns="67053" tIns="33526" rIns="67053" bIns="33526" rtlCol="0">
            <a:spAutoFit/>
          </a:bodyPr>
          <a:lstStyle/>
          <a:p>
            <a:r>
              <a:rPr lang="en-US" altLang="ko-KR" dirty="0"/>
              <a:t>N</a:t>
            </a:r>
            <a:endParaRPr lang="ko-KR" altLang="en-US" dirty="0"/>
          </a:p>
        </p:txBody>
      </p:sp>
      <p:sp>
        <p:nvSpPr>
          <p:cNvPr id="18" name="Right Arrow 17"/>
          <p:cNvSpPr/>
          <p:nvPr/>
        </p:nvSpPr>
        <p:spPr bwMode="auto">
          <a:xfrm>
            <a:off x="3679370" y="4065817"/>
            <a:ext cx="744261" cy="500741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67053" tIns="33526" rIns="67053" bIns="33526" numCol="1" rtlCol="0" anchor="t" anchorCtr="0" compatLnSpc="1">
            <a:prstTxWarp prst="textNoShape">
              <a:avLst/>
            </a:prstTxWarp>
          </a:bodyPr>
          <a:lstStyle/>
          <a:p>
            <a:pPr defTabSz="670530"/>
            <a:r>
              <a:rPr lang="en-US" altLang="ko-KR" sz="1300" dirty="0">
                <a:solidFill>
                  <a:schemeClr val="tx1"/>
                </a:solidFill>
                <a:latin typeface="Verdana" charset="0"/>
              </a:rPr>
              <a:t>write</a:t>
            </a:r>
            <a:endParaRPr lang="ko-KR" altLang="en-US" sz="1300" dirty="0">
              <a:solidFill>
                <a:schemeClr val="tx1"/>
              </a:solidFill>
              <a:latin typeface="Verdana" charset="0"/>
            </a:endParaRPr>
          </a:p>
        </p:txBody>
      </p:sp>
      <p:sp>
        <p:nvSpPr>
          <p:cNvPr id="19" name="Right Arrow 18"/>
          <p:cNvSpPr/>
          <p:nvPr/>
        </p:nvSpPr>
        <p:spPr bwMode="auto">
          <a:xfrm>
            <a:off x="5885945" y="4071259"/>
            <a:ext cx="744261" cy="500741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67053" tIns="33526" rIns="67053" bIns="33526" numCol="1" rtlCol="0" anchor="t" anchorCtr="0" compatLnSpc="1">
            <a:prstTxWarp prst="textNoShape">
              <a:avLst/>
            </a:prstTxWarp>
          </a:bodyPr>
          <a:lstStyle/>
          <a:p>
            <a:pPr defTabSz="670530"/>
            <a:r>
              <a:rPr lang="en-US" altLang="ko-KR" sz="1300" dirty="0">
                <a:solidFill>
                  <a:schemeClr val="tx1"/>
                </a:solidFill>
                <a:latin typeface="Verdana" charset="0"/>
              </a:rPr>
              <a:t>read</a:t>
            </a:r>
            <a:endParaRPr lang="ko-KR" altLang="en-US" sz="1300" dirty="0">
              <a:solidFill>
                <a:schemeClr val="tx1"/>
              </a:solidFill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541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274638"/>
            <a:ext cx="8915400" cy="563562"/>
          </a:xfrm>
        </p:spPr>
        <p:txBody>
          <a:bodyPr/>
          <a:lstStyle/>
          <a:p>
            <a:pPr eaLnBrk="1" hangingPunct="1"/>
            <a:r>
              <a:rPr lang="en-US" altLang="ko-KR" dirty="0" smtClean="0"/>
              <a:t>BBP v1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5783" y="1045256"/>
            <a:ext cx="4376870" cy="639762"/>
          </a:xfrm>
        </p:spPr>
        <p:txBody>
          <a:bodyPr/>
          <a:lstStyle/>
          <a:p>
            <a:r>
              <a:rPr lang="en-US" altLang="ko-KR" dirty="0" smtClean="0">
                <a:solidFill>
                  <a:srgbClr val="000000"/>
                </a:solidFill>
              </a:rPr>
              <a:t>Producer</a:t>
            </a:r>
            <a:endParaRPr lang="en-US" altLang="ko-KR" sz="1700" dirty="0">
              <a:solidFill>
                <a:srgbClr val="0000FF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95300" y="1687286"/>
            <a:ext cx="4376870" cy="4438877"/>
          </a:xfrm>
        </p:spPr>
        <p:txBody>
          <a:bodyPr/>
          <a:lstStyle/>
          <a:p>
            <a:pPr>
              <a:buNone/>
            </a:pPr>
            <a:r>
              <a:rPr lang="en-US" altLang="ko-KR" sz="2100" dirty="0">
                <a:solidFill>
                  <a:srgbClr val="0000FF"/>
                </a:solidFill>
              </a:rPr>
              <a:t>do  </a:t>
            </a:r>
            <a:r>
              <a:rPr lang="en-US" altLang="ko-KR" sz="2100" dirty="0">
                <a:solidFill>
                  <a:srgbClr val="0000FF"/>
                </a:solidFill>
              </a:rPr>
              <a:t>{</a:t>
            </a:r>
            <a:br>
              <a:rPr lang="en-US" altLang="ko-KR" sz="2100" dirty="0">
                <a:solidFill>
                  <a:srgbClr val="0000FF"/>
                </a:solidFill>
              </a:rPr>
            </a:br>
            <a:r>
              <a:rPr lang="en-US" altLang="ko-KR" sz="2100" dirty="0">
                <a:solidFill>
                  <a:srgbClr val="0000FF"/>
                </a:solidFill>
              </a:rPr>
              <a:t>//   </a:t>
            </a:r>
            <a:r>
              <a:rPr lang="en-US" altLang="ko-KR" sz="2100" dirty="0">
                <a:solidFill>
                  <a:srgbClr val="0000FF"/>
                </a:solidFill>
              </a:rPr>
              <a:t>produce an </a:t>
            </a:r>
            <a:r>
              <a:rPr lang="en-US" altLang="ko-KR" sz="2100" dirty="0">
                <a:solidFill>
                  <a:srgbClr val="0000FF"/>
                </a:solidFill>
              </a:rPr>
              <a:t>item</a:t>
            </a:r>
            <a:endParaRPr lang="en-US" altLang="ko-KR" sz="2100" dirty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altLang="ko-KR" sz="2100" dirty="0">
                <a:solidFill>
                  <a:srgbClr val="0000FF"/>
                </a:solidFill>
              </a:rPr>
              <a:t>	</a:t>
            </a:r>
            <a:r>
              <a:rPr lang="en-US" altLang="ko-KR" sz="2100" dirty="0">
                <a:solidFill>
                  <a:srgbClr val="FF0000"/>
                </a:solidFill>
              </a:rPr>
              <a:t>wait </a:t>
            </a:r>
            <a:r>
              <a:rPr lang="en-US" altLang="ko-KR" sz="2100" dirty="0">
                <a:solidFill>
                  <a:srgbClr val="FF0000"/>
                </a:solidFill>
              </a:rPr>
              <a:t>(empty);</a:t>
            </a:r>
          </a:p>
          <a:p>
            <a:pPr>
              <a:buNone/>
            </a:pPr>
            <a:r>
              <a:rPr lang="en-US" altLang="ko-KR" sz="2100" dirty="0">
                <a:solidFill>
                  <a:srgbClr val="0000FF"/>
                </a:solidFill>
              </a:rPr>
              <a:t>	</a:t>
            </a:r>
          </a:p>
          <a:p>
            <a:pPr>
              <a:buNone/>
            </a:pPr>
            <a:r>
              <a:rPr lang="en-US" altLang="ko-KR" sz="2100" dirty="0">
                <a:solidFill>
                  <a:srgbClr val="0000FF"/>
                </a:solidFill>
              </a:rPr>
              <a:t>	//  add the item to the  buffer</a:t>
            </a:r>
          </a:p>
          <a:p>
            <a:pPr>
              <a:buNone/>
            </a:pPr>
            <a:r>
              <a:rPr lang="en-US" altLang="ko-KR" sz="2100" dirty="0">
                <a:solidFill>
                  <a:srgbClr val="0000FF"/>
                </a:solidFill>
              </a:rPr>
              <a:t>	</a:t>
            </a:r>
            <a:endParaRPr lang="en-US" altLang="ko-KR" sz="2100" dirty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altLang="ko-KR" sz="2100" dirty="0">
                <a:solidFill>
                  <a:srgbClr val="0000FF"/>
                </a:solidFill>
              </a:rPr>
              <a:t>	</a:t>
            </a:r>
            <a:endParaRPr lang="en-US" altLang="ko-KR" sz="2100" dirty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altLang="ko-KR" sz="2100" dirty="0">
                <a:solidFill>
                  <a:srgbClr val="0000FF"/>
                </a:solidFill>
              </a:rPr>
              <a:t>} </a:t>
            </a:r>
            <a:r>
              <a:rPr lang="en-US" altLang="ko-KR" sz="2100" dirty="0">
                <a:solidFill>
                  <a:srgbClr val="0000FF"/>
                </a:solidFill>
              </a:rPr>
              <a:t>while (TRUE</a:t>
            </a:r>
            <a:r>
              <a:rPr lang="en-US" altLang="ko-KR" sz="2100" dirty="0">
                <a:solidFill>
                  <a:srgbClr val="0000FF"/>
                </a:solidFill>
              </a:rPr>
              <a:t>);</a:t>
            </a:r>
            <a:endParaRPr lang="en-US" altLang="ko-KR" sz="2100" dirty="0">
              <a:solidFill>
                <a:srgbClr val="0000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>
          <a:xfrm>
            <a:off x="5042596" y="1045256"/>
            <a:ext cx="4378590" cy="639762"/>
          </a:xfrm>
        </p:spPr>
        <p:txBody>
          <a:bodyPr/>
          <a:lstStyle/>
          <a:p>
            <a:r>
              <a:rPr lang="en-US" altLang="ko-KR" dirty="0" smtClean="0"/>
              <a:t>Consumer</a:t>
            </a:r>
            <a:endParaRPr lang="ko-KR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5032113" y="1687286"/>
            <a:ext cx="4378590" cy="443887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780" tIns="47890" rIns="95780" bIns="47890" numCol="1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r>
              <a:rPr lang="en-US" altLang="ko-KR" sz="2100" dirty="0">
                <a:solidFill>
                  <a:srgbClr val="0000FF"/>
                </a:solidFill>
              </a:rPr>
              <a:t>do </a:t>
            </a:r>
            <a:r>
              <a:rPr lang="en-US" altLang="ko-KR" sz="2100" dirty="0">
                <a:solidFill>
                  <a:srgbClr val="0000FF"/>
                </a:solidFill>
              </a:rPr>
              <a:t>{</a:t>
            </a:r>
          </a:p>
          <a:p>
            <a:pPr>
              <a:buNone/>
            </a:pPr>
            <a:r>
              <a:rPr lang="en-US" altLang="ko-KR" sz="2100" dirty="0">
                <a:solidFill>
                  <a:srgbClr val="0000FF"/>
                </a:solidFill>
              </a:rPr>
              <a:t>	</a:t>
            </a:r>
          </a:p>
          <a:p>
            <a:pPr>
              <a:buNone/>
            </a:pPr>
            <a:r>
              <a:rPr lang="en-US" altLang="ko-KR" sz="2100" dirty="0">
                <a:solidFill>
                  <a:srgbClr val="0000FF"/>
                </a:solidFill>
              </a:rPr>
              <a:t>     </a:t>
            </a:r>
          </a:p>
          <a:p>
            <a:pPr>
              <a:buNone/>
            </a:pPr>
            <a:r>
              <a:rPr lang="en-US" altLang="ko-KR" sz="2100" dirty="0">
                <a:solidFill>
                  <a:srgbClr val="0000FF"/>
                </a:solidFill>
              </a:rPr>
              <a:t>	//  </a:t>
            </a:r>
            <a:r>
              <a:rPr lang="en-US" altLang="ko-KR" sz="2100" dirty="0">
                <a:solidFill>
                  <a:srgbClr val="0000FF"/>
                </a:solidFill>
              </a:rPr>
              <a:t>remove an item from  </a:t>
            </a:r>
            <a:r>
              <a:rPr lang="en-US" altLang="ko-KR" sz="2100" dirty="0">
                <a:solidFill>
                  <a:srgbClr val="0000FF"/>
                </a:solidFill>
              </a:rPr>
              <a:t>buffer</a:t>
            </a:r>
            <a:endParaRPr lang="en-US" altLang="ko-KR" sz="2100" dirty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altLang="ko-KR" sz="2100" dirty="0">
                <a:solidFill>
                  <a:srgbClr val="0000FF"/>
                </a:solidFill>
              </a:rPr>
              <a:t>	</a:t>
            </a:r>
            <a:endParaRPr lang="en-US" altLang="ko-KR" sz="2100" dirty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altLang="ko-KR" sz="2100" dirty="0">
                <a:solidFill>
                  <a:srgbClr val="0000FF"/>
                </a:solidFill>
              </a:rPr>
              <a:t>    </a:t>
            </a:r>
            <a:r>
              <a:rPr lang="en-US" altLang="ko-KR" sz="2100" dirty="0">
                <a:solidFill>
                  <a:srgbClr val="0000FF"/>
                </a:solidFill>
              </a:rPr>
              <a:t> </a:t>
            </a:r>
            <a:r>
              <a:rPr lang="en-US" altLang="ko-KR" sz="2100" dirty="0">
                <a:solidFill>
                  <a:srgbClr val="FF0000"/>
                </a:solidFill>
              </a:rPr>
              <a:t>signal </a:t>
            </a:r>
            <a:r>
              <a:rPr lang="en-US" altLang="ko-KR" sz="2100" dirty="0">
                <a:solidFill>
                  <a:srgbClr val="FF0000"/>
                </a:solidFill>
              </a:rPr>
              <a:t>(empty);</a:t>
            </a:r>
          </a:p>
          <a:p>
            <a:pPr>
              <a:buNone/>
            </a:pPr>
            <a:r>
              <a:rPr lang="en-US" altLang="ko-KR" sz="2100" dirty="0">
                <a:solidFill>
                  <a:srgbClr val="0000FF"/>
                </a:solidFill>
              </a:rPr>
              <a:t>	//  </a:t>
            </a:r>
            <a:r>
              <a:rPr lang="en-US" altLang="ko-KR" sz="2100" dirty="0">
                <a:solidFill>
                  <a:srgbClr val="0000FF"/>
                </a:solidFill>
              </a:rPr>
              <a:t>consume the </a:t>
            </a:r>
            <a:r>
              <a:rPr lang="en-US" altLang="ko-KR" sz="2100" dirty="0">
                <a:solidFill>
                  <a:srgbClr val="0000FF"/>
                </a:solidFill>
              </a:rPr>
              <a:t>item</a:t>
            </a:r>
            <a:endParaRPr lang="en-US" altLang="ko-KR" sz="2100" dirty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altLang="ko-KR" sz="2100" dirty="0">
                <a:solidFill>
                  <a:srgbClr val="0000FF"/>
                </a:solidFill>
              </a:rPr>
              <a:t>} </a:t>
            </a:r>
            <a:r>
              <a:rPr lang="en-US" altLang="ko-KR" sz="2100" dirty="0">
                <a:solidFill>
                  <a:srgbClr val="0000FF"/>
                </a:solidFill>
              </a:rPr>
              <a:t>while (TRUE);</a:t>
            </a:r>
            <a:endParaRPr lang="ko-KR" altLang="en-US" sz="21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606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386152" y="277416"/>
            <a:ext cx="8024548" cy="576263"/>
          </a:xfrm>
        </p:spPr>
        <p:txBody>
          <a:bodyPr/>
          <a:lstStyle/>
          <a:p>
            <a:pPr eaLnBrk="1" hangingPunct="1"/>
            <a:r>
              <a:rPr lang="en-US" altLang="ko-KR" smtClean="0"/>
              <a:t>Bounded-Buffer Problem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294210"/>
            <a:ext cx="7811294" cy="3725465"/>
          </a:xfrm>
        </p:spPr>
        <p:txBody>
          <a:bodyPr/>
          <a:lstStyle/>
          <a:p>
            <a:r>
              <a:rPr lang="en-US" altLang="ko-KR" i="1" smtClean="0"/>
              <a:t>N</a:t>
            </a:r>
            <a:r>
              <a:rPr lang="en-US" altLang="ko-KR" smtClean="0"/>
              <a:t> buffers, each can hold one item</a:t>
            </a:r>
          </a:p>
          <a:p>
            <a:endParaRPr lang="en-US" altLang="ko-KR" smtClean="0"/>
          </a:p>
          <a:p>
            <a:r>
              <a:rPr lang="en-US" altLang="ko-KR" smtClean="0"/>
              <a:t>Semaphore </a:t>
            </a:r>
            <a:r>
              <a:rPr lang="en-US" altLang="ko-KR" smtClean="0">
                <a:solidFill>
                  <a:srgbClr val="FF0000"/>
                </a:solidFill>
              </a:rPr>
              <a:t>mutex</a:t>
            </a:r>
            <a:r>
              <a:rPr lang="en-US" altLang="ko-KR" smtClean="0"/>
              <a:t> initialized to the value 1</a:t>
            </a:r>
          </a:p>
          <a:p>
            <a:endParaRPr lang="en-US" altLang="ko-KR" smtClean="0"/>
          </a:p>
          <a:p>
            <a:r>
              <a:rPr lang="en-US" altLang="ko-KR" smtClean="0"/>
              <a:t>Semaphore </a:t>
            </a:r>
            <a:r>
              <a:rPr lang="en-US" altLang="ko-KR" smtClean="0">
                <a:solidFill>
                  <a:srgbClr val="FF0000"/>
                </a:solidFill>
              </a:rPr>
              <a:t>full </a:t>
            </a:r>
            <a:r>
              <a:rPr lang="en-US" altLang="ko-KR" smtClean="0"/>
              <a:t>initialized to the value 0</a:t>
            </a:r>
          </a:p>
          <a:p>
            <a:endParaRPr lang="en-US" altLang="ko-KR" smtClean="0"/>
          </a:p>
          <a:p>
            <a:r>
              <a:rPr lang="en-US" altLang="ko-KR" smtClean="0"/>
              <a:t>Semaphore </a:t>
            </a:r>
            <a:r>
              <a:rPr lang="en-US" altLang="ko-KR" smtClean="0">
                <a:solidFill>
                  <a:srgbClr val="FF0000"/>
                </a:solidFill>
              </a:rPr>
              <a:t>empty</a:t>
            </a:r>
            <a:r>
              <a:rPr lang="en-US" altLang="ko-KR" smtClean="0"/>
              <a:t> initialized to the value N</a:t>
            </a:r>
          </a:p>
          <a:p>
            <a:endParaRPr lang="en-US" altLang="ko-KR" smtClean="0"/>
          </a:p>
        </p:txBody>
      </p:sp>
      <p:sp>
        <p:nvSpPr>
          <p:cNvPr id="29700" name="Rectangle 5"/>
          <p:cNvSpPr>
            <a:spLocks noChangeArrowheads="1"/>
          </p:cNvSpPr>
          <p:nvPr/>
        </p:nvSpPr>
        <p:spPr bwMode="auto">
          <a:xfrm>
            <a:off x="2700073" y="3246835"/>
            <a:ext cx="193431" cy="373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780" tIns="47890" rIns="95780" bIns="47890">
            <a:spAutoFit/>
          </a:bodyPr>
          <a:lstStyle/>
          <a:p>
            <a:endParaRPr kumimoji="1" lang="ko-KR" altLang="ko-KR"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552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274638"/>
            <a:ext cx="8915400" cy="563562"/>
          </a:xfrm>
        </p:spPr>
        <p:txBody>
          <a:bodyPr/>
          <a:lstStyle/>
          <a:p>
            <a:pPr eaLnBrk="1" hangingPunct="1"/>
            <a:r>
              <a:rPr lang="en-US" altLang="ko-KR" dirty="0" smtClean="0"/>
              <a:t>BBP v2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5783" y="1045256"/>
            <a:ext cx="4376870" cy="639762"/>
          </a:xfrm>
        </p:spPr>
        <p:txBody>
          <a:bodyPr/>
          <a:lstStyle/>
          <a:p>
            <a:r>
              <a:rPr lang="en-US" altLang="ko-KR" dirty="0" smtClean="0">
                <a:solidFill>
                  <a:srgbClr val="000000"/>
                </a:solidFill>
              </a:rPr>
              <a:t>Producer</a:t>
            </a:r>
            <a:endParaRPr lang="en-US" altLang="ko-KR" sz="1700" dirty="0">
              <a:solidFill>
                <a:srgbClr val="0000FF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95300" y="1687286"/>
            <a:ext cx="4376870" cy="4438877"/>
          </a:xfrm>
        </p:spPr>
        <p:txBody>
          <a:bodyPr/>
          <a:lstStyle/>
          <a:p>
            <a:pPr>
              <a:buNone/>
            </a:pPr>
            <a:r>
              <a:rPr lang="en-US" altLang="ko-KR" sz="2100" dirty="0">
                <a:solidFill>
                  <a:srgbClr val="0000FF"/>
                </a:solidFill>
              </a:rPr>
              <a:t>do  </a:t>
            </a:r>
            <a:r>
              <a:rPr lang="en-US" altLang="ko-KR" sz="2100" dirty="0">
                <a:solidFill>
                  <a:srgbClr val="0000FF"/>
                </a:solidFill>
              </a:rPr>
              <a:t>{</a:t>
            </a:r>
            <a:br>
              <a:rPr lang="en-US" altLang="ko-KR" sz="2100" dirty="0">
                <a:solidFill>
                  <a:srgbClr val="0000FF"/>
                </a:solidFill>
              </a:rPr>
            </a:br>
            <a:r>
              <a:rPr lang="en-US" altLang="ko-KR" sz="2100" dirty="0">
                <a:solidFill>
                  <a:srgbClr val="0000FF"/>
                </a:solidFill>
              </a:rPr>
              <a:t>//   </a:t>
            </a:r>
            <a:r>
              <a:rPr lang="en-US" altLang="ko-KR" sz="2100" dirty="0">
                <a:solidFill>
                  <a:srgbClr val="0000FF"/>
                </a:solidFill>
              </a:rPr>
              <a:t>produce an </a:t>
            </a:r>
            <a:r>
              <a:rPr lang="en-US" altLang="ko-KR" sz="2100" dirty="0">
                <a:solidFill>
                  <a:srgbClr val="0000FF"/>
                </a:solidFill>
              </a:rPr>
              <a:t>item</a:t>
            </a:r>
            <a:endParaRPr lang="en-US" altLang="ko-KR" sz="2100" dirty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altLang="ko-KR" sz="2100" dirty="0">
                <a:solidFill>
                  <a:srgbClr val="0000FF"/>
                </a:solidFill>
              </a:rPr>
              <a:t>	wait </a:t>
            </a:r>
            <a:r>
              <a:rPr lang="en-US" altLang="ko-KR" sz="2100" dirty="0">
                <a:solidFill>
                  <a:srgbClr val="0000FF"/>
                </a:solidFill>
              </a:rPr>
              <a:t>(empty);</a:t>
            </a:r>
          </a:p>
          <a:p>
            <a:pPr>
              <a:buNone/>
            </a:pPr>
            <a:r>
              <a:rPr lang="en-US" altLang="ko-KR" sz="2100" dirty="0">
                <a:solidFill>
                  <a:srgbClr val="0000FF"/>
                </a:solidFill>
              </a:rPr>
              <a:t>	</a:t>
            </a:r>
          </a:p>
          <a:p>
            <a:pPr>
              <a:buNone/>
            </a:pPr>
            <a:r>
              <a:rPr lang="en-US" altLang="ko-KR" sz="2100" dirty="0">
                <a:solidFill>
                  <a:srgbClr val="0000FF"/>
                </a:solidFill>
              </a:rPr>
              <a:t>	//  add the item to the  buffer</a:t>
            </a:r>
          </a:p>
          <a:p>
            <a:pPr>
              <a:buNone/>
            </a:pPr>
            <a:r>
              <a:rPr lang="en-US" altLang="ko-KR" sz="2100" dirty="0">
                <a:solidFill>
                  <a:srgbClr val="0000FF"/>
                </a:solidFill>
              </a:rPr>
              <a:t>	</a:t>
            </a:r>
            <a:endParaRPr lang="en-US" altLang="ko-KR" sz="2100" dirty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altLang="ko-KR" sz="2100" dirty="0">
                <a:solidFill>
                  <a:srgbClr val="0000FF"/>
                </a:solidFill>
              </a:rPr>
              <a:t>	</a:t>
            </a:r>
            <a:r>
              <a:rPr lang="en-US" altLang="ko-KR" sz="2100" dirty="0">
                <a:solidFill>
                  <a:srgbClr val="FF0000"/>
                </a:solidFill>
              </a:rPr>
              <a:t>signal(full);</a:t>
            </a:r>
            <a:endParaRPr lang="en-US" altLang="ko-KR" sz="2100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altLang="ko-KR" sz="2100" dirty="0">
                <a:solidFill>
                  <a:srgbClr val="0000FF"/>
                </a:solidFill>
              </a:rPr>
              <a:t>} </a:t>
            </a:r>
            <a:r>
              <a:rPr lang="en-US" altLang="ko-KR" sz="2100" dirty="0">
                <a:solidFill>
                  <a:srgbClr val="0000FF"/>
                </a:solidFill>
              </a:rPr>
              <a:t>while (TRUE</a:t>
            </a:r>
            <a:r>
              <a:rPr lang="en-US" altLang="ko-KR" sz="2100" dirty="0">
                <a:solidFill>
                  <a:srgbClr val="0000FF"/>
                </a:solidFill>
              </a:rPr>
              <a:t>);</a:t>
            </a:r>
            <a:endParaRPr lang="en-US" altLang="ko-KR" sz="2100" dirty="0">
              <a:solidFill>
                <a:srgbClr val="0000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>
          <a:xfrm>
            <a:off x="5042596" y="1045256"/>
            <a:ext cx="4378590" cy="639762"/>
          </a:xfrm>
        </p:spPr>
        <p:txBody>
          <a:bodyPr/>
          <a:lstStyle/>
          <a:p>
            <a:r>
              <a:rPr lang="en-US" altLang="ko-KR" dirty="0" smtClean="0"/>
              <a:t>Consumer</a:t>
            </a:r>
            <a:endParaRPr lang="ko-KR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5032113" y="1687286"/>
            <a:ext cx="4378590" cy="443887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780" tIns="47890" rIns="95780" bIns="47890" numCol="1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r>
              <a:rPr lang="en-US" altLang="ko-KR" sz="2100" dirty="0">
                <a:solidFill>
                  <a:srgbClr val="0000FF"/>
                </a:solidFill>
              </a:rPr>
              <a:t>do </a:t>
            </a:r>
            <a:r>
              <a:rPr lang="en-US" altLang="ko-KR" sz="2100" dirty="0">
                <a:solidFill>
                  <a:srgbClr val="0000FF"/>
                </a:solidFill>
              </a:rPr>
              <a:t>{</a:t>
            </a:r>
          </a:p>
          <a:p>
            <a:pPr>
              <a:buNone/>
            </a:pPr>
            <a:r>
              <a:rPr lang="en-US" altLang="ko-KR" sz="2100" dirty="0">
                <a:solidFill>
                  <a:srgbClr val="0000FF"/>
                </a:solidFill>
              </a:rPr>
              <a:t>	</a:t>
            </a:r>
            <a:r>
              <a:rPr lang="en-US" altLang="ko-KR" sz="2100" dirty="0">
                <a:solidFill>
                  <a:srgbClr val="FF0000"/>
                </a:solidFill>
              </a:rPr>
              <a:t>wait </a:t>
            </a:r>
            <a:r>
              <a:rPr lang="en-US" altLang="ko-KR" sz="2100" dirty="0">
                <a:solidFill>
                  <a:srgbClr val="FF0000"/>
                </a:solidFill>
              </a:rPr>
              <a:t>(full);</a:t>
            </a:r>
            <a:endParaRPr lang="en-US" altLang="ko-KR" sz="2100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altLang="ko-KR" sz="2100" dirty="0">
                <a:solidFill>
                  <a:srgbClr val="0000FF"/>
                </a:solidFill>
              </a:rPr>
              <a:t>     </a:t>
            </a:r>
          </a:p>
          <a:p>
            <a:pPr>
              <a:buNone/>
            </a:pPr>
            <a:r>
              <a:rPr lang="en-US" altLang="ko-KR" sz="2100" dirty="0">
                <a:solidFill>
                  <a:srgbClr val="0000FF"/>
                </a:solidFill>
              </a:rPr>
              <a:t>	//  </a:t>
            </a:r>
            <a:r>
              <a:rPr lang="en-US" altLang="ko-KR" sz="2100" dirty="0">
                <a:solidFill>
                  <a:srgbClr val="0000FF"/>
                </a:solidFill>
              </a:rPr>
              <a:t>remove an item from  </a:t>
            </a:r>
            <a:r>
              <a:rPr lang="en-US" altLang="ko-KR" sz="2100" dirty="0">
                <a:solidFill>
                  <a:srgbClr val="0000FF"/>
                </a:solidFill>
              </a:rPr>
              <a:t>buffer</a:t>
            </a:r>
            <a:endParaRPr lang="en-US" altLang="ko-KR" sz="2100" dirty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altLang="ko-KR" sz="2100" dirty="0">
                <a:solidFill>
                  <a:srgbClr val="0000FF"/>
                </a:solidFill>
              </a:rPr>
              <a:t>	</a:t>
            </a:r>
            <a:endParaRPr lang="en-US" altLang="ko-KR" sz="2100" dirty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altLang="ko-KR" sz="2100" dirty="0">
                <a:solidFill>
                  <a:srgbClr val="0000FF"/>
                </a:solidFill>
              </a:rPr>
              <a:t>    </a:t>
            </a:r>
            <a:r>
              <a:rPr lang="en-US" altLang="ko-KR" sz="2100" dirty="0">
                <a:solidFill>
                  <a:srgbClr val="0000FF"/>
                </a:solidFill>
              </a:rPr>
              <a:t> signal </a:t>
            </a:r>
            <a:r>
              <a:rPr lang="en-US" altLang="ko-KR" sz="2100" dirty="0">
                <a:solidFill>
                  <a:srgbClr val="0000FF"/>
                </a:solidFill>
              </a:rPr>
              <a:t>(empty);</a:t>
            </a:r>
          </a:p>
          <a:p>
            <a:pPr>
              <a:buNone/>
            </a:pPr>
            <a:r>
              <a:rPr lang="en-US" altLang="ko-KR" sz="2100" dirty="0">
                <a:solidFill>
                  <a:srgbClr val="0000FF"/>
                </a:solidFill>
              </a:rPr>
              <a:t>	//  </a:t>
            </a:r>
            <a:r>
              <a:rPr lang="en-US" altLang="ko-KR" sz="2100" dirty="0">
                <a:solidFill>
                  <a:srgbClr val="0000FF"/>
                </a:solidFill>
              </a:rPr>
              <a:t>consume the </a:t>
            </a:r>
            <a:r>
              <a:rPr lang="en-US" altLang="ko-KR" sz="2100" dirty="0">
                <a:solidFill>
                  <a:srgbClr val="0000FF"/>
                </a:solidFill>
              </a:rPr>
              <a:t>item</a:t>
            </a:r>
            <a:endParaRPr lang="en-US" altLang="ko-KR" sz="2100" dirty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altLang="ko-KR" sz="2100" dirty="0">
                <a:solidFill>
                  <a:srgbClr val="0000FF"/>
                </a:solidFill>
              </a:rPr>
              <a:t>} </a:t>
            </a:r>
            <a:r>
              <a:rPr lang="en-US" altLang="ko-KR" sz="2100" dirty="0">
                <a:solidFill>
                  <a:srgbClr val="0000FF"/>
                </a:solidFill>
              </a:rPr>
              <a:t>while (TRUE);</a:t>
            </a:r>
            <a:endParaRPr lang="ko-KR" altLang="en-US" sz="21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691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274638"/>
            <a:ext cx="8915400" cy="563562"/>
          </a:xfrm>
        </p:spPr>
        <p:txBody>
          <a:bodyPr/>
          <a:lstStyle/>
          <a:p>
            <a:pPr eaLnBrk="1" hangingPunct="1"/>
            <a:r>
              <a:rPr lang="en-US" altLang="ko-KR" dirty="0" smtClean="0"/>
              <a:t>BBP v3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5783" y="1045256"/>
            <a:ext cx="4376870" cy="639762"/>
          </a:xfrm>
        </p:spPr>
        <p:txBody>
          <a:bodyPr/>
          <a:lstStyle/>
          <a:p>
            <a:r>
              <a:rPr lang="en-US" altLang="ko-KR" dirty="0" smtClean="0">
                <a:solidFill>
                  <a:srgbClr val="000000"/>
                </a:solidFill>
              </a:rPr>
              <a:t>Producer</a:t>
            </a:r>
            <a:endParaRPr lang="en-US" altLang="ko-KR" sz="1700" dirty="0">
              <a:solidFill>
                <a:srgbClr val="0000FF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95300" y="1687286"/>
            <a:ext cx="4376870" cy="4438877"/>
          </a:xfrm>
        </p:spPr>
        <p:txBody>
          <a:bodyPr/>
          <a:lstStyle/>
          <a:p>
            <a:pPr>
              <a:buNone/>
            </a:pPr>
            <a:r>
              <a:rPr lang="en-US" altLang="ko-KR" sz="2100" dirty="0">
                <a:solidFill>
                  <a:srgbClr val="0000FF"/>
                </a:solidFill>
              </a:rPr>
              <a:t>do  </a:t>
            </a:r>
            <a:r>
              <a:rPr lang="en-US" altLang="ko-KR" sz="2100" dirty="0">
                <a:solidFill>
                  <a:srgbClr val="0000FF"/>
                </a:solidFill>
              </a:rPr>
              <a:t>{</a:t>
            </a:r>
            <a:br>
              <a:rPr lang="en-US" altLang="ko-KR" sz="2100" dirty="0">
                <a:solidFill>
                  <a:srgbClr val="0000FF"/>
                </a:solidFill>
              </a:rPr>
            </a:br>
            <a:r>
              <a:rPr lang="en-US" altLang="ko-KR" sz="2100" dirty="0">
                <a:solidFill>
                  <a:srgbClr val="0000FF"/>
                </a:solidFill>
              </a:rPr>
              <a:t>//   </a:t>
            </a:r>
            <a:r>
              <a:rPr lang="en-US" altLang="ko-KR" sz="2100" dirty="0">
                <a:solidFill>
                  <a:srgbClr val="0000FF"/>
                </a:solidFill>
              </a:rPr>
              <a:t>produce an </a:t>
            </a:r>
            <a:r>
              <a:rPr lang="en-US" altLang="ko-KR" sz="2100" dirty="0">
                <a:solidFill>
                  <a:srgbClr val="0000FF"/>
                </a:solidFill>
              </a:rPr>
              <a:t>item</a:t>
            </a:r>
            <a:endParaRPr lang="en-US" altLang="ko-KR" sz="2100" dirty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altLang="ko-KR" sz="2100" dirty="0">
                <a:solidFill>
                  <a:srgbClr val="0000FF"/>
                </a:solidFill>
              </a:rPr>
              <a:t>	wait </a:t>
            </a:r>
            <a:r>
              <a:rPr lang="en-US" altLang="ko-KR" sz="2100" dirty="0">
                <a:solidFill>
                  <a:srgbClr val="0000FF"/>
                </a:solidFill>
              </a:rPr>
              <a:t>(empty);</a:t>
            </a:r>
          </a:p>
          <a:p>
            <a:pPr>
              <a:buNone/>
            </a:pPr>
            <a:r>
              <a:rPr lang="en-US" altLang="ko-KR" sz="2100" dirty="0">
                <a:solidFill>
                  <a:srgbClr val="0000FF"/>
                </a:solidFill>
              </a:rPr>
              <a:t>	</a:t>
            </a:r>
            <a:r>
              <a:rPr lang="en-US" altLang="ko-KR" sz="2100" dirty="0">
                <a:solidFill>
                  <a:srgbClr val="FF0000"/>
                </a:solidFill>
              </a:rPr>
              <a:t>wait </a:t>
            </a:r>
            <a:r>
              <a:rPr lang="en-US" altLang="ko-KR" sz="2100" dirty="0">
                <a:solidFill>
                  <a:srgbClr val="FF0000"/>
                </a:solidFill>
              </a:rPr>
              <a:t>(</a:t>
            </a:r>
            <a:r>
              <a:rPr lang="en-US" altLang="ko-KR" sz="2100" dirty="0" err="1">
                <a:solidFill>
                  <a:srgbClr val="FF0000"/>
                </a:solidFill>
              </a:rPr>
              <a:t>mutex</a:t>
            </a:r>
            <a:r>
              <a:rPr lang="en-US" altLang="ko-KR" sz="2100" dirty="0">
                <a:solidFill>
                  <a:srgbClr val="FF0000"/>
                </a:solidFill>
              </a:rPr>
              <a:t>);</a:t>
            </a:r>
          </a:p>
          <a:p>
            <a:pPr>
              <a:buNone/>
            </a:pPr>
            <a:r>
              <a:rPr lang="en-US" altLang="ko-KR" sz="2100" dirty="0">
                <a:solidFill>
                  <a:srgbClr val="0000FF"/>
                </a:solidFill>
              </a:rPr>
              <a:t>	//  </a:t>
            </a:r>
            <a:r>
              <a:rPr lang="en-US" altLang="ko-KR" sz="2100" dirty="0">
                <a:solidFill>
                  <a:srgbClr val="0000FF"/>
                </a:solidFill>
              </a:rPr>
              <a:t>add the item to the  buffer</a:t>
            </a:r>
          </a:p>
          <a:p>
            <a:pPr>
              <a:buNone/>
            </a:pPr>
            <a:r>
              <a:rPr lang="en-US" altLang="ko-KR" sz="2100" dirty="0">
                <a:solidFill>
                  <a:srgbClr val="0000FF"/>
                </a:solidFill>
              </a:rPr>
              <a:t>	</a:t>
            </a:r>
            <a:r>
              <a:rPr lang="en-US" altLang="ko-KR" sz="2100" dirty="0">
                <a:solidFill>
                  <a:srgbClr val="FF0000"/>
                </a:solidFill>
              </a:rPr>
              <a:t>signal </a:t>
            </a:r>
            <a:r>
              <a:rPr lang="en-US" altLang="ko-KR" sz="2100" dirty="0">
                <a:solidFill>
                  <a:srgbClr val="FF0000"/>
                </a:solidFill>
              </a:rPr>
              <a:t>(</a:t>
            </a:r>
            <a:r>
              <a:rPr lang="en-US" altLang="ko-KR" sz="2100" dirty="0" err="1">
                <a:solidFill>
                  <a:srgbClr val="FF0000"/>
                </a:solidFill>
              </a:rPr>
              <a:t>mutex</a:t>
            </a:r>
            <a:r>
              <a:rPr lang="en-US" altLang="ko-KR" sz="2100" dirty="0">
                <a:solidFill>
                  <a:srgbClr val="FF0000"/>
                </a:solidFill>
              </a:rPr>
              <a:t>);</a:t>
            </a:r>
          </a:p>
          <a:p>
            <a:pPr>
              <a:buNone/>
            </a:pPr>
            <a:r>
              <a:rPr lang="en-US" altLang="ko-KR" sz="2100" dirty="0">
                <a:solidFill>
                  <a:srgbClr val="0000FF"/>
                </a:solidFill>
              </a:rPr>
              <a:t>	signal </a:t>
            </a:r>
            <a:r>
              <a:rPr lang="en-US" altLang="ko-KR" sz="2100" dirty="0">
                <a:solidFill>
                  <a:srgbClr val="0000FF"/>
                </a:solidFill>
              </a:rPr>
              <a:t>(full);</a:t>
            </a:r>
          </a:p>
          <a:p>
            <a:pPr>
              <a:buNone/>
            </a:pPr>
            <a:r>
              <a:rPr lang="en-US" altLang="ko-KR" sz="2100" dirty="0">
                <a:solidFill>
                  <a:srgbClr val="0000FF"/>
                </a:solidFill>
              </a:rPr>
              <a:t>} </a:t>
            </a:r>
            <a:r>
              <a:rPr lang="en-US" altLang="ko-KR" sz="2100" dirty="0">
                <a:solidFill>
                  <a:srgbClr val="0000FF"/>
                </a:solidFill>
              </a:rPr>
              <a:t>while (TRUE</a:t>
            </a:r>
            <a:r>
              <a:rPr lang="en-US" altLang="ko-KR" sz="2100" dirty="0">
                <a:solidFill>
                  <a:srgbClr val="0000FF"/>
                </a:solidFill>
              </a:rPr>
              <a:t>);</a:t>
            </a:r>
            <a:endParaRPr lang="en-US" altLang="ko-KR" sz="2100" dirty="0">
              <a:solidFill>
                <a:srgbClr val="0000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>
          <a:xfrm>
            <a:off x="5042596" y="1045256"/>
            <a:ext cx="4378590" cy="639762"/>
          </a:xfrm>
        </p:spPr>
        <p:txBody>
          <a:bodyPr/>
          <a:lstStyle/>
          <a:p>
            <a:r>
              <a:rPr lang="en-US" altLang="ko-KR" dirty="0" smtClean="0"/>
              <a:t>Consumer</a:t>
            </a:r>
            <a:endParaRPr lang="ko-KR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5032113" y="1687286"/>
            <a:ext cx="4378590" cy="443887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780" tIns="47890" rIns="95780" bIns="47890" numCol="1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r>
              <a:rPr lang="en-US" altLang="ko-KR" sz="2100" dirty="0">
                <a:solidFill>
                  <a:srgbClr val="0000FF"/>
                </a:solidFill>
              </a:rPr>
              <a:t>do </a:t>
            </a:r>
            <a:r>
              <a:rPr lang="en-US" altLang="ko-KR" sz="2100" dirty="0">
                <a:solidFill>
                  <a:srgbClr val="0000FF"/>
                </a:solidFill>
              </a:rPr>
              <a:t>{</a:t>
            </a:r>
          </a:p>
          <a:p>
            <a:pPr>
              <a:buNone/>
            </a:pPr>
            <a:r>
              <a:rPr lang="en-US" altLang="ko-KR" sz="2100" dirty="0">
                <a:solidFill>
                  <a:srgbClr val="0000FF"/>
                </a:solidFill>
              </a:rPr>
              <a:t>	</a:t>
            </a:r>
            <a:r>
              <a:rPr lang="en-US" altLang="ko-KR" sz="2100" dirty="0">
                <a:solidFill>
                  <a:srgbClr val="0000FF"/>
                </a:solidFill>
              </a:rPr>
              <a:t>wait </a:t>
            </a:r>
            <a:r>
              <a:rPr lang="en-US" altLang="ko-KR" sz="2100" dirty="0">
                <a:solidFill>
                  <a:srgbClr val="0000FF"/>
                </a:solidFill>
              </a:rPr>
              <a:t>(full);</a:t>
            </a:r>
          </a:p>
          <a:p>
            <a:pPr>
              <a:buNone/>
            </a:pPr>
            <a:r>
              <a:rPr lang="en-US" altLang="ko-KR" sz="2100" dirty="0">
                <a:solidFill>
                  <a:srgbClr val="0000FF"/>
                </a:solidFill>
              </a:rPr>
              <a:t>     </a:t>
            </a:r>
            <a:r>
              <a:rPr lang="en-US" altLang="ko-KR" sz="2100" dirty="0">
                <a:solidFill>
                  <a:srgbClr val="FF0000"/>
                </a:solidFill>
              </a:rPr>
              <a:t>wait </a:t>
            </a:r>
            <a:r>
              <a:rPr lang="en-US" altLang="ko-KR" sz="2100" dirty="0">
                <a:solidFill>
                  <a:srgbClr val="FF0000"/>
                </a:solidFill>
              </a:rPr>
              <a:t>(</a:t>
            </a:r>
            <a:r>
              <a:rPr lang="en-US" altLang="ko-KR" sz="2100" dirty="0" err="1">
                <a:solidFill>
                  <a:srgbClr val="FF0000"/>
                </a:solidFill>
              </a:rPr>
              <a:t>mutex</a:t>
            </a:r>
            <a:r>
              <a:rPr lang="en-US" altLang="ko-KR" sz="2100" dirty="0">
                <a:solidFill>
                  <a:srgbClr val="FF0000"/>
                </a:solidFill>
              </a:rPr>
              <a:t>);</a:t>
            </a:r>
          </a:p>
          <a:p>
            <a:pPr>
              <a:buNone/>
            </a:pPr>
            <a:r>
              <a:rPr lang="en-US" altLang="ko-KR" sz="2100" dirty="0">
                <a:solidFill>
                  <a:srgbClr val="0000FF"/>
                </a:solidFill>
              </a:rPr>
              <a:t>	//  </a:t>
            </a:r>
            <a:r>
              <a:rPr lang="en-US" altLang="ko-KR" sz="2100" dirty="0">
                <a:solidFill>
                  <a:srgbClr val="0000FF"/>
                </a:solidFill>
              </a:rPr>
              <a:t>remove an item from  </a:t>
            </a:r>
            <a:r>
              <a:rPr lang="en-US" altLang="ko-KR" sz="2100" dirty="0">
                <a:solidFill>
                  <a:srgbClr val="0000FF"/>
                </a:solidFill>
              </a:rPr>
              <a:t>buffer</a:t>
            </a:r>
            <a:endParaRPr lang="en-US" altLang="ko-KR" sz="2100" dirty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altLang="ko-KR" sz="2100" dirty="0">
                <a:solidFill>
                  <a:srgbClr val="0000FF"/>
                </a:solidFill>
              </a:rPr>
              <a:t>	</a:t>
            </a:r>
            <a:r>
              <a:rPr lang="en-US" altLang="ko-KR" sz="2100" dirty="0">
                <a:solidFill>
                  <a:srgbClr val="FF0000"/>
                </a:solidFill>
              </a:rPr>
              <a:t>signal </a:t>
            </a:r>
            <a:r>
              <a:rPr lang="en-US" altLang="ko-KR" sz="2100" dirty="0">
                <a:solidFill>
                  <a:srgbClr val="FF0000"/>
                </a:solidFill>
              </a:rPr>
              <a:t>(</a:t>
            </a:r>
            <a:r>
              <a:rPr lang="en-US" altLang="ko-KR" sz="2100" dirty="0" err="1">
                <a:solidFill>
                  <a:srgbClr val="FF0000"/>
                </a:solidFill>
              </a:rPr>
              <a:t>mutex</a:t>
            </a:r>
            <a:r>
              <a:rPr lang="en-US" altLang="ko-KR" sz="2100" dirty="0">
                <a:solidFill>
                  <a:srgbClr val="FF0000"/>
                </a:solidFill>
              </a:rPr>
              <a:t>);</a:t>
            </a:r>
          </a:p>
          <a:p>
            <a:pPr>
              <a:buNone/>
            </a:pPr>
            <a:r>
              <a:rPr lang="en-US" altLang="ko-KR" sz="2100" dirty="0">
                <a:solidFill>
                  <a:srgbClr val="0000FF"/>
                </a:solidFill>
              </a:rPr>
              <a:t>    </a:t>
            </a:r>
            <a:r>
              <a:rPr lang="en-US" altLang="ko-KR" sz="2100" dirty="0">
                <a:solidFill>
                  <a:srgbClr val="0000FF"/>
                </a:solidFill>
              </a:rPr>
              <a:t> signal </a:t>
            </a:r>
            <a:r>
              <a:rPr lang="en-US" altLang="ko-KR" sz="2100" dirty="0">
                <a:solidFill>
                  <a:srgbClr val="0000FF"/>
                </a:solidFill>
              </a:rPr>
              <a:t>(empty);</a:t>
            </a:r>
          </a:p>
          <a:p>
            <a:pPr>
              <a:buNone/>
            </a:pPr>
            <a:r>
              <a:rPr lang="en-US" altLang="ko-KR" sz="2100" dirty="0">
                <a:solidFill>
                  <a:srgbClr val="0000FF"/>
                </a:solidFill>
              </a:rPr>
              <a:t>	//  </a:t>
            </a:r>
            <a:r>
              <a:rPr lang="en-US" altLang="ko-KR" sz="2100" dirty="0">
                <a:solidFill>
                  <a:srgbClr val="0000FF"/>
                </a:solidFill>
              </a:rPr>
              <a:t>consume the </a:t>
            </a:r>
            <a:r>
              <a:rPr lang="en-US" altLang="ko-KR" sz="2100" dirty="0">
                <a:solidFill>
                  <a:srgbClr val="0000FF"/>
                </a:solidFill>
              </a:rPr>
              <a:t>item</a:t>
            </a:r>
            <a:endParaRPr lang="en-US" altLang="ko-KR" sz="2100" dirty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altLang="ko-KR" sz="2100" dirty="0">
                <a:solidFill>
                  <a:srgbClr val="0000FF"/>
                </a:solidFill>
              </a:rPr>
              <a:t>} </a:t>
            </a:r>
            <a:r>
              <a:rPr lang="en-US" altLang="ko-KR" sz="2100" dirty="0">
                <a:solidFill>
                  <a:srgbClr val="0000FF"/>
                </a:solidFill>
              </a:rPr>
              <a:t>while (TRUE);</a:t>
            </a:r>
            <a:endParaRPr lang="ko-KR" altLang="en-US" sz="21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10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8750300" cy="609600"/>
          </a:xfrm>
        </p:spPr>
        <p:txBody>
          <a:bodyPr/>
          <a:lstStyle/>
          <a:p>
            <a:pPr eaLnBrk="1" hangingPunct="1"/>
            <a:r>
              <a:rPr lang="en-US" altLang="ko-KR" smtClean="0"/>
              <a:t>Classical Problems of Synchronization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mtClean="0"/>
              <a:t>Classical problems used to test newly-proposed synchronization schemes</a:t>
            </a:r>
          </a:p>
          <a:p>
            <a:endParaRPr lang="en-US" altLang="ko-KR" smtClean="0"/>
          </a:p>
          <a:p>
            <a:pPr lvl="1"/>
            <a:r>
              <a:rPr lang="en-US" altLang="ko-KR" smtClean="0"/>
              <a:t>Bounded-Buffer Problem</a:t>
            </a:r>
          </a:p>
          <a:p>
            <a:endParaRPr lang="en-US" altLang="ko-KR" smtClean="0"/>
          </a:p>
          <a:p>
            <a:pPr lvl="1"/>
            <a:r>
              <a:rPr lang="en-US" altLang="ko-KR" smtClean="0"/>
              <a:t>Readers and Writers Problem</a:t>
            </a:r>
          </a:p>
          <a:p>
            <a:endParaRPr lang="en-US" altLang="ko-KR" smtClean="0"/>
          </a:p>
          <a:p>
            <a:pPr lvl="1"/>
            <a:r>
              <a:rPr lang="en-US" altLang="ko-KR" smtClean="0"/>
              <a:t>Dining-Philosophers Problem</a:t>
            </a:r>
          </a:p>
        </p:txBody>
      </p:sp>
    </p:spTree>
    <p:extLst>
      <p:ext uri="{BB962C8B-B14F-4D97-AF65-F5344CB8AC3E}">
        <p14:creationId xmlns:p14="http://schemas.microsoft.com/office/powerpoint/2010/main" val="4288935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4174" y="277416"/>
            <a:ext cx="8196527" cy="576263"/>
          </a:xfrm>
        </p:spPr>
        <p:txBody>
          <a:bodyPr/>
          <a:lstStyle/>
          <a:p>
            <a:pPr eaLnBrk="1" hangingPunct="1"/>
            <a:r>
              <a:rPr lang="en-US" altLang="ko-KR" smtClean="0"/>
              <a:t>Readers-Writers Problem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585" y="1279923"/>
            <a:ext cx="8303154" cy="4758928"/>
          </a:xfrm>
        </p:spPr>
        <p:txBody>
          <a:bodyPr/>
          <a:lstStyle/>
          <a:p>
            <a:r>
              <a:rPr lang="en-US" altLang="ko-KR" dirty="0"/>
              <a:t>A data set is shared among a number of concurrent processes</a:t>
            </a:r>
          </a:p>
          <a:p>
            <a:pPr lvl="1"/>
            <a:r>
              <a:rPr lang="en-US" altLang="ko-KR" dirty="0"/>
              <a:t>Readers – only read the data set; they do </a:t>
            </a:r>
            <a:r>
              <a:rPr lang="en-US" altLang="ko-KR" b="1" dirty="0"/>
              <a:t>not </a:t>
            </a:r>
            <a:r>
              <a:rPr lang="en-US" altLang="ko-KR" dirty="0"/>
              <a:t>perform any updates</a:t>
            </a:r>
          </a:p>
          <a:p>
            <a:pPr lvl="1"/>
            <a:r>
              <a:rPr lang="en-US" altLang="ko-KR" dirty="0"/>
              <a:t>Writers   – can both read and write</a:t>
            </a:r>
          </a:p>
          <a:p>
            <a:r>
              <a:rPr lang="en-US" altLang="ko-KR" dirty="0"/>
              <a:t>Concurrency</a:t>
            </a:r>
          </a:p>
          <a:p>
            <a:pPr lvl="1"/>
            <a:r>
              <a:rPr lang="en-US" altLang="ko-KR" dirty="0"/>
              <a:t>Allow multiple readers to read at the same time</a:t>
            </a:r>
          </a:p>
          <a:p>
            <a:pPr lvl="1"/>
            <a:r>
              <a:rPr lang="en-US" altLang="ko-KR" dirty="0"/>
              <a:t>Only one single writer can access the shared data at the same time</a:t>
            </a:r>
          </a:p>
        </p:txBody>
      </p:sp>
    </p:spTree>
    <p:extLst>
      <p:ext uri="{BB962C8B-B14F-4D97-AF65-F5344CB8AC3E}">
        <p14:creationId xmlns:p14="http://schemas.microsoft.com/office/powerpoint/2010/main" val="2119100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First Reader-Writer problem</a:t>
            </a:r>
            <a:endParaRPr lang="ko-KR" altLang="en-US" dirty="0"/>
          </a:p>
        </p:txBody>
      </p:sp>
      <p:sp>
        <p:nvSpPr>
          <p:cNvPr id="4" name="Oval 3"/>
          <p:cNvSpPr/>
          <p:nvPr/>
        </p:nvSpPr>
        <p:spPr bwMode="auto">
          <a:xfrm>
            <a:off x="1238570" y="1741717"/>
            <a:ext cx="377371" cy="413657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7053" tIns="33526" rIns="67053" bIns="33526" numCol="1" rtlCol="0" anchor="ctr" anchorCtr="0" compatLnSpc="1">
            <a:prstTxWarp prst="textNoShape">
              <a:avLst/>
            </a:prstTxWarp>
          </a:bodyPr>
          <a:lstStyle/>
          <a:p>
            <a:pPr algn="ctr" defTabSz="670530"/>
            <a:r>
              <a:rPr lang="en-US" altLang="ko-KR" sz="1300" dirty="0"/>
              <a:t>R</a:t>
            </a:r>
            <a:endParaRPr lang="ko-KR" altLang="en-US" sz="1300" dirty="0"/>
          </a:p>
        </p:txBody>
      </p:sp>
      <p:sp>
        <p:nvSpPr>
          <p:cNvPr id="5" name="Oval 4"/>
          <p:cNvSpPr/>
          <p:nvPr/>
        </p:nvSpPr>
        <p:spPr bwMode="auto">
          <a:xfrm>
            <a:off x="1726008" y="1736273"/>
            <a:ext cx="377371" cy="413657"/>
          </a:xfrm>
          <a:prstGeom prst="ellipse">
            <a:avLst/>
          </a:prstGeom>
          <a:solidFill>
            <a:srgbClr val="FF33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7053" tIns="33526" rIns="67053" bIns="33526" numCol="1" rtlCol="0" anchor="ctr" anchorCtr="0" compatLnSpc="1">
            <a:prstTxWarp prst="textNoShape">
              <a:avLst/>
            </a:prstTxWarp>
          </a:bodyPr>
          <a:lstStyle/>
          <a:p>
            <a:pPr algn="ctr" defTabSz="670530"/>
            <a:r>
              <a:rPr lang="en-US" altLang="ko-KR" sz="1300" dirty="0"/>
              <a:t>W</a:t>
            </a:r>
            <a:endParaRPr lang="ko-KR" altLang="en-US" sz="1300" dirty="0"/>
          </a:p>
        </p:txBody>
      </p:sp>
      <p:sp>
        <p:nvSpPr>
          <p:cNvPr id="6" name="Oval 5"/>
          <p:cNvSpPr/>
          <p:nvPr/>
        </p:nvSpPr>
        <p:spPr bwMode="auto">
          <a:xfrm>
            <a:off x="2213446" y="1730830"/>
            <a:ext cx="377371" cy="413657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7053" tIns="33526" rIns="67053" bIns="33526" numCol="1" rtlCol="0" anchor="ctr" anchorCtr="0" compatLnSpc="1">
            <a:prstTxWarp prst="textNoShape">
              <a:avLst/>
            </a:prstTxWarp>
          </a:bodyPr>
          <a:lstStyle/>
          <a:p>
            <a:pPr algn="ctr" defTabSz="670530"/>
            <a:r>
              <a:rPr lang="en-US" altLang="ko-KR" sz="1300" dirty="0"/>
              <a:t>R</a:t>
            </a:r>
            <a:endParaRPr lang="ko-KR" altLang="en-US" sz="1300" dirty="0"/>
          </a:p>
        </p:txBody>
      </p:sp>
      <p:sp>
        <p:nvSpPr>
          <p:cNvPr id="7" name="Oval 6"/>
          <p:cNvSpPr/>
          <p:nvPr/>
        </p:nvSpPr>
        <p:spPr bwMode="auto">
          <a:xfrm>
            <a:off x="2700884" y="1725386"/>
            <a:ext cx="377371" cy="413657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7053" tIns="33526" rIns="67053" bIns="33526" numCol="1" rtlCol="0" anchor="ctr" anchorCtr="0" compatLnSpc="1">
            <a:prstTxWarp prst="textNoShape">
              <a:avLst/>
            </a:prstTxWarp>
          </a:bodyPr>
          <a:lstStyle/>
          <a:p>
            <a:pPr algn="ctr" defTabSz="670530"/>
            <a:r>
              <a:rPr lang="en-US" altLang="ko-KR" sz="1300" dirty="0"/>
              <a:t>R</a:t>
            </a:r>
            <a:endParaRPr lang="ko-KR" altLang="en-US" sz="1300" dirty="0"/>
          </a:p>
        </p:txBody>
      </p:sp>
      <p:sp>
        <p:nvSpPr>
          <p:cNvPr id="8" name="Oval 7"/>
          <p:cNvSpPr/>
          <p:nvPr/>
        </p:nvSpPr>
        <p:spPr bwMode="auto">
          <a:xfrm>
            <a:off x="3188322" y="1719943"/>
            <a:ext cx="377371" cy="413657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7053" tIns="33526" rIns="67053" bIns="33526" numCol="1" rtlCol="0" anchor="ctr" anchorCtr="0" compatLnSpc="1">
            <a:prstTxWarp prst="textNoShape">
              <a:avLst/>
            </a:prstTxWarp>
          </a:bodyPr>
          <a:lstStyle/>
          <a:p>
            <a:pPr algn="ctr" defTabSz="670530"/>
            <a:r>
              <a:rPr lang="en-US" altLang="ko-KR" sz="1300" dirty="0"/>
              <a:t>R</a:t>
            </a:r>
            <a:endParaRPr lang="ko-KR" altLang="en-US" sz="1300" dirty="0"/>
          </a:p>
        </p:txBody>
      </p:sp>
      <p:sp>
        <p:nvSpPr>
          <p:cNvPr id="9" name="Oval 8"/>
          <p:cNvSpPr/>
          <p:nvPr/>
        </p:nvSpPr>
        <p:spPr bwMode="auto">
          <a:xfrm>
            <a:off x="3675760" y="1714499"/>
            <a:ext cx="377371" cy="413657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7053" tIns="33526" rIns="67053" bIns="33526" numCol="1" rtlCol="0" anchor="ctr" anchorCtr="0" compatLnSpc="1">
            <a:prstTxWarp prst="textNoShape">
              <a:avLst/>
            </a:prstTxWarp>
          </a:bodyPr>
          <a:lstStyle/>
          <a:p>
            <a:pPr algn="ctr" defTabSz="670530"/>
            <a:r>
              <a:rPr lang="en-US" altLang="ko-KR" sz="1300" dirty="0"/>
              <a:t>R</a:t>
            </a:r>
            <a:endParaRPr lang="ko-KR" altLang="en-US" sz="1300" dirty="0"/>
          </a:p>
        </p:txBody>
      </p:sp>
      <p:sp>
        <p:nvSpPr>
          <p:cNvPr id="10" name="Oval 9"/>
          <p:cNvSpPr/>
          <p:nvPr/>
        </p:nvSpPr>
        <p:spPr bwMode="auto">
          <a:xfrm>
            <a:off x="4163197" y="1709056"/>
            <a:ext cx="377371" cy="413657"/>
          </a:xfrm>
          <a:prstGeom prst="ellipse">
            <a:avLst/>
          </a:prstGeom>
          <a:solidFill>
            <a:srgbClr val="FF33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7053" tIns="33526" rIns="67053" bIns="33526" numCol="1" rtlCol="0" anchor="ctr" anchorCtr="0" compatLnSpc="1">
            <a:prstTxWarp prst="textNoShape">
              <a:avLst/>
            </a:prstTxWarp>
          </a:bodyPr>
          <a:lstStyle/>
          <a:p>
            <a:pPr algn="ctr" defTabSz="670530"/>
            <a:r>
              <a:rPr lang="en-US" altLang="ko-KR" sz="1300" dirty="0"/>
              <a:t>W</a:t>
            </a:r>
            <a:endParaRPr lang="ko-KR" altLang="en-US" sz="1300" dirty="0"/>
          </a:p>
        </p:txBody>
      </p:sp>
      <p:sp>
        <p:nvSpPr>
          <p:cNvPr id="11" name="Oval 10"/>
          <p:cNvSpPr/>
          <p:nvPr/>
        </p:nvSpPr>
        <p:spPr bwMode="auto">
          <a:xfrm>
            <a:off x="4650635" y="1703612"/>
            <a:ext cx="377371" cy="413657"/>
          </a:xfrm>
          <a:prstGeom prst="ellipse">
            <a:avLst/>
          </a:prstGeom>
          <a:solidFill>
            <a:srgbClr val="FF33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7053" tIns="33526" rIns="67053" bIns="33526" numCol="1" rtlCol="0" anchor="ctr" anchorCtr="0" compatLnSpc="1">
            <a:prstTxWarp prst="textNoShape">
              <a:avLst/>
            </a:prstTxWarp>
          </a:bodyPr>
          <a:lstStyle/>
          <a:p>
            <a:pPr algn="ctr" defTabSz="670530"/>
            <a:r>
              <a:rPr lang="en-US" altLang="ko-KR" dirty="0"/>
              <a:t>W</a:t>
            </a:r>
            <a:endParaRPr lang="ko-KR" altLang="en-US" sz="1300" dirty="0"/>
          </a:p>
        </p:txBody>
      </p:sp>
      <p:cxnSp>
        <p:nvCxnSpPr>
          <p:cNvPr id="13" name="Straight Arrow Connector 12"/>
          <p:cNvCxnSpPr/>
          <p:nvPr/>
        </p:nvCxnSpPr>
        <p:spPr bwMode="auto">
          <a:xfrm flipV="1">
            <a:off x="5185244" y="1910440"/>
            <a:ext cx="476957" cy="1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4" name="Can 13"/>
          <p:cNvSpPr/>
          <p:nvPr/>
        </p:nvSpPr>
        <p:spPr bwMode="auto">
          <a:xfrm>
            <a:off x="5850888" y="1491345"/>
            <a:ext cx="922463" cy="859971"/>
          </a:xfrm>
          <a:prstGeom prst="ca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7053" tIns="33526" rIns="67053" bIns="33526" numCol="1" rtlCol="0" anchor="t" anchorCtr="0" compatLnSpc="1">
            <a:prstTxWarp prst="textNoShape">
              <a:avLst/>
            </a:prstTxWarp>
          </a:bodyPr>
          <a:lstStyle/>
          <a:p>
            <a:pPr defTabSz="670530"/>
            <a:endParaRPr lang="ko-KR" altLang="en-US" sz="1300"/>
          </a:p>
        </p:txBody>
      </p:sp>
      <p:sp>
        <p:nvSpPr>
          <p:cNvPr id="15" name="Can 14"/>
          <p:cNvSpPr/>
          <p:nvPr/>
        </p:nvSpPr>
        <p:spPr bwMode="auto">
          <a:xfrm>
            <a:off x="6967278" y="2645231"/>
            <a:ext cx="922463" cy="859971"/>
          </a:xfrm>
          <a:prstGeom prst="ca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7053" tIns="33526" rIns="67053" bIns="33526" numCol="1" rtlCol="0" anchor="t" anchorCtr="0" compatLnSpc="1">
            <a:prstTxWarp prst="textNoShape">
              <a:avLst/>
            </a:prstTxWarp>
          </a:bodyPr>
          <a:lstStyle/>
          <a:p>
            <a:pPr defTabSz="670530"/>
            <a:endParaRPr lang="ko-KR" altLang="en-US" sz="1300"/>
          </a:p>
        </p:txBody>
      </p:sp>
      <p:sp>
        <p:nvSpPr>
          <p:cNvPr id="16" name="Oval 15"/>
          <p:cNvSpPr/>
          <p:nvPr/>
        </p:nvSpPr>
        <p:spPr bwMode="auto">
          <a:xfrm>
            <a:off x="7239823" y="2922815"/>
            <a:ext cx="377371" cy="413657"/>
          </a:xfrm>
          <a:prstGeom prst="ellipse">
            <a:avLst/>
          </a:prstGeom>
          <a:solidFill>
            <a:srgbClr val="FF33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7053" tIns="33526" rIns="67053" bIns="33526" numCol="1" rtlCol="0" anchor="ctr" anchorCtr="0" compatLnSpc="1">
            <a:prstTxWarp prst="textNoShape">
              <a:avLst/>
            </a:prstTxWarp>
          </a:bodyPr>
          <a:lstStyle/>
          <a:p>
            <a:pPr algn="ctr" defTabSz="670530"/>
            <a:r>
              <a:rPr lang="en-US" altLang="ko-KR" dirty="0"/>
              <a:t>W</a:t>
            </a:r>
            <a:endParaRPr lang="ko-KR" altLang="en-US" sz="1300" dirty="0"/>
          </a:p>
        </p:txBody>
      </p:sp>
      <p:sp>
        <p:nvSpPr>
          <p:cNvPr id="17" name="Can 16"/>
          <p:cNvSpPr/>
          <p:nvPr/>
        </p:nvSpPr>
        <p:spPr bwMode="auto">
          <a:xfrm>
            <a:off x="5850887" y="2645231"/>
            <a:ext cx="922463" cy="859971"/>
          </a:xfrm>
          <a:prstGeom prst="ca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7053" tIns="33526" rIns="67053" bIns="33526" numCol="1" rtlCol="0" anchor="t" anchorCtr="0" compatLnSpc="1">
            <a:prstTxWarp prst="textNoShape">
              <a:avLst/>
            </a:prstTxWarp>
          </a:bodyPr>
          <a:lstStyle/>
          <a:p>
            <a:pPr defTabSz="670530"/>
            <a:endParaRPr lang="ko-KR" altLang="en-US" sz="1300"/>
          </a:p>
        </p:txBody>
      </p:sp>
      <p:sp>
        <p:nvSpPr>
          <p:cNvPr id="18" name="Oval 17"/>
          <p:cNvSpPr/>
          <p:nvPr/>
        </p:nvSpPr>
        <p:spPr bwMode="auto">
          <a:xfrm>
            <a:off x="5992401" y="2890159"/>
            <a:ext cx="377371" cy="413657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7053" tIns="33526" rIns="67053" bIns="33526" numCol="1" rtlCol="0" anchor="ctr" anchorCtr="0" compatLnSpc="1">
            <a:prstTxWarp prst="textNoShape">
              <a:avLst/>
            </a:prstTxWarp>
          </a:bodyPr>
          <a:lstStyle/>
          <a:p>
            <a:pPr algn="ctr" defTabSz="670530"/>
            <a:r>
              <a:rPr lang="en-US" altLang="ko-KR" sz="1300" dirty="0"/>
              <a:t>R</a:t>
            </a:r>
            <a:endParaRPr lang="ko-KR" altLang="en-US" sz="1300" dirty="0"/>
          </a:p>
        </p:txBody>
      </p:sp>
      <p:sp>
        <p:nvSpPr>
          <p:cNvPr id="19" name="Oval 18"/>
          <p:cNvSpPr/>
          <p:nvPr/>
        </p:nvSpPr>
        <p:spPr bwMode="auto">
          <a:xfrm>
            <a:off x="6076261" y="2939144"/>
            <a:ext cx="377371" cy="413657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7053" tIns="33526" rIns="67053" bIns="33526" numCol="1" rtlCol="0" anchor="ctr" anchorCtr="0" compatLnSpc="1">
            <a:prstTxWarp prst="textNoShape">
              <a:avLst/>
            </a:prstTxWarp>
          </a:bodyPr>
          <a:lstStyle/>
          <a:p>
            <a:pPr algn="ctr" defTabSz="670530"/>
            <a:r>
              <a:rPr lang="en-US" altLang="ko-KR" sz="1300" dirty="0"/>
              <a:t>R</a:t>
            </a:r>
            <a:endParaRPr lang="ko-KR" altLang="en-US" sz="1300" dirty="0"/>
          </a:p>
        </p:txBody>
      </p:sp>
      <p:sp>
        <p:nvSpPr>
          <p:cNvPr id="20" name="Oval 19"/>
          <p:cNvSpPr/>
          <p:nvPr/>
        </p:nvSpPr>
        <p:spPr bwMode="auto">
          <a:xfrm>
            <a:off x="6160121" y="2988130"/>
            <a:ext cx="377371" cy="413657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7053" tIns="33526" rIns="67053" bIns="33526" numCol="1" rtlCol="0" anchor="ctr" anchorCtr="0" compatLnSpc="1">
            <a:prstTxWarp prst="textNoShape">
              <a:avLst/>
            </a:prstTxWarp>
          </a:bodyPr>
          <a:lstStyle/>
          <a:p>
            <a:pPr algn="ctr" defTabSz="670530"/>
            <a:r>
              <a:rPr lang="en-US" altLang="ko-KR" sz="1300" dirty="0"/>
              <a:t>R</a:t>
            </a:r>
            <a:endParaRPr lang="ko-KR" altLang="en-US" sz="1300" dirty="0"/>
          </a:p>
        </p:txBody>
      </p:sp>
      <p:sp>
        <p:nvSpPr>
          <p:cNvPr id="21" name="Oval 20"/>
          <p:cNvSpPr/>
          <p:nvPr/>
        </p:nvSpPr>
        <p:spPr bwMode="auto">
          <a:xfrm>
            <a:off x="6243981" y="3037115"/>
            <a:ext cx="377371" cy="413657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7053" tIns="33526" rIns="67053" bIns="33526" numCol="1" rtlCol="0" anchor="ctr" anchorCtr="0" compatLnSpc="1">
            <a:prstTxWarp prst="textNoShape">
              <a:avLst/>
            </a:prstTxWarp>
          </a:bodyPr>
          <a:lstStyle/>
          <a:p>
            <a:pPr algn="ctr" defTabSz="670530"/>
            <a:r>
              <a:rPr lang="en-US" altLang="ko-KR" sz="1300" dirty="0"/>
              <a:t>R</a:t>
            </a:r>
            <a:endParaRPr lang="ko-KR" altLang="en-US" sz="1300" dirty="0"/>
          </a:p>
        </p:txBody>
      </p:sp>
      <p:sp>
        <p:nvSpPr>
          <p:cNvPr id="22" name="Can 21"/>
          <p:cNvSpPr/>
          <p:nvPr/>
        </p:nvSpPr>
        <p:spPr bwMode="auto">
          <a:xfrm>
            <a:off x="5850887" y="3673931"/>
            <a:ext cx="922463" cy="859971"/>
          </a:xfrm>
          <a:prstGeom prst="ca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7053" tIns="33526" rIns="67053" bIns="33526" numCol="1" rtlCol="0" anchor="t" anchorCtr="0" compatLnSpc="1">
            <a:prstTxWarp prst="textNoShape">
              <a:avLst/>
            </a:prstTxWarp>
          </a:bodyPr>
          <a:lstStyle/>
          <a:p>
            <a:pPr defTabSz="670530"/>
            <a:endParaRPr lang="ko-KR" altLang="en-US" sz="1300"/>
          </a:p>
        </p:txBody>
      </p:sp>
      <p:sp>
        <p:nvSpPr>
          <p:cNvPr id="23" name="Oval 22"/>
          <p:cNvSpPr/>
          <p:nvPr/>
        </p:nvSpPr>
        <p:spPr bwMode="auto">
          <a:xfrm>
            <a:off x="5025386" y="3951521"/>
            <a:ext cx="377371" cy="413657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7053" tIns="33526" rIns="67053" bIns="33526" numCol="1" rtlCol="0" anchor="ctr" anchorCtr="0" compatLnSpc="1">
            <a:prstTxWarp prst="textNoShape">
              <a:avLst/>
            </a:prstTxWarp>
          </a:bodyPr>
          <a:lstStyle/>
          <a:p>
            <a:pPr algn="ctr" defTabSz="670530"/>
            <a:r>
              <a:rPr lang="en-US" altLang="ko-KR" sz="1300" dirty="0"/>
              <a:t>R</a:t>
            </a:r>
            <a:endParaRPr lang="ko-KR" altLang="en-US" sz="1300" dirty="0"/>
          </a:p>
        </p:txBody>
      </p:sp>
      <p:cxnSp>
        <p:nvCxnSpPr>
          <p:cNvPr id="24" name="Straight Arrow Connector 23"/>
          <p:cNvCxnSpPr/>
          <p:nvPr/>
        </p:nvCxnSpPr>
        <p:spPr bwMode="auto">
          <a:xfrm flipV="1">
            <a:off x="5533789" y="4158350"/>
            <a:ext cx="476957" cy="1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804171" y="4016837"/>
            <a:ext cx="1533234" cy="344706"/>
          </a:xfrm>
          <a:prstGeom prst="rect">
            <a:avLst/>
          </a:prstGeom>
          <a:noFill/>
        </p:spPr>
        <p:txBody>
          <a:bodyPr wrap="none" lIns="67053" tIns="33526" rIns="67053" bIns="33526" rtlCol="0">
            <a:spAutoFit/>
          </a:bodyPr>
          <a:lstStyle/>
          <a:p>
            <a:r>
              <a:rPr lang="en-US" altLang="ko-KR" dirty="0" smtClean="0"/>
              <a:t>First Reader</a:t>
            </a:r>
            <a:endParaRPr lang="ko-KR" altLang="en-US" dirty="0"/>
          </a:p>
        </p:txBody>
      </p:sp>
      <p:sp>
        <p:nvSpPr>
          <p:cNvPr id="26" name="Can 25"/>
          <p:cNvSpPr/>
          <p:nvPr/>
        </p:nvSpPr>
        <p:spPr bwMode="auto">
          <a:xfrm>
            <a:off x="5850885" y="4648202"/>
            <a:ext cx="922463" cy="859971"/>
          </a:xfrm>
          <a:prstGeom prst="ca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7053" tIns="33526" rIns="67053" bIns="33526" numCol="1" rtlCol="0" anchor="t" anchorCtr="0" compatLnSpc="1">
            <a:prstTxWarp prst="textNoShape">
              <a:avLst/>
            </a:prstTxWarp>
          </a:bodyPr>
          <a:lstStyle/>
          <a:p>
            <a:pPr defTabSz="670530"/>
            <a:endParaRPr lang="ko-KR" altLang="en-US" sz="1300"/>
          </a:p>
        </p:txBody>
      </p:sp>
      <p:sp>
        <p:nvSpPr>
          <p:cNvPr id="27" name="Oval 26"/>
          <p:cNvSpPr/>
          <p:nvPr/>
        </p:nvSpPr>
        <p:spPr bwMode="auto">
          <a:xfrm>
            <a:off x="7051137" y="4871359"/>
            <a:ext cx="377371" cy="413657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7053" tIns="33526" rIns="67053" bIns="33526" numCol="1" rtlCol="0" anchor="ctr" anchorCtr="0" compatLnSpc="1">
            <a:prstTxWarp prst="textNoShape">
              <a:avLst/>
            </a:prstTxWarp>
          </a:bodyPr>
          <a:lstStyle/>
          <a:p>
            <a:pPr algn="ctr" defTabSz="670530"/>
            <a:r>
              <a:rPr lang="en-US" altLang="ko-KR" sz="1300" dirty="0"/>
              <a:t>R</a:t>
            </a:r>
            <a:endParaRPr lang="ko-KR" altLang="en-US" sz="1300" dirty="0"/>
          </a:p>
        </p:txBody>
      </p:sp>
      <p:cxnSp>
        <p:nvCxnSpPr>
          <p:cNvPr id="28" name="Straight Arrow Connector 27"/>
          <p:cNvCxnSpPr>
            <a:endCxn id="27" idx="2"/>
          </p:cNvCxnSpPr>
          <p:nvPr/>
        </p:nvCxnSpPr>
        <p:spPr bwMode="auto">
          <a:xfrm flipV="1">
            <a:off x="6490320" y="5078188"/>
            <a:ext cx="560817" cy="544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475678" y="4942409"/>
            <a:ext cx="1507586" cy="344706"/>
          </a:xfrm>
          <a:prstGeom prst="rect">
            <a:avLst/>
          </a:prstGeom>
          <a:noFill/>
        </p:spPr>
        <p:txBody>
          <a:bodyPr wrap="none" lIns="67053" tIns="33526" rIns="67053" bIns="33526" rtlCol="0">
            <a:spAutoFit/>
          </a:bodyPr>
          <a:lstStyle/>
          <a:p>
            <a:r>
              <a:rPr lang="en-US" altLang="ko-KR" smtClean="0"/>
              <a:t>Last </a:t>
            </a:r>
            <a:r>
              <a:rPr lang="en-US" altLang="ko-KR" dirty="0" smtClean="0"/>
              <a:t>Reader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34388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First Reader-Writer problem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What are shared resources?</a:t>
            </a:r>
          </a:p>
          <a:p>
            <a:pPr lvl="1"/>
            <a:r>
              <a:rPr lang="en-US" altLang="ko-KR" dirty="0" smtClean="0"/>
              <a:t>What shared variable is needed?</a:t>
            </a:r>
          </a:p>
          <a:p>
            <a:r>
              <a:rPr lang="en-US" altLang="ko-KR" dirty="0" smtClean="0"/>
              <a:t>Who are competing for which resources?</a:t>
            </a:r>
          </a:p>
          <a:p>
            <a:pPr lvl="1"/>
            <a:r>
              <a:rPr lang="en-US" altLang="ko-KR" dirty="0" smtClean="0"/>
              <a:t>Binary semaphore for mutual exclusion</a:t>
            </a:r>
          </a:p>
          <a:p>
            <a:r>
              <a:rPr lang="en-US" altLang="ko-KR" dirty="0" smtClean="0"/>
              <a:t>How can we decide if I am the first reader or the last reader?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24143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Writer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Writer’s algorithm</a:t>
            </a:r>
          </a:p>
          <a:p>
            <a:pPr lvl="1"/>
            <a:r>
              <a:rPr lang="en-US" altLang="ko-KR" dirty="0" smtClean="0"/>
              <a:t>if another writer is writing or readers are reading (lock is held)</a:t>
            </a:r>
          </a:p>
          <a:p>
            <a:pPr lvl="2"/>
            <a:r>
              <a:rPr lang="en-US" altLang="ko-KR" dirty="0" smtClean="0"/>
              <a:t>then wait</a:t>
            </a:r>
          </a:p>
          <a:p>
            <a:pPr lvl="1"/>
            <a:r>
              <a:rPr lang="en-US" altLang="ko-KR" dirty="0" smtClean="0"/>
              <a:t>otherwise, lock and write</a:t>
            </a:r>
          </a:p>
          <a:p>
            <a:pPr lvl="1"/>
            <a:r>
              <a:rPr lang="en-US" altLang="ko-KR" dirty="0" smtClean="0"/>
              <a:t>release lock and notify when done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78412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mtClean="0"/>
              <a:t>Semaphore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585" y="1279923"/>
            <a:ext cx="8581761" cy="525422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ko-KR" sz="1700"/>
              <a:t>Synchronization tool that does not require busy waiting </a:t>
            </a:r>
            <a:endParaRPr lang="en-US" altLang="ko-KR" sz="1700" i="1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ko-KR" sz="1700"/>
              <a:t>Semaphore </a:t>
            </a:r>
            <a:r>
              <a:rPr lang="en-US" altLang="ko-KR" sz="1700" i="1"/>
              <a:t>S</a:t>
            </a:r>
            <a:r>
              <a:rPr lang="en-US" altLang="ko-KR" sz="1700"/>
              <a:t> – integer variable</a:t>
            </a:r>
          </a:p>
          <a:p>
            <a:pPr>
              <a:lnSpc>
                <a:spcPct val="90000"/>
              </a:lnSpc>
            </a:pPr>
            <a:r>
              <a:rPr lang="en-US" altLang="ko-KR" sz="1700"/>
              <a:t>Two standard operations modify </a:t>
            </a:r>
            <a:r>
              <a:rPr lang="en-US" altLang="ko-KR" sz="1700">
                <a:solidFill>
                  <a:srgbClr val="0000FF"/>
                </a:solidFill>
              </a:rPr>
              <a:t>S: wait()</a:t>
            </a:r>
            <a:r>
              <a:rPr lang="en-US" altLang="ko-KR" sz="1700"/>
              <a:t> and </a:t>
            </a:r>
            <a:r>
              <a:rPr lang="en-US" altLang="ko-KR" sz="1700">
                <a:solidFill>
                  <a:srgbClr val="0000FF"/>
                </a:solidFill>
              </a:rPr>
              <a:t>signal()</a:t>
            </a:r>
          </a:p>
          <a:p>
            <a:pPr lvl="1">
              <a:lnSpc>
                <a:spcPct val="90000"/>
              </a:lnSpc>
            </a:pPr>
            <a:r>
              <a:rPr lang="en-US" altLang="ko-KR" smtClean="0"/>
              <a:t>Originally called </a:t>
            </a:r>
            <a:r>
              <a:rPr lang="en-US" altLang="ko-KR" smtClean="0">
                <a:solidFill>
                  <a:srgbClr val="3366FF"/>
                </a:solidFill>
              </a:rPr>
              <a:t>P() </a:t>
            </a:r>
            <a:r>
              <a:rPr lang="en-US" altLang="ko-KR" smtClean="0"/>
              <a:t>and</a:t>
            </a:r>
            <a:r>
              <a:rPr lang="en-US" altLang="ko-KR" i="1" smtClean="0"/>
              <a:t> </a:t>
            </a:r>
            <a:r>
              <a:rPr lang="en-US" altLang="ko-KR" smtClean="0">
                <a:solidFill>
                  <a:srgbClr val="3366FF"/>
                </a:solidFill>
              </a:rPr>
              <a:t>V()</a:t>
            </a:r>
          </a:p>
          <a:p>
            <a:pPr>
              <a:lnSpc>
                <a:spcPct val="90000"/>
              </a:lnSpc>
            </a:pPr>
            <a:r>
              <a:rPr lang="en-US" altLang="ko-KR" sz="1700"/>
              <a:t>Less complicated</a:t>
            </a:r>
          </a:p>
          <a:p>
            <a:pPr>
              <a:lnSpc>
                <a:spcPct val="90000"/>
              </a:lnSpc>
            </a:pPr>
            <a:r>
              <a:rPr lang="en-US" altLang="ko-KR" sz="1700"/>
              <a:t>Can only be accessed via two indivisible (atomic) operations</a:t>
            </a:r>
          </a:p>
          <a:p>
            <a:pPr lvl="1">
              <a:lnSpc>
                <a:spcPct val="90000"/>
              </a:lnSpc>
            </a:pPr>
            <a:r>
              <a:rPr lang="en-US" altLang="ko-KR" smtClean="0">
                <a:solidFill>
                  <a:srgbClr val="0000FF"/>
                </a:solidFill>
                <a:sym typeface="Symbol" charset="2"/>
              </a:rPr>
              <a:t>wait (S) { </a:t>
            </a:r>
          </a:p>
          <a:p>
            <a:pPr lvl="1">
              <a:lnSpc>
                <a:spcPct val="90000"/>
              </a:lnSpc>
              <a:buFont typeface="Monotype Sorts" charset="2"/>
              <a:buNone/>
            </a:pPr>
            <a:r>
              <a:rPr lang="en-US" altLang="ko-KR" smtClean="0">
                <a:solidFill>
                  <a:srgbClr val="0000FF"/>
                </a:solidFill>
                <a:sym typeface="Symbol" charset="2"/>
              </a:rPr>
              <a:t>           while S &lt;= 0</a:t>
            </a:r>
          </a:p>
          <a:p>
            <a:pPr lvl="1">
              <a:lnSpc>
                <a:spcPct val="90000"/>
              </a:lnSpc>
              <a:buFont typeface="Monotype Sorts" charset="2"/>
              <a:buNone/>
            </a:pPr>
            <a:r>
              <a:rPr lang="en-US" altLang="ko-KR" smtClean="0">
                <a:solidFill>
                  <a:srgbClr val="0000FF"/>
                </a:solidFill>
                <a:sym typeface="Symbol" charset="2"/>
              </a:rPr>
              <a:t>		          ; // no-op</a:t>
            </a:r>
          </a:p>
          <a:p>
            <a:pPr lvl="1">
              <a:lnSpc>
                <a:spcPct val="90000"/>
              </a:lnSpc>
              <a:buFont typeface="Monotype Sorts" charset="2"/>
              <a:buNone/>
            </a:pPr>
            <a:r>
              <a:rPr lang="en-US" altLang="ko-KR" smtClean="0">
                <a:solidFill>
                  <a:srgbClr val="0000FF"/>
                </a:solidFill>
                <a:sym typeface="Symbol" charset="2"/>
              </a:rPr>
              <a:t>              S--;</a:t>
            </a:r>
          </a:p>
          <a:p>
            <a:pPr lvl="1">
              <a:lnSpc>
                <a:spcPct val="90000"/>
              </a:lnSpc>
              <a:buFont typeface="Monotype Sorts" charset="2"/>
              <a:buNone/>
            </a:pPr>
            <a:r>
              <a:rPr lang="en-US" altLang="ko-KR" smtClean="0">
                <a:solidFill>
                  <a:srgbClr val="0000FF"/>
                </a:solidFill>
                <a:sym typeface="Symbol" charset="2"/>
              </a:rPr>
              <a:t>      }</a:t>
            </a:r>
          </a:p>
          <a:p>
            <a:pPr lvl="1">
              <a:lnSpc>
                <a:spcPct val="90000"/>
              </a:lnSpc>
            </a:pPr>
            <a:r>
              <a:rPr lang="en-US" altLang="ko-KR" smtClean="0">
                <a:solidFill>
                  <a:srgbClr val="0000FF"/>
                </a:solidFill>
                <a:sym typeface="Symbol" charset="2"/>
              </a:rPr>
              <a:t>signal (S) { </a:t>
            </a:r>
          </a:p>
          <a:p>
            <a:pPr lvl="1">
              <a:lnSpc>
                <a:spcPct val="90000"/>
              </a:lnSpc>
              <a:buFont typeface="Monotype Sorts" charset="2"/>
              <a:buNone/>
            </a:pPr>
            <a:r>
              <a:rPr lang="en-US" altLang="ko-KR" smtClean="0">
                <a:solidFill>
                  <a:srgbClr val="0000FF"/>
                </a:solidFill>
                <a:sym typeface="Symbol" charset="2"/>
              </a:rPr>
              <a:t>        S++;</a:t>
            </a:r>
          </a:p>
          <a:p>
            <a:pPr lvl="1">
              <a:lnSpc>
                <a:spcPct val="90000"/>
              </a:lnSpc>
              <a:buFont typeface="Monotype Sorts" charset="2"/>
              <a:buNone/>
            </a:pPr>
            <a:r>
              <a:rPr lang="en-US" altLang="ko-KR" smtClean="0">
                <a:solidFill>
                  <a:srgbClr val="0000FF"/>
                </a:solidFill>
                <a:sym typeface="Symbol" charset="2"/>
              </a:rPr>
              <a:t>     }</a:t>
            </a:r>
          </a:p>
        </p:txBody>
      </p:sp>
    </p:spTree>
    <p:extLst>
      <p:ext uri="{BB962C8B-B14F-4D97-AF65-F5344CB8AC3E}">
        <p14:creationId xmlns:p14="http://schemas.microsoft.com/office/powerpoint/2010/main" val="2221255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110986" y="277416"/>
            <a:ext cx="8299714" cy="576263"/>
          </a:xfrm>
        </p:spPr>
        <p:txBody>
          <a:bodyPr/>
          <a:lstStyle/>
          <a:p>
            <a:pPr eaLnBrk="1" hangingPunct="1"/>
            <a:r>
              <a:rPr lang="en-US" altLang="ko-KR" dirty="0" smtClean="0"/>
              <a:t>Writer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585" y="1279922"/>
            <a:ext cx="8502650" cy="4876800"/>
          </a:xfrm>
        </p:spPr>
        <p:txBody>
          <a:bodyPr/>
          <a:lstStyle/>
          <a:p>
            <a:r>
              <a:rPr lang="en-US" altLang="ko-KR" smtClean="0"/>
              <a:t>The structure of a writer process</a:t>
            </a:r>
          </a:p>
          <a:p>
            <a:pPr>
              <a:buFont typeface="Monotype Sorts" charset="2"/>
              <a:buNone/>
            </a:pPr>
            <a:r>
              <a:rPr lang="en-US" altLang="ko-KR" smtClean="0">
                <a:solidFill>
                  <a:srgbClr val="0000FF"/>
                </a:solidFill>
              </a:rPr>
              <a:t>        </a:t>
            </a:r>
          </a:p>
          <a:p>
            <a:pPr>
              <a:buFont typeface="Monotype Sorts" charset="2"/>
              <a:buNone/>
            </a:pPr>
            <a:r>
              <a:rPr lang="en-US" altLang="ko-KR">
                <a:solidFill>
                  <a:srgbClr val="0000FF"/>
                </a:solidFill>
              </a:rPr>
              <a:t>              do {</a:t>
            </a:r>
          </a:p>
          <a:p>
            <a:pPr>
              <a:buFont typeface="Monotype Sorts" charset="2"/>
              <a:buNone/>
            </a:pPr>
            <a:r>
              <a:rPr lang="en-US" altLang="ko-KR">
                <a:solidFill>
                  <a:srgbClr val="0000FF"/>
                </a:solidFill>
              </a:rPr>
              <a:t>                        wait (wrt) ;</a:t>
            </a:r>
          </a:p>
          <a:p>
            <a:pPr>
              <a:buFont typeface="Monotype Sorts" charset="2"/>
              <a:buNone/>
            </a:pPr>
            <a:r>
              <a:rPr lang="en-US" altLang="ko-KR">
                <a:solidFill>
                  <a:srgbClr val="0000FF"/>
                </a:solidFill>
              </a:rPr>
              <a:t>                </a:t>
            </a:r>
          </a:p>
          <a:p>
            <a:pPr>
              <a:buFont typeface="Monotype Sorts" charset="2"/>
              <a:buNone/>
            </a:pPr>
            <a:r>
              <a:rPr lang="en-US" altLang="ko-KR">
                <a:solidFill>
                  <a:srgbClr val="0000FF"/>
                </a:solidFill>
              </a:rPr>
              <a:t>                             //    writing is performed</a:t>
            </a:r>
          </a:p>
          <a:p>
            <a:pPr>
              <a:buFont typeface="Monotype Sorts" charset="2"/>
              <a:buNone/>
            </a:pPr>
            <a:endParaRPr lang="en-US" altLang="ko-KR">
              <a:solidFill>
                <a:srgbClr val="0000FF"/>
              </a:solidFill>
            </a:endParaRPr>
          </a:p>
          <a:p>
            <a:pPr>
              <a:buFont typeface="Monotype Sorts" charset="2"/>
              <a:buNone/>
            </a:pPr>
            <a:r>
              <a:rPr lang="en-US" altLang="ko-KR">
                <a:solidFill>
                  <a:srgbClr val="0000FF"/>
                </a:solidFill>
              </a:rPr>
              <a:t>                        signal (wrt) ;</a:t>
            </a:r>
          </a:p>
          <a:p>
            <a:pPr>
              <a:buFont typeface="Monotype Sorts" charset="2"/>
              <a:buNone/>
            </a:pPr>
            <a:r>
              <a:rPr lang="en-US" altLang="ko-KR">
                <a:solidFill>
                  <a:srgbClr val="0000FF"/>
                </a:solidFill>
              </a:rPr>
              <a:t>             } while (TRUE);</a:t>
            </a:r>
          </a:p>
          <a:p>
            <a:pPr>
              <a:buFont typeface="Monotype Sorts" charset="2"/>
              <a:buNone/>
            </a:pPr>
            <a:endParaRPr lang="en-US" altLang="ko-KR" smtClean="0">
              <a:solidFill>
                <a:srgbClr val="0000FF"/>
              </a:solidFill>
            </a:endParaRPr>
          </a:p>
          <a:p>
            <a:pPr>
              <a:buFont typeface="Monotype Sorts" charset="2"/>
              <a:buNone/>
            </a:pPr>
            <a:endParaRPr lang="en-US" altLang="ko-KR" smtClean="0">
              <a:solidFill>
                <a:srgbClr val="0000FF"/>
              </a:solidFill>
            </a:endParaRPr>
          </a:p>
          <a:p>
            <a:pPr>
              <a:buFont typeface="Monotype Sorts" charset="2"/>
              <a:buNone/>
            </a:pPr>
            <a:r>
              <a:rPr lang="en-US" altLang="ko-KR" smtClean="0">
                <a:solidFill>
                  <a:srgbClr val="0000FF"/>
                </a:solidFill>
              </a:rPr>
              <a:t>       </a:t>
            </a:r>
          </a:p>
        </p:txBody>
      </p:sp>
    </p:spTree>
    <p:extLst>
      <p:ext uri="{BB962C8B-B14F-4D97-AF65-F5344CB8AC3E}">
        <p14:creationId xmlns:p14="http://schemas.microsoft.com/office/powerpoint/2010/main" val="542912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Reader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Reader’s algorithm</a:t>
            </a:r>
          </a:p>
          <a:p>
            <a:pPr lvl="1"/>
            <a:r>
              <a:rPr lang="en-US" altLang="ko-KR" dirty="0" smtClean="0"/>
              <a:t>If I am the first reader</a:t>
            </a:r>
          </a:p>
          <a:p>
            <a:pPr lvl="2"/>
            <a:r>
              <a:rPr lang="en-US" altLang="ko-KR" dirty="0" smtClean="0"/>
              <a:t>if a writer is writing, wait</a:t>
            </a:r>
          </a:p>
          <a:p>
            <a:pPr lvl="2"/>
            <a:r>
              <a:rPr lang="en-US" altLang="ko-KR" dirty="0" smtClean="0"/>
              <a:t>or hold writing lock</a:t>
            </a:r>
          </a:p>
          <a:p>
            <a:pPr lvl="1"/>
            <a:r>
              <a:rPr lang="en-US" altLang="ko-KR" dirty="0" smtClean="0"/>
              <a:t>read data</a:t>
            </a:r>
          </a:p>
          <a:p>
            <a:pPr lvl="1"/>
            <a:r>
              <a:rPr lang="en-US" altLang="ko-KR" dirty="0" smtClean="0"/>
              <a:t>If I am the last reader</a:t>
            </a:r>
          </a:p>
          <a:p>
            <a:pPr lvl="2"/>
            <a:r>
              <a:rPr lang="en-US" altLang="ko-KR" dirty="0" smtClean="0"/>
              <a:t>release writing lock</a:t>
            </a:r>
          </a:p>
          <a:p>
            <a:pPr lvl="1"/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272718" y="1469571"/>
            <a:ext cx="4329454" cy="2976196"/>
          </a:xfrm>
          <a:prstGeom prst="rect">
            <a:avLst/>
          </a:prstGeom>
          <a:noFill/>
        </p:spPr>
        <p:txBody>
          <a:bodyPr wrap="none" lIns="67053" tIns="33526" rIns="67053" bIns="33526" rtlCol="0">
            <a:spAutoFit/>
          </a:bodyPr>
          <a:lstStyle/>
          <a:p>
            <a:pPr>
              <a:lnSpc>
                <a:spcPct val="80000"/>
              </a:lnSpc>
              <a:buFont typeface="Monotype Sorts" charset="2"/>
              <a:buNone/>
            </a:pPr>
            <a:r>
              <a:rPr lang="en-US" altLang="ko-KR" sz="2100" dirty="0">
                <a:solidFill>
                  <a:srgbClr val="0000FF"/>
                </a:solidFill>
              </a:rPr>
              <a:t>do {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lang="en-US" altLang="ko-KR" sz="2100" dirty="0">
                <a:solidFill>
                  <a:srgbClr val="0000FF"/>
                </a:solidFill>
              </a:rPr>
              <a:t>	if (I am the first reader)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lang="en-US" altLang="ko-KR" sz="2100" dirty="0">
                <a:solidFill>
                  <a:srgbClr val="0000FF"/>
                </a:solidFill>
              </a:rPr>
              <a:t>		wait (</a:t>
            </a:r>
            <a:r>
              <a:rPr lang="en-US" altLang="ko-KR" sz="2100" dirty="0" err="1">
                <a:solidFill>
                  <a:srgbClr val="0000FF"/>
                </a:solidFill>
              </a:rPr>
              <a:t>wrt</a:t>
            </a:r>
            <a:r>
              <a:rPr lang="en-US" altLang="ko-KR" sz="2100" dirty="0">
                <a:solidFill>
                  <a:srgbClr val="0000FF"/>
                </a:solidFill>
              </a:rPr>
              <a:t>) ;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lang="en-US" altLang="ko-KR" sz="2100" dirty="0">
                <a:solidFill>
                  <a:srgbClr val="0000FF"/>
                </a:solidFill>
              </a:rPr>
              <a:t>                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lang="en-US" altLang="ko-KR" sz="2100" dirty="0">
                <a:solidFill>
                  <a:srgbClr val="0000FF"/>
                </a:solidFill>
              </a:rPr>
              <a:t>	// read data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endParaRPr lang="en-US" altLang="ko-KR" sz="2100" dirty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ko-KR" sz="2100" dirty="0">
                <a:solidFill>
                  <a:srgbClr val="0000FF"/>
                </a:solidFill>
              </a:rPr>
              <a:t>	if (I am the last reader)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lang="en-US" altLang="ko-KR" sz="2100" dirty="0">
                <a:solidFill>
                  <a:srgbClr val="0000FF"/>
                </a:solidFill>
              </a:rPr>
              <a:t>		signal (</a:t>
            </a:r>
            <a:r>
              <a:rPr lang="en-US" altLang="ko-KR" sz="2100" dirty="0" err="1">
                <a:solidFill>
                  <a:srgbClr val="0000FF"/>
                </a:solidFill>
              </a:rPr>
              <a:t>wrt</a:t>
            </a:r>
            <a:r>
              <a:rPr lang="en-US" altLang="ko-KR" sz="2100" dirty="0">
                <a:solidFill>
                  <a:srgbClr val="0000FF"/>
                </a:solidFill>
              </a:rPr>
              <a:t>) ;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endParaRPr lang="en-US" altLang="ko-KR" sz="2100" dirty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lang="en-US" altLang="ko-KR" sz="2100" dirty="0">
                <a:solidFill>
                  <a:srgbClr val="0000FF"/>
                </a:solidFill>
              </a:rPr>
              <a:t>} while (TRUE);</a:t>
            </a:r>
          </a:p>
          <a:p>
            <a:endParaRPr lang="ko-KR" altLang="en-US" sz="2100" dirty="0"/>
          </a:p>
        </p:txBody>
      </p:sp>
    </p:spTree>
    <p:extLst>
      <p:ext uri="{BB962C8B-B14F-4D97-AF65-F5344CB8AC3E}">
        <p14:creationId xmlns:p14="http://schemas.microsoft.com/office/powerpoint/2010/main" val="5968134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Reader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Decide if I am the first/last reader</a:t>
            </a:r>
          </a:p>
          <a:p>
            <a:r>
              <a:rPr lang="en-US" altLang="ko-KR" dirty="0" smtClean="0"/>
              <a:t>Count the number of readers in database</a:t>
            </a:r>
          </a:p>
          <a:p>
            <a:r>
              <a:rPr lang="en-US" altLang="ko-KR" dirty="0" smtClean="0"/>
              <a:t>Share the counting variable</a:t>
            </a:r>
          </a:p>
          <a:p>
            <a:r>
              <a:rPr lang="en-US" altLang="ko-KR" dirty="0" err="1" smtClean="0"/>
              <a:t>Mutex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148852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21304" y="277416"/>
            <a:ext cx="8289396" cy="576263"/>
          </a:xfrm>
        </p:spPr>
        <p:txBody>
          <a:bodyPr/>
          <a:lstStyle/>
          <a:p>
            <a:pPr eaLnBrk="1" hangingPunct="1"/>
            <a:r>
              <a:rPr lang="en-US" altLang="ko-KR" smtClean="0"/>
              <a:t>Readers-Writers Problem (Cont.)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585" y="1279923"/>
            <a:ext cx="8392583" cy="5064919"/>
          </a:xfrm>
        </p:spPr>
        <p:txBody>
          <a:bodyPr/>
          <a:lstStyle/>
          <a:p>
            <a:pPr>
              <a:lnSpc>
                <a:spcPct val="80000"/>
              </a:lnSpc>
              <a:buFont typeface="Monotype Sorts" charset="2"/>
              <a:buNone/>
            </a:pPr>
            <a:r>
              <a:rPr lang="en-US" altLang="ko-KR" sz="1700" dirty="0">
                <a:solidFill>
                  <a:srgbClr val="0000FF"/>
                </a:solidFill>
              </a:rPr>
              <a:t>        	do {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lang="en-US" altLang="ko-KR" sz="1700" dirty="0">
                <a:solidFill>
                  <a:srgbClr val="0000FF"/>
                </a:solidFill>
              </a:rPr>
              <a:t>                       wait (</a:t>
            </a:r>
            <a:r>
              <a:rPr lang="en-US" altLang="ko-KR" sz="1700" dirty="0" err="1">
                <a:solidFill>
                  <a:srgbClr val="0000FF"/>
                </a:solidFill>
              </a:rPr>
              <a:t>mutex</a:t>
            </a:r>
            <a:r>
              <a:rPr lang="en-US" altLang="ko-KR" sz="1700" dirty="0">
                <a:solidFill>
                  <a:srgbClr val="0000FF"/>
                </a:solidFill>
              </a:rPr>
              <a:t>) ;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lang="en-US" altLang="ko-KR" sz="1700" dirty="0">
                <a:solidFill>
                  <a:srgbClr val="0000FF"/>
                </a:solidFill>
              </a:rPr>
              <a:t>                       	</a:t>
            </a:r>
            <a:r>
              <a:rPr lang="en-US" altLang="ko-KR" sz="1700" dirty="0" err="1">
                <a:solidFill>
                  <a:srgbClr val="0000FF"/>
                </a:solidFill>
              </a:rPr>
              <a:t>readcount</a:t>
            </a:r>
            <a:r>
              <a:rPr lang="en-US" altLang="ko-KR" sz="1700" dirty="0">
                <a:solidFill>
                  <a:srgbClr val="0000FF"/>
                </a:solidFill>
              </a:rPr>
              <a:t> ++ ;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lang="en-US" altLang="ko-KR" sz="1700" dirty="0">
                <a:solidFill>
                  <a:srgbClr val="0000FF"/>
                </a:solidFill>
              </a:rPr>
              <a:t>                      		if (</a:t>
            </a:r>
            <a:r>
              <a:rPr lang="en-US" altLang="ko-KR" sz="1700" dirty="0" err="1">
                <a:solidFill>
                  <a:srgbClr val="0000FF"/>
                </a:solidFill>
              </a:rPr>
              <a:t>readcount</a:t>
            </a:r>
            <a:r>
              <a:rPr lang="en-US" altLang="ko-KR" sz="1700" dirty="0">
                <a:solidFill>
                  <a:srgbClr val="0000FF"/>
                </a:solidFill>
              </a:rPr>
              <a:t> == 1)  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lang="en-US" altLang="ko-KR" sz="1700" dirty="0">
                <a:solidFill>
                  <a:srgbClr val="0000FF"/>
                </a:solidFill>
              </a:rPr>
              <a:t>			          		wait (</a:t>
            </a:r>
            <a:r>
              <a:rPr lang="en-US" altLang="ko-KR" sz="1700" dirty="0" err="1">
                <a:solidFill>
                  <a:srgbClr val="0000FF"/>
                </a:solidFill>
              </a:rPr>
              <a:t>wrt</a:t>
            </a:r>
            <a:r>
              <a:rPr lang="en-US" altLang="ko-KR" sz="1700" dirty="0">
                <a:solidFill>
                  <a:srgbClr val="0000FF"/>
                </a:solidFill>
              </a:rPr>
              <a:t>) ;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lang="en-US" altLang="ko-KR" sz="1700" dirty="0">
                <a:solidFill>
                  <a:srgbClr val="0000FF"/>
                </a:solidFill>
              </a:rPr>
              <a:t>                       signal (</a:t>
            </a:r>
            <a:r>
              <a:rPr lang="en-US" altLang="ko-KR" sz="1700" dirty="0" err="1">
                <a:solidFill>
                  <a:srgbClr val="0000FF"/>
                </a:solidFill>
              </a:rPr>
              <a:t>mutex</a:t>
            </a:r>
            <a:r>
              <a:rPr lang="en-US" altLang="ko-KR" sz="1700" dirty="0">
                <a:solidFill>
                  <a:srgbClr val="0000FF"/>
                </a:solidFill>
              </a:rPr>
              <a:t>)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lang="en-US" altLang="ko-KR" sz="1700" dirty="0">
                <a:solidFill>
                  <a:srgbClr val="0000FF"/>
                </a:solidFill>
              </a:rPr>
              <a:t>                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lang="en-US" altLang="ko-KR" sz="1700" dirty="0">
                <a:solidFill>
                  <a:srgbClr val="0000FF"/>
                </a:solidFill>
              </a:rPr>
              <a:t>			// Read data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endParaRPr lang="en-US" altLang="ko-KR" sz="1700" dirty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lang="en-US" altLang="ko-KR" sz="1700" dirty="0">
                <a:solidFill>
                  <a:srgbClr val="0000FF"/>
                </a:solidFill>
              </a:rPr>
              <a:t>                       wait (</a:t>
            </a:r>
            <a:r>
              <a:rPr lang="en-US" altLang="ko-KR" sz="1700" dirty="0" err="1">
                <a:solidFill>
                  <a:srgbClr val="0000FF"/>
                </a:solidFill>
              </a:rPr>
              <a:t>mutex</a:t>
            </a:r>
            <a:r>
              <a:rPr lang="en-US" altLang="ko-KR" sz="1700" dirty="0">
                <a:solidFill>
                  <a:srgbClr val="0000FF"/>
                </a:solidFill>
              </a:rPr>
              <a:t>) ;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lang="en-US" altLang="ko-KR" sz="1700" dirty="0">
                <a:solidFill>
                  <a:srgbClr val="0000FF"/>
                </a:solidFill>
              </a:rPr>
              <a:t>				</a:t>
            </a:r>
            <a:r>
              <a:rPr lang="en-US" altLang="ko-KR" sz="1700" dirty="0" err="1">
                <a:solidFill>
                  <a:srgbClr val="0000FF"/>
                </a:solidFill>
              </a:rPr>
              <a:t>readcount</a:t>
            </a:r>
            <a:r>
              <a:rPr lang="en-US" altLang="ko-KR" sz="1700" dirty="0">
                <a:solidFill>
                  <a:srgbClr val="0000FF"/>
                </a:solidFill>
              </a:rPr>
              <a:t>  - - ;</a:t>
            </a:r>
          </a:p>
          <a:p>
            <a:pPr lvl="1">
              <a:lnSpc>
                <a:spcPct val="80000"/>
              </a:lnSpc>
              <a:buFont typeface="Monotype Sorts" charset="2"/>
              <a:buNone/>
            </a:pPr>
            <a:r>
              <a:rPr lang="en-US" altLang="ko-KR" sz="1700" dirty="0">
                <a:solidFill>
                  <a:srgbClr val="0000FF"/>
                </a:solidFill>
              </a:rPr>
              <a:t>                        	if (</a:t>
            </a:r>
            <a:r>
              <a:rPr lang="en-US" altLang="ko-KR" sz="1700" dirty="0" err="1">
                <a:solidFill>
                  <a:srgbClr val="0000FF"/>
                </a:solidFill>
              </a:rPr>
              <a:t>readcount</a:t>
            </a:r>
            <a:r>
              <a:rPr lang="en-US" altLang="ko-KR" sz="1700" dirty="0">
                <a:solidFill>
                  <a:srgbClr val="0000FF"/>
                </a:solidFill>
              </a:rPr>
              <a:t>  == 0)  </a:t>
            </a:r>
          </a:p>
          <a:p>
            <a:pPr lvl="1">
              <a:lnSpc>
                <a:spcPct val="80000"/>
              </a:lnSpc>
              <a:buFont typeface="Monotype Sorts" charset="2"/>
              <a:buNone/>
            </a:pPr>
            <a:r>
              <a:rPr lang="en-US" altLang="ko-KR" sz="1700" dirty="0">
                <a:solidFill>
                  <a:srgbClr val="0000FF"/>
                </a:solidFill>
              </a:rPr>
              <a:t>			         signal (</a:t>
            </a:r>
            <a:r>
              <a:rPr lang="en-US" altLang="ko-KR" sz="1700" dirty="0" err="1">
                <a:solidFill>
                  <a:srgbClr val="0000FF"/>
                </a:solidFill>
              </a:rPr>
              <a:t>wrt</a:t>
            </a:r>
            <a:r>
              <a:rPr lang="en-US" altLang="ko-KR" sz="1700" dirty="0">
                <a:solidFill>
                  <a:srgbClr val="0000FF"/>
                </a:solidFill>
              </a:rPr>
              <a:t>) ;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lang="en-US" altLang="ko-KR" sz="1700" dirty="0">
                <a:solidFill>
                  <a:srgbClr val="0000FF"/>
                </a:solidFill>
              </a:rPr>
              <a:t>                       signal (</a:t>
            </a:r>
            <a:r>
              <a:rPr lang="en-US" altLang="ko-KR" sz="1700" dirty="0" err="1">
                <a:solidFill>
                  <a:srgbClr val="0000FF"/>
                </a:solidFill>
              </a:rPr>
              <a:t>mutex</a:t>
            </a:r>
            <a:r>
              <a:rPr lang="en-US" altLang="ko-KR" sz="1700" dirty="0">
                <a:solidFill>
                  <a:srgbClr val="0000FF"/>
                </a:solidFill>
              </a:rPr>
              <a:t>) ;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endParaRPr lang="en-US" altLang="ko-KR" sz="1700" dirty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lang="en-US" altLang="ko-KR" sz="1700" dirty="0">
                <a:solidFill>
                  <a:srgbClr val="0000FF"/>
                </a:solidFill>
              </a:rPr>
              <a:t>              } while (TRUE);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endParaRPr lang="en-US" altLang="ko-KR" sz="1700" dirty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  <a:buFont typeface="Monotype Sorts" charset="2"/>
              <a:buNone/>
            </a:pPr>
            <a:endParaRPr lang="en-US" altLang="ko-KR" sz="1700" dirty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lang="en-US" altLang="ko-KR" sz="1700" dirty="0">
                <a:solidFill>
                  <a:srgbClr val="0000FF"/>
                </a:solidFill>
              </a:rPr>
              <a:t>       </a:t>
            </a:r>
          </a:p>
        </p:txBody>
      </p:sp>
    </p:spTree>
    <p:extLst>
      <p:ext uri="{BB962C8B-B14F-4D97-AF65-F5344CB8AC3E}">
        <p14:creationId xmlns:p14="http://schemas.microsoft.com/office/powerpoint/2010/main" val="3398679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00667" y="277416"/>
            <a:ext cx="8310033" cy="576263"/>
          </a:xfrm>
        </p:spPr>
        <p:txBody>
          <a:bodyPr/>
          <a:lstStyle/>
          <a:p>
            <a:pPr eaLnBrk="1" hangingPunct="1"/>
            <a:r>
              <a:rPr lang="en-US" altLang="ko-KR" smtClean="0"/>
              <a:t>Dining-Philosophers Problem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4168378"/>
            <a:ext cx="7615238" cy="1604963"/>
          </a:xfrm>
        </p:spPr>
        <p:txBody>
          <a:bodyPr/>
          <a:lstStyle/>
          <a:p>
            <a:pPr>
              <a:tabLst>
                <a:tab pos="1433024" algn="l"/>
                <a:tab pos="1613462" algn="l"/>
              </a:tabLst>
            </a:pPr>
            <a:r>
              <a:rPr lang="en-US" altLang="ko-KR" smtClean="0"/>
              <a:t>Philosophers spend their lives thinking and eating</a:t>
            </a:r>
          </a:p>
          <a:p>
            <a:pPr>
              <a:tabLst>
                <a:tab pos="1433024" algn="l"/>
                <a:tab pos="1613462" algn="l"/>
              </a:tabLst>
            </a:pPr>
            <a:r>
              <a:rPr lang="en-US" altLang="ko-KR" smtClean="0"/>
              <a:t>Don’t interact with their neighbors, occasionally try to pick up 2 chopsticks (one at a time) to eat from bowl</a:t>
            </a:r>
          </a:p>
          <a:p>
            <a:pPr lvl="1">
              <a:tabLst>
                <a:tab pos="1433024" algn="l"/>
                <a:tab pos="1613462" algn="l"/>
              </a:tabLst>
            </a:pPr>
            <a:r>
              <a:rPr lang="en-US" altLang="ko-KR" smtClean="0"/>
              <a:t>Need both to eat, then release both when done</a:t>
            </a:r>
          </a:p>
          <a:p>
            <a:pPr>
              <a:tabLst>
                <a:tab pos="1433024" algn="l"/>
                <a:tab pos="1613462" algn="l"/>
              </a:tabLst>
            </a:pPr>
            <a:r>
              <a:rPr lang="en-US" altLang="ko-KR" smtClean="0"/>
              <a:t>In the case of 5 philosophers</a:t>
            </a:r>
          </a:p>
          <a:p>
            <a:pPr lvl="1">
              <a:tabLst>
                <a:tab pos="1433024" algn="l"/>
                <a:tab pos="1613462" algn="l"/>
              </a:tabLst>
            </a:pPr>
            <a:r>
              <a:rPr lang="en-US" altLang="ko-KR" smtClean="0"/>
              <a:t>Shared data </a:t>
            </a:r>
          </a:p>
          <a:p>
            <a:pPr lvl="2">
              <a:tabLst>
                <a:tab pos="1433024" algn="l"/>
                <a:tab pos="1613462" algn="l"/>
              </a:tabLst>
            </a:pPr>
            <a:r>
              <a:rPr lang="en-US" altLang="ko-KR" smtClean="0"/>
              <a:t>Bowl of rice (data set)</a:t>
            </a:r>
          </a:p>
          <a:p>
            <a:pPr lvl="2">
              <a:tabLst>
                <a:tab pos="1433024" algn="l"/>
                <a:tab pos="1613462" algn="l"/>
              </a:tabLst>
            </a:pPr>
            <a:r>
              <a:rPr lang="en-US" altLang="ko-KR" smtClean="0"/>
              <a:t>Semaphore </a:t>
            </a:r>
            <a:r>
              <a:rPr lang="en-US" altLang="ko-KR" smtClean="0">
                <a:solidFill>
                  <a:srgbClr val="FF0000"/>
                </a:solidFill>
              </a:rPr>
              <a:t>chopstick [5]</a:t>
            </a:r>
            <a:r>
              <a:rPr lang="en-US" altLang="ko-KR" smtClean="0"/>
              <a:t> initialized to 1</a:t>
            </a:r>
          </a:p>
        </p:txBody>
      </p:sp>
      <p:pic>
        <p:nvPicPr>
          <p:cNvPr id="36868" name="Picture 5" descr="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721" y="1227535"/>
            <a:ext cx="3005049" cy="2665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2110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8807" y="433388"/>
            <a:ext cx="9245600" cy="457200"/>
          </a:xfrm>
        </p:spPr>
        <p:txBody>
          <a:bodyPr/>
          <a:lstStyle/>
          <a:p>
            <a:pPr eaLnBrk="1" hangingPunct="1"/>
            <a:r>
              <a:rPr lang="en-US" altLang="ko-KR" sz="2900"/>
              <a:t>Semaphore as </a:t>
            </a:r>
            <a:br>
              <a:rPr lang="en-US" altLang="ko-KR" sz="2900"/>
            </a:br>
            <a:r>
              <a:rPr lang="en-US" altLang="ko-KR" sz="2900"/>
              <a:t>General Synchronization Tool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tabLst>
                <a:tab pos="2098897" algn="ctr"/>
                <a:tab pos="4730958" algn="ctr"/>
              </a:tabLst>
            </a:pPr>
            <a:r>
              <a:rPr lang="en-US" altLang="ko-KR" sz="1700" b="1">
                <a:solidFill>
                  <a:srgbClr val="3366FF"/>
                </a:solidFill>
              </a:rPr>
              <a:t>Counting</a:t>
            </a:r>
            <a:r>
              <a:rPr lang="en-US" altLang="ko-KR" sz="1700">
                <a:solidFill>
                  <a:srgbClr val="3366FF"/>
                </a:solidFill>
              </a:rPr>
              <a:t> </a:t>
            </a:r>
            <a:r>
              <a:rPr lang="en-US" altLang="ko-KR" sz="1700"/>
              <a:t>semaphore – integer value can range over an unrestricted domain</a:t>
            </a:r>
          </a:p>
          <a:p>
            <a:pPr>
              <a:tabLst>
                <a:tab pos="2098897" algn="ctr"/>
                <a:tab pos="4730958" algn="ctr"/>
              </a:tabLst>
            </a:pPr>
            <a:r>
              <a:rPr lang="en-US" altLang="ko-KR" sz="1700" b="1">
                <a:solidFill>
                  <a:srgbClr val="3366FF"/>
                </a:solidFill>
              </a:rPr>
              <a:t>Binary </a:t>
            </a:r>
            <a:r>
              <a:rPr lang="en-US" altLang="ko-KR" sz="1700"/>
              <a:t>semaphore – integer value can range only between 0 </a:t>
            </a:r>
            <a:br>
              <a:rPr lang="en-US" altLang="ko-KR" sz="1700"/>
            </a:br>
            <a:r>
              <a:rPr lang="en-US" altLang="ko-KR" sz="1700"/>
              <a:t>and 1; can be simpler to implement</a:t>
            </a:r>
          </a:p>
          <a:p>
            <a:pPr lvl="1">
              <a:tabLst>
                <a:tab pos="2098897" algn="ctr"/>
                <a:tab pos="4730958" algn="ctr"/>
              </a:tabLst>
            </a:pPr>
            <a:r>
              <a:rPr lang="en-US" altLang="ko-KR" sz="1700">
                <a:sym typeface="MT Extra" charset="0"/>
              </a:rPr>
              <a:t>Also known as </a:t>
            </a:r>
            <a:r>
              <a:rPr lang="en-US" altLang="ko-KR" sz="1700" b="1">
                <a:solidFill>
                  <a:srgbClr val="3366FF"/>
                </a:solidFill>
                <a:sym typeface="MT Extra" charset="0"/>
              </a:rPr>
              <a:t>mutex locks</a:t>
            </a:r>
            <a:endParaRPr lang="en-US" altLang="ko-KR" sz="1700" b="1">
              <a:solidFill>
                <a:srgbClr val="3366FF"/>
              </a:solidFill>
            </a:endParaRPr>
          </a:p>
          <a:p>
            <a:pPr>
              <a:tabLst>
                <a:tab pos="2098897" algn="ctr"/>
                <a:tab pos="4730958" algn="ctr"/>
              </a:tabLst>
            </a:pPr>
            <a:r>
              <a:rPr lang="en-US" altLang="ko-KR" sz="1700"/>
              <a:t>Can implement a counting semaphore </a:t>
            </a:r>
            <a:r>
              <a:rPr lang="en-US" altLang="ko-KR" sz="1700">
                <a:solidFill>
                  <a:srgbClr val="0000FF"/>
                </a:solidFill>
              </a:rPr>
              <a:t>S</a:t>
            </a:r>
            <a:r>
              <a:rPr lang="en-US" altLang="ko-KR" sz="1700"/>
              <a:t> as a binary semaphore</a:t>
            </a:r>
          </a:p>
          <a:p>
            <a:pPr>
              <a:tabLst>
                <a:tab pos="2098897" algn="ctr"/>
                <a:tab pos="4730958" algn="ctr"/>
              </a:tabLst>
            </a:pPr>
            <a:r>
              <a:rPr lang="en-US" altLang="ko-KR" sz="1700">
                <a:sym typeface="MT Extra" charset="0"/>
              </a:rPr>
              <a:t>Provides mutual exclusion</a:t>
            </a:r>
          </a:p>
          <a:p>
            <a:pPr lvl="1">
              <a:buNone/>
              <a:tabLst>
                <a:tab pos="2098897" algn="ctr"/>
                <a:tab pos="4730958" algn="ctr"/>
              </a:tabLst>
            </a:pPr>
            <a:r>
              <a:rPr lang="en-US" altLang="ko-KR" sz="1700">
                <a:solidFill>
                  <a:srgbClr val="0000FF"/>
                </a:solidFill>
                <a:sym typeface="MT Extra" charset="0"/>
              </a:rPr>
              <a:t>Semaphore mutex;    //  initialized to 1</a:t>
            </a:r>
          </a:p>
          <a:p>
            <a:pPr lvl="1">
              <a:buNone/>
              <a:tabLst>
                <a:tab pos="2098897" algn="ctr"/>
                <a:tab pos="4730958" algn="ctr"/>
              </a:tabLst>
            </a:pPr>
            <a:r>
              <a:rPr lang="en-US" altLang="ko-KR" sz="1700">
                <a:solidFill>
                  <a:srgbClr val="0000FF"/>
                </a:solidFill>
                <a:sym typeface="MT Extra" charset="0"/>
              </a:rPr>
              <a:t>do {</a:t>
            </a:r>
          </a:p>
          <a:p>
            <a:pPr lvl="1">
              <a:buNone/>
              <a:tabLst>
                <a:tab pos="2098897" algn="ctr"/>
                <a:tab pos="4730958" algn="ctr"/>
              </a:tabLst>
            </a:pPr>
            <a:r>
              <a:rPr lang="en-US" altLang="ko-KR" sz="1700">
                <a:solidFill>
                  <a:srgbClr val="0000FF"/>
                </a:solidFill>
                <a:sym typeface="MT Extra" charset="0"/>
              </a:rPr>
              <a:t>	wait (mutex);</a:t>
            </a:r>
          </a:p>
          <a:p>
            <a:pPr lvl="1">
              <a:buNone/>
              <a:tabLst>
                <a:tab pos="2098897" algn="ctr"/>
                <a:tab pos="4730958" algn="ctr"/>
              </a:tabLst>
            </a:pPr>
            <a:r>
              <a:rPr lang="en-US" altLang="ko-KR" sz="1700">
                <a:solidFill>
                  <a:srgbClr val="0000FF"/>
                </a:solidFill>
                <a:sym typeface="MT Extra" charset="0"/>
              </a:rPr>
              <a:t>         // Critical Section</a:t>
            </a:r>
          </a:p>
          <a:p>
            <a:pPr lvl="1">
              <a:buNone/>
              <a:tabLst>
                <a:tab pos="2098897" algn="ctr"/>
                <a:tab pos="4730958" algn="ctr"/>
              </a:tabLst>
            </a:pPr>
            <a:r>
              <a:rPr lang="en-US" altLang="ko-KR" sz="1700">
                <a:solidFill>
                  <a:srgbClr val="0000FF"/>
                </a:solidFill>
                <a:sym typeface="MT Extra" charset="0"/>
              </a:rPr>
              <a:t>     signal (mutex);</a:t>
            </a:r>
          </a:p>
          <a:p>
            <a:pPr lvl="1">
              <a:buNone/>
              <a:tabLst>
                <a:tab pos="2098897" algn="ctr"/>
                <a:tab pos="4730958" algn="ctr"/>
              </a:tabLst>
            </a:pPr>
            <a:r>
              <a:rPr lang="en-US" altLang="ko-KR" sz="1700">
                <a:solidFill>
                  <a:srgbClr val="0000FF"/>
                </a:solidFill>
                <a:sym typeface="MT Extra" charset="0"/>
              </a:rPr>
              <a:t>		// remainder section</a:t>
            </a:r>
          </a:p>
          <a:p>
            <a:pPr lvl="1">
              <a:buNone/>
              <a:tabLst>
                <a:tab pos="2098897" algn="ctr"/>
                <a:tab pos="4730958" algn="ctr"/>
              </a:tabLst>
            </a:pPr>
            <a:r>
              <a:rPr lang="en-US" altLang="ko-KR" sz="1700">
                <a:solidFill>
                  <a:srgbClr val="0000FF"/>
                </a:solidFill>
                <a:sym typeface="MT Extra" charset="0"/>
              </a:rPr>
              <a:t>} while (TRUE);</a:t>
            </a:r>
          </a:p>
          <a:p>
            <a:pPr>
              <a:buNone/>
              <a:tabLst>
                <a:tab pos="2098897" algn="ctr"/>
                <a:tab pos="4730958" algn="ctr"/>
              </a:tabLst>
            </a:pPr>
            <a:endParaRPr lang="en-US" altLang="ko-KR" sz="1500">
              <a:solidFill>
                <a:srgbClr val="0000FF"/>
              </a:solidFill>
              <a:sym typeface="MT Ext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463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Implementation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Continual Loop in entry code: waste of CPU resource</a:t>
            </a:r>
          </a:p>
          <a:p>
            <a:pPr lvl="1"/>
            <a:r>
              <a:rPr lang="en-US" altLang="ko-KR" dirty="0" smtClean="0"/>
              <a:t>Busy-waiting semaphore:  called </a:t>
            </a:r>
            <a:r>
              <a:rPr lang="en-US" altLang="ko-KR" i="1" dirty="0" smtClean="0"/>
              <a:t>spinlock</a:t>
            </a:r>
          </a:p>
          <a:p>
            <a:r>
              <a:rPr lang="en-US" altLang="ko-KR" dirty="0" smtClean="0"/>
              <a:t>How can we modify wait() and signal() without busy waiting?</a:t>
            </a:r>
          </a:p>
          <a:p>
            <a:r>
              <a:rPr lang="en-US" altLang="ko-KR" dirty="0" smtClean="0"/>
              <a:t>In wait(), when semaphore value is non-positive, block instead of busy-waiting</a:t>
            </a:r>
          </a:p>
          <a:p>
            <a:r>
              <a:rPr lang="en-US" altLang="ko-KR" dirty="0" smtClean="0"/>
              <a:t>blocking </a:t>
            </a:r>
          </a:p>
          <a:p>
            <a:pPr lvl="1"/>
            <a:r>
              <a:rPr lang="en-US" altLang="ko-KR" dirty="0" smtClean="0"/>
              <a:t>adds the process into the waiting queue for the semaphore</a:t>
            </a:r>
          </a:p>
          <a:p>
            <a:pPr lvl="1"/>
            <a:r>
              <a:rPr lang="en-US" altLang="ko-KR" dirty="0" smtClean="0"/>
              <a:t>and sets process state to </a:t>
            </a:r>
            <a:r>
              <a:rPr lang="en-US" altLang="ko-KR" i="1" dirty="0" smtClean="0"/>
              <a:t>waiting</a:t>
            </a:r>
            <a:endParaRPr lang="en-US" altLang="ko-KR" dirty="0" smtClean="0"/>
          </a:p>
          <a:p>
            <a:r>
              <a:rPr lang="en-US" altLang="ko-KR" dirty="0" smtClean="0"/>
              <a:t>When signal() is called</a:t>
            </a:r>
          </a:p>
          <a:p>
            <a:pPr lvl="1"/>
            <a:r>
              <a:rPr lang="en-US" altLang="ko-KR" dirty="0" smtClean="0"/>
              <a:t>wakeup() the blocked process in the waiting queue</a:t>
            </a:r>
          </a:p>
          <a:p>
            <a:pPr lvl="1"/>
            <a:r>
              <a:rPr lang="en-US" altLang="ko-KR" dirty="0" smtClean="0"/>
              <a:t>wakeup() changes the process from </a:t>
            </a:r>
            <a:r>
              <a:rPr lang="en-US" altLang="ko-KR" i="1" dirty="0" smtClean="0"/>
              <a:t>waiting</a:t>
            </a:r>
            <a:r>
              <a:rPr lang="en-US" altLang="ko-KR" dirty="0" smtClean="0"/>
              <a:t> to </a:t>
            </a:r>
            <a:r>
              <a:rPr lang="en-US" altLang="ko-KR" i="1" dirty="0" smtClean="0"/>
              <a:t>ready, </a:t>
            </a:r>
            <a:r>
              <a:rPr lang="en-US" altLang="ko-KR" dirty="0" smtClean="0"/>
              <a:t>put in ready queue</a:t>
            </a:r>
            <a:endParaRPr lang="en-US" altLang="ko-KR" i="1" dirty="0" smtClean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26581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732632" y="276225"/>
            <a:ext cx="8750300" cy="609600"/>
          </a:xfrm>
        </p:spPr>
        <p:txBody>
          <a:bodyPr/>
          <a:lstStyle/>
          <a:p>
            <a:pPr eaLnBrk="1" hangingPunct="1"/>
            <a:r>
              <a:rPr lang="en-US" altLang="ko-KR" sz="2900"/>
              <a:t>Semaphore Implementation </a:t>
            </a:r>
            <a:br>
              <a:rPr lang="en-US" altLang="ko-KR" sz="2900"/>
            </a:br>
            <a:r>
              <a:rPr lang="en-US" altLang="ko-KR" sz="2900"/>
              <a:t>with no Busy waiting 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930" y="1425178"/>
            <a:ext cx="8133468" cy="4700588"/>
          </a:xfrm>
        </p:spPr>
        <p:txBody>
          <a:bodyPr/>
          <a:lstStyle/>
          <a:p>
            <a:r>
              <a:rPr lang="en-US" altLang="ko-KR" dirty="0" smtClean="0"/>
              <a:t>Semaphore data structure:</a:t>
            </a:r>
          </a:p>
          <a:p>
            <a:pPr lvl="1"/>
            <a:r>
              <a:rPr lang="en-US" altLang="ko-KR" dirty="0" err="1"/>
              <a:t>typedef</a:t>
            </a:r>
            <a:r>
              <a:rPr lang="en-US" altLang="ko-KR" dirty="0"/>
              <a:t> </a:t>
            </a:r>
            <a:r>
              <a:rPr lang="en-US" altLang="ko-KR" dirty="0" err="1"/>
              <a:t>struct</a:t>
            </a:r>
            <a:r>
              <a:rPr lang="en-US" altLang="ko-KR" dirty="0"/>
              <a:t> {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	</a:t>
            </a:r>
            <a:r>
              <a:rPr lang="en-US" altLang="ko-KR" dirty="0" err="1" smtClean="0"/>
              <a:t>int</a:t>
            </a:r>
            <a:r>
              <a:rPr lang="en-US" altLang="ko-KR" dirty="0" smtClean="0"/>
              <a:t> </a:t>
            </a:r>
            <a:r>
              <a:rPr lang="en-US" altLang="ko-KR" dirty="0"/>
              <a:t>value</a:t>
            </a:r>
            <a:r>
              <a:rPr lang="en-US" altLang="ko-KR" dirty="0" smtClean="0"/>
              <a:t>;</a:t>
            </a:r>
            <a:br>
              <a:rPr lang="en-US" altLang="ko-KR" dirty="0" smtClean="0"/>
            </a:br>
            <a:r>
              <a:rPr lang="en-US" altLang="ko-KR" dirty="0" smtClean="0"/>
              <a:t>	</a:t>
            </a:r>
            <a:r>
              <a:rPr lang="en-US" altLang="ko-KR" dirty="0" err="1" smtClean="0"/>
              <a:t>struct</a:t>
            </a:r>
            <a:r>
              <a:rPr lang="en-US" altLang="ko-KR" dirty="0" smtClean="0"/>
              <a:t> </a:t>
            </a:r>
            <a:r>
              <a:rPr lang="en-US" altLang="ko-KR" dirty="0"/>
              <a:t>process *list;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} </a:t>
            </a:r>
            <a:r>
              <a:rPr lang="en-US" altLang="ko-KR" dirty="0"/>
              <a:t>semaphore</a:t>
            </a:r>
            <a:r>
              <a:rPr lang="en-US" altLang="ko-KR" dirty="0" smtClean="0"/>
              <a:t>;</a:t>
            </a:r>
          </a:p>
          <a:p>
            <a:pPr lvl="1">
              <a:buFont typeface="Monotype Sorts" charset="2"/>
              <a:buNone/>
            </a:pPr>
            <a:endParaRPr lang="en-US" altLang="ko-KR" dirty="0" smtClean="0"/>
          </a:p>
          <a:p>
            <a:r>
              <a:rPr lang="en-US" altLang="ko-KR" dirty="0" smtClean="0"/>
              <a:t>Two system calls:</a:t>
            </a:r>
          </a:p>
          <a:p>
            <a:pPr lvl="1"/>
            <a:r>
              <a:rPr lang="en-US" altLang="ko-KR" b="1" dirty="0" smtClean="0">
                <a:solidFill>
                  <a:srgbClr val="3366FF"/>
                </a:solidFill>
              </a:rPr>
              <a:t>block()</a:t>
            </a:r>
            <a:r>
              <a:rPr lang="en-US" altLang="ko-KR" dirty="0" smtClean="0">
                <a:solidFill>
                  <a:srgbClr val="3366FF"/>
                </a:solidFill>
              </a:rPr>
              <a:t> </a:t>
            </a:r>
            <a:r>
              <a:rPr lang="en-US" altLang="ko-KR" dirty="0" smtClean="0"/>
              <a:t>– place the process invoking the operation on the appropriate waiting queue</a:t>
            </a:r>
          </a:p>
          <a:p>
            <a:pPr lvl="1"/>
            <a:r>
              <a:rPr lang="en-US" altLang="ko-KR" b="1" dirty="0" smtClean="0">
                <a:solidFill>
                  <a:srgbClr val="3366FF"/>
                </a:solidFill>
              </a:rPr>
              <a:t>wakeup()</a:t>
            </a:r>
            <a:r>
              <a:rPr lang="en-US" altLang="ko-KR" dirty="0" smtClean="0">
                <a:solidFill>
                  <a:srgbClr val="3366FF"/>
                </a:solidFill>
              </a:rPr>
              <a:t> </a:t>
            </a:r>
            <a:r>
              <a:rPr lang="en-US" altLang="ko-KR" dirty="0" smtClean="0"/>
              <a:t>– remove one of processes in the waiting queue and place it in the ready queue</a:t>
            </a: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609600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80786" y="304800"/>
            <a:ext cx="9052983" cy="581025"/>
          </a:xfrm>
        </p:spPr>
        <p:txBody>
          <a:bodyPr/>
          <a:lstStyle/>
          <a:p>
            <a:pPr eaLnBrk="1" hangingPunct="1"/>
            <a:r>
              <a:rPr lang="en-US" altLang="ko-KR" sz="2900"/>
              <a:t>Semaphore Implementation with </a:t>
            </a:r>
            <a:br>
              <a:rPr lang="en-US" altLang="ko-KR" sz="2900"/>
            </a:br>
            <a:r>
              <a:rPr lang="en-US" altLang="ko-KR" sz="2900"/>
              <a:t>no Busy waiting (Cont.)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585" y="1282304"/>
            <a:ext cx="8042893" cy="46863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ko-KR" sz="2300" dirty="0"/>
              <a:t>Implementation of wait: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lang="en-US" altLang="ko-KR" sz="2300" dirty="0">
                <a:solidFill>
                  <a:srgbClr val="0000FF"/>
                </a:solidFill>
              </a:rPr>
              <a:t>            wait(semaphore *S) { 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lang="en-US" altLang="ko-KR" sz="2300" dirty="0">
                <a:solidFill>
                  <a:srgbClr val="0000FF"/>
                </a:solidFill>
              </a:rPr>
              <a:t>			S-&gt;value--; 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lang="en-US" altLang="ko-KR" sz="2300" dirty="0">
                <a:solidFill>
                  <a:srgbClr val="0000FF"/>
                </a:solidFill>
              </a:rPr>
              <a:t>			if (S-&gt;value &lt; 0) { 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lang="en-US" altLang="ko-KR" sz="2300" dirty="0">
                <a:solidFill>
                  <a:srgbClr val="0000FF"/>
                </a:solidFill>
              </a:rPr>
              <a:t>				add this process to S-&gt;list; 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lang="en-US" altLang="ko-KR" sz="2300" dirty="0">
                <a:solidFill>
                  <a:srgbClr val="0000FF"/>
                </a:solidFill>
              </a:rPr>
              <a:t>				block(); 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lang="en-US" altLang="ko-KR" sz="2300" dirty="0">
                <a:solidFill>
                  <a:srgbClr val="0000FF"/>
                </a:solidFill>
              </a:rPr>
              <a:t>			} 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lang="en-US" altLang="ko-KR" sz="2300" dirty="0">
                <a:solidFill>
                  <a:srgbClr val="0000FF"/>
                </a:solidFill>
              </a:rPr>
              <a:t>		}</a:t>
            </a:r>
          </a:p>
          <a:p>
            <a:pPr>
              <a:lnSpc>
                <a:spcPct val="80000"/>
              </a:lnSpc>
            </a:pPr>
            <a:endParaRPr lang="en-US" altLang="ko-KR" sz="23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600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80786" y="304800"/>
            <a:ext cx="9052983" cy="581025"/>
          </a:xfrm>
        </p:spPr>
        <p:txBody>
          <a:bodyPr/>
          <a:lstStyle/>
          <a:p>
            <a:pPr eaLnBrk="1" hangingPunct="1"/>
            <a:r>
              <a:rPr lang="en-US" altLang="ko-KR" sz="2900"/>
              <a:t>Semaphore Implementation with </a:t>
            </a:r>
            <a:br>
              <a:rPr lang="en-US" altLang="ko-KR" sz="2900"/>
            </a:br>
            <a:r>
              <a:rPr lang="en-US" altLang="ko-KR" sz="2900"/>
              <a:t>no Busy waiting (Cont.)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585" y="1282304"/>
            <a:ext cx="8042893" cy="46863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ko-KR" sz="2300" dirty="0"/>
              <a:t>Implementation of signal: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endParaRPr lang="en-US" altLang="ko-KR" sz="2300" dirty="0"/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lang="en-US" altLang="ko-KR" sz="2300" dirty="0">
                <a:solidFill>
                  <a:srgbClr val="0000FF"/>
                </a:solidFill>
              </a:rPr>
              <a:t>		signal(semaphore *S) { 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lang="en-US" altLang="ko-KR" sz="2300" dirty="0">
                <a:solidFill>
                  <a:srgbClr val="0000FF"/>
                </a:solidFill>
              </a:rPr>
              <a:t>			S-&gt;value++; 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lang="en-US" altLang="ko-KR" sz="2300" dirty="0">
                <a:solidFill>
                  <a:srgbClr val="0000FF"/>
                </a:solidFill>
              </a:rPr>
              <a:t>			if (S-&gt;value &lt;= 0) { 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lang="en-US" altLang="ko-KR" sz="2300" dirty="0">
                <a:solidFill>
                  <a:srgbClr val="0000FF"/>
                </a:solidFill>
              </a:rPr>
              <a:t>				remove a process P from S-&gt;list; 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lang="en-US" altLang="ko-KR" sz="2300" dirty="0">
                <a:solidFill>
                  <a:srgbClr val="0000FF"/>
                </a:solidFill>
              </a:rPr>
              <a:t>				wakeup(P); 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lang="en-US" altLang="ko-KR" sz="2300" dirty="0">
                <a:solidFill>
                  <a:srgbClr val="0000FF"/>
                </a:solidFill>
              </a:rPr>
              <a:t>			}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lang="en-US" altLang="ko-KR" sz="2300" dirty="0">
                <a:solidFill>
                  <a:srgbClr val="0000FF"/>
                </a:solidFill>
              </a:rPr>
              <a:t>		} </a:t>
            </a:r>
          </a:p>
        </p:txBody>
      </p:sp>
    </p:spTree>
    <p:extLst>
      <p:ext uri="{BB962C8B-B14F-4D97-AF65-F5344CB8AC3E}">
        <p14:creationId xmlns:p14="http://schemas.microsoft.com/office/powerpoint/2010/main" val="2670168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Semaphore without busy-waiting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Negative semaphore: # of processes waiting</a:t>
            </a:r>
          </a:p>
          <a:p>
            <a:r>
              <a:rPr lang="en-US" altLang="ko-KR" dirty="0" smtClean="0"/>
              <a:t>Semaphore waiting list</a:t>
            </a:r>
          </a:p>
          <a:p>
            <a:pPr lvl="1"/>
            <a:r>
              <a:rPr lang="en-US" altLang="ko-KR" dirty="0" smtClean="0"/>
              <a:t>list of PCBs</a:t>
            </a:r>
          </a:p>
          <a:p>
            <a:pPr lvl="1"/>
            <a:r>
              <a:rPr lang="en-US" altLang="ko-KR" dirty="0" smtClean="0"/>
              <a:t>FIFO queue for bounded-waiting, but…</a:t>
            </a:r>
          </a:p>
          <a:p>
            <a:r>
              <a:rPr lang="en-US" altLang="ko-KR" dirty="0" smtClean="0"/>
              <a:t>wait() and signal() are critical section</a:t>
            </a:r>
          </a:p>
        </p:txBody>
      </p:sp>
    </p:spTree>
    <p:extLst>
      <p:ext uri="{BB962C8B-B14F-4D97-AF65-F5344CB8AC3E}">
        <p14:creationId xmlns:p14="http://schemas.microsoft.com/office/powerpoint/2010/main" val="3271326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051366" y="277416"/>
            <a:ext cx="8359334" cy="576263"/>
          </a:xfrm>
        </p:spPr>
        <p:txBody>
          <a:bodyPr/>
          <a:lstStyle/>
          <a:p>
            <a:pPr eaLnBrk="1" hangingPunct="1"/>
            <a:r>
              <a:rPr lang="en-US" altLang="ko-KR" smtClean="0"/>
              <a:t>Deadlock and Starvation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3654" y="1233488"/>
            <a:ext cx="8248121" cy="4667250"/>
          </a:xfrm>
        </p:spPr>
        <p:txBody>
          <a:bodyPr/>
          <a:lstStyle/>
          <a:p>
            <a:pPr>
              <a:lnSpc>
                <a:spcPct val="90000"/>
              </a:lnSpc>
              <a:tabLst>
                <a:tab pos="1975501" algn="ctr"/>
                <a:tab pos="4788000" algn="ctr"/>
              </a:tabLst>
            </a:pPr>
            <a:r>
              <a:rPr lang="en-US" altLang="ko-KR" b="1" dirty="0" smtClean="0">
                <a:solidFill>
                  <a:srgbClr val="3366FF"/>
                </a:solidFill>
              </a:rPr>
              <a:t>Deadlock </a:t>
            </a:r>
            <a:r>
              <a:rPr lang="en-US" altLang="ko-KR" dirty="0" smtClean="0"/>
              <a:t>– two or more processes are waiting indefinitely for an event that can be caused by only one of the waiting processes</a:t>
            </a:r>
          </a:p>
          <a:p>
            <a:pPr>
              <a:lnSpc>
                <a:spcPct val="90000"/>
              </a:lnSpc>
              <a:tabLst>
                <a:tab pos="1975501" algn="ctr"/>
                <a:tab pos="4788000" algn="ctr"/>
              </a:tabLst>
            </a:pPr>
            <a:r>
              <a:rPr lang="en-US" altLang="ko-KR" dirty="0" smtClean="0"/>
              <a:t>Let </a:t>
            </a:r>
            <a:r>
              <a:rPr lang="en-US" altLang="ko-KR" sz="1700" dirty="0">
                <a:solidFill>
                  <a:srgbClr val="0000FF"/>
                </a:solidFill>
              </a:rPr>
              <a:t>S</a:t>
            </a:r>
            <a:r>
              <a:rPr lang="en-US" altLang="ko-KR" dirty="0" smtClean="0"/>
              <a:t> and </a:t>
            </a:r>
            <a:r>
              <a:rPr lang="en-US" altLang="ko-KR" sz="1700" dirty="0">
                <a:solidFill>
                  <a:srgbClr val="0000FF"/>
                </a:solidFill>
              </a:rPr>
              <a:t>Q</a:t>
            </a:r>
            <a:r>
              <a:rPr lang="en-US" altLang="ko-KR" dirty="0" smtClean="0"/>
              <a:t> be two semaphores initialized to 1</a:t>
            </a:r>
          </a:p>
          <a:p>
            <a:pPr>
              <a:lnSpc>
                <a:spcPct val="90000"/>
              </a:lnSpc>
              <a:buNone/>
              <a:tabLst>
                <a:tab pos="1975501" algn="ctr"/>
                <a:tab pos="4788000" algn="ctr"/>
              </a:tabLst>
            </a:pPr>
            <a:r>
              <a:rPr lang="en-US" altLang="ko-KR" i="1" dirty="0" smtClean="0"/>
              <a:t>		        </a:t>
            </a:r>
            <a:r>
              <a:rPr lang="en-US" altLang="ko-KR" i="1" dirty="0" smtClean="0">
                <a:solidFill>
                  <a:srgbClr val="0000FF"/>
                </a:solidFill>
              </a:rPr>
              <a:t>P</a:t>
            </a:r>
            <a:r>
              <a:rPr lang="en-US" altLang="ko-KR" baseline="-25000" dirty="0" smtClean="0">
                <a:solidFill>
                  <a:srgbClr val="0000FF"/>
                </a:solidFill>
              </a:rPr>
              <a:t>0</a:t>
            </a:r>
            <a:r>
              <a:rPr lang="en-US" altLang="ko-KR" dirty="0" smtClean="0">
                <a:solidFill>
                  <a:srgbClr val="0000FF"/>
                </a:solidFill>
              </a:rPr>
              <a:t>	                            </a:t>
            </a:r>
            <a:r>
              <a:rPr lang="en-US" altLang="ko-KR" i="1" dirty="0" smtClean="0">
                <a:solidFill>
                  <a:srgbClr val="0000FF"/>
                </a:solidFill>
              </a:rPr>
              <a:t>P</a:t>
            </a:r>
            <a:r>
              <a:rPr lang="en-US" altLang="ko-KR" baseline="-25000" dirty="0" smtClean="0">
                <a:solidFill>
                  <a:srgbClr val="0000FF"/>
                </a:solidFill>
              </a:rPr>
              <a:t>1</a:t>
            </a:r>
          </a:p>
          <a:p>
            <a:pPr>
              <a:lnSpc>
                <a:spcPct val="90000"/>
              </a:lnSpc>
              <a:buNone/>
              <a:tabLst>
                <a:tab pos="1975501" algn="ctr"/>
                <a:tab pos="4788000" algn="ctr"/>
              </a:tabLst>
            </a:pPr>
            <a:r>
              <a:rPr lang="en-US" altLang="ko-KR" dirty="0" smtClean="0">
                <a:solidFill>
                  <a:srgbClr val="0000FF"/>
                </a:solidFill>
              </a:rPr>
              <a:t>		     </a:t>
            </a:r>
            <a:r>
              <a:rPr lang="en-US" altLang="ko-KR" sz="1700" dirty="0">
                <a:solidFill>
                  <a:srgbClr val="0000FF"/>
                </a:solidFill>
              </a:rPr>
              <a:t>wait (S); 	                                   wait (Q);</a:t>
            </a:r>
          </a:p>
          <a:p>
            <a:pPr>
              <a:lnSpc>
                <a:spcPct val="90000"/>
              </a:lnSpc>
              <a:buNone/>
              <a:tabLst>
                <a:tab pos="1975501" algn="ctr"/>
                <a:tab pos="4788000" algn="ctr"/>
              </a:tabLst>
            </a:pPr>
            <a:r>
              <a:rPr lang="en-US" altLang="ko-KR" sz="1700" dirty="0">
                <a:solidFill>
                  <a:srgbClr val="0000FF"/>
                </a:solidFill>
              </a:rPr>
              <a:t>		    wait (Q); 	                                   wait (S);</a:t>
            </a:r>
          </a:p>
          <a:p>
            <a:pPr>
              <a:lnSpc>
                <a:spcPct val="90000"/>
              </a:lnSpc>
              <a:buNone/>
              <a:tabLst>
                <a:tab pos="1975501" algn="ctr"/>
                <a:tab pos="4788000" algn="ctr"/>
              </a:tabLst>
            </a:pPr>
            <a:r>
              <a:rPr lang="en-US" altLang="ko-KR" sz="1700" dirty="0">
                <a:solidFill>
                  <a:srgbClr val="0000FF"/>
                </a:solidFill>
              </a:rPr>
              <a:t>		. 		.</a:t>
            </a:r>
          </a:p>
          <a:p>
            <a:pPr>
              <a:lnSpc>
                <a:spcPct val="90000"/>
              </a:lnSpc>
              <a:buNone/>
              <a:tabLst>
                <a:tab pos="1975501" algn="ctr"/>
                <a:tab pos="4788000" algn="ctr"/>
              </a:tabLst>
            </a:pPr>
            <a:r>
              <a:rPr lang="en-US" altLang="ko-KR" sz="1700" dirty="0">
                <a:solidFill>
                  <a:srgbClr val="0000FF"/>
                </a:solidFill>
              </a:rPr>
              <a:t>		. 		.</a:t>
            </a:r>
          </a:p>
          <a:p>
            <a:pPr>
              <a:lnSpc>
                <a:spcPct val="90000"/>
              </a:lnSpc>
              <a:buNone/>
              <a:tabLst>
                <a:tab pos="1975501" algn="ctr"/>
                <a:tab pos="4788000" algn="ctr"/>
              </a:tabLst>
            </a:pPr>
            <a:r>
              <a:rPr lang="en-US" altLang="ko-KR" sz="1700" dirty="0">
                <a:solidFill>
                  <a:srgbClr val="0000FF"/>
                </a:solidFill>
              </a:rPr>
              <a:t>		. 		.</a:t>
            </a:r>
          </a:p>
          <a:p>
            <a:pPr>
              <a:lnSpc>
                <a:spcPct val="90000"/>
              </a:lnSpc>
              <a:buNone/>
              <a:tabLst>
                <a:tab pos="1975501" algn="ctr"/>
                <a:tab pos="4788000" algn="ctr"/>
              </a:tabLst>
            </a:pPr>
            <a:r>
              <a:rPr lang="en-US" altLang="ko-KR" sz="1700" dirty="0">
                <a:solidFill>
                  <a:srgbClr val="0000FF"/>
                </a:solidFill>
              </a:rPr>
              <a:t>		     signal (S); 	                                  signal (Q);</a:t>
            </a:r>
          </a:p>
          <a:p>
            <a:pPr>
              <a:lnSpc>
                <a:spcPct val="90000"/>
              </a:lnSpc>
              <a:buNone/>
              <a:tabLst>
                <a:tab pos="1975501" algn="ctr"/>
                <a:tab pos="4788000" algn="ctr"/>
              </a:tabLst>
            </a:pPr>
            <a:r>
              <a:rPr lang="en-US" altLang="ko-KR" sz="1700" dirty="0">
                <a:solidFill>
                  <a:srgbClr val="0000FF"/>
                </a:solidFill>
              </a:rPr>
              <a:t>		     signal (Q); 	                                  signal (S);</a:t>
            </a:r>
          </a:p>
          <a:p>
            <a:pPr>
              <a:lnSpc>
                <a:spcPct val="90000"/>
              </a:lnSpc>
              <a:tabLst>
                <a:tab pos="1975501" algn="ctr"/>
                <a:tab pos="4788000" algn="ctr"/>
              </a:tabLst>
            </a:pPr>
            <a:r>
              <a:rPr lang="en-US" altLang="ko-KR" b="1" dirty="0" smtClean="0">
                <a:solidFill>
                  <a:srgbClr val="3366FF"/>
                </a:solidFill>
                <a:sym typeface="MT Extra" charset="0"/>
              </a:rPr>
              <a:t>Starvation</a:t>
            </a:r>
            <a:r>
              <a:rPr lang="en-US" altLang="ko-KR" dirty="0" smtClean="0">
                <a:solidFill>
                  <a:srgbClr val="3366FF"/>
                </a:solidFill>
                <a:sym typeface="MT Extra" charset="0"/>
              </a:rPr>
              <a:t> </a:t>
            </a:r>
            <a:r>
              <a:rPr lang="en-US" altLang="ko-KR" dirty="0" smtClean="0"/>
              <a:t>– indefinite blocking  </a:t>
            </a:r>
          </a:p>
          <a:p>
            <a:pPr lvl="1">
              <a:lnSpc>
                <a:spcPct val="90000"/>
              </a:lnSpc>
              <a:tabLst>
                <a:tab pos="1975501" algn="ctr"/>
                <a:tab pos="4788000" algn="ctr"/>
              </a:tabLst>
            </a:pPr>
            <a:r>
              <a:rPr lang="en-US" altLang="ko-KR" dirty="0" smtClean="0"/>
              <a:t>A process may never be removed from the semaphore queue in which it is suspended</a:t>
            </a:r>
          </a:p>
          <a:p>
            <a:pPr>
              <a:lnSpc>
                <a:spcPct val="90000"/>
              </a:lnSpc>
              <a:tabLst>
                <a:tab pos="1975501" algn="ctr"/>
                <a:tab pos="4788000" algn="ctr"/>
              </a:tabLst>
            </a:pPr>
            <a:r>
              <a:rPr lang="en-US" altLang="ko-KR" b="1" dirty="0" smtClean="0">
                <a:solidFill>
                  <a:srgbClr val="3366FF"/>
                </a:solidFill>
              </a:rPr>
              <a:t>Priority Inversion</a:t>
            </a:r>
            <a:r>
              <a:rPr lang="en-US" altLang="ko-KR" dirty="0" smtClean="0">
                <a:solidFill>
                  <a:srgbClr val="3366FF"/>
                </a:solidFill>
              </a:rPr>
              <a:t> </a:t>
            </a:r>
            <a:r>
              <a:rPr lang="en-US" altLang="ko-KR" dirty="0" smtClean="0"/>
              <a:t>– Scheduling problem when lower-priority process holds a lock needed by higher-priority process</a:t>
            </a:r>
          </a:p>
          <a:p>
            <a:pPr lvl="1">
              <a:lnSpc>
                <a:spcPct val="90000"/>
              </a:lnSpc>
              <a:tabLst>
                <a:tab pos="1975501" algn="ctr"/>
                <a:tab pos="4788000" algn="ctr"/>
              </a:tabLst>
            </a:pPr>
            <a:r>
              <a:rPr lang="en-US" altLang="ko-KR" dirty="0" smtClean="0"/>
              <a:t>Solved via </a:t>
            </a:r>
            <a:r>
              <a:rPr lang="en-US" altLang="ko-KR" b="1" dirty="0" smtClean="0">
                <a:solidFill>
                  <a:srgbClr val="3366FF"/>
                </a:solidFill>
              </a:rPr>
              <a:t>priority-inheritance protocol</a:t>
            </a:r>
          </a:p>
        </p:txBody>
      </p:sp>
    </p:spTree>
    <p:extLst>
      <p:ext uri="{BB962C8B-B14F-4D97-AF65-F5344CB8AC3E}">
        <p14:creationId xmlns:p14="http://schemas.microsoft.com/office/powerpoint/2010/main" val="1927587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os-8">
  <a:themeElements>
    <a:clrScheme name="1_os-8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1_os-8">
      <a:majorFont>
        <a:latin typeface="Arial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1_os-8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s-8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s-8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s-8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s-8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s-8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s-8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s-8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OS8</Template>
  <TotalTime>19022</TotalTime>
  <Words>757</Words>
  <Application>Microsoft Macintosh PowerPoint</Application>
  <PresentationFormat>A4 Paper (210x297 mm)</PresentationFormat>
  <Paragraphs>287</Paragraphs>
  <Slides>24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1_os-8</vt:lpstr>
      <vt:lpstr>Chapter 6:  Process Synchronization</vt:lpstr>
      <vt:lpstr>Semaphore</vt:lpstr>
      <vt:lpstr>Semaphore as  General Synchronization Tool</vt:lpstr>
      <vt:lpstr>Implementation</vt:lpstr>
      <vt:lpstr>Semaphore Implementation  with no Busy waiting </vt:lpstr>
      <vt:lpstr>Semaphore Implementation with  no Busy waiting (Cont.)</vt:lpstr>
      <vt:lpstr>Semaphore Implementation with  no Busy waiting (Cont.)</vt:lpstr>
      <vt:lpstr>Semaphore without busy-waiting</vt:lpstr>
      <vt:lpstr>Deadlock and Starvation</vt:lpstr>
      <vt:lpstr>Bounded Buffer Problem</vt:lpstr>
      <vt:lpstr>BBP v1</vt:lpstr>
      <vt:lpstr>Bounded-Buffer Problem</vt:lpstr>
      <vt:lpstr>BBP v2</vt:lpstr>
      <vt:lpstr>BBP v3</vt:lpstr>
      <vt:lpstr>Classical Problems of Synchronization</vt:lpstr>
      <vt:lpstr>Readers-Writers Problem</vt:lpstr>
      <vt:lpstr>First Reader-Writer problem</vt:lpstr>
      <vt:lpstr>First Reader-Writer problem</vt:lpstr>
      <vt:lpstr>Writer</vt:lpstr>
      <vt:lpstr>Writer</vt:lpstr>
      <vt:lpstr>Reader</vt:lpstr>
      <vt:lpstr>Reader</vt:lpstr>
      <vt:lpstr>Readers-Writers Problem (Cont.)</vt:lpstr>
      <vt:lpstr>Dining-Philosophers Problem</vt:lpstr>
    </vt:vector>
  </TitlesOfParts>
  <Company>Lucent Technologies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4:  Processes</dc:title>
  <dc:creator>Marilyn Turnamian</dc:creator>
  <cp:lastModifiedBy>Minho Shin</cp:lastModifiedBy>
  <cp:revision>333</cp:revision>
  <cp:lastPrinted>2014-05-08T00:54:57Z</cp:lastPrinted>
  <dcterms:created xsi:type="dcterms:W3CDTF">2011-01-14T20:24:54Z</dcterms:created>
  <dcterms:modified xsi:type="dcterms:W3CDTF">2014-05-08T02:04:26Z</dcterms:modified>
</cp:coreProperties>
</file>