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6"/>
  </p:notesMasterIdLst>
  <p:handoutMasterIdLst>
    <p:handoutMasterId r:id="rId27"/>
  </p:handoutMasterIdLst>
  <p:sldIdLst>
    <p:sldId id="453" r:id="rId2"/>
    <p:sldId id="491" r:id="rId3"/>
    <p:sldId id="485" r:id="rId4"/>
    <p:sldId id="486" r:id="rId5"/>
    <p:sldId id="487" r:id="rId6"/>
    <p:sldId id="488" r:id="rId7"/>
    <p:sldId id="489" r:id="rId8"/>
    <p:sldId id="490" r:id="rId9"/>
    <p:sldId id="492" r:id="rId10"/>
    <p:sldId id="493" r:id="rId11"/>
    <p:sldId id="503" r:id="rId12"/>
    <p:sldId id="506" r:id="rId13"/>
    <p:sldId id="504" r:id="rId14"/>
    <p:sldId id="505" r:id="rId15"/>
    <p:sldId id="507" r:id="rId16"/>
    <p:sldId id="495" r:id="rId17"/>
    <p:sldId id="496" r:id="rId18"/>
    <p:sldId id="497" r:id="rId19"/>
    <p:sldId id="498" r:id="rId20"/>
    <p:sldId id="499" r:id="rId21"/>
    <p:sldId id="500" r:id="rId22"/>
    <p:sldId id="501" r:id="rId23"/>
    <p:sldId id="502" r:id="rId24"/>
    <p:sldId id="508" r:id="rId25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>
        <p:scale>
          <a:sx n="90" d="100"/>
          <a:sy n="90" d="100"/>
        </p:scale>
        <p:origin x="-184" y="136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B32E290-AC0D-4B0C-9BCD-B81A0B50025C}" type="slidenum">
              <a:rPr lang="en-US" altLang="ko-KR">
                <a:latin typeface="Times New Roman" charset="0"/>
              </a:rPr>
              <a:pPr/>
              <a:t>15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CB11D4-609A-4955-945C-86AF9E7FEDAB}" type="slidenum">
              <a:rPr lang="en-US" altLang="ko-KR">
                <a:latin typeface="Times New Roman" charset="0"/>
              </a:rPr>
              <a:pPr/>
              <a:t>16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3AD3A30-7DFC-4420-AE97-A86BBA739737}" type="slidenum">
              <a:rPr lang="en-US" altLang="ko-KR">
                <a:latin typeface="Times New Roman" charset="0"/>
              </a:rPr>
              <a:pPr/>
              <a:t>20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3FD9210-5559-4693-ADAC-DAD30C729C00}" type="slidenum">
              <a:rPr lang="en-US" altLang="ko-KR">
                <a:latin typeface="Times New Roman" charset="0"/>
              </a:rPr>
              <a:pPr/>
              <a:t>23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D97FB12-2CA8-4E5A-81BF-708155EBB3CE}" type="slidenum">
              <a:rPr lang="en-US" altLang="ko-KR">
                <a:latin typeface="Times New Roman" charset="0"/>
              </a:rPr>
              <a:pPr/>
              <a:t>24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1B9F021-A573-4698-B5DF-85446B247F84}" type="slidenum">
              <a:rPr lang="en-US" altLang="ko-KR">
                <a:latin typeface="Times New Roman" charset="0"/>
              </a:rPr>
              <a:pPr/>
              <a:t>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797F4BE-164B-454C-886A-39D9CC8AE23D}" type="slidenum">
              <a:rPr lang="en-US" altLang="ko-KR">
                <a:latin typeface="Times New Roman" charset="0"/>
              </a:rPr>
              <a:pPr/>
              <a:t>3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8E69B45-02E9-40A2-B379-5150AFBA495B}" type="slidenum">
              <a:rPr lang="en-US" altLang="ko-KR">
                <a:latin typeface="Times New Roman" charset="0"/>
              </a:rPr>
              <a:pPr/>
              <a:t>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1801733-017F-4C82-995E-D1A6EE2E8914}" type="slidenum">
              <a:rPr lang="en-US" altLang="ko-KR">
                <a:latin typeface="Times New Roman" charset="0"/>
              </a:rPr>
              <a:pPr/>
              <a:t>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B1801733-017F-4C82-995E-D1A6EE2E8914}" type="slidenum">
              <a:rPr lang="en-US" altLang="ko-KR">
                <a:latin typeface="Times New Roman" charset="0"/>
              </a:rPr>
              <a:pPr/>
              <a:t>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7F7265D-DC09-4C25-ADE7-0A22F783A5F7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28410F26-B72A-4AC9-911B-87F41066A876}" type="slidenum">
              <a:rPr lang="en-US" altLang="ko-KR">
                <a:latin typeface="Times New Roman" charset="0"/>
              </a:rPr>
              <a:pPr/>
              <a:t>11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64197B2-E070-4FBF-9055-1742EE4DC974}" type="slidenum">
              <a:rPr lang="en-US" altLang="ko-KR">
                <a:latin typeface="Times New Roman" charset="0"/>
              </a:rPr>
              <a:pPr/>
              <a:t>12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Bounded Buffer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Producer cannot write when full, but wait until not full</a:t>
            </a:r>
          </a:p>
          <a:p>
            <a:r>
              <a:rPr lang="en-US" altLang="ko-KR" dirty="0" smtClean="0"/>
              <a:t>Consumer cannot read when empty, but wait until not empty</a:t>
            </a:r>
          </a:p>
          <a:p>
            <a:r>
              <a:rPr lang="en-US" altLang="ko-KR" dirty="0" smtClean="0"/>
              <a:t>Producer and Consumer cannot write/read simultaneously</a:t>
            </a:r>
            <a:endParaRPr lang="ko-KR" altLang="en-US" dirty="0"/>
          </a:p>
        </p:txBody>
      </p:sp>
      <p:sp>
        <p:nvSpPr>
          <p:cNvPr id="4" name="7-Point Star 3"/>
          <p:cNvSpPr/>
          <p:nvPr/>
        </p:nvSpPr>
        <p:spPr bwMode="auto">
          <a:xfrm>
            <a:off x="2148920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Producer</a:t>
            </a:r>
            <a:endParaRPr lang="ko-KR" altLang="en-US" sz="1300" dirty="0"/>
          </a:p>
        </p:txBody>
      </p:sp>
      <p:sp>
        <p:nvSpPr>
          <p:cNvPr id="5" name="7-Point Star 4"/>
          <p:cNvSpPr/>
          <p:nvPr/>
        </p:nvSpPr>
        <p:spPr bwMode="auto">
          <a:xfrm>
            <a:off x="6818892" y="3706583"/>
            <a:ext cx="1257905" cy="1208314"/>
          </a:xfrm>
          <a:prstGeom prst="star7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Consumer</a:t>
            </a:r>
            <a:endParaRPr lang="ko-KR" altLang="en-US" sz="130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4937275" y="2999016"/>
            <a:ext cx="639435" cy="2819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937275" y="3358245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/>
          <p:nvPr/>
        </p:nvCxnSpPr>
        <p:spPr bwMode="auto">
          <a:xfrm>
            <a:off x="4937275" y="371203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4937275" y="4065818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/>
          <p:nvPr/>
        </p:nvCxnSpPr>
        <p:spPr bwMode="auto">
          <a:xfrm>
            <a:off x="4937275" y="5442861"/>
            <a:ext cx="63943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4738125" y="3042563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0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32886" y="3385458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7647" y="3728354"/>
            <a:ext cx="28216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2408" y="5475518"/>
            <a:ext cx="308089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/>
              <a:t>N</a:t>
            </a:r>
            <a:endParaRPr lang="ko-KR" altLang="en-US" dirty="0"/>
          </a:p>
        </p:txBody>
      </p:sp>
      <p:sp>
        <p:nvSpPr>
          <p:cNvPr id="18" name="Right Arrow 17"/>
          <p:cNvSpPr/>
          <p:nvPr/>
        </p:nvSpPr>
        <p:spPr bwMode="auto">
          <a:xfrm>
            <a:off x="3679370" y="4065817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write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9" name="Right Arrow 18"/>
          <p:cNvSpPr/>
          <p:nvPr/>
        </p:nvSpPr>
        <p:spPr bwMode="auto">
          <a:xfrm>
            <a:off x="5885945" y="4071259"/>
            <a:ext cx="744261" cy="500741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r>
              <a:rPr lang="en-US" altLang="ko-KR" sz="1300" dirty="0">
                <a:solidFill>
                  <a:schemeClr val="tx1"/>
                </a:solidFill>
                <a:latin typeface="Verdana" charset="0"/>
              </a:rPr>
              <a:t>read</a:t>
            </a:r>
            <a:endParaRPr lang="ko-KR" altLang="en-US" sz="1300" dirty="0">
              <a:solidFill>
                <a:schemeClr val="tx1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541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v1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</a:t>
            </a:r>
            <a:r>
              <a:rPr lang="en-US" altLang="ko-KR" sz="2100" dirty="0">
                <a:solidFill>
                  <a:srgbClr val="0000FF"/>
                </a:solidFill>
              </a:rPr>
              <a:t>produce an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</a:t>
            </a:r>
            <a:r>
              <a:rPr lang="en-US" altLang="ko-KR" sz="2100" dirty="0">
                <a:solidFill>
                  <a:srgbClr val="FF0000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</a:t>
            </a:r>
            <a:r>
              <a:rPr lang="en-US" altLang="ko-KR" sz="2100" dirty="0">
                <a:solidFill>
                  <a:srgbClr val="0000FF"/>
                </a:solidFill>
              </a:rPr>
              <a:t>);</a:t>
            </a:r>
            <a:endParaRPr lang="en-US" altLang="ko-KR" sz="2100" dirty="0">
              <a:solidFill>
                <a:srgbClr val="00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remove an item from  </a:t>
            </a:r>
            <a:r>
              <a:rPr lang="en-US" altLang="ko-KR" sz="2100" dirty="0">
                <a:solidFill>
                  <a:srgbClr val="0000FF"/>
                </a:solidFill>
              </a:rPr>
              <a:t>buffer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</a:t>
            </a:r>
            <a:r>
              <a:rPr lang="en-US" altLang="ko-KR" sz="2100" dirty="0">
                <a:solidFill>
                  <a:srgbClr val="0000FF"/>
                </a:solidFill>
              </a:rPr>
              <a:t> </a:t>
            </a:r>
            <a:r>
              <a:rPr lang="en-US" altLang="ko-KR" sz="2100" dirty="0">
                <a:solidFill>
                  <a:srgbClr val="FF0000"/>
                </a:solidFill>
              </a:rPr>
              <a:t>signal </a:t>
            </a:r>
            <a:r>
              <a:rPr lang="en-US" altLang="ko-KR" sz="2100" dirty="0">
                <a:solidFill>
                  <a:srgbClr val="FF0000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consume the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06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86152" y="277416"/>
            <a:ext cx="8024548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Bounded-Buffer Problem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294210"/>
            <a:ext cx="7811294" cy="3725465"/>
          </a:xfrm>
        </p:spPr>
        <p:txBody>
          <a:bodyPr/>
          <a:lstStyle/>
          <a:p>
            <a:r>
              <a:rPr lang="en-US" altLang="ko-KR" i="1" smtClean="0"/>
              <a:t>N</a:t>
            </a:r>
            <a:r>
              <a:rPr lang="en-US" altLang="ko-KR" smtClean="0"/>
              <a:t> buffers, each can hold one item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mutex</a:t>
            </a:r>
            <a:r>
              <a:rPr lang="en-US" altLang="ko-KR" smtClean="0"/>
              <a:t> initialized to the value 1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full </a:t>
            </a:r>
            <a:r>
              <a:rPr lang="en-US" altLang="ko-KR" smtClean="0"/>
              <a:t>initialized to the value 0</a:t>
            </a:r>
          </a:p>
          <a:p>
            <a:endParaRPr lang="en-US" altLang="ko-KR" smtClean="0"/>
          </a:p>
          <a:p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empty</a:t>
            </a:r>
            <a:r>
              <a:rPr lang="en-US" altLang="ko-KR" smtClean="0"/>
              <a:t> initialized to the value N</a:t>
            </a:r>
          </a:p>
          <a:p>
            <a:endParaRPr lang="en-US" altLang="ko-KR" smtClean="0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2700073" y="3246835"/>
            <a:ext cx="193431" cy="37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0" tIns="47890" rIns="95780" bIns="47890">
            <a:spAutoFit/>
          </a:bodyPr>
          <a:lstStyle/>
          <a:p>
            <a:endParaRPr kumimoji="1" lang="ko-KR" altLang="ko-KR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552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v2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</a:t>
            </a:r>
            <a:r>
              <a:rPr lang="en-US" altLang="ko-KR" sz="2100" dirty="0">
                <a:solidFill>
                  <a:srgbClr val="0000FF"/>
                </a:solidFill>
              </a:rPr>
              <a:t>produce an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</a:t>
            </a:r>
            <a:r>
              <a:rPr lang="en-US" altLang="ko-KR" sz="2100" dirty="0">
                <a:solidFill>
                  <a:srgbClr val="0000FF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signal(full);</a:t>
            </a:r>
            <a:endParaRPr lang="en-US" altLang="ko-KR" sz="21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</a:t>
            </a:r>
            <a:r>
              <a:rPr lang="en-US" altLang="ko-KR" sz="2100" dirty="0">
                <a:solidFill>
                  <a:srgbClr val="0000FF"/>
                </a:solidFill>
              </a:rPr>
              <a:t>);</a:t>
            </a:r>
            <a:endParaRPr lang="en-US" altLang="ko-KR" sz="2100" dirty="0">
              <a:solidFill>
                <a:srgbClr val="00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</a:t>
            </a:r>
            <a:r>
              <a:rPr lang="en-US" altLang="ko-KR" sz="2100" dirty="0">
                <a:solidFill>
                  <a:srgbClr val="FF0000"/>
                </a:solidFill>
              </a:rPr>
              <a:t>(full);</a:t>
            </a:r>
            <a:endParaRPr lang="en-US" altLang="ko-KR" sz="21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remove an item from  </a:t>
            </a:r>
            <a:r>
              <a:rPr lang="en-US" altLang="ko-KR" sz="2100" dirty="0">
                <a:solidFill>
                  <a:srgbClr val="0000FF"/>
                </a:solidFill>
              </a:rPr>
              <a:t>buffer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</a:t>
            </a:r>
            <a:r>
              <a:rPr lang="en-US" altLang="ko-KR" sz="2100" dirty="0">
                <a:solidFill>
                  <a:srgbClr val="0000FF"/>
                </a:solidFill>
              </a:rPr>
              <a:t> signal </a:t>
            </a:r>
            <a:r>
              <a:rPr lang="en-US" altLang="ko-KR" sz="2100" dirty="0">
                <a:solidFill>
                  <a:srgbClr val="0000FF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consume the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691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BBP v3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5783" y="1045256"/>
            <a:ext cx="4376870" cy="6397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000000"/>
                </a:solidFill>
              </a:rPr>
              <a:t>Producer</a:t>
            </a:r>
            <a:endParaRPr lang="en-US" altLang="ko-KR" sz="1700" dirty="0">
              <a:solidFill>
                <a:srgbClr val="0000FF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495300" y="1687286"/>
            <a:ext cx="4376870" cy="4438877"/>
          </a:xfrm>
        </p:spPr>
        <p:txBody>
          <a:bodyPr/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  <a:br>
              <a:rPr lang="en-US" altLang="ko-KR" sz="2100" dirty="0">
                <a:solidFill>
                  <a:srgbClr val="0000FF"/>
                </a:solidFill>
              </a:rPr>
            </a:br>
            <a:r>
              <a:rPr lang="en-US" altLang="ko-KR" sz="2100" dirty="0">
                <a:solidFill>
                  <a:srgbClr val="0000FF"/>
                </a:solidFill>
              </a:rPr>
              <a:t>//   </a:t>
            </a:r>
            <a:r>
              <a:rPr lang="en-US" altLang="ko-KR" sz="2100" dirty="0">
                <a:solidFill>
                  <a:srgbClr val="0000FF"/>
                </a:solidFill>
              </a:rPr>
              <a:t>produce an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wait </a:t>
            </a:r>
            <a:r>
              <a:rPr lang="en-US" altLang="ko-KR" sz="2100" dirty="0">
                <a:solidFill>
                  <a:srgbClr val="0000FF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wait </a:t>
            </a:r>
            <a:r>
              <a:rPr lang="en-US" altLang="ko-KR" sz="2100" dirty="0">
                <a:solidFill>
                  <a:srgbClr val="FF0000"/>
                </a:solidFill>
              </a:rPr>
              <a:t>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add the item to the  buffer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</a:t>
            </a:r>
            <a:r>
              <a:rPr lang="en-US" altLang="ko-KR" sz="2100" dirty="0">
                <a:solidFill>
                  <a:srgbClr val="FF0000"/>
                </a:solidFill>
              </a:rPr>
              <a:t>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signal </a:t>
            </a:r>
            <a:r>
              <a:rPr lang="en-US" altLang="ko-KR" sz="2100" dirty="0">
                <a:solidFill>
                  <a:srgbClr val="0000FF"/>
                </a:solidFill>
              </a:rPr>
              <a:t>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</a:t>
            </a:r>
            <a:r>
              <a:rPr lang="en-US" altLang="ko-KR" sz="2100" dirty="0">
                <a:solidFill>
                  <a:srgbClr val="0000FF"/>
                </a:solidFill>
              </a:rPr>
              <a:t>);</a:t>
            </a:r>
            <a:endParaRPr lang="en-US" altLang="ko-KR" sz="2100" dirty="0">
              <a:solidFill>
                <a:srgbClr val="00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5042596" y="1045256"/>
            <a:ext cx="4378590" cy="639762"/>
          </a:xfrm>
        </p:spPr>
        <p:txBody>
          <a:bodyPr/>
          <a:lstStyle/>
          <a:p>
            <a:r>
              <a:rPr lang="en-US" altLang="ko-KR" dirty="0" smtClean="0"/>
              <a:t>Consumer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032113" y="1687286"/>
            <a:ext cx="4378590" cy="443887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0" tIns="47890" rIns="95780" bIns="4789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</a:t>
            </a:r>
            <a:r>
              <a:rPr lang="en-US" altLang="ko-KR" sz="2100" dirty="0">
                <a:solidFill>
                  <a:srgbClr val="0000FF"/>
                </a:solidFill>
              </a:rPr>
              <a:t>{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0000FF"/>
                </a:solidFill>
              </a:rPr>
              <a:t>wait </a:t>
            </a:r>
            <a:r>
              <a:rPr lang="en-US" altLang="ko-KR" sz="2100" dirty="0">
                <a:solidFill>
                  <a:srgbClr val="0000FF"/>
                </a:solidFill>
              </a:rPr>
              <a:t>(full);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</a:t>
            </a:r>
            <a:r>
              <a:rPr lang="en-US" altLang="ko-KR" sz="2100" dirty="0">
                <a:solidFill>
                  <a:srgbClr val="FF0000"/>
                </a:solidFill>
              </a:rPr>
              <a:t>wait </a:t>
            </a:r>
            <a:r>
              <a:rPr lang="en-US" altLang="ko-KR" sz="2100" dirty="0">
                <a:solidFill>
                  <a:srgbClr val="FF0000"/>
                </a:solidFill>
              </a:rPr>
              <a:t>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remove an item from  </a:t>
            </a:r>
            <a:r>
              <a:rPr lang="en-US" altLang="ko-KR" sz="2100" dirty="0">
                <a:solidFill>
                  <a:srgbClr val="0000FF"/>
                </a:solidFill>
              </a:rPr>
              <a:t>buffer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</a:t>
            </a:r>
            <a:r>
              <a:rPr lang="en-US" altLang="ko-KR" sz="2100" dirty="0">
                <a:solidFill>
                  <a:srgbClr val="FF0000"/>
                </a:solidFill>
              </a:rPr>
              <a:t>signal </a:t>
            </a:r>
            <a:r>
              <a:rPr lang="en-US" altLang="ko-KR" sz="2100" dirty="0">
                <a:solidFill>
                  <a:srgbClr val="FF0000"/>
                </a:solidFill>
              </a:rPr>
              <a:t>(</a:t>
            </a:r>
            <a:r>
              <a:rPr lang="en-US" altLang="ko-KR" sz="2100" dirty="0" err="1">
                <a:solidFill>
                  <a:srgbClr val="FF0000"/>
                </a:solidFill>
              </a:rPr>
              <a:t>mutex</a:t>
            </a:r>
            <a:r>
              <a:rPr lang="en-US" altLang="ko-KR" sz="2100" dirty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</a:t>
            </a:r>
            <a:r>
              <a:rPr lang="en-US" altLang="ko-KR" sz="2100" dirty="0">
                <a:solidFill>
                  <a:srgbClr val="0000FF"/>
                </a:solidFill>
              </a:rPr>
              <a:t> signal </a:t>
            </a:r>
            <a:r>
              <a:rPr lang="en-US" altLang="ko-KR" sz="2100" dirty="0">
                <a:solidFill>
                  <a:srgbClr val="0000FF"/>
                </a:solidFill>
              </a:rPr>
              <a:t>(empty);</a:t>
            </a: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 </a:t>
            </a:r>
            <a:r>
              <a:rPr lang="en-US" altLang="ko-KR" sz="2100" dirty="0">
                <a:solidFill>
                  <a:srgbClr val="0000FF"/>
                </a:solidFill>
              </a:rPr>
              <a:t>consume the </a:t>
            </a:r>
            <a:r>
              <a:rPr lang="en-US" altLang="ko-KR" sz="2100" dirty="0">
                <a:solidFill>
                  <a:srgbClr val="0000FF"/>
                </a:solidFill>
              </a:rPr>
              <a:t>item</a:t>
            </a:r>
            <a:endParaRPr lang="en-US" altLang="ko-KR" sz="2100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</a:t>
            </a:r>
            <a:r>
              <a:rPr lang="en-US" altLang="ko-KR" sz="2100" dirty="0">
                <a:solidFill>
                  <a:srgbClr val="0000FF"/>
                </a:solidFill>
              </a:rPr>
              <a:t>while (TRUE);</a:t>
            </a:r>
            <a:endParaRPr lang="ko-KR" altLang="en-US" sz="21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1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mtClean="0"/>
              <a:t>Classical Problems of Synchronization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mtClean="0"/>
              <a:t>Classical problems used to test newly-proposed synchronization schemes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Bounded-Buffer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Readers and Writers Problem</a:t>
            </a:r>
          </a:p>
          <a:p>
            <a:endParaRPr lang="en-US" altLang="ko-KR" smtClean="0"/>
          </a:p>
          <a:p>
            <a:pPr lvl="1"/>
            <a:r>
              <a:rPr lang="en-US" altLang="ko-KR" smtClean="0"/>
              <a:t>Dining-Philosophers Problem</a:t>
            </a:r>
          </a:p>
        </p:txBody>
      </p:sp>
    </p:spTree>
    <p:extLst>
      <p:ext uri="{BB962C8B-B14F-4D97-AF65-F5344CB8AC3E}">
        <p14:creationId xmlns:p14="http://schemas.microsoft.com/office/powerpoint/2010/main" val="428893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174" y="277416"/>
            <a:ext cx="819652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303154" cy="4758928"/>
          </a:xfrm>
        </p:spPr>
        <p:txBody>
          <a:bodyPr/>
          <a:lstStyle/>
          <a:p>
            <a:r>
              <a:rPr lang="en-US" altLang="ko-KR" dirty="0"/>
              <a:t>A data set is shared among a number of concurrent processes</a:t>
            </a:r>
          </a:p>
          <a:p>
            <a:pPr lvl="1"/>
            <a:r>
              <a:rPr lang="en-US" altLang="ko-KR" dirty="0"/>
              <a:t>Readers – only read the data set; they do </a:t>
            </a:r>
            <a:r>
              <a:rPr lang="en-US" altLang="ko-KR" b="1" dirty="0"/>
              <a:t>not </a:t>
            </a:r>
            <a:r>
              <a:rPr lang="en-US" altLang="ko-KR" dirty="0"/>
              <a:t>perform any updates</a:t>
            </a:r>
          </a:p>
          <a:p>
            <a:pPr lvl="1"/>
            <a:r>
              <a:rPr lang="en-US" altLang="ko-KR" dirty="0"/>
              <a:t>Writers   – can both read and write</a:t>
            </a:r>
          </a:p>
          <a:p>
            <a:r>
              <a:rPr lang="en-US" altLang="ko-KR" dirty="0"/>
              <a:t>Concurrency</a:t>
            </a:r>
          </a:p>
          <a:p>
            <a:pPr lvl="1"/>
            <a:r>
              <a:rPr lang="en-US" altLang="ko-KR" dirty="0"/>
              <a:t>Allow multiple readers to read at the same time</a:t>
            </a:r>
          </a:p>
          <a:p>
            <a:pPr lvl="1"/>
            <a:r>
              <a:rPr lang="en-US" altLang="ko-KR" dirty="0"/>
              <a:t>Only one single writer can access the shared data at the same time</a:t>
            </a:r>
          </a:p>
        </p:txBody>
      </p:sp>
    </p:spTree>
    <p:extLst>
      <p:ext uri="{BB962C8B-B14F-4D97-AF65-F5344CB8AC3E}">
        <p14:creationId xmlns:p14="http://schemas.microsoft.com/office/powerpoint/2010/main" val="2119100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1238570" y="1741717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5" name="Oval 4"/>
          <p:cNvSpPr/>
          <p:nvPr/>
        </p:nvSpPr>
        <p:spPr bwMode="auto">
          <a:xfrm>
            <a:off x="1726008" y="1736273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6" name="Oval 5"/>
          <p:cNvSpPr/>
          <p:nvPr/>
        </p:nvSpPr>
        <p:spPr bwMode="auto">
          <a:xfrm>
            <a:off x="2213446" y="17308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7" name="Oval 6"/>
          <p:cNvSpPr/>
          <p:nvPr/>
        </p:nvSpPr>
        <p:spPr bwMode="auto">
          <a:xfrm>
            <a:off x="2700884" y="1725386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8" name="Oval 7"/>
          <p:cNvSpPr/>
          <p:nvPr/>
        </p:nvSpPr>
        <p:spPr bwMode="auto">
          <a:xfrm>
            <a:off x="3188322" y="1719943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9" name="Oval 8"/>
          <p:cNvSpPr/>
          <p:nvPr/>
        </p:nvSpPr>
        <p:spPr bwMode="auto">
          <a:xfrm>
            <a:off x="3675760" y="171449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0" name="Oval 9"/>
          <p:cNvSpPr/>
          <p:nvPr/>
        </p:nvSpPr>
        <p:spPr bwMode="auto">
          <a:xfrm>
            <a:off x="4163197" y="1709056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W</a:t>
            </a:r>
            <a:endParaRPr lang="ko-KR" altLang="en-US" sz="1300" dirty="0"/>
          </a:p>
        </p:txBody>
      </p:sp>
      <p:sp>
        <p:nvSpPr>
          <p:cNvPr id="11" name="Oval 10"/>
          <p:cNvSpPr/>
          <p:nvPr/>
        </p:nvSpPr>
        <p:spPr bwMode="auto">
          <a:xfrm>
            <a:off x="4650635" y="1703612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 flipV="1">
            <a:off x="5185244" y="191044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Can 13"/>
          <p:cNvSpPr/>
          <p:nvPr/>
        </p:nvSpPr>
        <p:spPr bwMode="auto">
          <a:xfrm>
            <a:off x="5850888" y="1491345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5" name="Can 14"/>
          <p:cNvSpPr/>
          <p:nvPr/>
        </p:nvSpPr>
        <p:spPr bwMode="auto">
          <a:xfrm>
            <a:off x="6967278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6" name="Oval 15"/>
          <p:cNvSpPr/>
          <p:nvPr/>
        </p:nvSpPr>
        <p:spPr bwMode="auto">
          <a:xfrm>
            <a:off x="7239823" y="2922815"/>
            <a:ext cx="377371" cy="413657"/>
          </a:xfrm>
          <a:prstGeom prst="ellipse">
            <a:avLst/>
          </a:prstGeom>
          <a:solidFill>
            <a:srgbClr val="FF33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dirty="0"/>
              <a:t>W</a:t>
            </a:r>
            <a:endParaRPr lang="ko-KR" altLang="en-US" sz="1300" dirty="0"/>
          </a:p>
        </p:txBody>
      </p:sp>
      <p:sp>
        <p:nvSpPr>
          <p:cNvPr id="17" name="Can 16"/>
          <p:cNvSpPr/>
          <p:nvPr/>
        </p:nvSpPr>
        <p:spPr bwMode="auto">
          <a:xfrm>
            <a:off x="5850887" y="26452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18" name="Oval 17"/>
          <p:cNvSpPr/>
          <p:nvPr/>
        </p:nvSpPr>
        <p:spPr bwMode="auto">
          <a:xfrm>
            <a:off x="5992401" y="28901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19" name="Oval 18"/>
          <p:cNvSpPr/>
          <p:nvPr/>
        </p:nvSpPr>
        <p:spPr bwMode="auto">
          <a:xfrm>
            <a:off x="6076261" y="2939144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0" name="Oval 19"/>
          <p:cNvSpPr/>
          <p:nvPr/>
        </p:nvSpPr>
        <p:spPr bwMode="auto">
          <a:xfrm>
            <a:off x="6160121" y="2988130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1" name="Oval 20"/>
          <p:cNvSpPr/>
          <p:nvPr/>
        </p:nvSpPr>
        <p:spPr bwMode="auto">
          <a:xfrm>
            <a:off x="6243981" y="3037115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sp>
        <p:nvSpPr>
          <p:cNvPr id="22" name="Can 21"/>
          <p:cNvSpPr/>
          <p:nvPr/>
        </p:nvSpPr>
        <p:spPr bwMode="auto">
          <a:xfrm>
            <a:off x="5850887" y="3673931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3" name="Oval 22"/>
          <p:cNvSpPr/>
          <p:nvPr/>
        </p:nvSpPr>
        <p:spPr bwMode="auto">
          <a:xfrm>
            <a:off x="5025386" y="3951521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flipV="1">
            <a:off x="5533789" y="4158350"/>
            <a:ext cx="476957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04171" y="4016837"/>
            <a:ext cx="1533234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dirty="0" smtClean="0"/>
              <a:t>First Reader</a:t>
            </a:r>
            <a:endParaRPr lang="ko-KR" altLang="en-US" dirty="0"/>
          </a:p>
        </p:txBody>
      </p:sp>
      <p:sp>
        <p:nvSpPr>
          <p:cNvPr id="26" name="Can 25"/>
          <p:cNvSpPr/>
          <p:nvPr/>
        </p:nvSpPr>
        <p:spPr bwMode="auto">
          <a:xfrm>
            <a:off x="5850885" y="4648202"/>
            <a:ext cx="922463" cy="859971"/>
          </a:xfrm>
          <a:prstGeom prst="ca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t" anchorCtr="0" compatLnSpc="1">
            <a:prstTxWarp prst="textNoShape">
              <a:avLst/>
            </a:prstTxWarp>
          </a:bodyPr>
          <a:lstStyle/>
          <a:p>
            <a:pPr defTabSz="670530"/>
            <a:endParaRPr lang="ko-KR" altLang="en-US" sz="1300"/>
          </a:p>
        </p:txBody>
      </p:sp>
      <p:sp>
        <p:nvSpPr>
          <p:cNvPr id="27" name="Oval 26"/>
          <p:cNvSpPr/>
          <p:nvPr/>
        </p:nvSpPr>
        <p:spPr bwMode="auto">
          <a:xfrm>
            <a:off x="7051137" y="4871359"/>
            <a:ext cx="377371" cy="413657"/>
          </a:xfrm>
          <a:prstGeom prst="ellipse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7053" tIns="33526" rIns="67053" bIns="33526" numCol="1" rtlCol="0" anchor="ctr" anchorCtr="0" compatLnSpc="1">
            <a:prstTxWarp prst="textNoShape">
              <a:avLst/>
            </a:prstTxWarp>
          </a:bodyPr>
          <a:lstStyle/>
          <a:p>
            <a:pPr algn="ctr" defTabSz="670530"/>
            <a:r>
              <a:rPr lang="en-US" altLang="ko-KR" sz="1300" dirty="0"/>
              <a:t>R</a:t>
            </a:r>
            <a:endParaRPr lang="ko-KR" altLang="en-US" sz="1300" dirty="0"/>
          </a:p>
        </p:txBody>
      </p:sp>
      <p:cxnSp>
        <p:nvCxnSpPr>
          <p:cNvPr id="28" name="Straight Arrow Connector 27"/>
          <p:cNvCxnSpPr>
            <a:endCxn id="27" idx="2"/>
          </p:cNvCxnSpPr>
          <p:nvPr/>
        </p:nvCxnSpPr>
        <p:spPr bwMode="auto">
          <a:xfrm flipV="1">
            <a:off x="6490320" y="5078188"/>
            <a:ext cx="560817" cy="544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475678" y="4942409"/>
            <a:ext cx="1507586" cy="34470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r>
              <a:rPr lang="en-US" altLang="ko-KR" smtClean="0"/>
              <a:t>Last </a:t>
            </a:r>
            <a:r>
              <a:rPr lang="en-US" altLang="ko-KR" dirty="0" smtClean="0"/>
              <a:t>Reader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4388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First Reader-Writer problem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What are shared resources?</a:t>
            </a:r>
          </a:p>
          <a:p>
            <a:pPr lvl="1"/>
            <a:r>
              <a:rPr lang="en-US" altLang="ko-KR" dirty="0" smtClean="0"/>
              <a:t>What shared variable is needed?</a:t>
            </a:r>
          </a:p>
          <a:p>
            <a:r>
              <a:rPr lang="en-US" altLang="ko-KR" dirty="0" smtClean="0"/>
              <a:t>Who are competing for which resources?</a:t>
            </a:r>
          </a:p>
          <a:p>
            <a:pPr lvl="1"/>
            <a:r>
              <a:rPr lang="en-US" altLang="ko-KR" dirty="0" smtClean="0"/>
              <a:t>Binary semaphore for mutual exclusion</a:t>
            </a:r>
          </a:p>
          <a:p>
            <a:r>
              <a:rPr lang="en-US" altLang="ko-KR" dirty="0" smtClean="0"/>
              <a:t>How can we decide if I am the first reader or the last reader?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4143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Writer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Writer’s algorithm</a:t>
            </a:r>
          </a:p>
          <a:p>
            <a:pPr lvl="1"/>
            <a:r>
              <a:rPr lang="en-US" altLang="ko-KR" dirty="0" smtClean="0"/>
              <a:t>if another writer is writing or readers are reading (lock is held)</a:t>
            </a:r>
          </a:p>
          <a:p>
            <a:pPr lvl="2"/>
            <a:r>
              <a:rPr lang="en-US" altLang="ko-KR" dirty="0" smtClean="0"/>
              <a:t>then wait</a:t>
            </a:r>
          </a:p>
          <a:p>
            <a:pPr lvl="1"/>
            <a:r>
              <a:rPr lang="en-US" altLang="ko-KR" dirty="0" smtClean="0"/>
              <a:t>otherwise, lock and write</a:t>
            </a:r>
          </a:p>
          <a:p>
            <a:pPr lvl="1"/>
            <a:r>
              <a:rPr lang="en-US" altLang="ko-KR" dirty="0" smtClean="0"/>
              <a:t>release lock and notify when done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8412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Semaphore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581761" cy="525422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/>
              <a:t>Synchronization tool that does not require busy waiting </a:t>
            </a:r>
            <a:endParaRPr lang="en-US" altLang="ko-KR" sz="1700" i="1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Semaphore </a:t>
            </a:r>
            <a:r>
              <a:rPr lang="en-US" altLang="ko-KR" sz="1700" i="1"/>
              <a:t>S</a:t>
            </a:r>
            <a:r>
              <a:rPr lang="en-US" altLang="ko-KR" sz="1700"/>
              <a:t> – integer variable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Two standard operations modify </a:t>
            </a:r>
            <a:r>
              <a:rPr lang="en-US" altLang="ko-KR" sz="1700">
                <a:solidFill>
                  <a:srgbClr val="0000FF"/>
                </a:solidFill>
              </a:rPr>
              <a:t>S: wait()</a:t>
            </a:r>
            <a:r>
              <a:rPr lang="en-US" altLang="ko-KR" sz="1700"/>
              <a:t> and </a:t>
            </a:r>
            <a:r>
              <a:rPr lang="en-US" altLang="ko-KR" sz="1700">
                <a:solidFill>
                  <a:srgbClr val="0000FF"/>
                </a:solidFill>
              </a:rPr>
              <a:t>signal()</a:t>
            </a:r>
          </a:p>
          <a:p>
            <a:pPr lvl="1">
              <a:lnSpc>
                <a:spcPct val="90000"/>
              </a:lnSpc>
            </a:pPr>
            <a:r>
              <a:rPr lang="en-US" altLang="ko-KR" smtClean="0"/>
              <a:t>Originally called </a:t>
            </a:r>
            <a:r>
              <a:rPr lang="en-US" altLang="ko-KR" smtClean="0">
                <a:solidFill>
                  <a:srgbClr val="3366FF"/>
                </a:solidFill>
              </a:rPr>
              <a:t>P() </a:t>
            </a:r>
            <a:r>
              <a:rPr lang="en-US" altLang="ko-KR" smtClean="0"/>
              <a:t>and</a:t>
            </a:r>
            <a:r>
              <a:rPr lang="en-US" altLang="ko-KR" i="1" smtClean="0"/>
              <a:t> </a:t>
            </a:r>
            <a:r>
              <a:rPr lang="en-US" altLang="ko-KR" smtClean="0">
                <a:solidFill>
                  <a:srgbClr val="3366FF"/>
                </a:solidFill>
              </a:rPr>
              <a:t>V()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Less complicated</a:t>
            </a:r>
          </a:p>
          <a:p>
            <a:pPr>
              <a:lnSpc>
                <a:spcPct val="90000"/>
              </a:lnSpc>
            </a:pPr>
            <a:r>
              <a:rPr lang="en-US" altLang="ko-KR" sz="1700"/>
              <a:t>Can only be accessed via two indivisible (atomic) operations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wait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while S &lt;= 0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		          ; // no-op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      S--;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}</a:t>
            </a:r>
          </a:p>
          <a:p>
            <a:pPr lvl="1">
              <a:lnSpc>
                <a:spcPct val="90000"/>
              </a:lnSpc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signal (S) { 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   S++;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  <a:sym typeface="Symbol" charset="2"/>
              </a:rPr>
              <a:t>     }</a:t>
            </a:r>
          </a:p>
        </p:txBody>
      </p:sp>
    </p:spTree>
    <p:extLst>
      <p:ext uri="{BB962C8B-B14F-4D97-AF65-F5344CB8AC3E}">
        <p14:creationId xmlns:p14="http://schemas.microsoft.com/office/powerpoint/2010/main" val="2221255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0986" y="277416"/>
            <a:ext cx="8299714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Writer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2"/>
            <a:ext cx="8502650" cy="4876800"/>
          </a:xfrm>
        </p:spPr>
        <p:txBody>
          <a:bodyPr/>
          <a:lstStyle/>
          <a:p>
            <a:r>
              <a:rPr lang="en-US" altLang="ko-KR" smtClean="0"/>
              <a:t>The structure of a writer process</a:t>
            </a:r>
          </a:p>
          <a:p>
            <a:pPr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</a:rPr>
              <a:t>        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do {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wait (wrt) ;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     //    writing is performed</a:t>
            </a:r>
          </a:p>
          <a:p>
            <a:pPr>
              <a:buFont typeface="Monotype Sorts" charset="2"/>
              <a:buNone/>
            </a:pPr>
            <a:endParaRPr lang="en-US" altLang="ko-KR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           signal (wrt) ;</a:t>
            </a:r>
          </a:p>
          <a:p>
            <a:pPr>
              <a:buFont typeface="Monotype Sorts" charset="2"/>
              <a:buNone/>
            </a:pPr>
            <a:r>
              <a:rPr lang="en-US" altLang="ko-KR">
                <a:solidFill>
                  <a:srgbClr val="0000FF"/>
                </a:solidFill>
              </a:rPr>
              <a:t>             } while (TRUE);</a:t>
            </a:r>
          </a:p>
          <a:p>
            <a:pPr>
              <a:buFont typeface="Monotype Sorts" charset="2"/>
              <a:buNone/>
            </a:pPr>
            <a:endParaRPr lang="en-US" altLang="ko-KR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endParaRPr lang="en-US" altLang="ko-KR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smtClean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542912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Reader’s algorithm</a:t>
            </a:r>
          </a:p>
          <a:p>
            <a:pPr lvl="1"/>
            <a:r>
              <a:rPr lang="en-US" altLang="ko-KR" dirty="0" smtClean="0"/>
              <a:t>If I am the first reader</a:t>
            </a:r>
          </a:p>
          <a:p>
            <a:pPr lvl="2"/>
            <a:r>
              <a:rPr lang="en-US" altLang="ko-KR" dirty="0" smtClean="0"/>
              <a:t>if a writer is writing, wait</a:t>
            </a:r>
          </a:p>
          <a:p>
            <a:pPr lvl="2"/>
            <a:r>
              <a:rPr lang="en-US" altLang="ko-KR" dirty="0" smtClean="0"/>
              <a:t>or hold writing lock</a:t>
            </a:r>
          </a:p>
          <a:p>
            <a:pPr lvl="1"/>
            <a:r>
              <a:rPr lang="en-US" altLang="ko-KR" dirty="0" smtClean="0"/>
              <a:t>read data</a:t>
            </a:r>
          </a:p>
          <a:p>
            <a:pPr lvl="1"/>
            <a:r>
              <a:rPr lang="en-US" altLang="ko-KR" dirty="0" smtClean="0"/>
              <a:t>If I am the last reader</a:t>
            </a:r>
          </a:p>
          <a:p>
            <a:pPr lvl="2"/>
            <a:r>
              <a:rPr lang="en-US" altLang="ko-KR" dirty="0" smtClean="0"/>
              <a:t>release writing lock</a:t>
            </a:r>
          </a:p>
          <a:p>
            <a:pPr lvl="1"/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272718" y="1469571"/>
            <a:ext cx="4329454" cy="2976196"/>
          </a:xfrm>
          <a:prstGeom prst="rect">
            <a:avLst/>
          </a:prstGeom>
          <a:noFill/>
        </p:spPr>
        <p:txBody>
          <a:bodyPr wrap="none" lIns="67053" tIns="33526" rIns="67053" bIns="33526" rtlCol="0">
            <a:spAutoFit/>
          </a:bodyPr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if (I am the first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wait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ko-KR" sz="2100" dirty="0">
                <a:solidFill>
                  <a:srgbClr val="0000FF"/>
                </a:solidFill>
              </a:rPr>
              <a:t>	if (I am the last reader)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		signal (</a:t>
            </a:r>
            <a:r>
              <a:rPr lang="en-US" altLang="ko-KR" sz="2100" dirty="0" err="1">
                <a:solidFill>
                  <a:srgbClr val="0000FF"/>
                </a:solidFill>
              </a:rPr>
              <a:t>wrt</a:t>
            </a:r>
            <a:r>
              <a:rPr lang="en-US" altLang="ko-KR" sz="21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1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} while (TRUE);</a:t>
            </a:r>
          </a:p>
          <a:p>
            <a:endParaRPr lang="ko-KR" altLang="en-US" sz="2100" dirty="0"/>
          </a:p>
        </p:txBody>
      </p:sp>
    </p:spTree>
    <p:extLst>
      <p:ext uri="{BB962C8B-B14F-4D97-AF65-F5344CB8AC3E}">
        <p14:creationId xmlns:p14="http://schemas.microsoft.com/office/powerpoint/2010/main" val="596813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Reader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Decide if I am the first/last reader</a:t>
            </a:r>
          </a:p>
          <a:p>
            <a:r>
              <a:rPr lang="en-US" altLang="ko-KR" dirty="0" smtClean="0"/>
              <a:t>Count the number of readers in database</a:t>
            </a:r>
          </a:p>
          <a:p>
            <a:r>
              <a:rPr lang="en-US" altLang="ko-KR" dirty="0" smtClean="0"/>
              <a:t>Share the counting variable</a:t>
            </a:r>
          </a:p>
          <a:p>
            <a:r>
              <a:rPr lang="en-US" altLang="ko-KR" dirty="0" err="1" smtClean="0"/>
              <a:t>Mutex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885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304" y="277416"/>
            <a:ext cx="8289396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Readers-Writers Problem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392583" cy="5064919"/>
          </a:xfrm>
        </p:spPr>
        <p:txBody>
          <a:bodyPr/>
          <a:lstStyle/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	do {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++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	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== 1)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 		wait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// Read data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wait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	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- - ;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 	if (</a:t>
            </a:r>
            <a:r>
              <a:rPr lang="en-US" altLang="ko-KR" sz="1700" dirty="0" err="1">
                <a:solidFill>
                  <a:srgbClr val="0000FF"/>
                </a:solidFill>
              </a:rPr>
              <a:t>readcount</a:t>
            </a:r>
            <a:r>
              <a:rPr lang="en-US" altLang="ko-KR" sz="1700" dirty="0">
                <a:solidFill>
                  <a:srgbClr val="0000FF"/>
                </a:solidFill>
              </a:rPr>
              <a:t>  == 0)  </a:t>
            </a:r>
          </a:p>
          <a:p>
            <a:pPr lvl="1"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			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wrt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         signal (</a:t>
            </a:r>
            <a:r>
              <a:rPr lang="en-US" altLang="ko-KR" sz="1700" dirty="0" err="1">
                <a:solidFill>
                  <a:srgbClr val="0000FF"/>
                </a:solidFill>
              </a:rPr>
              <a:t>mutex</a:t>
            </a:r>
            <a:r>
              <a:rPr lang="en-US" altLang="ko-KR" sz="1700" dirty="0">
                <a:solidFill>
                  <a:srgbClr val="0000FF"/>
                </a:solidFill>
              </a:rPr>
              <a:t>) 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       } while (TRUE);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1700" dirty="0">
              <a:solidFill>
                <a:srgbClr val="0000FF"/>
              </a:solidFill>
            </a:endParaRP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1700" dirty="0">
                <a:solidFill>
                  <a:srgbClr val="0000FF"/>
                </a:solidFill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398679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667" y="277416"/>
            <a:ext cx="8310033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Dining-Philosophers Problem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4168378"/>
            <a:ext cx="7615238" cy="1604963"/>
          </a:xfrm>
        </p:spPr>
        <p:txBody>
          <a:bodyPr/>
          <a:lstStyle/>
          <a:p>
            <a:pPr>
              <a:tabLst>
                <a:tab pos="1433024" algn="l"/>
                <a:tab pos="1613462" algn="l"/>
              </a:tabLst>
            </a:pPr>
            <a:r>
              <a:rPr lang="en-US" altLang="ko-KR" smtClean="0"/>
              <a:t>Philosophers spend their lives thinking and eating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smtClean="0"/>
              <a:t>Don’t interact with their neighbors, occasionally try to pick up 2 chopsticks (one at a time) to eat from bowl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smtClean="0"/>
              <a:t>Need both to eat, then release both when done</a:t>
            </a:r>
          </a:p>
          <a:p>
            <a:pPr>
              <a:tabLst>
                <a:tab pos="1433024" algn="l"/>
                <a:tab pos="1613462" algn="l"/>
              </a:tabLst>
            </a:pPr>
            <a:r>
              <a:rPr lang="en-US" altLang="ko-KR" smtClean="0"/>
              <a:t>In the case of 5 philosophers</a:t>
            </a:r>
          </a:p>
          <a:p>
            <a:pPr lvl="1">
              <a:tabLst>
                <a:tab pos="1433024" algn="l"/>
                <a:tab pos="1613462" algn="l"/>
              </a:tabLst>
            </a:pPr>
            <a:r>
              <a:rPr lang="en-US" altLang="ko-KR" smtClean="0"/>
              <a:t>Shared data 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smtClean="0"/>
              <a:t>Bowl of rice (data set)</a:t>
            </a:r>
          </a:p>
          <a:p>
            <a:pPr lvl="2">
              <a:tabLst>
                <a:tab pos="1433024" algn="l"/>
                <a:tab pos="1613462" algn="l"/>
              </a:tabLst>
            </a:pPr>
            <a:r>
              <a:rPr lang="en-US" altLang="ko-KR" smtClean="0"/>
              <a:t>Semaphore </a:t>
            </a:r>
            <a:r>
              <a:rPr lang="en-US" altLang="ko-KR" smtClean="0">
                <a:solidFill>
                  <a:srgbClr val="FF0000"/>
                </a:solidFill>
              </a:rPr>
              <a:t>chopstick [5]</a:t>
            </a:r>
            <a:r>
              <a:rPr lang="en-US" altLang="ko-KR" smtClean="0"/>
              <a:t> initialized to 1</a:t>
            </a:r>
          </a:p>
        </p:txBody>
      </p:sp>
      <p:pic>
        <p:nvPicPr>
          <p:cNvPr id="36868" name="Picture 5" descr="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21" y="1227535"/>
            <a:ext cx="3005049" cy="2665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110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8807" y="433388"/>
            <a:ext cx="9245600" cy="4572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as </a:t>
            </a:r>
            <a:br>
              <a:rPr lang="en-US" altLang="ko-KR" sz="2900"/>
            </a:br>
            <a:r>
              <a:rPr lang="en-US" altLang="ko-KR" sz="2900"/>
              <a:t>General Synchronization Tool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Counting</a:t>
            </a:r>
            <a:r>
              <a:rPr lang="en-US" altLang="ko-KR" sz="1700">
                <a:solidFill>
                  <a:srgbClr val="3366FF"/>
                </a:solidFill>
              </a:rPr>
              <a:t> </a:t>
            </a:r>
            <a:r>
              <a:rPr lang="en-US" altLang="ko-KR" sz="1700"/>
              <a:t>semaphore – integer value can range over an unrestricted domain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 b="1">
                <a:solidFill>
                  <a:srgbClr val="3366FF"/>
                </a:solidFill>
              </a:rPr>
              <a:t>Binary </a:t>
            </a:r>
            <a:r>
              <a:rPr lang="en-US" altLang="ko-KR" sz="1700"/>
              <a:t>semaphore – integer value can range only between 0 </a:t>
            </a:r>
            <a:br>
              <a:rPr lang="en-US" altLang="ko-KR" sz="1700"/>
            </a:br>
            <a:r>
              <a:rPr lang="en-US" altLang="ko-KR" sz="1700"/>
              <a:t>and 1; can be simpler to implement</a:t>
            </a:r>
          </a:p>
          <a:p>
            <a:pPr lvl="1"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Also known as </a:t>
            </a:r>
            <a:r>
              <a:rPr lang="en-US" altLang="ko-KR" sz="1700" b="1">
                <a:solidFill>
                  <a:srgbClr val="3366FF"/>
                </a:solidFill>
                <a:sym typeface="MT Extra" charset="0"/>
              </a:rPr>
              <a:t>mutex locks</a:t>
            </a:r>
            <a:endParaRPr lang="en-US" altLang="ko-KR" sz="1700" b="1">
              <a:solidFill>
                <a:srgbClr val="3366FF"/>
              </a:solidFill>
            </a:endParaRP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/>
              <a:t>Can implement a counting semaphore </a:t>
            </a:r>
            <a:r>
              <a:rPr lang="en-US" altLang="ko-KR" sz="1700">
                <a:solidFill>
                  <a:srgbClr val="0000FF"/>
                </a:solidFill>
              </a:rPr>
              <a:t>S</a:t>
            </a:r>
            <a:r>
              <a:rPr lang="en-US" altLang="ko-KR" sz="1700"/>
              <a:t> as a binary semaphore</a:t>
            </a:r>
          </a:p>
          <a:p>
            <a:pPr>
              <a:tabLst>
                <a:tab pos="2098897" algn="ctr"/>
                <a:tab pos="4730958" algn="ctr"/>
              </a:tabLst>
            </a:pPr>
            <a:r>
              <a:rPr lang="en-US" altLang="ko-KR" sz="1700">
                <a:sym typeface="MT Extra" charset="0"/>
              </a:rPr>
              <a:t>Provides mutual exclusion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Semaphore mutex;    //  initialized to 1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do {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wait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    // Critical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     signal (mutex);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		// remainder section</a:t>
            </a:r>
          </a:p>
          <a:p>
            <a:pPr lvl="1">
              <a:buNone/>
              <a:tabLst>
                <a:tab pos="2098897" algn="ctr"/>
                <a:tab pos="4730958" algn="ctr"/>
              </a:tabLst>
            </a:pPr>
            <a:r>
              <a:rPr lang="en-US" altLang="ko-KR" sz="1700">
                <a:solidFill>
                  <a:srgbClr val="0000FF"/>
                </a:solidFill>
                <a:sym typeface="MT Extra" charset="0"/>
              </a:rPr>
              <a:t>} while (TRUE);</a:t>
            </a:r>
          </a:p>
          <a:p>
            <a:pPr>
              <a:buNone/>
              <a:tabLst>
                <a:tab pos="2098897" algn="ctr"/>
                <a:tab pos="4730958" algn="ctr"/>
              </a:tabLst>
            </a:pPr>
            <a:endParaRPr lang="en-US" altLang="ko-KR" sz="1500">
              <a:solidFill>
                <a:srgbClr val="0000FF"/>
              </a:solidFill>
              <a:sym typeface="MT Extr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63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Implementation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Continual Loop in entry code: waste of CPU resource</a:t>
            </a:r>
          </a:p>
          <a:p>
            <a:pPr lvl="1"/>
            <a:r>
              <a:rPr lang="en-US" altLang="ko-KR" dirty="0" smtClean="0"/>
              <a:t>Busy-waiting semaphore:  called </a:t>
            </a:r>
            <a:r>
              <a:rPr lang="en-US" altLang="ko-KR" i="1" dirty="0" smtClean="0"/>
              <a:t>spinlock</a:t>
            </a:r>
          </a:p>
          <a:p>
            <a:r>
              <a:rPr lang="en-US" altLang="ko-KR" dirty="0" smtClean="0"/>
              <a:t>How can we modify wait() and signal() without busy waiting?</a:t>
            </a:r>
          </a:p>
          <a:p>
            <a:r>
              <a:rPr lang="en-US" altLang="ko-KR" dirty="0" smtClean="0"/>
              <a:t>In wait(), when semaphore value is non-positive, block instead of busy-waiting</a:t>
            </a:r>
          </a:p>
          <a:p>
            <a:r>
              <a:rPr lang="en-US" altLang="ko-KR" dirty="0" smtClean="0"/>
              <a:t>blocking </a:t>
            </a:r>
          </a:p>
          <a:p>
            <a:pPr lvl="1"/>
            <a:r>
              <a:rPr lang="en-US" altLang="ko-KR" dirty="0" smtClean="0"/>
              <a:t>adds the process into the waiting queue for the semaphore</a:t>
            </a:r>
          </a:p>
          <a:p>
            <a:pPr lvl="1"/>
            <a:r>
              <a:rPr lang="en-US" altLang="ko-KR" dirty="0" smtClean="0"/>
              <a:t>and sets process state to </a:t>
            </a:r>
            <a:r>
              <a:rPr lang="en-US" altLang="ko-KR" i="1" dirty="0" smtClean="0"/>
              <a:t>waiting</a:t>
            </a:r>
            <a:endParaRPr lang="en-US" altLang="ko-KR" dirty="0" smtClean="0"/>
          </a:p>
          <a:p>
            <a:r>
              <a:rPr lang="en-US" altLang="ko-KR" dirty="0" smtClean="0"/>
              <a:t>When signal() is called</a:t>
            </a:r>
          </a:p>
          <a:p>
            <a:pPr lvl="1"/>
            <a:r>
              <a:rPr lang="en-US" altLang="ko-KR" dirty="0" smtClean="0"/>
              <a:t>wakeup() the blocked process in the waiting queue</a:t>
            </a:r>
          </a:p>
          <a:p>
            <a:pPr lvl="1"/>
            <a:r>
              <a:rPr lang="en-US" altLang="ko-KR" dirty="0" smtClean="0"/>
              <a:t>wakeup() changes the process from </a:t>
            </a:r>
            <a:r>
              <a:rPr lang="en-US" altLang="ko-KR" i="1" dirty="0" smtClean="0"/>
              <a:t>waiting</a:t>
            </a:r>
            <a:r>
              <a:rPr lang="en-US" altLang="ko-KR" dirty="0" smtClean="0"/>
              <a:t> to </a:t>
            </a:r>
            <a:r>
              <a:rPr lang="en-US" altLang="ko-KR" i="1" dirty="0" smtClean="0"/>
              <a:t>ready, </a:t>
            </a:r>
            <a:r>
              <a:rPr lang="en-US" altLang="ko-KR" dirty="0" smtClean="0"/>
              <a:t>put in ready queue</a:t>
            </a:r>
            <a:endParaRPr lang="en-US" altLang="ko-KR" i="1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58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32632" y="276225"/>
            <a:ext cx="8750300" cy="609600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</a:t>
            </a:r>
            <a:br>
              <a:rPr lang="en-US" altLang="ko-KR" sz="2900"/>
            </a:br>
            <a:r>
              <a:rPr lang="en-US" altLang="ko-KR" sz="2900"/>
              <a:t>with no Busy waiting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0" y="1425178"/>
            <a:ext cx="8133468" cy="4700588"/>
          </a:xfrm>
        </p:spPr>
        <p:txBody>
          <a:bodyPr/>
          <a:lstStyle/>
          <a:p>
            <a:r>
              <a:rPr lang="en-US" altLang="ko-KR" dirty="0" smtClean="0"/>
              <a:t>Semaphore data structure:</a:t>
            </a:r>
          </a:p>
          <a:p>
            <a:pPr lvl="1"/>
            <a:r>
              <a:rPr lang="en-US" altLang="ko-KR" dirty="0" err="1"/>
              <a:t>typedef</a:t>
            </a:r>
            <a:r>
              <a:rPr lang="en-US" altLang="ko-KR" dirty="0"/>
              <a:t> </a:t>
            </a:r>
            <a:r>
              <a:rPr lang="en-US" altLang="ko-KR" dirty="0" err="1"/>
              <a:t>struct</a:t>
            </a:r>
            <a:r>
              <a:rPr lang="en-US" altLang="ko-KR" dirty="0"/>
              <a:t> {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int</a:t>
            </a:r>
            <a:r>
              <a:rPr lang="en-US" altLang="ko-KR" dirty="0" smtClean="0"/>
              <a:t> </a:t>
            </a:r>
            <a:r>
              <a:rPr lang="en-US" altLang="ko-KR" dirty="0"/>
              <a:t>value</a:t>
            </a:r>
            <a:r>
              <a:rPr lang="en-US" altLang="ko-KR" dirty="0" smtClean="0"/>
              <a:t>;</a:t>
            </a:r>
            <a:br>
              <a:rPr lang="en-US" altLang="ko-KR" dirty="0" smtClean="0"/>
            </a:br>
            <a:r>
              <a:rPr lang="en-US" altLang="ko-KR" dirty="0" smtClean="0"/>
              <a:t>	</a:t>
            </a:r>
            <a:r>
              <a:rPr lang="en-US" altLang="ko-KR" dirty="0" err="1" smtClean="0"/>
              <a:t>struct</a:t>
            </a:r>
            <a:r>
              <a:rPr lang="en-US" altLang="ko-KR" dirty="0" smtClean="0"/>
              <a:t> </a:t>
            </a:r>
            <a:r>
              <a:rPr lang="en-US" altLang="ko-KR" dirty="0"/>
              <a:t>process *list;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} </a:t>
            </a:r>
            <a:r>
              <a:rPr lang="en-US" altLang="ko-KR" dirty="0"/>
              <a:t>semaphore</a:t>
            </a:r>
            <a:r>
              <a:rPr lang="en-US" altLang="ko-KR" dirty="0" smtClean="0"/>
              <a:t>;</a:t>
            </a:r>
          </a:p>
          <a:p>
            <a:pPr lvl="1">
              <a:buFont typeface="Monotype Sorts" charset="2"/>
              <a:buNone/>
            </a:pPr>
            <a:endParaRPr lang="en-US" altLang="ko-KR" dirty="0" smtClean="0"/>
          </a:p>
          <a:p>
            <a:r>
              <a:rPr lang="en-US" altLang="ko-KR" dirty="0" smtClean="0"/>
              <a:t>Two system calls: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</a:rPr>
              <a:t>block()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place the process invoking the operation on the appropriate waiting queue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</a:rPr>
              <a:t>wakeup()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remove one of processes in the waiting queue and place it in the ready queue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60960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304800"/>
            <a:ext cx="9052983" cy="581025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with </a:t>
            </a:r>
            <a:br>
              <a:rPr lang="en-US" altLang="ko-KR" sz="2900"/>
            </a:br>
            <a:r>
              <a:rPr lang="en-US" altLang="ko-KR" sz="2900"/>
              <a:t>no Busy waiting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4"/>
            <a:ext cx="8042893" cy="4686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2300" dirty="0"/>
              <a:t>Implementation of wait: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            wait(semaphore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S-&gt;value--;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if (S-&gt;value &lt;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add this process to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block();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}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}</a:t>
            </a:r>
          </a:p>
          <a:p>
            <a:pPr>
              <a:lnSpc>
                <a:spcPct val="80000"/>
              </a:lnSpc>
            </a:pPr>
            <a:endParaRPr lang="en-US" altLang="ko-KR" sz="23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00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780786" y="304800"/>
            <a:ext cx="9052983" cy="581025"/>
          </a:xfrm>
        </p:spPr>
        <p:txBody>
          <a:bodyPr/>
          <a:lstStyle/>
          <a:p>
            <a:pPr eaLnBrk="1" hangingPunct="1"/>
            <a:r>
              <a:rPr lang="en-US" altLang="ko-KR" sz="2900"/>
              <a:t>Semaphore Implementation with </a:t>
            </a:r>
            <a:br>
              <a:rPr lang="en-US" altLang="ko-KR" sz="2900"/>
            </a:br>
            <a:r>
              <a:rPr lang="en-US" altLang="ko-KR" sz="2900"/>
              <a:t>no Busy waiting 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282304"/>
            <a:ext cx="8042893" cy="46863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ko-KR" sz="2300" dirty="0"/>
              <a:t>Implementation of signal: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endParaRPr lang="en-US" altLang="ko-KR" sz="2300" dirty="0"/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signal(semaphore *S)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S-&gt;value++;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if (S-&gt;value &lt;= 0) {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remove a process P from S-&gt;list;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	wakeup(P); 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	}</a:t>
            </a:r>
          </a:p>
          <a:p>
            <a:pPr>
              <a:lnSpc>
                <a:spcPct val="80000"/>
              </a:lnSpc>
              <a:buFont typeface="Monotype Sorts" charset="2"/>
              <a:buNone/>
            </a:pPr>
            <a:r>
              <a:rPr lang="en-US" altLang="ko-KR" sz="2300" dirty="0">
                <a:solidFill>
                  <a:srgbClr val="0000FF"/>
                </a:solidFill>
              </a:rPr>
              <a:t>		} </a:t>
            </a:r>
          </a:p>
        </p:txBody>
      </p:sp>
    </p:spTree>
    <p:extLst>
      <p:ext uri="{BB962C8B-B14F-4D97-AF65-F5344CB8AC3E}">
        <p14:creationId xmlns:p14="http://schemas.microsoft.com/office/powerpoint/2010/main" val="2670168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Semaphore without busy-waiting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Negative semaphore: # of processes waiting</a:t>
            </a:r>
          </a:p>
          <a:p>
            <a:r>
              <a:rPr lang="en-US" altLang="ko-KR" dirty="0" smtClean="0"/>
              <a:t>Semaphore waiting list</a:t>
            </a:r>
          </a:p>
          <a:p>
            <a:pPr lvl="1"/>
            <a:r>
              <a:rPr lang="en-US" altLang="ko-KR" dirty="0" smtClean="0"/>
              <a:t>list of PCBs</a:t>
            </a:r>
          </a:p>
          <a:p>
            <a:pPr lvl="1"/>
            <a:r>
              <a:rPr lang="en-US" altLang="ko-KR" dirty="0" smtClean="0"/>
              <a:t>FIFO queue for bounded-waiting, but…</a:t>
            </a:r>
          </a:p>
          <a:p>
            <a:r>
              <a:rPr lang="en-US" altLang="ko-KR" dirty="0" smtClean="0"/>
              <a:t>wait() and signal() are critical section</a:t>
            </a:r>
          </a:p>
        </p:txBody>
      </p:sp>
    </p:spTree>
    <p:extLst>
      <p:ext uri="{BB962C8B-B14F-4D97-AF65-F5344CB8AC3E}">
        <p14:creationId xmlns:p14="http://schemas.microsoft.com/office/powerpoint/2010/main" val="327132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1366" y="277416"/>
            <a:ext cx="8359334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Deadlock and Starvation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73654" y="1233488"/>
            <a:ext cx="8248121" cy="4667250"/>
          </a:xfrm>
        </p:spPr>
        <p:txBody>
          <a:bodyPr/>
          <a:lstStyle/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</a:rPr>
              <a:t>Deadlock </a:t>
            </a:r>
            <a:r>
              <a:rPr lang="en-US" altLang="ko-KR" dirty="0" smtClean="0"/>
              <a:t>– two or more processes are waiting indefinitely for an event that can be caused by only one of the waiting processes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Let </a:t>
            </a:r>
            <a:r>
              <a:rPr lang="en-US" altLang="ko-KR" sz="1700" dirty="0">
                <a:solidFill>
                  <a:srgbClr val="0000FF"/>
                </a:solidFill>
              </a:rPr>
              <a:t>S</a:t>
            </a:r>
            <a:r>
              <a:rPr lang="en-US" altLang="ko-KR" dirty="0" smtClean="0"/>
              <a:t> and </a:t>
            </a:r>
            <a:r>
              <a:rPr lang="en-US" altLang="ko-KR" sz="1700" dirty="0">
                <a:solidFill>
                  <a:srgbClr val="0000FF"/>
                </a:solidFill>
              </a:rPr>
              <a:t>Q</a:t>
            </a:r>
            <a:r>
              <a:rPr lang="en-US" altLang="ko-KR" dirty="0" smtClean="0"/>
              <a:t> be two semaphores initialized to 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i="1" dirty="0" smtClean="0"/>
              <a:t>		        </a:t>
            </a:r>
            <a:r>
              <a:rPr lang="en-US" altLang="ko-KR" i="1" dirty="0" smtClean="0">
                <a:solidFill>
                  <a:srgbClr val="0000FF"/>
                </a:solidFill>
              </a:rPr>
              <a:t>P</a:t>
            </a:r>
            <a:r>
              <a:rPr lang="en-US" altLang="ko-KR" baseline="-25000" dirty="0" smtClean="0">
                <a:solidFill>
                  <a:srgbClr val="0000FF"/>
                </a:solidFill>
              </a:rPr>
              <a:t>0</a:t>
            </a:r>
            <a:r>
              <a:rPr lang="en-US" altLang="ko-KR" dirty="0" smtClean="0">
                <a:solidFill>
                  <a:srgbClr val="0000FF"/>
                </a:solidFill>
              </a:rPr>
              <a:t>	                            </a:t>
            </a:r>
            <a:r>
              <a:rPr lang="en-US" altLang="ko-KR" i="1" dirty="0" smtClean="0">
                <a:solidFill>
                  <a:srgbClr val="0000FF"/>
                </a:solidFill>
              </a:rPr>
              <a:t>P</a:t>
            </a:r>
            <a:r>
              <a:rPr lang="en-US" altLang="ko-KR" baseline="-25000" dirty="0" smtClean="0">
                <a:solidFill>
                  <a:srgbClr val="0000FF"/>
                </a:solidFill>
              </a:rPr>
              <a:t>1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dirty="0" smtClean="0">
                <a:solidFill>
                  <a:srgbClr val="0000FF"/>
                </a:solidFill>
              </a:rPr>
              <a:t>		     </a:t>
            </a:r>
            <a:r>
              <a:rPr lang="en-US" altLang="ko-KR" sz="1700" dirty="0">
                <a:solidFill>
                  <a:srgbClr val="0000FF"/>
                </a:solidFill>
              </a:rPr>
              <a:t>wait (S); 	                                   wait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wait (Q); 	                                   wait (S);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. 		.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 signal (S); 	                                  signal (Q);</a:t>
            </a:r>
          </a:p>
          <a:p>
            <a:pPr>
              <a:lnSpc>
                <a:spcPct val="90000"/>
              </a:lnSpc>
              <a:buNone/>
              <a:tabLst>
                <a:tab pos="1975501" algn="ctr"/>
                <a:tab pos="4788000" algn="ctr"/>
              </a:tabLst>
            </a:pPr>
            <a:r>
              <a:rPr lang="en-US" altLang="ko-KR" sz="1700" dirty="0">
                <a:solidFill>
                  <a:srgbClr val="0000FF"/>
                </a:solidFill>
              </a:rPr>
              <a:t>		     signal (Q); 	                                  signal (S);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  <a:sym typeface="MT Extra" charset="0"/>
              </a:rPr>
              <a:t>Starvation</a:t>
            </a:r>
            <a:r>
              <a:rPr lang="en-US" altLang="ko-KR" dirty="0" smtClean="0">
                <a:solidFill>
                  <a:srgbClr val="3366FF"/>
                </a:solidFill>
                <a:sym typeface="MT Extra" charset="0"/>
              </a:rPr>
              <a:t> </a:t>
            </a:r>
            <a:r>
              <a:rPr lang="en-US" altLang="ko-KR" dirty="0" smtClean="0"/>
              <a:t>– indefinite blocking  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A process may never be removed from the semaphore queue in which it is suspended</a:t>
            </a:r>
          </a:p>
          <a:p>
            <a:pPr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b="1" dirty="0" smtClean="0">
                <a:solidFill>
                  <a:srgbClr val="3366FF"/>
                </a:solidFill>
              </a:rPr>
              <a:t>Priority Inversion</a:t>
            </a:r>
            <a:r>
              <a:rPr lang="en-US" altLang="ko-KR" dirty="0" smtClean="0">
                <a:solidFill>
                  <a:srgbClr val="3366FF"/>
                </a:solidFill>
              </a:rPr>
              <a:t> </a:t>
            </a:r>
            <a:r>
              <a:rPr lang="en-US" altLang="ko-KR" dirty="0" smtClean="0"/>
              <a:t>– Scheduling problem when lower-priority process holds a lock needed by higher-priority process</a:t>
            </a:r>
          </a:p>
          <a:p>
            <a:pPr lvl="1">
              <a:lnSpc>
                <a:spcPct val="90000"/>
              </a:lnSpc>
              <a:tabLst>
                <a:tab pos="1975501" algn="ctr"/>
                <a:tab pos="4788000" algn="ctr"/>
              </a:tabLst>
            </a:pPr>
            <a:r>
              <a:rPr lang="en-US" altLang="ko-KR" dirty="0" smtClean="0"/>
              <a:t>Solved via </a:t>
            </a:r>
            <a:r>
              <a:rPr lang="en-US" altLang="ko-KR" b="1" dirty="0" smtClean="0">
                <a:solidFill>
                  <a:srgbClr val="3366FF"/>
                </a:solidFill>
              </a:rPr>
              <a:t>priority-inheritance protocol</a:t>
            </a:r>
          </a:p>
        </p:txBody>
      </p:sp>
    </p:spTree>
    <p:extLst>
      <p:ext uri="{BB962C8B-B14F-4D97-AF65-F5344CB8AC3E}">
        <p14:creationId xmlns:p14="http://schemas.microsoft.com/office/powerpoint/2010/main" val="192758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19022</TotalTime>
  <Words>757</Words>
  <Application>Microsoft Macintosh PowerPoint</Application>
  <PresentationFormat>A4 Paper (210x297 mm)</PresentationFormat>
  <Paragraphs>287</Paragraphs>
  <Slides>24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1_os-8</vt:lpstr>
      <vt:lpstr>Chapter 6:  Process Synchronization</vt:lpstr>
      <vt:lpstr>Semaphore</vt:lpstr>
      <vt:lpstr>Semaphore as  General Synchronization Tool</vt:lpstr>
      <vt:lpstr>Implementation</vt:lpstr>
      <vt:lpstr>Semaphore Implementation  with no Busy waiting </vt:lpstr>
      <vt:lpstr>Semaphore Implementation with  no Busy waiting (Cont.)</vt:lpstr>
      <vt:lpstr>Semaphore Implementation with  no Busy waiting (Cont.)</vt:lpstr>
      <vt:lpstr>Semaphore without busy-waiting</vt:lpstr>
      <vt:lpstr>Deadlock and Starvation</vt:lpstr>
      <vt:lpstr>Bounded Buffer Problem</vt:lpstr>
      <vt:lpstr>BBP v1</vt:lpstr>
      <vt:lpstr>Bounded-Buffer Problem</vt:lpstr>
      <vt:lpstr>BBP v2</vt:lpstr>
      <vt:lpstr>BBP v3</vt:lpstr>
      <vt:lpstr>Classical Problems of Synchronization</vt:lpstr>
      <vt:lpstr>Readers-Writers Problem</vt:lpstr>
      <vt:lpstr>First Reader-Writer problem</vt:lpstr>
      <vt:lpstr>First Reader-Writer problem</vt:lpstr>
      <vt:lpstr>Writer</vt:lpstr>
      <vt:lpstr>Writer</vt:lpstr>
      <vt:lpstr>Reader</vt:lpstr>
      <vt:lpstr>Reader</vt:lpstr>
      <vt:lpstr>Readers-Writers Problem (Cont.)</vt:lpstr>
      <vt:lpstr>Dining-Philosophers Problem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333</cp:revision>
  <cp:lastPrinted>2014-05-08T00:54:57Z</cp:lastPrinted>
  <dcterms:created xsi:type="dcterms:W3CDTF">2011-01-14T20:24:54Z</dcterms:created>
  <dcterms:modified xsi:type="dcterms:W3CDTF">2014-05-08T02:04:26Z</dcterms:modified>
</cp:coreProperties>
</file>