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41"/>
  </p:notesMasterIdLst>
  <p:handoutMasterIdLst>
    <p:handoutMasterId r:id="rId42"/>
  </p:handoutMasterIdLst>
  <p:sldIdLst>
    <p:sldId id="256" r:id="rId2"/>
    <p:sldId id="453" r:id="rId3"/>
    <p:sldId id="464" r:id="rId4"/>
    <p:sldId id="463" r:id="rId5"/>
    <p:sldId id="475" r:id="rId6"/>
    <p:sldId id="455" r:id="rId7"/>
    <p:sldId id="478" r:id="rId8"/>
    <p:sldId id="524" r:id="rId9"/>
    <p:sldId id="514" r:id="rId10"/>
    <p:sldId id="485" r:id="rId11"/>
    <p:sldId id="486" r:id="rId12"/>
    <p:sldId id="513" r:id="rId13"/>
    <p:sldId id="506" r:id="rId14"/>
    <p:sldId id="491" r:id="rId15"/>
    <p:sldId id="487" r:id="rId16"/>
    <p:sldId id="512" r:id="rId17"/>
    <p:sldId id="515" r:id="rId18"/>
    <p:sldId id="488" r:id="rId19"/>
    <p:sldId id="508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10" r:id="rId33"/>
    <p:sldId id="523" r:id="rId34"/>
    <p:sldId id="518" r:id="rId35"/>
    <p:sldId id="519" r:id="rId36"/>
    <p:sldId id="520" r:id="rId37"/>
    <p:sldId id="521" r:id="rId38"/>
    <p:sldId id="522" r:id="rId39"/>
    <p:sldId id="53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FA9B4-95C7-3245-A667-9985EBBC0016}">
          <p14:sldIdLst>
            <p14:sldId id="256"/>
          </p14:sldIdLst>
        </p14:section>
        <p14:section name="Sequential" id="{41313F78-8A89-674E-BA00-CC9B68B9AC2B}">
          <p14:sldIdLst>
            <p14:sldId id="453"/>
            <p14:sldId id="464"/>
            <p14:sldId id="463"/>
            <p14:sldId id="475"/>
            <p14:sldId id="455"/>
            <p14:sldId id="478"/>
            <p14:sldId id="524"/>
          </p14:sldIdLst>
        </p14:section>
        <p14:section name="CA" id="{F70F0FCC-731B-6341-87E9-276B878743C0}">
          <p14:sldIdLst>
            <p14:sldId id="514"/>
            <p14:sldId id="485"/>
            <p14:sldId id="486"/>
            <p14:sldId id="513"/>
            <p14:sldId id="506"/>
            <p14:sldId id="491"/>
            <p14:sldId id="487"/>
            <p14:sldId id="512"/>
            <p14:sldId id="515"/>
            <p14:sldId id="488"/>
            <p14:sldId id="508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10"/>
            <p14:sldId id="523"/>
            <p14:sldId id="518"/>
            <p14:sldId id="519"/>
            <p14:sldId id="520"/>
            <p14:sldId id="521"/>
            <p14:sldId id="522"/>
            <p14:sldId id="5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984" autoAdjust="0"/>
  </p:normalViewPr>
  <p:slideViewPr>
    <p:cSldViewPr snapToGrid="0" snapToObjects="1">
      <p:cViewPr>
        <p:scale>
          <a:sx n="105" d="100"/>
          <a:sy n="105" d="100"/>
        </p:scale>
        <p:origin x="-15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CAB-E7B1-DD4A-9BF0-39BDFF62A5B4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7B85-ACA2-414E-B983-48DE5D12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8EBB-70E5-FB41-9B12-9ABEDE429E29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534C-A378-C74B-906F-8D4FE26F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12F46-8BA6-46A6-BEB0-72154CA41F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2GALFBrtXk" TargetMode="External"/><Relationship Id="rId3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9525"/>
            <a:ext cx="7772400" cy="239092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Context-Aware Computing 1</a:t>
            </a:r>
            <a:br>
              <a:rPr lang="en-US" sz="4800" dirty="0" smtClean="0"/>
            </a:br>
            <a:r>
              <a:rPr lang="en-US" sz="4800" dirty="0" smtClean="0"/>
              <a:t>Overview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97705"/>
          </a:xfrm>
        </p:spPr>
        <p:txBody>
          <a:bodyPr>
            <a:normAutofit/>
          </a:bodyPr>
          <a:lstStyle/>
          <a:p>
            <a:r>
              <a:rPr lang="en-US" dirty="0" smtClean="0"/>
              <a:t>Mobile Computing</a:t>
            </a:r>
            <a:endParaRPr lang="en-US" dirty="0" smtClean="0"/>
          </a:p>
          <a:p>
            <a:r>
              <a:rPr lang="en-US" dirty="0" smtClean="0"/>
              <a:t>Minho Shin</a:t>
            </a:r>
          </a:p>
          <a:p>
            <a:r>
              <a:rPr lang="en-US" dirty="0" smtClean="0"/>
              <a:t>2012. 11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 meaning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interpretation of text changes by the </a:t>
            </a:r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In what setting is the text/words being told? </a:t>
            </a:r>
          </a:p>
          <a:p>
            <a:pPr lvl="1"/>
            <a:r>
              <a:rPr lang="en-US" dirty="0" smtClean="0"/>
              <a:t>“I am dying”</a:t>
            </a:r>
            <a:endParaRPr lang="en-US" dirty="0"/>
          </a:p>
          <a:p>
            <a:r>
              <a:rPr lang="en-US" dirty="0" smtClean="0"/>
              <a:t>Definition </a:t>
            </a:r>
            <a:r>
              <a:rPr lang="en-US" dirty="0"/>
              <a:t>in American Heritage Dictionary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circumstances that form the setting for an event, statement, or idea, 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in terms of which it can be fully understood and assessed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7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Context is any information that can be used to characterize the situation of an entity. </a:t>
            </a:r>
          </a:p>
          <a:p>
            <a:pPr lvl="1"/>
            <a:r>
              <a:rPr lang="en-US" dirty="0"/>
              <a:t>An entity is a person, place, or object that is considered relevant to the interaction </a:t>
            </a:r>
          </a:p>
          <a:p>
            <a:pPr lvl="1"/>
            <a:r>
              <a:rPr lang="en-US" dirty="0"/>
              <a:t>between a user and an application, including the user and applications </a:t>
            </a:r>
            <a:r>
              <a:rPr lang="en-US" dirty="0" smtClean="0"/>
              <a:t>themselves</a:t>
            </a:r>
          </a:p>
          <a:p>
            <a:r>
              <a:rPr lang="en-US" dirty="0" smtClean="0"/>
              <a:t>Schmidt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knowledge about the user’s and IT device’s state, including surroundings, situation, and to a less extent, </a:t>
            </a:r>
            <a:r>
              <a:rPr lang="en-US" dirty="0" smtClean="0"/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4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ityrecogn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-13906"/>
            <a:ext cx="7516638" cy="68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Source: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 sensor</a:t>
            </a:r>
          </a:p>
          <a:p>
            <a:pPr lvl="1"/>
            <a:r>
              <a:rPr lang="en-US" dirty="0" smtClean="0"/>
              <a:t>Real, Hardware Sensors</a:t>
            </a:r>
          </a:p>
          <a:p>
            <a:pPr lvl="1"/>
            <a:r>
              <a:rPr lang="en-US" dirty="0" smtClean="0"/>
              <a:t>Location: GPS, Cell tower (Google), </a:t>
            </a:r>
            <a:r>
              <a:rPr lang="en-US" dirty="0" err="1" smtClean="0"/>
              <a:t>WiFi</a:t>
            </a:r>
            <a:r>
              <a:rPr lang="en-US" dirty="0" smtClean="0"/>
              <a:t> (Skyhook)</a:t>
            </a:r>
          </a:p>
          <a:p>
            <a:pPr lvl="1"/>
            <a:r>
              <a:rPr lang="en-US" dirty="0" smtClean="0"/>
              <a:t>Motion: accelerometer</a:t>
            </a:r>
          </a:p>
          <a:p>
            <a:pPr lvl="1"/>
            <a:r>
              <a:rPr lang="en-US" dirty="0" smtClean="0"/>
              <a:t>Proximity, Light, Audio, Video</a:t>
            </a:r>
          </a:p>
          <a:p>
            <a:r>
              <a:rPr lang="en-US" dirty="0" smtClean="0"/>
              <a:t>Soft sensor</a:t>
            </a:r>
          </a:p>
          <a:p>
            <a:pPr lvl="1"/>
            <a:r>
              <a:rPr lang="en-US" dirty="0" smtClean="0"/>
              <a:t>Virtual, Software Sensors</a:t>
            </a:r>
          </a:p>
          <a:p>
            <a:pPr lvl="1"/>
            <a:r>
              <a:rPr lang="en-US" dirty="0" smtClean="0"/>
              <a:t>Explicit: schedule, </a:t>
            </a:r>
            <a:r>
              <a:rPr lang="en-US" dirty="0" err="1" smtClean="0"/>
              <a:t>todo</a:t>
            </a:r>
            <a:r>
              <a:rPr lang="en-US" dirty="0" smtClean="0"/>
              <a:t> list, contacts</a:t>
            </a:r>
          </a:p>
          <a:p>
            <a:pPr lvl="1"/>
            <a:r>
              <a:rPr lang="en-US" dirty="0" smtClean="0"/>
              <a:t>Implicit	: web browsing, email, chat, app usage, resource usage,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00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</a:t>
            </a:r>
            <a:r>
              <a:rPr lang="en-US" dirty="0"/>
              <a:t>can both sense, and react based on their environment. </a:t>
            </a:r>
            <a:endParaRPr lang="en-US" dirty="0" smtClean="0"/>
          </a:p>
          <a:p>
            <a:r>
              <a:rPr lang="en-US" dirty="0"/>
              <a:t>Context aware systems are concerned with </a:t>
            </a:r>
          </a:p>
          <a:p>
            <a:pPr lvl="1"/>
            <a:r>
              <a:rPr lang="en-US" dirty="0" smtClean="0"/>
              <a:t>acquisition </a:t>
            </a:r>
            <a:r>
              <a:rPr lang="en-US" dirty="0"/>
              <a:t>of context (e.g. using sensors to perceive a situation), </a:t>
            </a:r>
          </a:p>
          <a:p>
            <a:pPr lvl="1"/>
            <a:r>
              <a:rPr lang="en-US" dirty="0" smtClean="0"/>
              <a:t>abstraction </a:t>
            </a:r>
            <a:r>
              <a:rPr lang="en-US" dirty="0"/>
              <a:t>and understanding of context (e.g. matching a perceived sensory stimulus to a context), 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behavior based on the recognized context (e.g. triggering actions based on context).</a:t>
            </a:r>
          </a:p>
        </p:txBody>
      </p:sp>
    </p:spTree>
    <p:extLst>
      <p:ext uri="{BB962C8B-B14F-4D97-AF65-F5344CB8AC3E}">
        <p14:creationId xmlns:p14="http://schemas.microsoft.com/office/powerpoint/2010/main" val="285718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8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Computing </a:t>
            </a:r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connectivity, communication costs, and communication bandwidth, and nearby resources such as printers, displays, and workstations.</a:t>
            </a:r>
          </a:p>
          <a:p>
            <a:r>
              <a:rPr lang="en-US" dirty="0" smtClean="0"/>
              <a:t>User context</a:t>
            </a:r>
          </a:p>
          <a:p>
            <a:pPr lvl="1"/>
            <a:r>
              <a:rPr lang="en-US" dirty="0" smtClean="0"/>
              <a:t>User’s </a:t>
            </a:r>
            <a:r>
              <a:rPr lang="en-US" dirty="0"/>
              <a:t>profile, location, people nearby, </a:t>
            </a:r>
            <a:r>
              <a:rPr lang="en-US" dirty="0" smtClean="0"/>
              <a:t>social </a:t>
            </a:r>
            <a:r>
              <a:rPr lang="en-US" dirty="0"/>
              <a:t>situation.</a:t>
            </a:r>
          </a:p>
          <a:p>
            <a:r>
              <a:rPr lang="en-US" dirty="0" smtClean="0"/>
              <a:t>Physical context</a:t>
            </a:r>
          </a:p>
          <a:p>
            <a:pPr lvl="1"/>
            <a:r>
              <a:rPr lang="en-US" dirty="0" smtClean="0"/>
              <a:t>Lighting</a:t>
            </a:r>
            <a:r>
              <a:rPr lang="en-US" dirty="0"/>
              <a:t>, noise levels, traffic conditions, and temperature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Time context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of a day, week, month, and season of the year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ontext </a:t>
            </a:r>
            <a:r>
              <a:rPr lang="en-US" dirty="0"/>
              <a:t>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2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mentsMobileCon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24" y="0"/>
            <a:ext cx="6307666" cy="68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xtAware_CONTEXT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4" y="1378252"/>
            <a:ext cx="8290639" cy="38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several context values may generate a more powerful understanding of the current situation. 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nowing </a:t>
            </a:r>
            <a:r>
              <a:rPr lang="en-US" dirty="0"/>
              <a:t>the current location and current time, together with the user’s calendar, the application will have a pretty good idea of the user’s current social situation, such as having a meeting, sitting in the class, waiting in the airport, and so on.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608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917309" y="3224400"/>
            <a:ext cx="936104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Fusion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477149" y="3224400"/>
            <a:ext cx="1296144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Interpreter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04508" y="4299418"/>
            <a:ext cx="158417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Sensor Management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329577" y="2356304"/>
            <a:ext cx="108012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964981" y="1779138"/>
            <a:ext cx="5040560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API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964981" y="1181370"/>
            <a:ext cx="5328592" cy="288032"/>
            <a:chOff x="1964981" y="1181370"/>
            <a:chExt cx="5328592" cy="288032"/>
          </a:xfrm>
        </p:grpSpPr>
        <p:sp>
          <p:nvSpPr>
            <p:cNvPr id="57" name="Rounded Rectangle 56"/>
            <p:cNvSpPr/>
            <p:nvPr/>
          </p:nvSpPr>
          <p:spPr>
            <a:xfrm>
              <a:off x="1964981" y="1181370"/>
              <a:ext cx="1224136" cy="288032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333133" y="1181370"/>
              <a:ext cx="1224136" cy="288032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1285" y="1181370"/>
              <a:ext cx="1224136" cy="288032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</a:t>
              </a:r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069437" y="1181370"/>
              <a:ext cx="1224136" cy="288032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87512" y="3101237"/>
            <a:ext cx="5328592" cy="1487007"/>
            <a:chOff x="1787512" y="3101237"/>
            <a:chExt cx="5328592" cy="1487007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070442" y="4299418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2431276" y="4298624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935332" y="429783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439388" y="4276322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3802942" y="4276322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4301896" y="4276322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6035190" y="4265171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319708" y="425402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6751756" y="4242869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787512" y="3101237"/>
              <a:ext cx="5328592" cy="86409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dash"/>
                </a:ln>
                <a:noFill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69437" y="3224400"/>
            <a:ext cx="2243997" cy="648072"/>
            <a:chOff x="6069437" y="3224400"/>
            <a:chExt cx="2243997" cy="648072"/>
          </a:xfrm>
        </p:grpSpPr>
        <p:sp>
          <p:nvSpPr>
            <p:cNvPr id="25" name="Rounded Rectangle 24"/>
            <p:cNvSpPr/>
            <p:nvPr/>
          </p:nvSpPr>
          <p:spPr>
            <a:xfrm>
              <a:off x="6069437" y="3224400"/>
              <a:ext cx="936104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Profiler</a:t>
              </a:r>
              <a:endParaRPr lang="en-US" dirty="0"/>
            </a:p>
          </p:txBody>
        </p:sp>
        <p:sp>
          <p:nvSpPr>
            <p:cNvPr id="26" name="Can 25"/>
            <p:cNvSpPr/>
            <p:nvPr/>
          </p:nvSpPr>
          <p:spPr>
            <a:xfrm>
              <a:off x="7399034" y="3262955"/>
              <a:ext cx="914400" cy="576064"/>
            </a:xfrm>
            <a:prstGeom prst="ca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Logs</a:t>
              </a:r>
              <a:endParaRPr lang="en-US" dirty="0"/>
            </a:p>
          </p:txBody>
        </p:sp>
        <p:cxnSp>
          <p:nvCxnSpPr>
            <p:cNvPr id="65" name="Straight Connector 64"/>
            <p:cNvCxnSpPr>
              <a:stCxn id="25" idx="3"/>
              <a:endCxn id="26" idx="2"/>
            </p:cNvCxnSpPr>
            <p:nvPr/>
          </p:nvCxnSpPr>
          <p:spPr>
            <a:xfrm>
              <a:off x="7005541" y="3548436"/>
              <a:ext cx="393493" cy="2551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95882" y="3224400"/>
            <a:ext cx="2737251" cy="648072"/>
            <a:chOff x="595882" y="3224400"/>
            <a:chExt cx="2737251" cy="648072"/>
          </a:xfrm>
        </p:grpSpPr>
        <p:sp>
          <p:nvSpPr>
            <p:cNvPr id="22" name="Rounded Rectangle 21"/>
            <p:cNvSpPr/>
            <p:nvPr/>
          </p:nvSpPr>
          <p:spPr>
            <a:xfrm>
              <a:off x="1892973" y="3224400"/>
              <a:ext cx="1440160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Recognition</a:t>
              </a:r>
              <a:endParaRPr lang="en-US" dirty="0"/>
            </a:p>
          </p:txBody>
        </p:sp>
        <p:sp>
          <p:nvSpPr>
            <p:cNvPr id="27" name="Can 26"/>
            <p:cNvSpPr/>
            <p:nvPr/>
          </p:nvSpPr>
          <p:spPr>
            <a:xfrm>
              <a:off x="595882" y="3274106"/>
              <a:ext cx="914400" cy="576064"/>
            </a:xfrm>
            <a:prstGeom prst="ca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27" idx="4"/>
              <a:endCxn id="22" idx="1"/>
            </p:cNvCxnSpPr>
            <p:nvPr/>
          </p:nvCxnSpPr>
          <p:spPr>
            <a:xfrm flipV="1">
              <a:off x="1510282" y="3548436"/>
              <a:ext cx="382691" cy="1370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0805" y="2248292"/>
            <a:ext cx="6624736" cy="864096"/>
            <a:chOff x="380805" y="2248292"/>
            <a:chExt cx="6624736" cy="864096"/>
          </a:xfrm>
        </p:grpSpPr>
        <p:sp>
          <p:nvSpPr>
            <p:cNvPr id="29" name="Rounded Rectangle 28"/>
            <p:cNvSpPr/>
            <p:nvPr/>
          </p:nvSpPr>
          <p:spPr>
            <a:xfrm>
              <a:off x="1964981" y="2355202"/>
              <a:ext cx="5040560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Reasoner</a:t>
              </a:r>
              <a:endParaRPr lang="en-US" dirty="0"/>
            </a:p>
          </p:txBody>
        </p:sp>
        <p:sp>
          <p:nvSpPr>
            <p:cNvPr id="33" name="Can 32"/>
            <p:cNvSpPr/>
            <p:nvPr/>
          </p:nvSpPr>
          <p:spPr>
            <a:xfrm>
              <a:off x="380805" y="2248292"/>
              <a:ext cx="1224136" cy="864096"/>
            </a:xfrm>
            <a:prstGeom prst="ca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Knowledge</a:t>
              </a:r>
            </a:p>
            <a:p>
              <a:pPr algn="ctr"/>
              <a:r>
                <a:rPr lang="en-US" dirty="0" smtClean="0"/>
                <a:t>Base</a:t>
              </a:r>
              <a:endParaRPr lang="en-US" dirty="0"/>
            </a:p>
          </p:txBody>
        </p:sp>
        <p:cxnSp>
          <p:nvCxnSpPr>
            <p:cNvPr id="70" name="Straight Connector 69"/>
            <p:cNvCxnSpPr>
              <a:stCxn id="33" idx="4"/>
              <a:endCxn id="29" idx="1"/>
            </p:cNvCxnSpPr>
            <p:nvPr/>
          </p:nvCxnSpPr>
          <p:spPr>
            <a:xfrm flipV="1">
              <a:off x="1604941" y="2679238"/>
              <a:ext cx="360040" cy="110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158783" y="4587450"/>
            <a:ext cx="6569256" cy="1646478"/>
            <a:chOff x="2158783" y="4587450"/>
            <a:chExt cx="6569256" cy="1646478"/>
          </a:xfrm>
        </p:grpSpPr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4663524" y="5201275"/>
              <a:ext cx="576064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4955070" y="5212426"/>
              <a:ext cx="576064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5516469" y="5212426"/>
              <a:ext cx="576064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hape 61"/>
            <p:cNvCxnSpPr>
              <a:stCxn id="19" idx="2"/>
              <a:endCxn id="1026" idx="1"/>
            </p:cNvCxnSpPr>
            <p:nvPr/>
          </p:nvCxnSpPr>
          <p:spPr>
            <a:xfrm rot="16200000" flipH="1">
              <a:off x="6942109" y="4650882"/>
              <a:ext cx="702928" cy="1152128"/>
            </a:xfrm>
            <a:prstGeom prst="curvedConnector2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Cloud 11"/>
            <p:cNvSpPr/>
            <p:nvPr/>
          </p:nvSpPr>
          <p:spPr>
            <a:xfrm>
              <a:off x="6645501" y="5141810"/>
              <a:ext cx="864096" cy="57606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53013" y="46594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13053" y="46594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117109" y="46594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45301" y="4587450"/>
              <a:ext cx="1296144" cy="2880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Wireless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845301" y="545154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33333" y="545154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709397" y="545154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C:\Documents and Settings\mhshin\Local Settings\Temporary Internet Files\Content.IE5\Y3XADFXV\MC900434845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9637" y="5213818"/>
              <a:ext cx="729184" cy="72918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3621165" y="4587450"/>
              <a:ext cx="1080120" cy="2880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Kernel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13453" y="4587450"/>
              <a:ext cx="1008112" cy="2880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TCP/IP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8783" y="4955430"/>
              <a:ext cx="1196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Embedded</a:t>
              </a:r>
            </a:p>
            <a:p>
              <a:pPr algn="ctr"/>
              <a:r>
                <a:rPr lang="en-US" dirty="0" smtClean="0"/>
                <a:t>Sensors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55213" y="5717874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Carried or Ambient Sensors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06946" y="5864596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Information Services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9295" y="150023"/>
            <a:ext cx="495403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System Architecture for Context-Aware Computing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621165" y="4130088"/>
            <a:ext cx="5281575" cy="369332"/>
            <a:chOff x="3621165" y="4130088"/>
            <a:chExt cx="5281575" cy="369332"/>
          </a:xfrm>
        </p:grpSpPr>
        <p:sp>
          <p:nvSpPr>
            <p:cNvPr id="15" name="Oval 14"/>
            <p:cNvSpPr/>
            <p:nvPr/>
          </p:nvSpPr>
          <p:spPr>
            <a:xfrm>
              <a:off x="3621165" y="4214810"/>
              <a:ext cx="216024" cy="21602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981205" y="4214810"/>
              <a:ext cx="216024" cy="21602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213453" y="4214810"/>
              <a:ext cx="216024" cy="21602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933533" y="4214810"/>
              <a:ext cx="216024" cy="21602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85261" y="4214810"/>
              <a:ext cx="216024" cy="21602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501485" y="4214810"/>
              <a:ext cx="216024" cy="21602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4369" y="4130088"/>
              <a:ext cx="158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Virtual Sensors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8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3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324"/>
          </a:xfrm>
        </p:spPr>
        <p:txBody>
          <a:bodyPr>
            <a:normAutofit/>
          </a:bodyPr>
          <a:lstStyle/>
          <a:p>
            <a:r>
              <a:rPr lang="en-US" dirty="0" smtClean="0"/>
              <a:t>Random variable </a:t>
            </a:r>
            <a:r>
              <a:rPr lang="en-US" i="1" dirty="0" smtClean="0"/>
              <a:t>x(t)</a:t>
            </a:r>
            <a:r>
              <a:rPr lang="en-US" dirty="0" smtClean="0"/>
              <a:t> changes over time with discrete time </a:t>
            </a:r>
            <a:r>
              <a:rPr lang="en-US" i="1" dirty="0" smtClean="0"/>
              <a:t>t=1, 2, 3, …</a:t>
            </a:r>
          </a:p>
          <a:p>
            <a:pPr lvl="1"/>
            <a:r>
              <a:rPr lang="en-US" i="1" dirty="0" smtClean="0"/>
              <a:t>x(1), x(2), x(3), …, x(t), …</a:t>
            </a:r>
          </a:p>
          <a:p>
            <a:r>
              <a:rPr lang="en-US" dirty="0" smtClean="0"/>
              <a:t>Each </a:t>
            </a:r>
            <a:r>
              <a:rPr lang="en-US" i="1" dirty="0" smtClean="0"/>
              <a:t>x(t)</a:t>
            </a:r>
            <a:r>
              <a:rPr lang="en-US" dirty="0" smtClean="0"/>
              <a:t> takes a value in state space </a:t>
            </a:r>
            <a:br>
              <a:rPr lang="en-US" dirty="0" smtClean="0"/>
            </a:br>
            <a:r>
              <a:rPr lang="en-US" i="1" dirty="0" smtClean="0"/>
              <a:t>Q = {s</a:t>
            </a:r>
            <a:r>
              <a:rPr lang="en-US" i="1" baseline="-25000" dirty="0" smtClean="0"/>
              <a:t>1</a:t>
            </a:r>
            <a:r>
              <a:rPr lang="en-US" i="1" dirty="0" smtClean="0"/>
              <a:t>, s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r>
              <a:rPr lang="en-US" dirty="0" smtClean="0"/>
              <a:t>Transition probability</a:t>
            </a:r>
          </a:p>
          <a:p>
            <a:pPr lvl="1"/>
            <a:r>
              <a:rPr lang="en-US" dirty="0" smtClean="0"/>
              <a:t>Probability of observing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dirty="0" smtClean="0"/>
              <a:t> when the previous value was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,</a:t>
            </a:r>
            <a:r>
              <a:rPr lang="en-US" i="1" dirty="0" smtClean="0"/>
              <a:t> 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= P( x(t+1) =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| x(t) = S</a:t>
            </a:r>
            <a:r>
              <a:rPr lang="en-US" i="1" baseline="-25000" dirty="0" smtClean="0"/>
              <a:t>i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968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Guide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each art work when the user approaches it</a:t>
            </a:r>
          </a:p>
          <a:p>
            <a:r>
              <a:rPr lang="en-US" dirty="0" smtClean="0"/>
              <a:t>Tailored for user’s interest, age, job,…</a:t>
            </a:r>
          </a:p>
          <a:p>
            <a:r>
              <a:rPr lang="en-US" dirty="0" smtClean="0"/>
              <a:t>Provide event / sale</a:t>
            </a:r>
            <a:br>
              <a:rPr lang="en-US" dirty="0" smtClean="0"/>
            </a:br>
            <a:r>
              <a:rPr lang="en-US" dirty="0" smtClean="0"/>
              <a:t>information near the</a:t>
            </a:r>
            <a:br>
              <a:rPr lang="en-US" dirty="0" smtClean="0"/>
            </a:br>
            <a:r>
              <a:rPr lang="en-US" dirty="0" smtClean="0"/>
              <a:t>user</a:t>
            </a:r>
          </a:p>
          <a:p>
            <a:r>
              <a:rPr lang="en-US" dirty="0" smtClean="0"/>
              <a:t>…</a:t>
            </a:r>
          </a:p>
        </p:txBody>
      </p:sp>
      <p:pic>
        <p:nvPicPr>
          <p:cNvPr id="2" name="Picture 1" descr="museum_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30" y="3338285"/>
            <a:ext cx="4730970" cy="3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Guide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each art work when the user approaches it</a:t>
            </a:r>
          </a:p>
          <a:p>
            <a:r>
              <a:rPr lang="en-US" dirty="0" smtClean="0"/>
              <a:t>Tailored for user’s interest, age, job,…</a:t>
            </a:r>
          </a:p>
          <a:p>
            <a:r>
              <a:rPr lang="en-US" dirty="0" smtClean="0"/>
              <a:t>Provide event / sale</a:t>
            </a:r>
            <a:br>
              <a:rPr lang="en-US" dirty="0" smtClean="0"/>
            </a:br>
            <a:r>
              <a:rPr lang="en-US" dirty="0" smtClean="0"/>
              <a:t>information near the</a:t>
            </a:r>
            <a:br>
              <a:rPr lang="en-US" dirty="0" smtClean="0"/>
            </a:br>
            <a:r>
              <a:rPr lang="en-US" dirty="0" smtClean="0"/>
              <a:t>user</a:t>
            </a:r>
          </a:p>
          <a:p>
            <a:r>
              <a:rPr lang="en-US" dirty="0" smtClean="0"/>
              <a:t>…</a:t>
            </a:r>
          </a:p>
        </p:txBody>
      </p:sp>
      <p:pic>
        <p:nvPicPr>
          <p:cNvPr id="2" name="Picture 1" descr="museum_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30" y="3338285"/>
            <a:ext cx="4730970" cy="3277809"/>
          </a:xfrm>
          <a:prstGeom prst="rect">
            <a:avLst/>
          </a:prstGeom>
        </p:spPr>
      </p:pic>
      <p:pic>
        <p:nvPicPr>
          <p:cNvPr id="3" name="Picture 2" descr="interactive-museum-gu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Xerox </a:t>
            </a:r>
            <a:r>
              <a:rPr lang="en-US" dirty="0" err="1" smtClean="0"/>
              <a:t>Parc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location information (room number) is collected </a:t>
            </a:r>
            <a:r>
              <a:rPr lang="en-US" dirty="0" smtClean="0"/>
              <a:t>and the </a:t>
            </a:r>
            <a:r>
              <a:rPr lang="en-US" dirty="0"/>
              <a:t>individual faces are shown at the locations of people on the map, which is updated every few </a:t>
            </a:r>
            <a:r>
              <a:rPr lang="en-US" dirty="0" smtClean="0"/>
              <a:t>seconds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3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Map</a:t>
            </a:r>
            <a:endParaRPr lang="en-US" dirty="0"/>
          </a:p>
        </p:txBody>
      </p:sp>
      <p:pic>
        <p:nvPicPr>
          <p:cNvPr id="7" name="Picture 6" descr="Screen shot 2011-10-26 at 12.2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9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Xerox </a:t>
            </a:r>
            <a:r>
              <a:rPr lang="en-US" dirty="0" err="1" smtClean="0"/>
              <a:t>Parc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location information (room number) is collected </a:t>
            </a:r>
            <a:r>
              <a:rPr lang="en-US" dirty="0" smtClean="0"/>
              <a:t>and the </a:t>
            </a:r>
            <a:r>
              <a:rPr lang="en-US" dirty="0"/>
              <a:t>individual faces are shown at the locations of people on the map, which is updated every few </a:t>
            </a:r>
            <a:r>
              <a:rPr lang="en-US" dirty="0" smtClean="0"/>
              <a:t>seconds</a:t>
            </a:r>
            <a:endParaRPr lang="en-US" dirty="0"/>
          </a:p>
          <a:p>
            <a:r>
              <a:rPr lang="en-US" dirty="0" smtClean="0"/>
              <a:t>Notify when interested events occur regarding people’s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1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MapWithEventManag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7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Assistant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AT&amp;T Bell Lab</a:t>
            </a:r>
          </a:p>
          <a:p>
            <a:r>
              <a:rPr lang="en-US" dirty="0" smtClean="0"/>
              <a:t>Guide </a:t>
            </a:r>
            <a:r>
              <a:rPr lang="en-US" dirty="0"/>
              <a:t>the shoppers through the </a:t>
            </a:r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details of items, help locate items, point out items on sale, do a comparative price analysis, and so forth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Customers </a:t>
            </a:r>
            <a:r>
              <a:rPr lang="en-US" dirty="0"/>
              <a:t>are divided into two classes: </a:t>
            </a:r>
            <a:endParaRPr lang="en-US" dirty="0" smtClean="0"/>
          </a:p>
          <a:p>
            <a:pPr lvl="1"/>
            <a:r>
              <a:rPr lang="en-US" dirty="0" smtClean="0"/>
              <a:t>regular </a:t>
            </a:r>
            <a:r>
              <a:rPr lang="en-US" dirty="0"/>
              <a:t>customers who shop anonymously without profiles in store, </a:t>
            </a:r>
            <a:endParaRPr lang="en-US" dirty="0" smtClean="0"/>
          </a:p>
          <a:p>
            <a:pPr lvl="1"/>
            <a:r>
              <a:rPr lang="en-US" dirty="0" smtClean="0"/>
              <a:t>customers </a:t>
            </a:r>
            <a:r>
              <a:rPr lang="en-US" dirty="0"/>
              <a:t>who signed up with a store and will get additional discounts in exchange for sacrificing their privacy.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67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25 at 11.5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1" y="1104900"/>
            <a:ext cx="7594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Positioning</a:t>
            </a:r>
            <a:endParaRPr lang="en-US" dirty="0"/>
          </a:p>
        </p:txBody>
      </p:sp>
      <p:pic>
        <p:nvPicPr>
          <p:cNvPr id="4" name="Picture 3" descr="indoorpositioning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638300"/>
            <a:ext cx="4064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Cyberguide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Georgia Tech</a:t>
            </a:r>
          </a:p>
          <a:p>
            <a:r>
              <a:rPr lang="en-US" dirty="0" smtClean="0"/>
              <a:t>Provide </a:t>
            </a:r>
            <a:r>
              <a:rPr lang="en-US" dirty="0"/>
              <a:t>information services to a tourist about </a:t>
            </a:r>
            <a:endParaRPr lang="en-US" dirty="0" smtClean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location; 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dirty="0"/>
              <a:t>directions, </a:t>
            </a:r>
            <a:endParaRPr lang="en-US" dirty="0" smtClean="0"/>
          </a:p>
          <a:p>
            <a:pPr lvl="1"/>
            <a:r>
              <a:rPr lang="en-US" dirty="0" smtClean="0"/>
              <a:t>retrieve </a:t>
            </a:r>
            <a:r>
              <a:rPr lang="en-US" dirty="0"/>
              <a:t>background information, and leave comments on the interactive map.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travel diary is automatically </a:t>
            </a:r>
            <a:r>
              <a:rPr lang="en-US" dirty="0" smtClean="0"/>
              <a:t>compiled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suggestions on places of interest to visit.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Transition Diagram</a:t>
            </a:r>
          </a:p>
          <a:p>
            <a:r>
              <a:rPr lang="en-US" dirty="0" smtClean="0"/>
              <a:t>Transition Matrix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6492" y="4134494"/>
            <a:ext cx="4940728" cy="1850551"/>
            <a:chOff x="842517" y="3550442"/>
            <a:chExt cx="6846616" cy="2135027"/>
          </a:xfrm>
        </p:grpSpPr>
        <p:sp>
          <p:nvSpPr>
            <p:cNvPr id="4" name="Oval 3"/>
            <p:cNvSpPr/>
            <p:nvPr/>
          </p:nvSpPr>
          <p:spPr>
            <a:xfrm>
              <a:off x="2044095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Sunny</a:t>
              </a:r>
              <a:endParaRPr lang="en-US" sz="2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208209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Rainy</a:t>
              </a:r>
              <a:endParaRPr lang="en-US" sz="20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65714" y="3979271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1463523" y="4305920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6550780" y="4390585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0800000">
              <a:off x="3265714" y="4966322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517" y="4366395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0.9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1252" y="5285358"/>
              <a:ext cx="509399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79734" y="4479291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5056" y="3550442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88742"/>
              </p:ext>
            </p:extLst>
          </p:nvPr>
        </p:nvGraphicFramePr>
        <p:xfrm>
          <a:off x="6991045" y="4857933"/>
          <a:ext cx="1318382" cy="1327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91"/>
                <a:gridCol w="659191"/>
              </a:tblGrid>
              <a:tr h="6635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anchor="ctr"/>
                </a:tc>
              </a:tr>
              <a:tr h="6635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857999" y="4857933"/>
            <a:ext cx="1566331" cy="1349448"/>
            <a:chOff x="6083905" y="4087752"/>
            <a:chExt cx="1566331" cy="1349448"/>
          </a:xfrm>
        </p:grpSpPr>
        <p:sp>
          <p:nvSpPr>
            <p:cNvPr id="16" name="Left Bracket 15"/>
            <p:cNvSpPr/>
            <p:nvPr/>
          </p:nvSpPr>
          <p:spPr>
            <a:xfrm>
              <a:off x="6083905" y="4087752"/>
              <a:ext cx="133046" cy="1349448"/>
            </a:xfrm>
            <a:prstGeom prst="lef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Bracket 16"/>
            <p:cNvSpPr/>
            <p:nvPr/>
          </p:nvSpPr>
          <p:spPr>
            <a:xfrm>
              <a:off x="7492999" y="4087752"/>
              <a:ext cx="157237" cy="1349448"/>
            </a:xfrm>
            <a:prstGeom prst="righ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42905" y="4424037"/>
            <a:ext cx="158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(Sunny)    (Rainy)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4452" y="5034367"/>
            <a:ext cx="81965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(Sunny) </a:t>
            </a:r>
          </a:p>
          <a:p>
            <a:endParaRPr lang="en-US" sz="1600" dirty="0" smtClean="0"/>
          </a:p>
          <a:p>
            <a:pPr>
              <a:lnSpc>
                <a:spcPts val="3520"/>
              </a:lnSpc>
            </a:pPr>
            <a:r>
              <a:rPr lang="en-US" sz="1600" dirty="0" smtClean="0"/>
              <a:t> (Rainy)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050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bergui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292100"/>
            <a:ext cx="47371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adapt </a:t>
            </a:r>
            <a:r>
              <a:rPr lang="en-US" dirty="0"/>
              <a:t>to the font size to the users activity (a large font when the user is walking, small font when stationary) as well as to environmental conditions (e.g., light level).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profiles of the mobile phone are selected automatically based on the recognized context.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phone chooses to ring, vibrate, adjust the ring volume, or keep silent, depending on whether the phone is in hand, on a table, in a suitcase, or outside.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Context acquisition</a:t>
            </a:r>
          </a:p>
          <a:p>
            <a:r>
              <a:rPr lang="en-US" sz="2800" dirty="0" smtClean="0"/>
              <a:t>Context refinement</a:t>
            </a:r>
          </a:p>
          <a:p>
            <a:r>
              <a:rPr lang="en-US" sz="2800" dirty="0" smtClean="0"/>
              <a:t>Profiling</a:t>
            </a:r>
          </a:p>
          <a:p>
            <a:r>
              <a:rPr lang="en-US" sz="2800" dirty="0"/>
              <a:t>Context modeling (representation)</a:t>
            </a:r>
          </a:p>
          <a:p>
            <a:r>
              <a:rPr lang="en-US" sz="2800" dirty="0"/>
              <a:t>Context reasoning</a:t>
            </a:r>
          </a:p>
          <a:p>
            <a:r>
              <a:rPr lang="en-US" sz="2800" dirty="0"/>
              <a:t>Context imperfectness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326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Context acquisition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Given a set of contexts, provide appropriate and best low-data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Identify, find, and obtain context data from various context </a:t>
            </a:r>
            <a:r>
              <a:rPr lang="en-US" sz="2000" dirty="0" smtClean="0">
                <a:solidFill>
                  <a:srgbClr val="FF0000"/>
                </a:solidFill>
              </a:rPr>
              <a:t>source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Context refinement</a:t>
            </a:r>
          </a:p>
          <a:p>
            <a:r>
              <a:rPr lang="en-US" sz="2800" dirty="0" smtClean="0"/>
              <a:t>Profiling</a:t>
            </a:r>
          </a:p>
          <a:p>
            <a:r>
              <a:rPr lang="en-US" sz="2800" dirty="0"/>
              <a:t>Context modeling (representation)</a:t>
            </a:r>
          </a:p>
          <a:p>
            <a:r>
              <a:rPr lang="en-US" sz="2800" dirty="0"/>
              <a:t>Context reasoning</a:t>
            </a:r>
          </a:p>
          <a:p>
            <a:r>
              <a:rPr lang="en-US" sz="2800" dirty="0"/>
              <a:t>Context imperfectness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129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Context acquisition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Context refinement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Convert sensor-data into mid-level context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Movement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 activity type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Sound  activity or surrounding situation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Image  place/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situation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Profiling</a:t>
            </a:r>
          </a:p>
          <a:p>
            <a:r>
              <a:rPr lang="en-US" sz="2800" dirty="0"/>
              <a:t>Context modeling (representation)</a:t>
            </a:r>
          </a:p>
          <a:p>
            <a:r>
              <a:rPr lang="en-US" sz="2800" dirty="0"/>
              <a:t>Context reasoning</a:t>
            </a:r>
          </a:p>
          <a:p>
            <a:r>
              <a:rPr lang="en-US" sz="2800" dirty="0"/>
              <a:t>Context imperfectness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062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Context acquisition</a:t>
            </a:r>
          </a:p>
          <a:p>
            <a:r>
              <a:rPr lang="en-US" sz="2800" dirty="0" smtClean="0"/>
              <a:t>Context refinement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Profiling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Derive personalized context pattern based on history data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Movement profiling for significant-place learning, location prediction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Behavior profiling for behavior prediction/recommendation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Social profiling for social-activity prediction, relationship learning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Preference </a:t>
            </a:r>
            <a:r>
              <a:rPr lang="en-US" sz="2000" dirty="0" smtClean="0">
                <a:solidFill>
                  <a:srgbClr val="FF0000"/>
                </a:solidFill>
              </a:rPr>
              <a:t>profiling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/>
              <a:t>Context modeling (representation)</a:t>
            </a:r>
          </a:p>
          <a:p>
            <a:r>
              <a:rPr lang="en-US" sz="2800" dirty="0"/>
              <a:t>Context reasoning</a:t>
            </a:r>
          </a:p>
          <a:p>
            <a:r>
              <a:rPr lang="en-US" sz="2800" dirty="0"/>
              <a:t>Context imperfectness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676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Context acquisition</a:t>
            </a:r>
          </a:p>
          <a:p>
            <a:r>
              <a:rPr lang="en-US" sz="2800" dirty="0" smtClean="0"/>
              <a:t>Context refinement</a:t>
            </a:r>
          </a:p>
          <a:p>
            <a:r>
              <a:rPr lang="en-US" sz="2800" dirty="0" smtClean="0"/>
              <a:t>Profiling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Context </a:t>
            </a:r>
            <a:r>
              <a:rPr lang="en-US" sz="2800" dirty="0">
                <a:solidFill>
                  <a:srgbClr val="FF0000"/>
                </a:solidFill>
              </a:rPr>
              <a:t>modeling (representation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Ontology (no uncertainty, heavy)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Bayesian networks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Fuzzy logic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Probabilistic Relational Model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SCM (Symbol string Clustering Map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/>
              <a:t>Context reasoning</a:t>
            </a:r>
          </a:p>
          <a:p>
            <a:r>
              <a:rPr lang="en-US" sz="2800" dirty="0"/>
              <a:t>Context imperfectness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458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Context acquisition</a:t>
            </a:r>
          </a:p>
          <a:p>
            <a:r>
              <a:rPr lang="en-US" sz="2800" dirty="0" smtClean="0"/>
              <a:t>Context refinement</a:t>
            </a:r>
          </a:p>
          <a:p>
            <a:r>
              <a:rPr lang="en-US" sz="2800" dirty="0" smtClean="0"/>
              <a:t>Profiling</a:t>
            </a:r>
          </a:p>
          <a:p>
            <a:r>
              <a:rPr lang="en-US" sz="2800" dirty="0" smtClean="0"/>
              <a:t>Context </a:t>
            </a:r>
            <a:r>
              <a:rPr lang="en-US" sz="2800" dirty="0"/>
              <a:t>modeling (representation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Context reasoning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Description Logic (deterministic, deductive)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Learning (probabilistic, inductive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Context imperfectness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2993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Context acquisition</a:t>
            </a:r>
          </a:p>
          <a:p>
            <a:r>
              <a:rPr lang="en-US" sz="2800" dirty="0" smtClean="0"/>
              <a:t>Context refinement</a:t>
            </a:r>
          </a:p>
          <a:p>
            <a:r>
              <a:rPr lang="en-US" sz="2800" dirty="0" smtClean="0"/>
              <a:t>Profiling</a:t>
            </a:r>
          </a:p>
          <a:p>
            <a:r>
              <a:rPr lang="en-US" sz="2800" dirty="0" smtClean="0"/>
              <a:t>Context </a:t>
            </a:r>
            <a:r>
              <a:rPr lang="en-US" sz="2800" dirty="0"/>
              <a:t>modeling (representation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Context reasoning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Context imperfectness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Integration of Bayesian network with ontology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Fuzzy /PRM/ Markov Logic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5494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26 at 4.3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6971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79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 a state transition diagram and transition probability matrix for the following Markov Process</a:t>
            </a:r>
          </a:p>
          <a:p>
            <a:pPr lvl="1"/>
            <a:r>
              <a:rPr lang="en-US" sz="2400" dirty="0" smtClean="0"/>
              <a:t>State Space: {sunny, rainy}</a:t>
            </a:r>
          </a:p>
          <a:p>
            <a:pPr lvl="1"/>
            <a:r>
              <a:rPr lang="en-US" sz="2400" dirty="0" smtClean="0"/>
              <a:t>If sunny today, then sunny tomorrow with 90%</a:t>
            </a:r>
          </a:p>
          <a:p>
            <a:pPr lvl="1"/>
            <a:r>
              <a:rPr lang="en-US" sz="2400" dirty="0"/>
              <a:t>If </a:t>
            </a:r>
            <a:r>
              <a:rPr lang="en-US" sz="2400" dirty="0" smtClean="0"/>
              <a:t>sunny today, </a:t>
            </a:r>
            <a:r>
              <a:rPr lang="en-US" sz="2400" dirty="0"/>
              <a:t>then </a:t>
            </a:r>
            <a:r>
              <a:rPr lang="en-US" sz="2400" dirty="0" smtClean="0"/>
              <a:t>rain </a:t>
            </a:r>
            <a:r>
              <a:rPr lang="en-US" sz="2400" dirty="0"/>
              <a:t>tomorrow with </a:t>
            </a:r>
            <a:r>
              <a:rPr lang="en-US" sz="2400" dirty="0" smtClean="0"/>
              <a:t>10%</a:t>
            </a:r>
            <a:endParaRPr lang="en-US" sz="2400" dirty="0"/>
          </a:p>
          <a:p>
            <a:pPr lvl="1"/>
            <a:r>
              <a:rPr lang="en-US" sz="2400" dirty="0" smtClean="0"/>
              <a:t>If rain today, then either sunny or rain with 50%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572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0001" y="1765903"/>
            <a:ext cx="3854188" cy="3338287"/>
          </a:xfrm>
          <a:custGeom>
            <a:avLst/>
            <a:gdLst>
              <a:gd name="connsiteX0" fmla="*/ 0 w 3459238"/>
              <a:gd name="connsiteY0" fmla="*/ 0 h 2152953"/>
              <a:gd name="connsiteX1" fmla="*/ 3459238 w 3459238"/>
              <a:gd name="connsiteY1" fmla="*/ 0 h 2152953"/>
              <a:gd name="connsiteX2" fmla="*/ 3459238 w 3459238"/>
              <a:gd name="connsiteY2" fmla="*/ 2152953 h 2152953"/>
              <a:gd name="connsiteX3" fmla="*/ 0 w 3459238"/>
              <a:gd name="connsiteY3" fmla="*/ 2152953 h 2152953"/>
              <a:gd name="connsiteX4" fmla="*/ 0 w 3459238"/>
              <a:gd name="connsiteY4" fmla="*/ 0 h 2152953"/>
              <a:gd name="connsiteX0" fmla="*/ 0 w 3495524"/>
              <a:gd name="connsiteY0" fmla="*/ 0 h 3338287"/>
              <a:gd name="connsiteX1" fmla="*/ 3459238 w 3495524"/>
              <a:gd name="connsiteY1" fmla="*/ 0 h 3338287"/>
              <a:gd name="connsiteX2" fmla="*/ 3495524 w 3495524"/>
              <a:gd name="connsiteY2" fmla="*/ 3338287 h 3338287"/>
              <a:gd name="connsiteX3" fmla="*/ 0 w 3495524"/>
              <a:gd name="connsiteY3" fmla="*/ 2152953 h 3338287"/>
              <a:gd name="connsiteX4" fmla="*/ 0 w 3495524"/>
              <a:gd name="connsiteY4" fmla="*/ 0 h 3338287"/>
              <a:gd name="connsiteX0" fmla="*/ 0 w 3507619"/>
              <a:gd name="connsiteY0" fmla="*/ 0 h 3338287"/>
              <a:gd name="connsiteX1" fmla="*/ 3507619 w 3507619"/>
              <a:gd name="connsiteY1" fmla="*/ 1209524 h 3338287"/>
              <a:gd name="connsiteX2" fmla="*/ 3495524 w 3507619"/>
              <a:gd name="connsiteY2" fmla="*/ 3338287 h 3338287"/>
              <a:gd name="connsiteX3" fmla="*/ 0 w 3507619"/>
              <a:gd name="connsiteY3" fmla="*/ 2152953 h 3338287"/>
              <a:gd name="connsiteX4" fmla="*/ 0 w 3507619"/>
              <a:gd name="connsiteY4" fmla="*/ 0 h 3338287"/>
              <a:gd name="connsiteX0" fmla="*/ 0 w 3519714"/>
              <a:gd name="connsiteY0" fmla="*/ 0 h 3338287"/>
              <a:gd name="connsiteX1" fmla="*/ 3519714 w 3519714"/>
              <a:gd name="connsiteY1" fmla="*/ 1040191 h 3338287"/>
              <a:gd name="connsiteX2" fmla="*/ 3495524 w 3519714"/>
              <a:gd name="connsiteY2" fmla="*/ 3338287 h 3338287"/>
              <a:gd name="connsiteX3" fmla="*/ 0 w 3519714"/>
              <a:gd name="connsiteY3" fmla="*/ 2152953 h 3338287"/>
              <a:gd name="connsiteX4" fmla="*/ 0 w 3519714"/>
              <a:gd name="connsiteY4" fmla="*/ 0 h 333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714" h="3338287">
                <a:moveTo>
                  <a:pt x="0" y="0"/>
                </a:moveTo>
                <a:lnTo>
                  <a:pt x="3519714" y="1040191"/>
                </a:lnTo>
                <a:cubicBezTo>
                  <a:pt x="3515682" y="1749779"/>
                  <a:pt x="3499556" y="2628699"/>
                  <a:pt x="3495524" y="3338287"/>
                </a:cubicBezTo>
                <a:lnTo>
                  <a:pt x="0" y="2152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29591" y="3689051"/>
            <a:ext cx="897503" cy="2685139"/>
            <a:chOff x="1329591" y="3689051"/>
            <a:chExt cx="897503" cy="2685139"/>
          </a:xfrm>
        </p:grpSpPr>
        <p:sp>
          <p:nvSpPr>
            <p:cNvPr id="4" name="Oval 3"/>
            <p:cNvSpPr/>
            <p:nvPr/>
          </p:nvSpPr>
          <p:spPr>
            <a:xfrm>
              <a:off x="1390952" y="4160762"/>
              <a:ext cx="616858" cy="6410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11905" y="4801810"/>
              <a:ext cx="362858" cy="76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4"/>
            </p:cNvCxnSpPr>
            <p:nvPr/>
          </p:nvCxnSpPr>
          <p:spPr>
            <a:xfrm>
              <a:off x="1693334" y="5563810"/>
              <a:ext cx="0" cy="81038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560286" y="5563810"/>
              <a:ext cx="283603" cy="665238"/>
            </a:xfrm>
            <a:custGeom>
              <a:avLst/>
              <a:gdLst>
                <a:gd name="connsiteX0" fmla="*/ 157238 w 283603"/>
                <a:gd name="connsiteY0" fmla="*/ 0 h 665238"/>
                <a:gd name="connsiteX1" fmla="*/ 278190 w 283603"/>
                <a:gd name="connsiteY1" fmla="*/ 374952 h 665238"/>
                <a:gd name="connsiteX2" fmla="*/ 0 w 283603"/>
                <a:gd name="connsiteY2" fmla="*/ 665238 h 6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03" h="665238">
                  <a:moveTo>
                    <a:pt x="157238" y="0"/>
                  </a:moveTo>
                  <a:cubicBezTo>
                    <a:pt x="230817" y="132039"/>
                    <a:pt x="304396" y="264079"/>
                    <a:pt x="278190" y="374952"/>
                  </a:cubicBezTo>
                  <a:cubicBezTo>
                    <a:pt x="251984" y="485825"/>
                    <a:pt x="0" y="665238"/>
                    <a:pt x="0" y="665238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50571" y="4354286"/>
              <a:ext cx="376523" cy="641047"/>
            </a:xfrm>
            <a:custGeom>
              <a:avLst/>
              <a:gdLst>
                <a:gd name="connsiteX0" fmla="*/ 0 w 376523"/>
                <a:gd name="connsiteY0" fmla="*/ 641047 h 641047"/>
                <a:gd name="connsiteX1" fmla="*/ 374953 w 376523"/>
                <a:gd name="connsiteY1" fmla="*/ 447524 h 641047"/>
                <a:gd name="connsiteX2" fmla="*/ 108858 w 376523"/>
                <a:gd name="connsiteY2" fmla="*/ 0 h 64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523" h="641047">
                  <a:moveTo>
                    <a:pt x="0" y="641047"/>
                  </a:moveTo>
                  <a:cubicBezTo>
                    <a:pt x="178405" y="597706"/>
                    <a:pt x="356810" y="554365"/>
                    <a:pt x="374953" y="447524"/>
                  </a:cubicBezTo>
                  <a:cubicBezTo>
                    <a:pt x="393096" y="340683"/>
                    <a:pt x="250977" y="170341"/>
                    <a:pt x="108858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29591" y="4910667"/>
              <a:ext cx="230694" cy="459619"/>
            </a:xfrm>
            <a:custGeom>
              <a:avLst/>
              <a:gdLst>
                <a:gd name="connsiteX0" fmla="*/ 230694 w 230694"/>
                <a:gd name="connsiteY0" fmla="*/ 0 h 459619"/>
                <a:gd name="connsiteX1" fmla="*/ 885 w 230694"/>
                <a:gd name="connsiteY1" fmla="*/ 205619 h 459619"/>
                <a:gd name="connsiteX2" fmla="*/ 146028 w 230694"/>
                <a:gd name="connsiteY2" fmla="*/ 459619 h 45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94" h="459619">
                  <a:moveTo>
                    <a:pt x="230694" y="0"/>
                  </a:moveTo>
                  <a:cubicBezTo>
                    <a:pt x="122845" y="64508"/>
                    <a:pt x="14996" y="129016"/>
                    <a:pt x="885" y="205619"/>
                  </a:cubicBezTo>
                  <a:cubicBezTo>
                    <a:pt x="-13226" y="282222"/>
                    <a:pt x="146028" y="459619"/>
                    <a:pt x="146028" y="459619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6096" y="3689051"/>
              <a:ext cx="351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749348">
            <a:off x="3903825" y="959456"/>
            <a:ext cx="4940728" cy="1850551"/>
            <a:chOff x="842517" y="3550442"/>
            <a:chExt cx="6846616" cy="2135027"/>
          </a:xfrm>
        </p:grpSpPr>
        <p:sp>
          <p:nvSpPr>
            <p:cNvPr id="28" name="Oval 27"/>
            <p:cNvSpPr/>
            <p:nvPr/>
          </p:nvSpPr>
          <p:spPr>
            <a:xfrm>
              <a:off x="2044095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Sunny</a:t>
              </a:r>
              <a:endParaRPr lang="en-US" sz="2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208209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Rainy</a:t>
              </a:r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65714" y="3979271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1463523" y="4305920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10800000">
              <a:off x="6550780" y="4390585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0800000">
              <a:off x="3265714" y="4966322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2517" y="4366395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0.9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91252" y="5285358"/>
              <a:ext cx="509399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79734" y="4479291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75056" y="3550442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</p:grpSp>
      <p:sp>
        <p:nvSpPr>
          <p:cNvPr id="2" name="Oval 1"/>
          <p:cNvSpPr/>
          <p:nvPr/>
        </p:nvSpPr>
        <p:spPr>
          <a:xfrm rot="869800">
            <a:off x="3070469" y="2412170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Feat-1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>
          <a:xfrm rot="869800">
            <a:off x="4418638" y="2725613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Feat-2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 rot="869800">
            <a:off x="3349420" y="3393159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Feat-3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 rot="869800">
            <a:off x="4735848" y="3774457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Feat-4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2" idx="6"/>
            <a:endCxn id="45" idx="2"/>
          </p:cNvCxnSpPr>
          <p:nvPr/>
        </p:nvCxnSpPr>
        <p:spPr>
          <a:xfrm>
            <a:off x="3804144" y="2753851"/>
            <a:ext cx="626362" cy="126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5"/>
            <a:endCxn id="47" idx="0"/>
          </p:cNvCxnSpPr>
          <p:nvPr/>
        </p:nvCxnSpPr>
        <p:spPr>
          <a:xfrm>
            <a:off x="5002645" y="3209992"/>
            <a:ext cx="168147" cy="572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6" idx="7"/>
          </p:cNvCxnSpPr>
          <p:nvPr/>
        </p:nvCxnSpPr>
        <p:spPr>
          <a:xfrm flipH="1">
            <a:off x="4021351" y="3078027"/>
            <a:ext cx="470899" cy="459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  <a:endCxn id="46" idx="6"/>
          </p:cNvCxnSpPr>
          <p:nvPr/>
        </p:nvCxnSpPr>
        <p:spPr>
          <a:xfrm flipH="1" flipV="1">
            <a:off x="4083095" y="3734840"/>
            <a:ext cx="664621" cy="194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1"/>
            <a:endCxn id="2" idx="4"/>
          </p:cNvCxnSpPr>
          <p:nvPr/>
        </p:nvCxnSpPr>
        <p:spPr>
          <a:xfrm flipH="1" flipV="1">
            <a:off x="3381069" y="2900996"/>
            <a:ext cx="129887" cy="504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0"/>
          </p:cNvCxnSpPr>
          <p:nvPr/>
        </p:nvCxnSpPr>
        <p:spPr>
          <a:xfrm flipV="1">
            <a:off x="3784364" y="2971800"/>
            <a:ext cx="635236" cy="429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1"/>
            <a:endCxn id="45" idx="4"/>
          </p:cNvCxnSpPr>
          <p:nvPr/>
        </p:nvCxnSpPr>
        <p:spPr>
          <a:xfrm flipH="1" flipV="1">
            <a:off x="4729238" y="3214439"/>
            <a:ext cx="168146" cy="572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3067" y="234066"/>
            <a:ext cx="4487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can’t see the state</a:t>
            </a:r>
            <a:br>
              <a:rPr lang="en-US" sz="2800" i="1" dirty="0" smtClean="0"/>
            </a:br>
            <a:r>
              <a:rPr lang="en-US" sz="2800" i="1" dirty="0" smtClean="0"/>
              <a:t>(following a Markov Process)</a:t>
            </a:r>
            <a:endParaRPr lang="en-US" sz="28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31975" y="5520352"/>
            <a:ext cx="6155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only observe consequences of state</a:t>
            </a:r>
          </a:p>
          <a:p>
            <a:r>
              <a:rPr lang="en-US" sz="2800" i="1" dirty="0" smtClean="0"/>
              <a:t>Then we infer the state behind the scene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6723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HiddenMarkov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38" y="3269343"/>
            <a:ext cx="4311952" cy="34495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states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smtClean="0"/>
              <a:t>of a Markov Chain with transition probability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r>
              <a:rPr lang="en-US" dirty="0" smtClean="0"/>
              <a:t>Observed states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, y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r>
              <a:rPr lang="en-US" dirty="0" smtClean="0"/>
              <a:t>Output probability </a:t>
            </a:r>
            <a:r>
              <a:rPr lang="en-US" i="1" dirty="0" smtClean="0"/>
              <a:t>{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}</a:t>
            </a:r>
          </a:p>
          <a:p>
            <a:r>
              <a:rPr lang="en-US" dirty="0" smtClean="0"/>
              <a:t>From observed states,</a:t>
            </a:r>
            <a:br>
              <a:rPr lang="en-US" dirty="0" smtClean="0"/>
            </a:br>
            <a:r>
              <a:rPr lang="en-US" dirty="0" smtClean="0"/>
              <a:t>infer the hidden states</a:t>
            </a:r>
            <a:br>
              <a:rPr lang="en-US" dirty="0" smtClean="0"/>
            </a:br>
            <a:r>
              <a:rPr lang="en-US" dirty="0" smtClean="0"/>
              <a:t>and their transition </a:t>
            </a:r>
            <a:br>
              <a:rPr lang="en-US" dirty="0" smtClean="0"/>
            </a:br>
            <a:r>
              <a:rPr lang="en-US" dirty="0" smtClean="0"/>
              <a:t>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1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 for Weather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16917" y="2302624"/>
            <a:ext cx="1047396" cy="69192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Sunny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>
          <a:xfrm>
            <a:off x="5400239" y="2302624"/>
            <a:ext cx="1047396" cy="69192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Rainy</a:t>
            </a:r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3998475" y="2040467"/>
            <a:ext cx="1606006" cy="335543"/>
          </a:xfrm>
          <a:custGeom>
            <a:avLst/>
            <a:gdLst>
              <a:gd name="connsiteX0" fmla="*/ 0 w 2225524"/>
              <a:gd name="connsiteY0" fmla="*/ 387124 h 387124"/>
              <a:gd name="connsiteX1" fmla="*/ 1173238 w 2225524"/>
              <a:gd name="connsiteY1" fmla="*/ 76 h 387124"/>
              <a:gd name="connsiteX2" fmla="*/ 2225524 w 2225524"/>
              <a:gd name="connsiteY2" fmla="*/ 350838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524" h="387124">
                <a:moveTo>
                  <a:pt x="0" y="387124"/>
                </a:moveTo>
                <a:cubicBezTo>
                  <a:pt x="401158" y="196624"/>
                  <a:pt x="802317" y="6124"/>
                  <a:pt x="1173238" y="76"/>
                </a:cubicBezTo>
                <a:cubicBezTo>
                  <a:pt x="1544159" y="-5972"/>
                  <a:pt x="2225524" y="350838"/>
                  <a:pt x="2225524" y="350838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2697959" y="2323592"/>
            <a:ext cx="488785" cy="555633"/>
          </a:xfrm>
          <a:prstGeom prst="arc">
            <a:avLst>
              <a:gd name="adj1" fmla="val 2154961"/>
              <a:gd name="adj2" fmla="val 19782390"/>
            </a:avLst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0800000">
            <a:off x="6369080" y="2396976"/>
            <a:ext cx="488785" cy="555633"/>
          </a:xfrm>
          <a:prstGeom prst="arc">
            <a:avLst>
              <a:gd name="adj1" fmla="val 2154961"/>
              <a:gd name="adj2" fmla="val 19782390"/>
            </a:avLst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0800000">
            <a:off x="3998475" y="2896001"/>
            <a:ext cx="1606006" cy="335543"/>
          </a:xfrm>
          <a:custGeom>
            <a:avLst/>
            <a:gdLst>
              <a:gd name="connsiteX0" fmla="*/ 0 w 2225524"/>
              <a:gd name="connsiteY0" fmla="*/ 387124 h 387124"/>
              <a:gd name="connsiteX1" fmla="*/ 1173238 w 2225524"/>
              <a:gd name="connsiteY1" fmla="*/ 76 h 387124"/>
              <a:gd name="connsiteX2" fmla="*/ 2225524 w 2225524"/>
              <a:gd name="connsiteY2" fmla="*/ 350838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524" h="387124">
                <a:moveTo>
                  <a:pt x="0" y="387124"/>
                </a:moveTo>
                <a:cubicBezTo>
                  <a:pt x="401158" y="196624"/>
                  <a:pt x="802317" y="6124"/>
                  <a:pt x="1173238" y="76"/>
                </a:cubicBezTo>
                <a:cubicBezTo>
                  <a:pt x="1544159" y="-5972"/>
                  <a:pt x="2225524" y="350838"/>
                  <a:pt x="2225524" y="350838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49822" y="2376010"/>
            <a:ext cx="367598" cy="3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0.9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522046" y="3172528"/>
            <a:ext cx="367598" cy="34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822952" y="2473863"/>
            <a:ext cx="367598" cy="3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582521" y="1668776"/>
            <a:ext cx="367598" cy="3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0.1</a:t>
            </a:r>
            <a:endParaRPr lang="en-US" sz="2000" dirty="0"/>
          </a:p>
        </p:txBody>
      </p:sp>
      <p:sp>
        <p:nvSpPr>
          <p:cNvPr id="38" name="Oval 37"/>
          <p:cNvSpPr/>
          <p:nvPr/>
        </p:nvSpPr>
        <p:spPr>
          <a:xfrm>
            <a:off x="1934244" y="5212738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Biking</a:t>
            </a:r>
            <a:endParaRPr lang="en-US" sz="2000" dirty="0"/>
          </a:p>
        </p:txBody>
      </p:sp>
      <p:sp>
        <p:nvSpPr>
          <p:cNvPr id="39" name="Oval 38"/>
          <p:cNvSpPr/>
          <p:nvPr/>
        </p:nvSpPr>
        <p:spPr>
          <a:xfrm>
            <a:off x="4217565" y="5212738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Movie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6666852" y="5212738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err="1" smtClean="0"/>
              <a:t>Pajeon</a:t>
            </a:r>
            <a:endParaRPr lang="en-US" sz="2000" dirty="0"/>
          </a:p>
        </p:txBody>
      </p:sp>
      <p:cxnSp>
        <p:nvCxnSpPr>
          <p:cNvPr id="7" name="Straight Connector 6"/>
          <p:cNvCxnSpPr>
            <a:stCxn id="24" idx="4"/>
            <a:endCxn id="38" idx="0"/>
          </p:cNvCxnSpPr>
          <p:nvPr/>
        </p:nvCxnSpPr>
        <p:spPr>
          <a:xfrm flipH="1">
            <a:off x="2457942" y="2994545"/>
            <a:ext cx="1182673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4"/>
            <a:endCxn id="39" idx="0"/>
          </p:cNvCxnSpPr>
          <p:nvPr/>
        </p:nvCxnSpPr>
        <p:spPr>
          <a:xfrm>
            <a:off x="3640615" y="2994545"/>
            <a:ext cx="1100648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4" idx="4"/>
            <a:endCxn id="40" idx="1"/>
          </p:cNvCxnSpPr>
          <p:nvPr/>
        </p:nvCxnSpPr>
        <p:spPr>
          <a:xfrm>
            <a:off x="3640615" y="2994545"/>
            <a:ext cx="3179625" cy="2319522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4"/>
            <a:endCxn id="38" idx="7"/>
          </p:cNvCxnSpPr>
          <p:nvPr/>
        </p:nvCxnSpPr>
        <p:spPr>
          <a:xfrm flipH="1">
            <a:off x="2828252" y="2994545"/>
            <a:ext cx="3095685" cy="2319522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</p:cNvCxnSpPr>
          <p:nvPr/>
        </p:nvCxnSpPr>
        <p:spPr>
          <a:xfrm flipH="1">
            <a:off x="4889644" y="2994545"/>
            <a:ext cx="1034293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" idx="4"/>
            <a:endCxn id="40" idx="0"/>
          </p:cNvCxnSpPr>
          <p:nvPr/>
        </p:nvCxnSpPr>
        <p:spPr>
          <a:xfrm>
            <a:off x="5923937" y="2994545"/>
            <a:ext cx="1266613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03384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4404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40123" y="47050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13963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0.6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15458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95842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57200" y="4003524"/>
            <a:ext cx="8396514" cy="0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7675" y="3616481"/>
            <a:ext cx="8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12840" y="3962401"/>
            <a:ext cx="124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3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7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Draw the Hidden Markov Model for the following:</a:t>
            </a:r>
          </a:p>
          <a:p>
            <a:r>
              <a:rPr lang="en-US" dirty="0" smtClean="0"/>
              <a:t>Alice wants to reckon the weather (sunny or rainy) by observing Bob’s activity (biking, movie, </a:t>
            </a:r>
            <a:r>
              <a:rPr lang="en-US" dirty="0" err="1" smtClean="0"/>
              <a:t>pajeon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Markov Chain of the weather is given as ….</a:t>
            </a:r>
          </a:p>
          <a:p>
            <a:r>
              <a:rPr lang="en-US" dirty="0" smtClean="0"/>
              <a:t>Output probability is given as</a:t>
            </a:r>
          </a:p>
          <a:p>
            <a:pPr lvl="1"/>
            <a:r>
              <a:rPr lang="en-US" dirty="0" smtClean="0"/>
              <a:t>b(</a:t>
            </a:r>
            <a:r>
              <a:rPr lang="en-US" dirty="0" err="1" smtClean="0"/>
              <a:t>sunny,biking</a:t>
            </a:r>
            <a:r>
              <a:rPr lang="en-US" dirty="0" smtClean="0"/>
              <a:t>) = 0.5</a:t>
            </a:r>
          </a:p>
          <a:p>
            <a:pPr lvl="1"/>
            <a:r>
              <a:rPr lang="en-US" dirty="0" smtClean="0"/>
              <a:t>b(</a:t>
            </a:r>
            <a:r>
              <a:rPr lang="en-US" dirty="0" err="1" smtClean="0"/>
              <a:t>sunny,movie</a:t>
            </a:r>
            <a:r>
              <a:rPr lang="en-US" dirty="0" smtClean="0"/>
              <a:t>) = 0.4</a:t>
            </a:r>
          </a:p>
          <a:p>
            <a:pPr lvl="1"/>
            <a:r>
              <a:rPr lang="en-US" dirty="0" smtClean="0"/>
              <a:t>b(</a:t>
            </a:r>
            <a:r>
              <a:rPr lang="en-US" dirty="0" err="1" smtClean="0"/>
              <a:t>sunny,pajeon</a:t>
            </a:r>
            <a:r>
              <a:rPr lang="en-US" dirty="0" smtClean="0"/>
              <a:t>) = 0.1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rainy,</a:t>
            </a:r>
            <a:r>
              <a:rPr lang="en-US" dirty="0" err="1"/>
              <a:t>biking</a:t>
            </a:r>
            <a:r>
              <a:rPr lang="en-US" dirty="0"/>
              <a:t>) = </a:t>
            </a:r>
            <a:r>
              <a:rPr lang="en-US" dirty="0" smtClean="0"/>
              <a:t>0.1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rainy</a:t>
            </a:r>
            <a:r>
              <a:rPr lang="en-US" dirty="0" err="1"/>
              <a:t>,movie</a:t>
            </a:r>
            <a:r>
              <a:rPr lang="en-US" dirty="0"/>
              <a:t>) = </a:t>
            </a:r>
            <a:r>
              <a:rPr lang="en-US" dirty="0" smtClean="0"/>
              <a:t>0.3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rainy</a:t>
            </a:r>
            <a:r>
              <a:rPr lang="en-US" dirty="0" err="1"/>
              <a:t>,pajeon</a:t>
            </a:r>
            <a:r>
              <a:rPr lang="en-US" dirty="0"/>
              <a:t>) = </a:t>
            </a:r>
            <a:r>
              <a:rPr lang="en-US" dirty="0" smtClean="0"/>
              <a:t>0.6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89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508000"/>
            <a:ext cx="9200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32648</TotalTime>
  <Words>1354</Words>
  <Application>Microsoft Macintosh PowerPoint</Application>
  <PresentationFormat>On-screen Show (4:3)</PresentationFormat>
  <Paragraphs>262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Context-Aware Computing 1 Overview</vt:lpstr>
      <vt:lpstr>Markov Chain</vt:lpstr>
      <vt:lpstr>Transition Matrix</vt:lpstr>
      <vt:lpstr>Quiz</vt:lpstr>
      <vt:lpstr>PowerPoint Presentation</vt:lpstr>
      <vt:lpstr>Hidden Markov Model</vt:lpstr>
      <vt:lpstr>Hidden Markov Model for Weather</vt:lpstr>
      <vt:lpstr>Quiz</vt:lpstr>
      <vt:lpstr>PowerPoint Presentation</vt:lpstr>
      <vt:lpstr>Context </vt:lpstr>
      <vt:lpstr>Definitions</vt:lpstr>
      <vt:lpstr>PowerPoint Presentation</vt:lpstr>
      <vt:lpstr>Context Source: Sensors</vt:lpstr>
      <vt:lpstr>Context Awareness</vt:lpstr>
      <vt:lpstr>Context types</vt:lpstr>
      <vt:lpstr>PowerPoint Presentation</vt:lpstr>
      <vt:lpstr>PowerPoint Presentation</vt:lpstr>
      <vt:lpstr>Combination of Context</vt:lpstr>
      <vt:lpstr>PowerPoint Presentation</vt:lpstr>
      <vt:lpstr>Museum Guide</vt:lpstr>
      <vt:lpstr>Museum Guide</vt:lpstr>
      <vt:lpstr>Active Map</vt:lpstr>
      <vt:lpstr>Active Map</vt:lpstr>
      <vt:lpstr>Active Map</vt:lpstr>
      <vt:lpstr>PowerPoint Presentation</vt:lpstr>
      <vt:lpstr>Shopping Assistant</vt:lpstr>
      <vt:lpstr>PowerPoint Presentation</vt:lpstr>
      <vt:lpstr>Indoor Positioning</vt:lpstr>
      <vt:lpstr>Cyberguide</vt:lpstr>
      <vt:lpstr>PowerPoint Presentation</vt:lpstr>
      <vt:lpstr>Adaptive Phone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PowerPoint Presentation</vt:lpstr>
    </vt:vector>
  </TitlesOfParts>
  <Company>MJU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1213</cp:revision>
  <dcterms:created xsi:type="dcterms:W3CDTF">2011-09-12T13:39:30Z</dcterms:created>
  <dcterms:modified xsi:type="dcterms:W3CDTF">2012-11-11T16:21:21Z</dcterms:modified>
</cp:coreProperties>
</file>