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259" r:id="rId4"/>
    <p:sldId id="261" r:id="rId5"/>
    <p:sldId id="263" r:id="rId6"/>
    <p:sldId id="264" r:id="rId7"/>
    <p:sldId id="265" r:id="rId8"/>
    <p:sldId id="266" r:id="rId9"/>
    <p:sldId id="267" r:id="rId10"/>
  </p:sldIdLst>
  <p:sldSz cx="6858000" cy="51435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CEC"/>
    <a:srgbClr val="E9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248" autoAdjust="0"/>
  </p:normalViewPr>
  <p:slideViewPr>
    <p:cSldViewPr>
      <p:cViewPr varScale="1">
        <p:scale>
          <a:sx n="110" d="100"/>
          <a:sy n="110" d="100"/>
        </p:scale>
        <p:origin x="1746" y="108"/>
      </p:cViewPr>
      <p:guideLst>
        <p:guide orient="horz" pos="16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A725C-21E1-44EA-81F4-7B413E400788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DB586-1B93-4821-8C94-CDE0176C16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698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1277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my presentation is about private and public keys and detail of private keys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4157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First, Private and Public Keys</a:t>
            </a:r>
          </a:p>
          <a:p>
            <a:r>
              <a:rPr lang="en-US" altLang="ko-KR" dirty="0"/>
              <a:t>this section shortly talk about Private / Public key.</a:t>
            </a:r>
          </a:p>
          <a:p>
            <a:endParaRPr lang="en-US" altLang="ko-KR" dirty="0"/>
          </a:p>
          <a:p>
            <a:r>
              <a:rPr lang="en-US" altLang="ko-KR" dirty="0"/>
              <a:t>A bitcoin wallet has a collection of key pairs: Private Key and Public Key</a:t>
            </a:r>
          </a:p>
          <a:p>
            <a:endParaRPr lang="en-US" altLang="ko-KR" dirty="0"/>
          </a:p>
          <a:p>
            <a:r>
              <a:rPr lang="en-US" altLang="ko-KR" dirty="0"/>
              <a:t>Private key is a random number,</a:t>
            </a:r>
            <a:r>
              <a:rPr lang="ko-KR" altLang="en-US" dirty="0"/>
              <a:t> </a:t>
            </a:r>
            <a:r>
              <a:rPr lang="en-US" altLang="ko-KR" dirty="0"/>
              <a:t>picked at random.</a:t>
            </a:r>
          </a:p>
          <a:p>
            <a:endParaRPr lang="en-US" altLang="ko-KR" dirty="0"/>
          </a:p>
          <a:p>
            <a:r>
              <a:rPr lang="en-US" altLang="ko-KR" dirty="0"/>
              <a:t>public key is generated from private key using elliptic curve multiplication</a:t>
            </a:r>
          </a:p>
          <a:p>
            <a:r>
              <a:rPr lang="en-US" altLang="ko-KR" dirty="0"/>
              <a:t>elliptic curve multiplication is a one-way cryptographic function.</a:t>
            </a:r>
          </a:p>
          <a:p>
            <a:r>
              <a:rPr lang="en-US" altLang="ko-KR" dirty="0"/>
              <a:t>we will see in more detail on p60.</a:t>
            </a:r>
          </a:p>
          <a:p>
            <a:endParaRPr lang="en-US" altLang="ko-KR" dirty="0"/>
          </a:p>
          <a:p>
            <a:r>
              <a:rPr lang="en-US" altLang="ko-KR" dirty="0"/>
              <a:t>Bitcoin Address is generated from public key using two hashing function</a:t>
            </a:r>
          </a:p>
          <a:p>
            <a:r>
              <a:rPr lang="en-US" altLang="ko-KR" dirty="0"/>
              <a:t>two hashing function is this, and also it is a one-way function</a:t>
            </a:r>
          </a:p>
          <a:p>
            <a:r>
              <a:rPr lang="en-US" altLang="ko-KR" dirty="0"/>
              <a:t>we will see in more detail on p64.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7587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Then, Why use Asymmetric Cryptography? private key and Public key</a:t>
            </a:r>
          </a:p>
          <a:p>
            <a:endParaRPr lang="en-US" altLang="ko-KR" dirty="0"/>
          </a:p>
          <a:p>
            <a:r>
              <a:rPr lang="en-US" altLang="ko-KR" dirty="0"/>
              <a:t>Bitcoin transaction is not encrypted, it is not used to encrypt transaction.</a:t>
            </a:r>
          </a:p>
          <a:p>
            <a:r>
              <a:rPr lang="en-US" altLang="ko-KR" dirty="0"/>
              <a:t>Then, Why use cryptography?</a:t>
            </a:r>
          </a:p>
          <a:p>
            <a:endParaRPr lang="en-US" altLang="ko-KR" dirty="0"/>
          </a:p>
          <a:p>
            <a:r>
              <a:rPr lang="en-US" altLang="ko-KR" dirty="0"/>
              <a:t>the answer, it is used to generate “DS”</a:t>
            </a:r>
          </a:p>
          <a:p>
            <a:r>
              <a:rPr lang="en-US" altLang="ko-KR" dirty="0"/>
              <a:t>DS is only generated by someone with private key,</a:t>
            </a:r>
          </a:p>
          <a:p>
            <a:r>
              <a:rPr lang="en-US" altLang="ko-KR" dirty="0"/>
              <a:t>and Anyone with the pub key information, can verify signature.</a:t>
            </a:r>
          </a:p>
          <a:p>
            <a:endParaRPr lang="en-US" altLang="ko-KR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dirty="0"/>
              <a:t>as a result, It is possible for </a:t>
            </a:r>
            <a:r>
              <a:rPr lang="en-US" altLang="ko-KR" sz="1200" dirty="0"/>
              <a:t>anyone to verify every Signature on every transaction</a:t>
            </a:r>
          </a:p>
          <a:p>
            <a:r>
              <a:rPr lang="en-US" altLang="ko-KR" sz="1200" dirty="0"/>
              <a:t>while ensuring that the owners of Private Keys can only produce valid Signatures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4507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Second, private key in more detail</a:t>
            </a:r>
          </a:p>
          <a:p>
            <a:endParaRPr lang="en-US" altLang="ko-KR" dirty="0"/>
          </a:p>
          <a:p>
            <a:r>
              <a:rPr lang="en-US" altLang="ko-KR" dirty="0" err="1"/>
              <a:t>i</a:t>
            </a:r>
            <a:r>
              <a:rPr lang="en-US" altLang="ko-KR" dirty="0"/>
              <a:t> said, Private key is a random number</a:t>
            </a:r>
          </a:p>
          <a:p>
            <a:r>
              <a:rPr lang="en-US" altLang="ko-KR" dirty="0"/>
              <a:t>it is the root of user control over all fund in bitcoin address</a:t>
            </a:r>
          </a:p>
          <a:p>
            <a:endParaRPr lang="en-US" altLang="ko-KR" dirty="0"/>
          </a:p>
          <a:p>
            <a:r>
              <a:rPr lang="en-US" altLang="ko-KR" dirty="0"/>
              <a:t>and </a:t>
            </a:r>
            <a:r>
              <a:rPr lang="en-US" altLang="ko-KR" dirty="0" err="1"/>
              <a:t>i</a:t>
            </a:r>
            <a:r>
              <a:rPr lang="en-US" altLang="ko-KR" dirty="0"/>
              <a:t> said, it is used to generate signatures.</a:t>
            </a:r>
          </a:p>
          <a:p>
            <a:endParaRPr lang="en-US" altLang="ko-KR" dirty="0"/>
          </a:p>
          <a:p>
            <a:r>
              <a:rPr lang="en-US" altLang="ko-KR" dirty="0"/>
              <a:t>Absolutely, it must be secret at all time, because it is the root of control.</a:t>
            </a:r>
          </a:p>
          <a:p>
            <a:r>
              <a:rPr lang="en-US" altLang="ko-KR" dirty="0"/>
              <a:t>so if it is stolen or missed, it means to lose control.</a:t>
            </a:r>
          </a:p>
          <a:p>
            <a:endParaRPr lang="en-US" altLang="ko-KR" dirty="0"/>
          </a:p>
          <a:p>
            <a:r>
              <a:rPr lang="en-US" altLang="ko-KR" dirty="0"/>
              <a:t>And it can’t be recovered and all funds are lost forever</a:t>
            </a:r>
          </a:p>
          <a:p>
            <a:r>
              <a:rPr lang="en-US" altLang="ko-KR" dirty="0"/>
              <a:t>So, it must be backed up and </a:t>
            </a:r>
            <a:r>
              <a:rPr lang="en-US" altLang="ko-KR" dirty="0" err="1"/>
              <a:t>proteceted</a:t>
            </a:r>
            <a:r>
              <a:rPr lang="en-US" altLang="ko-KR" dirty="0"/>
              <a:t> from loss!</a:t>
            </a:r>
          </a:p>
          <a:p>
            <a:endParaRPr lang="en-US" altLang="ko-KR" dirty="0"/>
          </a:p>
          <a:p>
            <a:r>
              <a:rPr lang="en-US" altLang="ko-KR" dirty="0"/>
              <a:t>and under</a:t>
            </a:r>
            <a:r>
              <a:rPr lang="ko-KR" altLang="en-US" dirty="0"/>
              <a:t> </a:t>
            </a:r>
            <a:r>
              <a:rPr lang="en-US" altLang="ko-KR" dirty="0"/>
              <a:t>small section, it means private key is just a random number.</a:t>
            </a:r>
          </a:p>
          <a:p>
            <a:r>
              <a:rPr lang="en-US" altLang="ko-KR" dirty="0"/>
              <a:t>pick your private keys randomly using such as the coin toss, 256times</a:t>
            </a:r>
          </a:p>
          <a:p>
            <a:r>
              <a:rPr lang="en-US" altLang="ko-KR" dirty="0"/>
              <a:t>why 256times, private key is 256-bit binary</a:t>
            </a:r>
            <a:r>
              <a:rPr lang="ko-KR" altLang="en-US" dirty="0"/>
              <a:t> </a:t>
            </a:r>
            <a:r>
              <a:rPr lang="en-US" altLang="ko-KR" dirty="0"/>
              <a:t>number.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306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and next, generating a private key from a random number</a:t>
            </a:r>
          </a:p>
          <a:p>
            <a:endParaRPr lang="en-US" altLang="ko-KR" dirty="0"/>
          </a:p>
          <a:p>
            <a:r>
              <a:rPr lang="en-US" altLang="ko-KR" dirty="0"/>
              <a:t>First and important step in generating key is to find a secure source of randomness.</a:t>
            </a:r>
          </a:p>
          <a:p>
            <a:r>
              <a:rPr lang="en-US" altLang="ko-KR" dirty="0"/>
              <a:t>actually, Create a private key is same as pick a number between 1 and 2^</a:t>
            </a:r>
            <a:r>
              <a:rPr lang="en-US" altLang="ko-KR" baseline="30000" dirty="0"/>
              <a:t>256</a:t>
            </a:r>
          </a:p>
          <a:p>
            <a:endParaRPr lang="en-US" altLang="ko-KR" baseline="0" dirty="0"/>
          </a:p>
          <a:p>
            <a:r>
              <a:rPr lang="en-US" altLang="ko-KR" dirty="0"/>
              <a:t>A picked random number is not predictable and repeatable.</a:t>
            </a:r>
          </a:p>
          <a:p>
            <a:endParaRPr lang="en-US" altLang="ko-KR" dirty="0"/>
          </a:p>
          <a:p>
            <a:r>
              <a:rPr lang="en-US" altLang="ko-KR" dirty="0"/>
              <a:t>Bitcoin use the underlying OS’s random number generators to generate 256-bit of randomness.</a:t>
            </a:r>
          </a:p>
          <a:p>
            <a:endParaRPr lang="en-US" altLang="ko-KR" dirty="0"/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Actually, Private key can be any number between 1 and n-1, n is 1.(point)158 multiplication 10^77, about 2^</a:t>
            </a:r>
            <a:r>
              <a:rPr lang="en-US" altLang="ko-KR" baseline="30000" dirty="0"/>
              <a:t>256</a:t>
            </a:r>
            <a:endParaRPr lang="en-US" altLang="ko-KR" baseline="0" dirty="0"/>
          </a:p>
          <a:p>
            <a:r>
              <a:rPr lang="en-US" altLang="ko-KR" dirty="0"/>
              <a:t>and n is defined as the order of the elliptic curve used in bitcoin.</a:t>
            </a:r>
          </a:p>
          <a:p>
            <a:endParaRPr lang="en-US" altLang="ko-KR" dirty="0"/>
          </a:p>
          <a:p>
            <a:r>
              <a:rPr lang="en-US" altLang="ko-KR" dirty="0"/>
              <a:t>As a result, Randomly pick a 256-bit number, and check it is less than n-1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9833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In programming terms to generating a private key,</a:t>
            </a:r>
          </a:p>
          <a:p>
            <a:r>
              <a:rPr lang="en-US" altLang="ko-KR" dirty="0"/>
              <a:t>this is achieved by feeding a larger string of random bits,</a:t>
            </a:r>
          </a:p>
          <a:p>
            <a:r>
              <a:rPr lang="en-US" altLang="ko-KR" dirty="0"/>
              <a:t>this string is collected from a cryptographically secure source of randomness into the SHA256 hash algorithm,</a:t>
            </a:r>
          </a:p>
          <a:p>
            <a:r>
              <a:rPr lang="en-US" altLang="ko-KR" dirty="0"/>
              <a:t>so this will conveniently generate a 256-bit number</a:t>
            </a:r>
          </a:p>
          <a:p>
            <a:r>
              <a:rPr lang="en-US" altLang="ko-KR" dirty="0"/>
              <a:t>If the result is less than n-1, we will get private key. but otherwise, we will try again.</a:t>
            </a:r>
          </a:p>
          <a:p>
            <a:endParaRPr lang="en-US" altLang="ko-KR" dirty="0"/>
          </a:p>
          <a:p>
            <a:r>
              <a:rPr lang="en-US" altLang="ko-KR" dirty="0"/>
              <a:t>and under small section, it mean Do Not use your own code to create a randomness </a:t>
            </a:r>
          </a:p>
          <a:p>
            <a:r>
              <a:rPr lang="en-US" altLang="ko-KR" dirty="0"/>
              <a:t>or Do Not use simple random number generator.</a:t>
            </a:r>
          </a:p>
          <a:p>
            <a:r>
              <a:rPr lang="en-US" altLang="ko-KR" dirty="0"/>
              <a:t>they recommend using a cryptographically secure pseudorandom number generator, CSPRNG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Maybe because of security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7891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/>
              <a:t>This is private key shown in Hexadecimal format</a:t>
            </a:r>
          </a:p>
          <a:p>
            <a:r>
              <a:rPr lang="en-US" altLang="ko-KR" dirty="0"/>
              <a:t>each 4-bit, 64hex digit</a:t>
            </a:r>
          </a:p>
          <a:p>
            <a:endParaRPr lang="en-US" altLang="ko-KR" dirty="0"/>
          </a:p>
          <a:p>
            <a:r>
              <a:rPr lang="en-US" altLang="ko-KR" dirty="0"/>
              <a:t>under small section, it means just private key space is very </a:t>
            </a:r>
            <a:r>
              <a:rPr lang="en-US" altLang="ko-KR" dirty="0" err="1"/>
              <a:t>very</a:t>
            </a:r>
            <a:r>
              <a:rPr lang="en-US" altLang="ko-KR" dirty="0"/>
              <a:t> big.</a:t>
            </a:r>
          </a:p>
          <a:p>
            <a:endParaRPr lang="en-US" altLang="ko-KR" dirty="0"/>
          </a:p>
          <a:p>
            <a:r>
              <a:rPr lang="en-US" altLang="ko-KR" dirty="0"/>
              <a:t>In Bitcoin Core Client, To generate new Key, use the </a:t>
            </a:r>
            <a:r>
              <a:rPr lang="en-US" altLang="ko-KR" dirty="0" err="1"/>
              <a:t>getnewaddress</a:t>
            </a:r>
            <a:r>
              <a:rPr lang="en-US" altLang="ko-KR" dirty="0"/>
              <a:t> command</a:t>
            </a:r>
          </a:p>
          <a:p>
            <a:r>
              <a:rPr lang="en-US" altLang="ko-KR" dirty="0"/>
              <a:t>but it is not displayed private key, it displays public key, because of security reasons</a:t>
            </a:r>
          </a:p>
          <a:p>
            <a:endParaRPr lang="en-US" altLang="ko-KR" dirty="0"/>
          </a:p>
          <a:p>
            <a:r>
              <a:rPr lang="en-US" altLang="ko-KR" dirty="0"/>
              <a:t>If you want to see a private key, use the ‘</a:t>
            </a:r>
            <a:r>
              <a:rPr lang="en-US" altLang="ko-KR" dirty="0" err="1"/>
              <a:t>dumpprivkey</a:t>
            </a:r>
            <a:r>
              <a:rPr lang="en-US" altLang="ko-KR" dirty="0"/>
              <a:t>’ command</a:t>
            </a:r>
          </a:p>
          <a:p>
            <a:r>
              <a:rPr lang="en-US" altLang="ko-KR" dirty="0"/>
              <a:t>this command shows the private key in a Base58 checksum-encoded format called the Wallet </a:t>
            </a:r>
            <a:r>
              <a:rPr lang="en-US" altLang="ko-KR" dirty="0" err="1"/>
              <a:t>Improt</a:t>
            </a:r>
            <a:r>
              <a:rPr lang="en-US" altLang="ko-KR" dirty="0"/>
              <a:t> Format(WIF)</a:t>
            </a:r>
          </a:p>
          <a:p>
            <a:r>
              <a:rPr lang="en-US" altLang="ko-KR" dirty="0"/>
              <a:t>WIF, we will see in more detail page 70, Key format</a:t>
            </a:r>
          </a:p>
          <a:p>
            <a:endParaRPr lang="en-US" altLang="ko-KR" dirty="0"/>
          </a:p>
          <a:p>
            <a:r>
              <a:rPr lang="en-US" altLang="ko-KR" dirty="0"/>
              <a:t>this feature is the example of two commands</a:t>
            </a:r>
          </a:p>
          <a:p>
            <a:r>
              <a:rPr lang="en-US" altLang="ko-KR" dirty="0"/>
              <a:t>running </a:t>
            </a:r>
            <a:r>
              <a:rPr lang="en-US" altLang="ko-KR" dirty="0" err="1"/>
              <a:t>getnewaddress</a:t>
            </a:r>
            <a:r>
              <a:rPr lang="en-US" altLang="ko-KR" dirty="0"/>
              <a:t>, get this string, public key</a:t>
            </a:r>
          </a:p>
          <a:p>
            <a:r>
              <a:rPr lang="en-US" altLang="ko-KR" dirty="0"/>
              <a:t>and running </a:t>
            </a:r>
            <a:r>
              <a:rPr lang="en-US" altLang="ko-KR" dirty="0" err="1"/>
              <a:t>dumpprivkey</a:t>
            </a:r>
            <a:r>
              <a:rPr lang="en-US" altLang="ko-KR" dirty="0"/>
              <a:t> with public key, get this string, private key compressed </a:t>
            </a:r>
            <a:r>
              <a:rPr lang="en-US" altLang="ko-KR" dirty="0" err="1"/>
              <a:t>wif</a:t>
            </a:r>
            <a:r>
              <a:rPr lang="en-US" altLang="ko-KR" dirty="0"/>
              <a:t> format</a:t>
            </a:r>
          </a:p>
          <a:p>
            <a:endParaRPr lang="en-US" altLang="ko-KR" dirty="0"/>
          </a:p>
          <a:p>
            <a:r>
              <a:rPr lang="en-US" altLang="ko-KR" dirty="0"/>
              <a:t>under small section, it say </a:t>
            </a:r>
            <a:r>
              <a:rPr lang="en-US" altLang="ko-KR" dirty="0" err="1"/>
              <a:t>dumpprivkey</a:t>
            </a:r>
            <a:r>
              <a:rPr lang="en-US" altLang="ko-KR" dirty="0"/>
              <a:t> command</a:t>
            </a:r>
          </a:p>
          <a:p>
            <a:r>
              <a:rPr lang="en-US" altLang="ko-KR" dirty="0" err="1"/>
              <a:t>dumpprivkey</a:t>
            </a:r>
            <a:r>
              <a:rPr lang="en-US" altLang="ko-KR" dirty="0"/>
              <a:t> command does not generate a private key from public key.</a:t>
            </a:r>
          </a:p>
          <a:p>
            <a:r>
              <a:rPr lang="en-US" altLang="ko-KR" dirty="0"/>
              <a:t>it is impossible.</a:t>
            </a:r>
          </a:p>
          <a:p>
            <a:r>
              <a:rPr lang="en-US" altLang="ko-KR" dirty="0"/>
              <a:t>this command just reveals private key to the wallet.</a:t>
            </a:r>
          </a:p>
          <a:p>
            <a:endParaRPr lang="en-US" altLang="ko-KR" dirty="0"/>
          </a:p>
          <a:p>
            <a:r>
              <a:rPr lang="en-US" altLang="ko-KR" dirty="0"/>
              <a:t>Also, use the bitcoin explorer command -line tool to generate and display private key with this commands</a:t>
            </a:r>
          </a:p>
          <a:p>
            <a:r>
              <a:rPr lang="en-US" altLang="ko-KR" dirty="0"/>
              <a:t>and this feature is the example of this commands</a:t>
            </a:r>
          </a:p>
          <a:p>
            <a:endParaRPr lang="en-US" altLang="ko-KR" dirty="0"/>
          </a:p>
          <a:p>
            <a:r>
              <a:rPr lang="en-US" altLang="ko-KR" dirty="0"/>
              <a:t>my presentation is done, thanks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5DB586-1B93-4821-8C94-CDE0176C169D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4385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CE139B1A-04D9-4519-BB3A-CB90BEE139DF}"/>
              </a:ext>
            </a:extLst>
          </p:cNvPr>
          <p:cNvSpPr/>
          <p:nvPr userDrawn="1"/>
        </p:nvSpPr>
        <p:spPr>
          <a:xfrm>
            <a:off x="18755" y="0"/>
            <a:ext cx="6858000" cy="5143500"/>
          </a:xfrm>
          <a:prstGeom prst="rect">
            <a:avLst/>
          </a:prstGeom>
          <a:solidFill>
            <a:srgbClr val="E6ECEC"/>
          </a:solidFill>
          <a:ln>
            <a:solidFill>
              <a:srgbClr val="E6ECE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pic>
        <p:nvPicPr>
          <p:cNvPr id="5" name="그래픽 4">
            <a:extLst>
              <a:ext uri="{FF2B5EF4-FFF2-40B4-BE49-F238E27FC236}">
                <a16:creationId xmlns:a16="http://schemas.microsoft.com/office/drawing/2014/main" id="{7518EDD3-B61E-4081-A933-2402025537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2000" y="1707790"/>
            <a:ext cx="5814000" cy="12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204791"/>
            <a:ext cx="2256235" cy="87153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204791"/>
            <a:ext cx="3833813" cy="438943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076325"/>
            <a:ext cx="2256235" cy="3517900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3600450"/>
            <a:ext cx="4114800" cy="4254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460375"/>
            <a:ext cx="41148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4025900"/>
            <a:ext cx="4114800" cy="603250"/>
          </a:xfrm>
        </p:spPr>
        <p:txBody>
          <a:bodyPr/>
          <a:lstStyle>
            <a:lvl1pPr marL="0" indent="0">
              <a:buNone/>
              <a:defRPr sz="105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6375"/>
            <a:ext cx="154305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6375"/>
            <a:ext cx="451485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304410" y="1808264"/>
            <a:ext cx="637270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B796EA5C-B0A4-4222-A5FD-DAB3F6E95D01}"/>
              </a:ext>
            </a:extLst>
          </p:cNvPr>
          <p:cNvSpPr/>
          <p:nvPr userDrawn="1"/>
        </p:nvSpPr>
        <p:spPr>
          <a:xfrm>
            <a:off x="5319210" y="20370"/>
            <a:ext cx="1538790" cy="874980"/>
          </a:xfrm>
          <a:prstGeom prst="rect">
            <a:avLst/>
          </a:prstGeom>
          <a:solidFill>
            <a:srgbClr val="E9EFEF"/>
          </a:solidFill>
          <a:ln>
            <a:solidFill>
              <a:srgbClr val="E9E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858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A3883575-5F0D-4966-B747-6C434F54F589}"/>
              </a:ext>
            </a:extLst>
          </p:cNvPr>
          <p:cNvSpPr/>
          <p:nvPr userDrawn="1"/>
        </p:nvSpPr>
        <p:spPr>
          <a:xfrm>
            <a:off x="6318321" y="930206"/>
            <a:ext cx="486054" cy="381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96652" y="1131590"/>
            <a:ext cx="637270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14754" y="0"/>
            <a:ext cx="5643246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484784" y="987574"/>
            <a:ext cx="5184576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5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492542" y="1664248"/>
            <a:ext cx="5184576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05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4EB4BD96-FCFC-4CAC-9CEF-37BA758E79CA}"/>
              </a:ext>
            </a:extLst>
          </p:cNvPr>
          <p:cNvSpPr/>
          <p:nvPr userDrawn="1"/>
        </p:nvSpPr>
        <p:spPr>
          <a:xfrm>
            <a:off x="22867" y="9486"/>
            <a:ext cx="1083877" cy="978088"/>
          </a:xfrm>
          <a:prstGeom prst="rect">
            <a:avLst/>
          </a:prstGeom>
          <a:solidFill>
            <a:srgbClr val="E6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598616"/>
            <a:ext cx="58293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914650"/>
            <a:ext cx="48006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3305175"/>
            <a:ext cx="5829300" cy="102235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2179641"/>
            <a:ext cx="5829300" cy="11255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1200153"/>
            <a:ext cx="3028950" cy="339407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200153"/>
            <a:ext cx="3028950" cy="339407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1150938"/>
            <a:ext cx="3030141" cy="4810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1631953"/>
            <a:ext cx="3030141" cy="296227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150938"/>
            <a:ext cx="3031331" cy="4810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631953"/>
            <a:ext cx="3031331" cy="2962275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685783" rtl="0" eaLnBrk="1" latinLnBrk="1" hangingPunct="1">
        <a:spcBef>
          <a:spcPct val="0"/>
        </a:spcBef>
        <a:buNone/>
        <a:defRPr sz="27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7168" indent="-257168" algn="l" defTabSz="685783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1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1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1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6375"/>
            <a:ext cx="61722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200153"/>
            <a:ext cx="61722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4767266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4767266"/>
            <a:ext cx="21717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4767266"/>
            <a:ext cx="1600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685783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68" indent="-257168" algn="l" defTabSz="68578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defTabSz="685783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4618" y="3003799"/>
            <a:ext cx="6858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Mastering Bitcoin</a:t>
            </a:r>
          </a:p>
          <a:p>
            <a:pPr algn="ctr"/>
            <a:endParaRPr lang="en-US" altLang="ko-KR" sz="15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en-US" altLang="ko-KR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4. Key, Addresses</a:t>
            </a:r>
          </a:p>
          <a:p>
            <a:pPr algn="ctr"/>
            <a:endParaRPr lang="en-US" altLang="ko-KR" sz="15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ko-KR" altLang="en-US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명지대학교 컴퓨터공학과 윤성하</a:t>
            </a:r>
            <a:endParaRPr lang="en-US" altLang="ko-KR" sz="15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84784" y="875699"/>
            <a:ext cx="5184576" cy="549381"/>
          </a:xfrm>
        </p:spPr>
        <p:txBody>
          <a:bodyPr wrap="square" anchor="t">
            <a:spAutoFit/>
          </a:bodyPr>
          <a:lstStyle/>
          <a:p>
            <a:pPr marL="257168" indent="-257168">
              <a:buFont typeface="Arial" panose="020B0604020202020204" pitchFamily="34" charset="0"/>
              <a:buChar char="•"/>
            </a:pPr>
            <a:r>
              <a:rPr lang="en-US" sz="1350" b="1" dirty="0"/>
              <a:t>Private and Public Keys</a:t>
            </a:r>
          </a:p>
          <a:p>
            <a:pPr marL="257168" indent="-257168">
              <a:buFont typeface="Arial" panose="020B0604020202020204" pitchFamily="34" charset="0"/>
              <a:buChar char="•"/>
            </a:pPr>
            <a:r>
              <a:rPr lang="en-US" sz="1350" b="1" dirty="0"/>
              <a:t>Private Keys</a:t>
            </a: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Private and Public Keys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634567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A bitcoin wallet has a collection of key pairs.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Private Key</a:t>
            </a:r>
            <a:endParaRPr lang="en-US" altLang="ko-KR" sz="110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Public Key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Private Key is a random number.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Public Key is generated from a Private Key using Elliptic Curve Multiplication.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Elliptic Curve Multiplication is a one-way cryptographic function.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 more detail on p60, Elliptic Curve Cryptography Explained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Bitcoin Address is generated from a Public Key using 2 Hashing Function.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Bitcoin Address = RIPEMD160(SHA256(</a:t>
            </a:r>
            <a:r>
              <a:rPr lang="en-US" altLang="ko-KR" sz="1050" dirty="0" err="1">
                <a:latin typeface="Arial" pitchFamily="34" charset="0"/>
                <a:cs typeface="Arial" pitchFamily="34" charset="0"/>
              </a:rPr>
              <a:t>PubKey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))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In more detail on p64, Bitcoin Addresses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Private and Public Keys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9D53BBE5-5E85-4BB4-BC77-1554FFEF07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8760" y="3959419"/>
            <a:ext cx="4320480" cy="113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87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Why Use Asymmetric Cryptography (</a:t>
            </a:r>
            <a:r>
              <a:rPr lang="en-US" b="1" dirty="0" err="1"/>
              <a:t>Priv</a:t>
            </a:r>
            <a:r>
              <a:rPr lang="en-US" b="1" dirty="0"/>
              <a:t>/Pub Key)?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1655838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Not used to “ENCRYPT” transaction.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Used to generate “Digital Signatures”.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Digital Signature is only generated by someone with Private Key.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Anyone with the Public Key information can verify Signature.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It is possible for anyone to verify every Signature on every transaction</a:t>
            </a:r>
          </a:p>
          <a:p>
            <a:r>
              <a:rPr lang="en-US" altLang="ko-KR" sz="1100" dirty="0"/>
              <a:t>     while ensuring that the owners of Private Keys can only produce valid Signatures.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Private and Public Keys</a:t>
            </a:r>
          </a:p>
        </p:txBody>
      </p:sp>
    </p:spTree>
    <p:extLst>
      <p:ext uri="{BB962C8B-B14F-4D97-AF65-F5344CB8AC3E}">
        <p14:creationId xmlns:p14="http://schemas.microsoft.com/office/powerpoint/2010/main" val="176966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Private Keys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2052870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A Private Key is a random number.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Just a number</a:t>
            </a:r>
          </a:p>
          <a:p>
            <a:pPr marL="728649" lvl="1" indent="-171450">
              <a:buFontTx/>
              <a:buChar char="-"/>
            </a:pPr>
            <a:endParaRPr lang="en-US" altLang="ko-KR" sz="1100" dirty="0">
              <a:latin typeface="Arial" pitchFamily="34" charset="0"/>
              <a:cs typeface="Arial" pitchFamily="34" charset="0"/>
            </a:endParaRP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>
                <a:latin typeface="Arial" pitchFamily="34" charset="0"/>
                <a:cs typeface="Arial" pitchFamily="34" charset="0"/>
              </a:rPr>
              <a:t>T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he root of user control over all funds in Bitcoin address.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Used to generate Signatures.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Must be secret.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The root of user control...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so, must be backed up and protected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Private Keys</a:t>
            </a:r>
          </a:p>
        </p:txBody>
      </p:sp>
    </p:spTree>
    <p:extLst>
      <p:ext uri="{BB962C8B-B14F-4D97-AF65-F5344CB8AC3E}">
        <p14:creationId xmlns:p14="http://schemas.microsoft.com/office/powerpoint/2010/main" val="209814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Generating a Private Key from a random number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3025444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To find a secure source of randomness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Create a Private Key = Pick a number 1 ~ 2</a:t>
            </a:r>
            <a:r>
              <a:rPr lang="en-US" altLang="ko-KR" sz="1050" baseline="30000" dirty="0">
                <a:latin typeface="Arial" pitchFamily="34" charset="0"/>
                <a:cs typeface="Arial" pitchFamily="34" charset="0"/>
              </a:rPr>
              <a:t>256</a:t>
            </a: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A picked random number is not predictable and repeatable.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Bitcoin use the underlying OS’s random number generators to generate 256-bit of randomness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Private Key can be any number 1 ~ n-1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n = 1.158 * 10</a:t>
            </a:r>
            <a:r>
              <a:rPr lang="en-US" altLang="ko-KR" sz="1050" baseline="30000" dirty="0">
                <a:latin typeface="Arial" pitchFamily="34" charset="0"/>
                <a:cs typeface="Arial" pitchFamily="34" charset="0"/>
              </a:rPr>
              <a:t>77  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(about 2</a:t>
            </a:r>
            <a:r>
              <a:rPr lang="en-US" altLang="ko-KR" sz="1050" baseline="30000" dirty="0">
                <a:latin typeface="Arial" pitchFamily="34" charset="0"/>
                <a:cs typeface="Arial" pitchFamily="34" charset="0"/>
              </a:rPr>
              <a:t>256</a:t>
            </a:r>
            <a:r>
              <a:rPr lang="en-US" altLang="ko-KR" sz="1050" dirty="0">
                <a:latin typeface="Arial" pitchFamily="34" charset="0"/>
                <a:cs typeface="Arial" pitchFamily="34" charset="0"/>
              </a:rPr>
              <a:t>)</a:t>
            </a:r>
            <a:endParaRPr lang="en-US" altLang="ko-KR" sz="1050" baseline="30000" dirty="0">
              <a:latin typeface="Arial" pitchFamily="34" charset="0"/>
              <a:cs typeface="Arial" pitchFamily="34" charset="0"/>
            </a:endParaRP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n is defined as the order of the Elliptic Curve used in bitcoin</a:t>
            </a:r>
          </a:p>
          <a:p>
            <a:pPr marL="728649" lvl="1" indent="-171450">
              <a:buFontTx/>
              <a:buChar char="-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Randomly pick a 256-bit number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Check it is less than n-1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Private Keys</a:t>
            </a:r>
          </a:p>
        </p:txBody>
      </p:sp>
    </p:spTree>
    <p:extLst>
      <p:ext uri="{BB962C8B-B14F-4D97-AF65-F5344CB8AC3E}">
        <p14:creationId xmlns:p14="http://schemas.microsoft.com/office/powerpoint/2010/main" val="2741859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Generating a Private Key from a random number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1780487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>
                <a:latin typeface="Arial" pitchFamily="34" charset="0"/>
                <a:cs typeface="Arial" pitchFamily="34" charset="0"/>
              </a:rPr>
              <a:t>In programming te</a:t>
            </a:r>
            <a:r>
              <a:rPr lang="en-US" altLang="ko-KR" sz="1100" dirty="0"/>
              <a:t>rms,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this is achieved by feeding a larger string of random bits, 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collected from a cryptographically secure source of randomness into the SHA256 hash algorithm,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which will conveniently generate a 256-bit number. 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If the result is less than n-1, Get Private Key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Otherwise, try again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Private Keys</a:t>
            </a:r>
          </a:p>
        </p:txBody>
      </p:sp>
    </p:spTree>
    <p:extLst>
      <p:ext uri="{BB962C8B-B14F-4D97-AF65-F5344CB8AC3E}">
        <p14:creationId xmlns:p14="http://schemas.microsoft.com/office/powerpoint/2010/main" val="2027103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6652" y="937014"/>
            <a:ext cx="6372708" cy="460648"/>
          </a:xfrm>
        </p:spPr>
        <p:txBody>
          <a:bodyPr/>
          <a:lstStyle/>
          <a:p>
            <a:r>
              <a:rPr lang="en-US" b="1" dirty="0"/>
              <a:t>Generating a Private Key from a random number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304410" y="1347614"/>
            <a:ext cx="6372708" cy="3253198"/>
          </a:xfrm>
        </p:spPr>
        <p:txBody>
          <a:bodyPr>
            <a:spAutoFit/>
          </a:bodyPr>
          <a:lstStyle/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>
                <a:latin typeface="Arial" pitchFamily="34" charset="0"/>
                <a:cs typeface="Arial" pitchFamily="34" charset="0"/>
              </a:rPr>
              <a:t>Private Key shown in Hexadecimal format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In Bitcoin Core Client, To generate new Key, use the ‘</a:t>
            </a:r>
            <a:r>
              <a:rPr lang="en-US" altLang="ko-KR" sz="1100" dirty="0" err="1"/>
              <a:t>getnewaddress</a:t>
            </a:r>
            <a:r>
              <a:rPr lang="en-US" altLang="ko-KR" sz="1100" dirty="0"/>
              <a:t>’ command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>
                <a:latin typeface="Arial" pitchFamily="34" charset="0"/>
                <a:cs typeface="Arial" pitchFamily="34" charset="0"/>
              </a:rPr>
              <a:t>But, it is not displayed Private Key, it displays Public Key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If you want to see a Private Key, use the ‘</a:t>
            </a:r>
            <a:r>
              <a:rPr lang="en-US" altLang="ko-KR" sz="1100" dirty="0" err="1"/>
              <a:t>dumpprivkey</a:t>
            </a:r>
            <a:r>
              <a:rPr lang="en-US" altLang="ko-KR" sz="1100" dirty="0"/>
              <a:t>’ command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this command shows the private key in the Wallet Import Format(WIF)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WIF, in more detail p70, Key Format</a:t>
            </a:r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endParaRPr lang="en-US" altLang="ko-KR" sz="1100" dirty="0"/>
          </a:p>
          <a:p>
            <a:endParaRPr lang="en-US" altLang="ko-KR" sz="1100" dirty="0"/>
          </a:p>
          <a:p>
            <a:endParaRPr lang="en-US" altLang="ko-KR" sz="1100" dirty="0"/>
          </a:p>
          <a:p>
            <a:pPr marL="214308" indent="-214308">
              <a:buFont typeface="Arial" panose="020B0604020202020204" pitchFamily="34" charset="0"/>
              <a:buChar char="•"/>
            </a:pPr>
            <a:r>
              <a:rPr lang="en-US" altLang="ko-KR" sz="1100" dirty="0"/>
              <a:t>Also, use the Bitcoin Explorer command-line tool to generate and display private key</a:t>
            </a:r>
          </a:p>
          <a:p>
            <a:pPr marL="728649" lvl="1" indent="-171450">
              <a:buFontTx/>
              <a:buChar char="-"/>
            </a:pPr>
            <a:r>
              <a:rPr lang="en-US" altLang="ko-KR" sz="1050" dirty="0"/>
              <a:t>With the commands, ‘seed’, ‘</a:t>
            </a:r>
            <a:r>
              <a:rPr lang="en-US" altLang="ko-KR" sz="1050" dirty="0" err="1"/>
              <a:t>ec</a:t>
            </a:r>
            <a:r>
              <a:rPr lang="en-US" altLang="ko-KR" sz="1050" dirty="0"/>
              <a:t>-new’, ‘</a:t>
            </a:r>
            <a:r>
              <a:rPr lang="en-US" altLang="ko-KR" sz="1050" dirty="0" err="1"/>
              <a:t>ec</a:t>
            </a:r>
            <a:r>
              <a:rPr lang="en-US" altLang="ko-KR" sz="1050" dirty="0"/>
              <a:t>-to-</a:t>
            </a:r>
            <a:r>
              <a:rPr lang="en-US" altLang="ko-KR" sz="1050" dirty="0" err="1"/>
              <a:t>wif</a:t>
            </a:r>
            <a:r>
              <a:rPr lang="en-US" altLang="ko-KR" sz="1050" dirty="0"/>
              <a:t>’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Private Keys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5E276EA-4A55-4CB3-8480-DC0C190D9B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7" y="1641735"/>
            <a:ext cx="4657725" cy="219075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5F2DF502-1F08-48C5-BC1C-B02EFB847E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312" y="3163044"/>
            <a:ext cx="4400550" cy="704850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17831DDF-2EB6-4C83-8C2F-7813744E02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2587" y="4587974"/>
            <a:ext cx="3810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123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</TotalTime>
  <Words>1299</Words>
  <Application>Microsoft Office PowerPoint</Application>
  <PresentationFormat>사용자 지정</PresentationFormat>
  <Paragraphs>185</Paragraphs>
  <Slides>8</Slides>
  <Notes>8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맑은 고딕</vt:lpstr>
      <vt:lpstr>Arial</vt:lpstr>
      <vt:lpstr>Calibri</vt:lpstr>
      <vt:lpstr>Office Theme</vt:lpstr>
      <vt:lpstr>Custom Design</vt:lpstr>
      <vt:lpstr>PowerPoint 프레젠테이션</vt:lpstr>
      <vt:lpstr>Contents</vt:lpstr>
      <vt:lpstr> Private and Public Keys</vt:lpstr>
      <vt:lpstr> Private and Public Keys</vt:lpstr>
      <vt:lpstr> Private Keys</vt:lpstr>
      <vt:lpstr> Private Keys</vt:lpstr>
      <vt:lpstr> Private Keys</vt:lpstr>
      <vt:lpstr> Private Keys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 </cp:lastModifiedBy>
  <cp:revision>139</cp:revision>
  <dcterms:created xsi:type="dcterms:W3CDTF">2014-04-01T16:27:38Z</dcterms:created>
  <dcterms:modified xsi:type="dcterms:W3CDTF">2018-04-10T16:13:08Z</dcterms:modified>
</cp:coreProperties>
</file>