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64" r:id="rId2"/>
    <p:sldId id="366" r:id="rId3"/>
    <p:sldId id="368" r:id="rId4"/>
    <p:sldId id="369" r:id="rId5"/>
    <p:sldId id="367" r:id="rId6"/>
    <p:sldId id="370" r:id="rId7"/>
    <p:sldId id="305" r:id="rId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0" autoAdjust="0"/>
    <p:restoredTop sz="95082" autoAdjust="0"/>
  </p:normalViewPr>
  <p:slideViewPr>
    <p:cSldViewPr>
      <p:cViewPr varScale="1">
        <p:scale>
          <a:sx n="164" d="100"/>
          <a:sy n="164" d="100"/>
        </p:scale>
        <p:origin x="168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2018. 4. 11.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2018. 4. 11.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oobin5509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336704" cy="2376264"/>
          </a:xfrm>
        </p:spPr>
        <p:txBody>
          <a:bodyPr>
            <a:normAutofit fontScale="92500" lnSpcReduction="1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Apr 10th, 2018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dirty="0"/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Gun Ro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 err="1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800" dirty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Email :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  <a:hlinkClick r:id="rId2"/>
              </a:rPr>
              <a:t>laylow861@gmail.com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924944"/>
            <a:ext cx="8352928" cy="685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Mastering Bitcoin:</a:t>
            </a:r>
            <a:br>
              <a:rPr lang="en-US" altLang="ko-KR" sz="3600" dirty="0"/>
            </a:br>
            <a:r>
              <a:rPr lang="en-US" altLang="ko-KR" sz="3600" dirty="0"/>
              <a:t>- </a:t>
            </a:r>
            <a:r>
              <a:rPr lang="en-US" altLang="ko-KR" sz="2400" dirty="0"/>
              <a:t>Chapter4. Keys, Addresses</a:t>
            </a:r>
            <a:br>
              <a:rPr lang="en-US" altLang="ko-KR" sz="2400" dirty="0"/>
            </a:br>
            <a:r>
              <a:rPr lang="en-US" altLang="ko-KR" sz="1800" dirty="0"/>
              <a:t>Generating a Public key, Bitcoin Addresses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5340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With a private key in the form of a randomly generated number </a:t>
            </a:r>
            <a:r>
              <a:rPr lang="en-US" b="1" i="1" dirty="0">
                <a:latin typeface="+mn-ea"/>
                <a:cs typeface="Apple Chancery" panose="03020702040506060504" pitchFamily="66" charset="-79"/>
              </a:rPr>
              <a:t>k</a:t>
            </a:r>
            <a:r>
              <a:rPr lang="en-US" dirty="0"/>
              <a:t>, we multiply it by a predetermined point on the curve called the </a:t>
            </a:r>
            <a:r>
              <a:rPr lang="en-US" i="1" dirty="0"/>
              <a:t>generator point </a:t>
            </a:r>
            <a:r>
              <a:rPr lang="en-US" b="1" i="1" dirty="0"/>
              <a:t>G</a:t>
            </a:r>
            <a:r>
              <a:rPr lang="en-US" dirty="0"/>
              <a:t> to produce another point somewhere else on the curve, which is the corresponding public key </a:t>
            </a:r>
            <a:r>
              <a:rPr lang="en-US" b="1" i="1" dirty="0"/>
              <a:t>K</a:t>
            </a:r>
            <a:r>
              <a:rPr lang="en-US" i="1" dirty="0"/>
              <a:t> </a:t>
            </a:r>
            <a:r>
              <a:rPr lang="en-US" dirty="0"/>
              <a:t>(generator point is always the same for all keys in bitcoin):</a:t>
            </a:r>
          </a:p>
          <a:p>
            <a:pPr latinLnBrk="0"/>
            <a:endParaRPr lang="en-US" i="1" dirty="0"/>
          </a:p>
          <a:p>
            <a:pPr latinLnBrk="0"/>
            <a:endParaRPr lang="en-US" i="1" dirty="0"/>
          </a:p>
          <a:p>
            <a:pPr latinLnBrk="0"/>
            <a:r>
              <a:rPr lang="en-US" dirty="0"/>
              <a:t>One directional calculation</a:t>
            </a:r>
          </a:p>
          <a:p>
            <a:pPr lvl="1" latinLnBrk="0"/>
            <a:r>
              <a:rPr lang="en-US" dirty="0"/>
              <a:t>A private key can be converted into a public key, but a public key cannot be converted back into a private key (mathematical reason)</a:t>
            </a:r>
          </a:p>
          <a:p>
            <a:pPr lvl="1" latinLnBrk="0"/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A6C96E-F575-2F48-9829-CBE17E1AA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3068960"/>
            <a:ext cx="1604750" cy="5760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28D0CF-3087-8341-BDFD-4D7704D9AC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778" y="4732937"/>
            <a:ext cx="2225825" cy="16075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A33E26-2DA2-0942-9321-990FE58748C8}"/>
              </a:ext>
            </a:extLst>
          </p:cNvPr>
          <p:cNvSpPr txBox="1"/>
          <p:nvPr/>
        </p:nvSpPr>
        <p:spPr>
          <a:xfrm>
            <a:off x="3337013" y="6268321"/>
            <a:ext cx="24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 an elliptic curve &gt;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8BEE79-CAD5-9247-B152-F31ACA2687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490" y="5075315"/>
            <a:ext cx="1879600" cy="4953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60D4AF3-FEF1-5C45-9D4C-149B4167CA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66" y="5712773"/>
            <a:ext cx="22606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35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Implementing the elliptic curve multiplication: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Public key </a:t>
            </a:r>
            <a:r>
              <a:rPr lang="en-US" b="1" dirty="0"/>
              <a:t>K</a:t>
            </a:r>
            <a:r>
              <a:rPr lang="en-US" dirty="0"/>
              <a:t> is defined as a point </a:t>
            </a:r>
            <a:r>
              <a:rPr lang="en-US" b="1" dirty="0"/>
              <a:t>K = (x, y)</a:t>
            </a:r>
            <a:r>
              <a:rPr lang="en-US" dirty="0"/>
              <a:t>: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7443D0-F245-C04A-A462-A2E23414A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6496722" cy="4320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FAC634-766B-4A43-95D6-2F8209A41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812" y="2708920"/>
            <a:ext cx="5789873" cy="139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313053-0CBA-544C-97C3-EC6C531BB6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4486277"/>
            <a:ext cx="7734300" cy="1854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A696A63-E70C-434D-85F7-561C32F13CF7}"/>
              </a:ext>
            </a:extLst>
          </p:cNvPr>
          <p:cNvSpPr txBox="1"/>
          <p:nvPr/>
        </p:nvSpPr>
        <p:spPr>
          <a:xfrm>
            <a:off x="4287748" y="6353220"/>
            <a:ext cx="43054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&lt; Defined in </a:t>
            </a:r>
            <a:r>
              <a:rPr lang="en-US" sz="1200" i="1" dirty="0"/>
              <a:t>Standards for Efficient Cryptography (SEC) &gt;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8868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Generating a Public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Finding multiple </a:t>
            </a:r>
            <a:r>
              <a:rPr lang="en-US" b="1" i="1" dirty="0" err="1"/>
              <a:t>kG</a:t>
            </a:r>
            <a:r>
              <a:rPr lang="en-US" dirty="0"/>
              <a:t> of the </a:t>
            </a:r>
            <a:r>
              <a:rPr lang="en-US" i="1" dirty="0"/>
              <a:t>generator point </a:t>
            </a:r>
            <a:r>
              <a:rPr lang="en-US" b="1" i="1" dirty="0"/>
              <a:t>G</a:t>
            </a:r>
            <a:r>
              <a:rPr lang="en-US" dirty="0"/>
              <a:t> is the same as adding </a:t>
            </a:r>
            <a:r>
              <a:rPr lang="en-US" b="1" i="1" dirty="0"/>
              <a:t>G</a:t>
            </a:r>
            <a:r>
              <a:rPr lang="en-US" dirty="0"/>
              <a:t> to itself, </a:t>
            </a:r>
            <a:r>
              <a:rPr lang="en-US" b="1" i="1" dirty="0"/>
              <a:t>k</a:t>
            </a:r>
            <a:r>
              <a:rPr lang="en-US" i="1" dirty="0"/>
              <a:t> </a:t>
            </a:r>
            <a:r>
              <a:rPr lang="en-US" dirty="0"/>
              <a:t>times in a row</a:t>
            </a:r>
            <a:endParaRPr lang="en-US" i="1" dirty="0"/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In elliptic curves, adding a point to itself is equivalent to:</a:t>
            </a:r>
          </a:p>
          <a:p>
            <a:pPr marL="457200" lvl="1" indent="0" latinLnBrk="0">
              <a:buNone/>
            </a:pPr>
            <a:r>
              <a:rPr lang="en-US" dirty="0"/>
              <a:t>1. Drawing a tangent line on the point</a:t>
            </a:r>
          </a:p>
          <a:p>
            <a:pPr marL="457200" lvl="1" indent="0" latinLnBrk="0">
              <a:buNone/>
            </a:pPr>
            <a:r>
              <a:rPr lang="en-US" dirty="0"/>
              <a:t>2. Finding where it intersects the curve</a:t>
            </a:r>
          </a:p>
          <a:p>
            <a:pPr marL="457200" lvl="1" indent="0" latinLnBrk="0">
              <a:buNone/>
            </a:pPr>
            <a:r>
              <a:rPr lang="en-US" dirty="0"/>
              <a:t>3. Reflecting that point on the x-axis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r>
              <a:rPr lang="en-US" dirty="0"/>
              <a:t>addition of two points</a:t>
            </a:r>
          </a:p>
          <a:p>
            <a:pPr lvl="1" latinLnBrk="0"/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 = P</a:t>
            </a:r>
            <a:r>
              <a:rPr lang="en-US" baseline="-25000" dirty="0"/>
              <a:t>1</a:t>
            </a:r>
            <a:r>
              <a:rPr lang="en-US" dirty="0"/>
              <a:t> + P</a:t>
            </a:r>
            <a:r>
              <a:rPr lang="en-US" baseline="-25000" dirty="0"/>
              <a:t>2</a:t>
            </a:r>
          </a:p>
          <a:p>
            <a:pPr lvl="1" latinLnBrk="0"/>
            <a:r>
              <a:rPr lang="en-US" dirty="0"/>
              <a:t>(given P</a:t>
            </a:r>
            <a:r>
              <a:rPr lang="en-US" baseline="-25000" dirty="0"/>
              <a:t>1</a:t>
            </a:r>
            <a:r>
              <a:rPr lang="en-US" dirty="0"/>
              <a:t>, P</a:t>
            </a:r>
            <a:r>
              <a:rPr lang="en-US" baseline="-25000" dirty="0"/>
              <a:t>2</a:t>
            </a:r>
            <a:r>
              <a:rPr lang="en-US" dirty="0"/>
              <a:t> on elliptic curves)</a:t>
            </a:r>
          </a:p>
          <a:p>
            <a:pPr latinLnBrk="0"/>
            <a:r>
              <a:rPr lang="en-US" dirty="0"/>
              <a:t>Multiplication</a:t>
            </a:r>
          </a:p>
          <a:p>
            <a:pPr lvl="1" latinLnBrk="0"/>
            <a:r>
              <a:rPr lang="en-US" dirty="0" err="1"/>
              <a:t>kP</a:t>
            </a:r>
            <a:r>
              <a:rPr lang="en-US" dirty="0"/>
              <a:t> = P + P + P … + P (k times)</a:t>
            </a:r>
          </a:p>
          <a:p>
            <a:pPr marL="457200" lvl="1" indent="0" latinLnBrk="0">
              <a:buNone/>
            </a:pPr>
            <a:endParaRPr lang="en-US" dirty="0"/>
          </a:p>
          <a:p>
            <a:pPr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93D03E3-CAF8-694C-8829-D510E8C10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950460"/>
            <a:ext cx="1604750" cy="5760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413B59-CEF9-2B45-B98A-80B5966098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463" y="2966717"/>
            <a:ext cx="3755153" cy="33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4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Bitcoin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String of digits and characters that can be shared with anyone who wants to send you money</a:t>
            </a:r>
          </a:p>
          <a:p>
            <a:pPr lvl="1" latinLnBrk="0"/>
            <a:r>
              <a:rPr lang="en-US" dirty="0"/>
              <a:t>”recipient” of the money in transaction</a:t>
            </a:r>
          </a:p>
          <a:p>
            <a:pPr lvl="1" latinLnBrk="0"/>
            <a:r>
              <a:rPr lang="en-US" dirty="0"/>
              <a:t>owner of a private/public key pair</a:t>
            </a:r>
          </a:p>
          <a:p>
            <a:pPr latinLnBrk="0"/>
            <a:r>
              <a:rPr lang="en-US" dirty="0"/>
              <a:t>Consists of a string of numbers and letters, beginning with the digit “1”, for example: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Derived from the public key through the use of SHA 256 and RIPEMD160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marL="457200" lvl="1" indent="0" latinLnBrk="0">
              <a:buNone/>
            </a:pPr>
            <a:r>
              <a:rPr lang="en-US" dirty="0"/>
              <a:t>- K = public key </a:t>
            </a:r>
          </a:p>
          <a:p>
            <a:pPr marL="457200" lvl="1" indent="0" latinLnBrk="0">
              <a:buNone/>
            </a:pPr>
            <a:r>
              <a:rPr lang="en-US" dirty="0"/>
              <a:t>- A = bitcoin address with 160-bit(20-byte) number</a:t>
            </a:r>
          </a:p>
          <a:p>
            <a:pPr marL="457200" lvl="1" indent="0" latinLnBrk="0">
              <a:buNone/>
            </a:pPr>
            <a:endParaRPr lang="en-US" dirty="0"/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517CA2-E38E-5847-B772-B0279AF67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223" y="3284984"/>
            <a:ext cx="4092935" cy="5040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F66CC47-5271-0747-BAC6-3C2722C7B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852" y="4678958"/>
            <a:ext cx="3379676" cy="55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6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Bitcoin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dirty="0"/>
              <a:t>Base58Check Encoding</a:t>
            </a:r>
          </a:p>
          <a:p>
            <a:pPr lvl="1" latinLnBrk="0"/>
            <a:r>
              <a:rPr lang="en-US" dirty="0"/>
              <a:t>Uses 58 characters and checksum</a:t>
            </a:r>
          </a:p>
          <a:p>
            <a:pPr lvl="1" latinLnBrk="0"/>
            <a:r>
              <a:rPr lang="en-US" dirty="0"/>
              <a:t>Human readability, avoid ambiguity, protect against errors in address transcription and entry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6CE8BC-19F5-5A4C-838A-76E49F841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2548644"/>
            <a:ext cx="4032448" cy="430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4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end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44375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8973</TotalTime>
  <Words>368</Words>
  <Application>Microsoft Macintosh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맑은 고딕</vt:lpstr>
      <vt:lpstr>Apple Chancery</vt:lpstr>
      <vt:lpstr>Arial</vt:lpstr>
      <vt:lpstr>Wingdings</vt:lpstr>
      <vt:lpstr>테마1</vt:lpstr>
      <vt:lpstr>Mastering Bitcoin: - Chapter4. Keys, Addresses Generating a Public key, Bitcoin Addresses</vt:lpstr>
      <vt:lpstr>Generating a Public Key</vt:lpstr>
      <vt:lpstr>Generating a Public Key</vt:lpstr>
      <vt:lpstr>Generating a Public Key</vt:lpstr>
      <vt:lpstr>Bitcoin Address</vt:lpstr>
      <vt:lpstr>Bitcoin Address</vt:lpstr>
      <vt:lpstr>end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노건</cp:lastModifiedBy>
  <cp:revision>436</cp:revision>
  <cp:lastPrinted>2017-08-31T02:29:36Z</cp:lastPrinted>
  <dcterms:created xsi:type="dcterms:W3CDTF">2010-08-22T11:32:56Z</dcterms:created>
  <dcterms:modified xsi:type="dcterms:W3CDTF">2018-04-11T05:21:28Z</dcterms:modified>
</cp:coreProperties>
</file>