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82" r:id="rId4"/>
    <p:sldId id="402" r:id="rId5"/>
    <p:sldId id="403" r:id="rId6"/>
    <p:sldId id="412" r:id="rId7"/>
    <p:sldId id="404" r:id="rId8"/>
    <p:sldId id="413" r:id="rId9"/>
    <p:sldId id="407" r:id="rId10"/>
    <p:sldId id="406" r:id="rId11"/>
    <p:sldId id="414" r:id="rId12"/>
    <p:sldId id="409" r:id="rId13"/>
    <p:sldId id="415" r:id="rId14"/>
    <p:sldId id="417" r:id="rId15"/>
    <p:sldId id="416" r:id="rId16"/>
    <p:sldId id="418" r:id="rId17"/>
    <p:sldId id="420" r:id="rId18"/>
    <p:sldId id="411" r:id="rId19"/>
    <p:sldId id="410" r:id="rId20"/>
    <p:sldId id="29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6D76"/>
    <a:srgbClr val="46B9AE"/>
    <a:srgbClr val="A58A79"/>
    <a:srgbClr val="FFEFE1"/>
    <a:srgbClr val="1A2F36"/>
    <a:srgbClr val="FFFF00"/>
    <a:srgbClr val="0033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4" autoAdjust="0"/>
    <p:restoredTop sz="93140" autoAdjust="0"/>
  </p:normalViewPr>
  <p:slideViewPr>
    <p:cSldViewPr snapToGrid="0">
      <p:cViewPr varScale="1">
        <p:scale>
          <a:sx n="103" d="100"/>
          <a:sy n="103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42D9-1802-4B43-86DB-114D33717039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B26DF-DBC6-4507-A701-29DE3008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53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6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7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0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5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06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73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3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78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61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2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10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61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00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0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2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54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67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17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13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63E37D-B7AA-40F6-9B1E-6BFFE3E18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6C3C4-FC21-4CEB-B413-FEE179271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282CE-1386-41ED-BB79-75E8973B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BB-F005-4F33-BD55-37F6CE349B13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909371-27B1-4915-BDCA-3068101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F32D3C-4566-43B3-A552-67352EB9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C9CF7-8E3A-4BFA-A614-189E8954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CC8CE4-56BF-4B16-8B5E-A2903C687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D5DDBB-F94A-4C52-9481-925B8337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776C-612F-4167-9194-2D801521F26D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9AD2EA-036B-480A-92F9-44467874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8F0926-A277-4182-A89B-EC9EBC28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2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A32700-94CE-4B1C-B165-81631AD73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115B09-6E22-459D-B1E3-45EE7F65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DC2390-2DB9-4A31-9F11-CF0CF8CB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E47A-8956-4716-A236-311E27B5B052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5EC79D-8DCE-4DA5-A941-28461E3F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DD2921-3F07-422F-9D14-7CEE8DDB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5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3E03F-A9CC-4569-8BA4-6D23D2D1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A6FCA-88E2-4E27-801C-5AACDFFE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696C83-DDA4-4A07-8FFA-F9F2A79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AA60-29D7-4AD1-9FA5-33E30DC69FE3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E962C5-2262-4F38-A837-5CF088FA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DA2D11-1786-4859-95FD-9ADAE456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32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751D-5E26-44E1-9917-E73305FD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D45431-381F-4680-86C0-A6A9E95E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FF9AD-99B2-4BBB-B713-F0E708DE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117E-9FBF-4000-9AAF-8922BC5D11A3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6CA4C0-0ECF-47E2-AFDB-E0A44A2E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8D91B3-919C-4C08-AC68-3101EDE4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0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ED1A0B-C8D4-430F-8C96-2861D03A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1E476E-EAB3-41B4-8DE2-2D0B5F86B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E57A75-F61B-43E7-9936-EA4A9F596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9DCC6F-DBBE-4D76-AD6E-F3D3771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37E-1C45-4E2E-8994-2DFC1E9BC02F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050E58-3196-4732-9497-638B3EB9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27488B-B3E3-4EFE-8D22-EABB9446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8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AE6B6C-F7D2-4E67-8A64-25735810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22F862-800A-48D1-AA90-F26666476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C93034-A0B9-455E-A0A0-D99CEE250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F64978-4EF4-46FE-AF60-76FF79300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6E2C9-10AD-44BA-AE0C-36B6B3514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CADD5E-0015-4D9E-AA70-95226973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42ED-E12F-419A-AC75-F6922A133C81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73F896-D02B-415F-A824-7A9F3AC9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760BEA-3F33-4126-A23E-C6FAC08C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6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943BCE-3605-4790-8D85-080C20D8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B07F26-B1D4-45DA-87D1-DC4934D6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1CEF-E098-4E5E-97A0-6F577D636F5D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D2A70F-FE3C-4791-A0FA-7425329F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DBCB9A-B13D-441C-9A36-5FED2900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4EE803-4EB5-4CFB-B3ED-79010C43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3850-853D-44C8-B048-22DC3743D01E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3A658D-74B5-4628-93D9-4E16B075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2C5B88-4B47-434F-9A0E-53582F4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5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9052E-6235-4EB6-B0CB-C621D320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694CCD-2981-49F1-8AD9-D9325724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D27521-B82E-43F0-80ED-35A365D4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DFD652-9854-4947-9DCD-228898F6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D44-BC8D-464D-986C-5026DFEAE526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604F7A-4A62-47C4-8ED1-31C375A3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6E12F3-F3BA-4967-8175-1C676603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95393F-2510-49FF-B6AB-C17CD7AF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CAAE0B-7A57-403E-911E-90252264E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37FEC7-2A90-43CA-9CED-A2DF2E0C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FC526A-E86B-4EAF-8D91-81123C29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FDDA-2A37-4722-87EF-8F2D368365AC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DCD25C-FD24-44F6-AD26-0D653EAB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A649C4-4AF3-4E39-A80C-FACB8491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0591A9F-47B2-4B7D-B2D5-C1CA6461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898800-2388-44C2-9741-F81688AC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372203-0FA4-4F99-821F-5737516FF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7131-FD04-4E7C-832D-6CA2F2E113A0}" type="datetime1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576A59-A345-43D5-96FC-EABEB8CCC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E4D2CF-8A53-4293-BB2C-DA357073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ACFEA6C-6B5D-4F02-B6FF-8085B3912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139197"/>
            <a:ext cx="11887200" cy="3126485"/>
          </a:xfrm>
        </p:spPr>
        <p:txBody>
          <a:bodyPr anchor="ctr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32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Cyber–Physical Security </a:t>
            </a:r>
            <a:b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of </a:t>
            </a:r>
            <a:r>
              <a:rPr lang="en-US" altLang="ko-KR" sz="32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Systems</a:t>
            </a:r>
            <a: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in Modern Electric Vehicles:</a:t>
            </a:r>
            <a:b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32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Vulnerabilities</a:t>
            </a:r>
            <a: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en-US" altLang="ko-KR" sz="32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Challenges</a:t>
            </a:r>
            <a:r>
              <a:rPr lang="en-US" altLang="ko-KR" sz="32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and </a:t>
            </a:r>
            <a:r>
              <a:rPr lang="en-US" altLang="ko-KR" sz="32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Future Visions</a:t>
            </a:r>
            <a:br>
              <a:rPr lang="en-US" altLang="ko-KR" sz="1400" b="1" dirty="0">
                <a:solidFill>
                  <a:srgbClr val="1A2F3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br>
              <a:rPr lang="en-US" altLang="ko-KR" sz="1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14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IEEE JOURNAL OF EMERGING AND SELECTED TOPICS IN POWER ELECTRONICS</a:t>
            </a:r>
            <a:br>
              <a:rPr lang="en-US" altLang="ko-KR" sz="14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14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August, 2021</a:t>
            </a:r>
            <a:endParaRPr lang="ko-KR" altLang="en-US" sz="1400" b="1" dirty="0">
              <a:solidFill>
                <a:srgbClr val="A58A7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5F283E1F-6EEE-448F-B786-7A853D2FD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9124" y="4718803"/>
            <a:ext cx="2956346" cy="1968721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컴퓨터보안특론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신민호 교수님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en-US" altLang="ko-KR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2022.12.07</a:t>
            </a:r>
          </a:p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이호국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0939827-2A12-4E03-B989-EE41B3CA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51" y="163904"/>
            <a:ext cx="706566" cy="727046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BA725B90-E794-6F0C-F1DB-11C2F3BCD3E9}"/>
              </a:ext>
            </a:extLst>
          </p:cNvPr>
          <p:cNvCxnSpPr>
            <a:cxnSpLocks/>
          </p:cNvCxnSpPr>
          <p:nvPr/>
        </p:nvCxnSpPr>
        <p:spPr>
          <a:xfrm>
            <a:off x="0" y="4257045"/>
            <a:ext cx="9478978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1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9088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3999288"/>
            <a:ext cx="11027885" cy="2603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DOS Attack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Replay Attack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Data Injection Attack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BA0CA93-96E3-9ADD-A58F-1A58B4FDCDAE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3]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Cyberattacks in Vehicle Control Systems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B8D31A-503E-E9CC-3676-E7652CD3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20" y="1272854"/>
            <a:ext cx="5524500" cy="26033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FF0B479-D644-8AF5-3ED0-CF9864ED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540" y="4081282"/>
            <a:ext cx="4218690" cy="699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EE8A2E-C315-6F07-EA9A-A4FA189AED3F}"/>
                  </a:ext>
                </a:extLst>
              </p:cNvPr>
              <p:cNvSpPr txBox="1"/>
              <p:nvPr/>
            </p:nvSpPr>
            <p:spPr>
              <a:xfrm>
                <a:off x="3947270" y="5028642"/>
                <a:ext cx="6536580" cy="699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𝐘</m:t>
                    </m:r>
                  </m:oMath>
                </a14:m>
                <a:r>
                  <a:rPr lang="ko-KR" altLang="en-US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en-US" altLang="ko-KR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𝐔</m:t>
                    </m:r>
                  </m:oMath>
                </a14:m>
                <a:endParaRPr lang="en-US" altLang="ko-KR" sz="16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sz="1600" b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𝐘</m:t>
                    </m:r>
                    <m:r>
                      <a:rPr lang="en-US" altLang="ko-KR" sz="1600" b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,</m:t>
                    </m:r>
                    <m:r>
                      <a:rPr lang="en-US" altLang="ko-KR" sz="1600" b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𝐔</m:t>
                    </m:r>
                  </m:oMath>
                </a14:m>
                <a:r>
                  <a:rPr lang="en-US" altLang="ko-KR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represents past sensor and control signal.</a:t>
                </a:r>
                <a:endParaRPr lang="ko-KR" altLang="en-US" sz="16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EE8A2E-C315-6F07-EA9A-A4FA189A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70" y="5028642"/>
                <a:ext cx="6536580" cy="699904"/>
              </a:xfrm>
              <a:prstGeom prst="rect">
                <a:avLst/>
              </a:prstGeom>
              <a:blipFill>
                <a:blip r:embed="rId5"/>
                <a:stretch>
                  <a:fillRect l="-560" b="-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E47A31E8-EBA7-8A92-7D8B-BDAC9562A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270" y="5781820"/>
            <a:ext cx="4297459" cy="614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119243-AB40-5F14-A907-A982DCE280F3}"/>
                  </a:ext>
                </a:extLst>
              </p:cNvPr>
              <p:cNvSpPr txBox="1"/>
              <p:nvPr/>
            </p:nvSpPr>
            <p:spPr>
              <a:xfrm>
                <a:off x="3947270" y="6360732"/>
                <a:ext cx="7520830" cy="4180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𝒗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, </m:t>
                    </m:r>
                    <m:r>
                      <a:rPr lang="ko-KR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ko-KR" altLang="en-US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:r>
                  <a:rPr lang="en-US" altLang="ko-KR" sz="16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are unknown signals due to malicious modification of signals.</a:t>
                </a:r>
                <a:endParaRPr lang="ko-KR" altLang="en-US" sz="16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119243-AB40-5F14-A907-A982DCE28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70" y="6360732"/>
                <a:ext cx="7520830" cy="418015"/>
              </a:xfrm>
              <a:prstGeom prst="rect">
                <a:avLst/>
              </a:prstGeom>
              <a:blipFill>
                <a:blip r:embed="rId7"/>
                <a:stretch>
                  <a:fillRect l="-487" b="-57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08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4]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Attacks when Charging Vehicle 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9088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301823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impact of large-scale, light-duty EV’s charging demand on distribution network have been well studied.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But there are major challenges about investigating the impact of large-volume, heavy-duty traffics(ex, electrified bus) because of the lack of a real-time, spatial-temporal models.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Power grids are being operated with inaccurate charging 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demand models.</a:t>
            </a: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Existing EV demand models don’t effectively incorporate traffic models and driver behaviors.</a:t>
            </a:r>
          </a:p>
        </p:txBody>
      </p:sp>
    </p:spTree>
    <p:extLst>
      <p:ext uri="{BB962C8B-B14F-4D97-AF65-F5344CB8AC3E}">
        <p14:creationId xmlns:p14="http://schemas.microsoft.com/office/powerpoint/2010/main" val="57760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5269116"/>
            <a:ext cx="11027885" cy="13334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[1] Cyber Part      -	System-level EMS 	: About overall performance of EV (Energy efficiency, battery management 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              -	Device-level EDS	: Motor Controller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[2] Physical Part  -	The actuator ( motor 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673D2B1-71BE-DE3E-711E-7E1D244B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89" y="1502877"/>
            <a:ext cx="8014822" cy="35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289050"/>
            <a:ext cx="11027885" cy="5313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[1] System-Level Cybersecurity of EMS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EMS is developed by optimizing the brake, torque, and battery power 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to </a:t>
            </a:r>
            <a:r>
              <a:rPr lang="en-US" altLang="ko-KR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maximize energy efficiency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while satisfying the desired dynamic performance.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Different from the safety-critical systems, attacks on EMS usually impact </a:t>
            </a:r>
            <a:r>
              <a:rPr lang="en-US" altLang="ko-KR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energy consumption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 Driver can hardly notice attack.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357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/>
              <p:nvPr/>
            </p:nvSpPr>
            <p:spPr>
              <a:xfrm>
                <a:off x="566928" y="1289050"/>
                <a:ext cx="11027885" cy="53135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[1] System-Level Cybersecurity of EMS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False Data Injection Example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Continuous data injection attacks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𝑟𝑒𝑓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(torque reference of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𝑗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th</a:t>
                </a: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motor).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		 where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	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are unknown signals due to malicious modification.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8 attack scenarios    :	case 1-4 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  <m:t> −0.5, 0.5, 1.5, 2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 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</a:t>
                </a:r>
                <a:b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			case 5-8 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=1,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𝜖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±0.2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±0.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289050"/>
                <a:ext cx="11027885" cy="5313548"/>
              </a:xfrm>
              <a:prstGeom prst="rect">
                <a:avLst/>
              </a:prstGeom>
              <a:blipFill>
                <a:blip r:embed="rId3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70866249-70AC-E4CA-6CE0-6C4731D3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85" y="3991113"/>
            <a:ext cx="5861230" cy="27303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EA93CB1-6820-D2F2-F3E0-A055336C6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49" y="2686016"/>
            <a:ext cx="1595602" cy="3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289050"/>
            <a:ext cx="11027885" cy="5067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[2] Device-Level Cybersecurity of EDS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Attack A : sensor attack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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fabricate false signal or block communication.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Attack B : estimator / observer attack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 use false signal or modify estimator.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Attack C : local controller attack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 manipulate the controller parameters or directly modify the 				       control commands to the gate drivers.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E5DEFE-BE07-072A-03D9-F745EC37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33" y="1803400"/>
            <a:ext cx="4489534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99F3AA9-A5A0-9394-D86A-5F524BA0A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525" y="179282"/>
            <a:ext cx="4421307" cy="2764046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A5DE37F-6EFD-34DF-5317-47FF687BF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43" y="3213980"/>
            <a:ext cx="7654396" cy="36474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0E1B33-1932-2764-4862-F03140D92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68" y="2682078"/>
            <a:ext cx="879652" cy="26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/>
              <p:nvPr/>
            </p:nvSpPr>
            <p:spPr>
              <a:xfrm>
                <a:off x="566928" y="1289050"/>
                <a:ext cx="11027885" cy="53135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[2] Device-Level Cybersecurity of EDS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False Data Injection Example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Replay and false data injection attacks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𝑖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dirty="0">
                    <a:highlight>
                      <a:srgbClr val="FFFFFF"/>
                    </a:highlight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 	     </a:t>
                </a:r>
                <a:r>
                  <a:rPr lang="en-US" altLang="ko-KR" dirty="0">
                    <a:highlight>
                      <a:srgbClr val="FFFFFF"/>
                    </a:highlight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ko-KR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∈{ 1.2, −0.75 }</m:t>
                    </m:r>
                  </m:oMath>
                </a14:m>
                <a:r>
                  <a:rPr lang="en-US" altLang="ko-KR" dirty="0">
                    <a:highlight>
                      <a:srgbClr val="FFFFFF"/>
                    </a:highlight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highlight>
                      <a:srgbClr val="FFFFFF"/>
                    </a:highlight>
                    <a:latin typeface="나눔스퀘어 Bold" panose="020B0600000101010101" pitchFamily="50" charset="-127"/>
                    <a:ea typeface="나눔스퀘어 Bold" panose="020B0600000101010101" pitchFamily="50" charset="-127"/>
                    <a:sym typeface="Wingdings" panose="05000000000000000000" pitchFamily="2" charset="2"/>
                  </a:rPr>
                  <a:t>Attack start timing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  <a:sym typeface="Wingdings" panose="05000000000000000000" pitchFamily="2" charset="2"/>
                          </a:rPr>
                          <m:t>𝑎𝑡𝑘</m:t>
                        </m:r>
                      </m:sub>
                    </m:sSub>
                    <m:r>
                      <a:rPr lang="en-US" altLang="ko-KR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나눔스퀘어 Bold" panose="020B0600000101010101" pitchFamily="50" charset="-127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ko-KR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72, 103, 181</m:t>
                        </m:r>
                      </m:e>
                    </m:d>
                    <m:r>
                      <a:rPr lang="en-US" altLang="ko-KR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endParaRPr lang="en-US" altLang="ko-KR" dirty="0">
                  <a:highlight>
                    <a:srgbClr val="FFFFFF"/>
                  </a:highlight>
                  <a:latin typeface="나눔스퀘어 Bold" panose="020B0600000101010101" pitchFamily="50" charset="-127"/>
                  <a:ea typeface="나눔스퀘어 Bold" panose="020B0600000101010101" pitchFamily="50" charset="-127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289050"/>
                <a:ext cx="11027885" cy="5313548"/>
              </a:xfrm>
              <a:prstGeom prst="rect">
                <a:avLst/>
              </a:prstGeom>
              <a:blipFill>
                <a:blip r:embed="rId6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Powertrain Control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690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289050"/>
            <a:ext cx="11027885" cy="5313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[2] Device-Level Cybersecurity of EDS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Distinguishing between </a:t>
            </a:r>
            <a:r>
              <a:rPr lang="en-US" altLang="ko-KR" u="sng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Malicious Cyberattacks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and </a:t>
            </a:r>
            <a:r>
              <a:rPr lang="en-US" altLang="ko-KR" u="sng" dirty="0">
                <a:solidFill>
                  <a:srgbClr val="FFC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Physical Faults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1751A2-FFB8-5AF1-D6AA-405F1E9A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3023543"/>
            <a:ext cx="9029700" cy="30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[Result]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Next Generation Architecture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6357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4594928"/>
            <a:ext cx="11027885" cy="2007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Each controller module includes a primary microcontroller(MC) and a secondary MC.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 </a:t>
            </a:r>
            <a:r>
              <a:rPr lang="en-US" altLang="ko-KR" sz="16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normal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cases, the converter is controlled by the </a:t>
            </a:r>
            <a:r>
              <a:rPr lang="en-US" altLang="ko-KR" sz="16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primary controller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Once a </a:t>
            </a:r>
            <a:r>
              <a:rPr lang="en-US" altLang="ko-KR" sz="16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cyberattack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is identified and the </a:t>
            </a:r>
            <a:r>
              <a:rPr lang="en-US" altLang="ko-KR" sz="16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compromised signal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is diagnosed, </a:t>
            </a:r>
            <a:b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 resilient control algorithm in the </a:t>
            </a:r>
            <a:r>
              <a:rPr lang="en-US" altLang="ko-KR" sz="16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secondary MC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would be used to replace the primary MC and </a:t>
            </a:r>
            <a:b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recover the system from cyberattacks at the early stage.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3607990-3F37-E099-FE48-8A1776B63050}"/>
              </a:ext>
            </a:extLst>
          </p:cNvPr>
          <p:cNvGrpSpPr/>
          <p:nvPr/>
        </p:nvGrpSpPr>
        <p:grpSpPr>
          <a:xfrm>
            <a:off x="2692400" y="1386263"/>
            <a:ext cx="6807200" cy="3058806"/>
            <a:chOff x="2203450" y="1166554"/>
            <a:chExt cx="7785100" cy="349822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B883413-789A-DC32-2A62-AEC74A58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3450" y="1166554"/>
              <a:ext cx="7785100" cy="349822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84CCA8B-A75B-3BB9-3BE0-A188FCCD352D}"/>
                </a:ext>
              </a:extLst>
            </p:cNvPr>
            <p:cNvSpPr/>
            <p:nvPr/>
          </p:nvSpPr>
          <p:spPr>
            <a:xfrm>
              <a:off x="4244974" y="1301822"/>
              <a:ext cx="3825875" cy="6793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4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[Conclusion]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Remaining Challenges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1816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301823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powertrain system in an EV is 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nonlinear and complicated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Unlike fixed condition, there are 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high uncertainty 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and a 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broader range of variation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Hard to distinguish abnormal conditions and normal driving conditions.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Fast attack detection methodology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is needed,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so that cyberattack could be detected and handled at an early stage. </a:t>
            </a:r>
          </a:p>
        </p:txBody>
      </p:sp>
    </p:spTree>
    <p:extLst>
      <p:ext uri="{BB962C8B-B14F-4D97-AF65-F5344CB8AC3E}">
        <p14:creationId xmlns:p14="http://schemas.microsoft.com/office/powerpoint/2010/main" val="34926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02AF2-7364-44E6-AB13-D0CB4BDC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63" y="329730"/>
            <a:ext cx="10909874" cy="926834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A0F56-9F43-4B7D-99CA-7F21EE79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76" y="1664841"/>
            <a:ext cx="11304048" cy="4603529"/>
          </a:xfrm>
        </p:spPr>
        <p:txBody>
          <a:bodyPr anchor="t">
            <a:normAutofit/>
          </a:bodyPr>
          <a:lstStyle/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Introduction 	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Problem</a:t>
            </a:r>
          </a:p>
          <a:p>
            <a:pPr marL="800100" lvl="2" indent="-3429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Related Work  	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Method 	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Result		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Conclusion 			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F781065-32B7-4213-B4FF-D3A4FDE9200B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2839116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BA9389-8633-185E-B788-610E50C6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38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A0F56-9F43-4B7D-99CA-7F21EE79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63" y="1036812"/>
            <a:ext cx="10909874" cy="4784376"/>
          </a:xfrm>
        </p:spPr>
        <p:txBody>
          <a:bodyPr anchor="ctr">
            <a:normAutofit/>
          </a:bodyPr>
          <a:lstStyle/>
          <a:p>
            <a:pPr marL="0" lvl="1" indent="0" algn="ctr">
              <a:lnSpc>
                <a:spcPct val="130000"/>
              </a:lnSpc>
              <a:buNone/>
            </a:pPr>
            <a:r>
              <a:rPr lang="en-US" altLang="ko-KR" sz="60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 &amp; A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1B96790-8A7A-081C-4D44-6760EBFC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0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[Introduction]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Cyber-Physical Threats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3594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301823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Growing penetration in IoT-enabled application,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EVs, power electronics systems are becoming more vulnerable to </a:t>
            </a:r>
            <a:r>
              <a:rPr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cyber-physical threats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Vehicle security has been actively studied from </a:t>
            </a:r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informational/network 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aspect.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But the </a:t>
            </a:r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informational/network security 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approach alone cannot guarantee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security of </a:t>
            </a:r>
            <a:r>
              <a:rPr lang="en-US" altLang="ko-K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whole system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4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[Problem]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Challenges of cyber-physical security in EVs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95250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194300" y="1301823"/>
            <a:ext cx="6400513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[1]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Most of existing reviews and studies focus on information/network security.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[2]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Only safety-critical systems are addressed. </a:t>
            </a:r>
            <a:b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Very few studies focus on cyber-physical security like </a:t>
            </a:r>
          </a:p>
          <a:p>
            <a:pPr>
              <a:lnSpc>
                <a:spcPct val="150000"/>
              </a:lnSpc>
            </a:pPr>
            <a:r>
              <a:rPr lang="en-US" altLang="ko-KR" sz="16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efficiency performance in powertrain system.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[3]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Studies of Internal Combustion Engine(ICE) vehicles do not specifically address power-train systems in EVs.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 EMS(Engine Management System), Battery, …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4281E6-81E1-5C66-3255-B6504F5E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58" y="2264537"/>
            <a:ext cx="4203892" cy="33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1]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Characteristics of Modern EVs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7246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096705"/>
            <a:ext cx="11027885" cy="992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One or more motors, battery pack, other mechanical/electric components.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Connected to charging Infrastructure that links with the power grid.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7FAB6-647C-F850-EB9E-F95A493E9B37}"/>
              </a:ext>
            </a:extLst>
          </p:cNvPr>
          <p:cNvSpPr txBox="1"/>
          <p:nvPr/>
        </p:nvSpPr>
        <p:spPr>
          <a:xfrm>
            <a:off x="5835650" y="2279649"/>
            <a:ext cx="6102442" cy="4389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[1] Environmental sensing and perception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Using data reflecting the traffic and road conditions by using V2V(Vehicle), V2I(Infra), V2C(Cloud), onboard camera, radar and LiDAR.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[2] The upper driver controller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Provides the torque demand to the powertrain system, which generates the desired longitudinal velocity profile.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[3] Powertrain System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EMS(Energy Management System) focuses on optimizing the torque references of each EDS(Electric Drive System) to maximize the energy efficiency.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412A65E-71A3-C063-79E6-22448EDF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8" y="2947021"/>
            <a:ext cx="5778592" cy="271904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5051130-3048-D406-AD32-8D5F053D9847}"/>
              </a:ext>
            </a:extLst>
          </p:cNvPr>
          <p:cNvSpPr/>
          <p:nvPr/>
        </p:nvSpPr>
        <p:spPr>
          <a:xfrm>
            <a:off x="506151" y="3028576"/>
            <a:ext cx="3216963" cy="783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A84065B-939A-11A0-7B9A-E4EFFA9F4DE8}"/>
              </a:ext>
            </a:extLst>
          </p:cNvPr>
          <p:cNvSpPr/>
          <p:nvPr/>
        </p:nvSpPr>
        <p:spPr>
          <a:xfrm>
            <a:off x="506151" y="4050789"/>
            <a:ext cx="1136460" cy="783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F2997D4-A199-F338-A968-8F156CE66FFA}"/>
              </a:ext>
            </a:extLst>
          </p:cNvPr>
          <p:cNvSpPr/>
          <p:nvPr/>
        </p:nvSpPr>
        <p:spPr>
          <a:xfrm>
            <a:off x="1862084" y="3812309"/>
            <a:ext cx="3893427" cy="1190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38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1]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Characteristics of Modern EVs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7246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308100"/>
            <a:ext cx="11027885" cy="504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We can consider that attacker can illegally access the in-vehicle communication buses,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arbitrarily </a:t>
            </a:r>
            <a:r>
              <a:rPr lang="en-US" altLang="ko-KR" sz="20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modify the measurements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and </a:t>
            </a:r>
            <a:r>
              <a:rPr lang="en-US" altLang="ko-KR" sz="20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hijack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the powertrain system.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[Defense Line 1]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Prevent malicious attack.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[Defense Line 2]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Action of assess, detect, and mitigate attacks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					and ensure safe operation after attack.</a:t>
            </a:r>
          </a:p>
        </p:txBody>
      </p:sp>
    </p:spTree>
    <p:extLst>
      <p:ext uri="{BB962C8B-B14F-4D97-AF65-F5344CB8AC3E}">
        <p14:creationId xmlns:p14="http://schemas.microsoft.com/office/powerpoint/2010/main" val="244138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2]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Cyberattacks in Firmware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76581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7" y="1250950"/>
            <a:ext cx="11027885" cy="5351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Firmware    - 	A specific class of computer software that provides the low-level control 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	for a device’s specific hardware.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	ex, </a:t>
            </a:r>
            <a:r>
              <a:rPr lang="en-US" altLang="ko-KR" b="1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In-vehicle Infotainment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(IVI) in EV.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Well-known attack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Jeep Cherokee Hacking in 2015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AC5B9D7-9CB0-B706-BADE-6FF0E8EBE62D}"/>
              </a:ext>
            </a:extLst>
          </p:cNvPr>
          <p:cNvGrpSpPr/>
          <p:nvPr/>
        </p:nvGrpSpPr>
        <p:grpSpPr>
          <a:xfrm>
            <a:off x="979707" y="4055064"/>
            <a:ext cx="10202324" cy="1953809"/>
            <a:chOff x="838200" y="4408147"/>
            <a:chExt cx="10202324" cy="195380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6601957-E20A-701E-029A-0A579265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408147"/>
              <a:ext cx="3425016" cy="1953809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F2E767C-1DE1-CCA5-D0C7-7BC6A573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9280" y="4408147"/>
              <a:ext cx="2784540" cy="195380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FD0FC117-D5AB-ABC8-2440-DB7E7295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2250" y="4408148"/>
              <a:ext cx="3198274" cy="1948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15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2]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Cyberattacks in Firmware Security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76581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C8-82BD-F1A4-5D8F-FC91CFD8D0AC}"/>
              </a:ext>
            </a:extLst>
          </p:cNvPr>
          <p:cNvSpPr txBox="1"/>
          <p:nvPr/>
        </p:nvSpPr>
        <p:spPr>
          <a:xfrm>
            <a:off x="566928" y="1250950"/>
            <a:ext cx="11027885" cy="5351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21028A8-FA90-C05E-F983-04AE9D33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26" y="1795425"/>
            <a:ext cx="8861748" cy="3192704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625BDE2-BF00-E2C6-D6B8-EB179E0C4B63}"/>
              </a:ext>
            </a:extLst>
          </p:cNvPr>
          <p:cNvGrpSpPr/>
          <p:nvPr/>
        </p:nvGrpSpPr>
        <p:grpSpPr>
          <a:xfrm>
            <a:off x="2714122" y="5062573"/>
            <a:ext cx="7812752" cy="1397445"/>
            <a:chOff x="1556037" y="4849839"/>
            <a:chExt cx="7812752" cy="139744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24CB2E5-A9ED-B397-3F53-F67D0787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037" y="4849841"/>
              <a:ext cx="2799394" cy="1397443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0FD807A-3F30-1CB6-338D-9B5A7621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9079" y="4849840"/>
              <a:ext cx="2449710" cy="1397443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C11A902-872F-0EC0-61C8-4F5A7D40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734" y="4849839"/>
              <a:ext cx="2255042" cy="1397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42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 3]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Cyberattacks in Vehicle Control Systems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88265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8389-6273-DC7F-BDBA-A5ACF446B497}"/>
              </a:ext>
            </a:extLst>
          </p:cNvPr>
          <p:cNvSpPr txBox="1"/>
          <p:nvPr/>
        </p:nvSpPr>
        <p:spPr>
          <a:xfrm>
            <a:off x="625934" y="1301823"/>
            <a:ext cx="10909874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/>
              <p:nvPr/>
            </p:nvSpPr>
            <p:spPr>
              <a:xfrm>
                <a:off x="566928" y="5124450"/>
                <a:ext cx="11027885" cy="14781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: 	System Output (sensor measurement)</a:t>
                </a:r>
                <a:r>
                  <a:rPr lang="en-US" altLang="ko-KR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		        	          ( Compromised Output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ko-KR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𝑢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 :	Control Commands (signal) 			   ( Compromised control commands 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𝑎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=[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𝑠𝑡𝑎𝑟𝑡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𝑒𝑛𝑑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]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   : 	Attack Duration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F57FC8-82BD-F1A4-5D8F-FC91CFD8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5124450"/>
                <a:ext cx="11027885" cy="1478147"/>
              </a:xfrm>
              <a:prstGeom prst="rect">
                <a:avLst/>
              </a:prstGeom>
              <a:blipFill>
                <a:blip r:embed="rId3"/>
                <a:stretch>
                  <a:fillRect l="-332" r="-3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9FEAB017-3AE8-F9A0-89ED-960C75D5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413936"/>
            <a:ext cx="7200900" cy="3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10641</TotalTime>
  <Words>1166</Words>
  <Application>Microsoft Office PowerPoint</Application>
  <PresentationFormat>와이드스크린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나눔스퀘어 Bold</vt:lpstr>
      <vt:lpstr>나눔스퀘어 ExtraBold</vt:lpstr>
      <vt:lpstr>맑은 고딕</vt:lpstr>
      <vt:lpstr>Arial</vt:lpstr>
      <vt:lpstr>Cambria Math</vt:lpstr>
      <vt:lpstr>Office 테마</vt:lpstr>
      <vt:lpstr>Cyber–Physical Security  of Powertrain Systems in Modern Electric Vehicles: Vulnerabilities, Challenges, and Future Visions  IEEE JOURNAL OF EMERGING AND SELECTED TOPICS IN POWER ELECTRONICS August, 2021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OpenSSL Seminar</dc:title>
  <dc:creator>이호국</dc:creator>
  <cp:lastModifiedBy>손지민</cp:lastModifiedBy>
  <cp:revision>1123</cp:revision>
  <dcterms:created xsi:type="dcterms:W3CDTF">2022-03-26T05:36:24Z</dcterms:created>
  <dcterms:modified xsi:type="dcterms:W3CDTF">2022-12-07T03:49:42Z</dcterms:modified>
</cp:coreProperties>
</file>