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3" r:id="rId11"/>
    <p:sldId id="268" r:id="rId12"/>
    <p:sldId id="272" r:id="rId13"/>
    <p:sldId id="274" r:id="rId14"/>
    <p:sldId id="276" r:id="rId15"/>
    <p:sldId id="277" r:id="rId16"/>
    <p:sldId id="278" r:id="rId17"/>
    <p:sldId id="279" r:id="rId18"/>
    <p:sldId id="280" r:id="rId19"/>
    <p:sldId id="281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216C5678-EE20-4FA5-88E2-6E0BD67A2E26}" type="datetime1">
              <a:rPr lang="en-US" smtClean="0"/>
              <a:t>9/12/16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EA051B39-B140-43FE-96DB-472A2B59CE7C}" type="datetime1">
              <a:rPr lang="en-US" smtClean="0"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DA600BB2-27C5-458B-ABCE-839C88CF47CE}" type="datetime1">
              <a:rPr lang="en-US" smtClean="0"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B11D738E-8962-435F-8C43-147B8DD7E819}" type="datetime1">
              <a:rPr lang="en-US" smtClean="0"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09CAEA93-55E7-4DA9-90C2-089A26EEFEC4}" type="datetime1">
              <a:rPr lang="en-US" smtClean="0"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E34CF3C7-6809-4F39-BD67-A75817BDDE0A}" type="datetime1">
              <a:rPr lang="en-US" smtClean="0"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F7EAEB24-CE78-465C-A726-91D0868FA48F}" type="datetime1">
              <a:rPr lang="en-US" smtClean="0"/>
              <a:t>9/12/16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40BAADF0-1749-4E8B-9691-B44A5F8C0895}" type="datetime1">
              <a:rPr lang="en-US" smtClean="0"/>
              <a:t>9/12/16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A8AF628A-A867-4937-BBE5-207DB6F9C51A}" type="datetime1">
              <a:rPr lang="en-US" smtClean="0"/>
              <a:t>9/12/16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118BBB94-68E6-4675-A946-F1C5994EDBD7}" type="datetime1">
              <a:rPr lang="en-US" smtClean="0"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/>
          <a:lstStyle/>
          <a:p>
            <a:fld id="{DC3B8377-21E3-4835-B75D-4E2847E2750F}" type="datetime1">
              <a:rPr lang="en-US" smtClean="0"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282"/>
            <a:ext cx="8229600" cy="12177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00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19F43-F7F0-414A-A555-337B2D0D2CB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angular/angular_ref_directives.asp" TargetMode="External"/><Relationship Id="rId4" Type="http://schemas.openxmlformats.org/officeDocument/2006/relationships/hyperlink" Target="http://www.w3schools.com/angular/angular_examples.asp" TargetMode="External"/><Relationship Id="rId5" Type="http://schemas.openxmlformats.org/officeDocument/2006/relationships/hyperlink" Target="https://angular.io/cheatshee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ngularjs.org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pescriptlang.org" TargetMode="External"/><Relationship Id="rId4" Type="http://schemas.openxmlformats.org/officeDocument/2006/relationships/hyperlink" Target="http://www.typescriptlang.org/docs/tutorial.html" TargetMode="External"/><Relationship Id="rId5" Type="http://schemas.openxmlformats.org/officeDocument/2006/relationships/hyperlink" Target="http://www.typescriptlang.org/play/" TargetMode="External"/><Relationship Id="rId6" Type="http://schemas.openxmlformats.org/officeDocument/2006/relationships/hyperlink" Target="https://github.com/Microsoft/TypeScript/blob/master/doc/spec.md" TargetMode="External"/><Relationship Id="rId7" Type="http://schemas.openxmlformats.org/officeDocument/2006/relationships/hyperlink" Target="https://www.typescriptlang.org/docs/handbook/basic-typ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ypescriptlang.org/docs/tutorial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guide/installation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" TargetMode="External"/><Relationship Id="rId3" Type="http://schemas.openxmlformats.org/officeDocument/2006/relationships/hyperlink" Target="http://ionicframework.com/docs/v2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p2016f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rdova.apache.org/docs/en/latest/guide/overview/index.html" TargetMode="External"/><Relationship Id="rId4" Type="http://schemas.openxmlformats.org/officeDocument/2006/relationships/hyperlink" Target="https://cordova.apache.org/docs/en/latest/guide/support/index.html" TargetMode="External"/><Relationship Id="rId5" Type="http://schemas.openxmlformats.org/officeDocument/2006/relationships/hyperlink" Target="https://cordova.apache.org/plugins/" TargetMode="External"/><Relationship Id="rId6" Type="http://schemas.openxmlformats.org/officeDocument/2006/relationships/hyperlink" Target="http://www.tutorialspoint.com/cordova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rdova.apache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ngularjs.org" TargetMode="Externa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schools.com/angular/tryit.asp?filename=try_ng_intro" TargetMode="External"/><Relationship Id="rId3" Type="http://schemas.openxmlformats.org/officeDocument/2006/relationships/hyperlink" Target="http://www.w3schools.com/angular/angular_directives.as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angular/tryit.asp?filename=try_ng_expression_3" TargetMode="External"/><Relationship Id="rId4" Type="http://schemas.openxmlformats.org/officeDocument/2006/relationships/hyperlink" Target="http://www.w3schools.com/angular/angular_expressions.asp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schools.com/angular/tryit.asp?filename=try_ng_expressions_string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16511"/>
          <a:stretch/>
        </p:blipFill>
        <p:spPr>
          <a:xfrm>
            <a:off x="923600" y="364292"/>
            <a:ext cx="7419782" cy="37297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9081"/>
            <a:ext cx="7772400" cy="4267200"/>
          </a:xfrm>
        </p:spPr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7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AngularJS</a:t>
            </a:r>
            <a:r>
              <a:rPr lang="en-US" dirty="0" smtClean="0"/>
              <a:t>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Homepage</a:t>
            </a:r>
          </a:p>
          <a:p>
            <a:pPr lvl="1"/>
            <a:r>
              <a:rPr lang="en-US" dirty="0" smtClean="0">
                <a:hlinkClick r:id="rId2"/>
              </a:rPr>
              <a:t>http://angularjs.org/</a:t>
            </a:r>
            <a:endParaRPr lang="en-US" dirty="0" smtClean="0"/>
          </a:p>
          <a:p>
            <a:r>
              <a:rPr lang="en-US" dirty="0" smtClean="0"/>
              <a:t>Reference</a:t>
            </a:r>
          </a:p>
          <a:p>
            <a:pPr lvl="1"/>
            <a:r>
              <a:rPr lang="en-US" dirty="0">
                <a:hlinkClick r:id="rId3"/>
              </a:rPr>
              <a:t>http://www.w3schools.com/angular/</a:t>
            </a:r>
            <a:r>
              <a:rPr lang="en-US" dirty="0" smtClean="0">
                <a:hlinkClick r:id="rId3"/>
              </a:rPr>
              <a:t>angular_ref_directives.asp</a:t>
            </a:r>
            <a:endParaRPr lang="en-US" dirty="0"/>
          </a:p>
          <a:p>
            <a:r>
              <a:rPr lang="en-US" dirty="0" smtClean="0"/>
              <a:t>Tutorials</a:t>
            </a:r>
          </a:p>
          <a:p>
            <a:pPr lvl="1"/>
            <a:r>
              <a:rPr lang="en-US" dirty="0">
                <a:hlinkClick r:id="rId4"/>
              </a:rPr>
              <a:t>http://www.w3schools.com/angular/</a:t>
            </a:r>
            <a:r>
              <a:rPr lang="en-US" dirty="0" smtClean="0">
                <a:hlinkClick r:id="rId4"/>
              </a:rPr>
              <a:t>angular_examples.asp</a:t>
            </a:r>
            <a:endParaRPr lang="en-US" dirty="0" smtClean="0"/>
          </a:p>
          <a:p>
            <a:r>
              <a:rPr lang="en-US" dirty="0" smtClean="0"/>
              <a:t>Angular 2 </a:t>
            </a:r>
            <a:r>
              <a:rPr lang="en-US" dirty="0" err="1" smtClean="0"/>
              <a:t>cheatsheet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https://angular.io/</a:t>
            </a:r>
            <a:r>
              <a:rPr lang="en-US" dirty="0" smtClean="0">
                <a:hlinkClick r:id="rId5"/>
              </a:rPr>
              <a:t>cheatsheet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240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Superset of JavaScript</a:t>
            </a:r>
          </a:p>
          <a:p>
            <a:r>
              <a:rPr lang="en-US" dirty="0" smtClean="0"/>
              <a:t>Free, open source </a:t>
            </a:r>
            <a:r>
              <a:rPr lang="en-US" dirty="0" err="1" smtClean="0"/>
              <a:t>prog</a:t>
            </a:r>
            <a:r>
              <a:rPr lang="en-US" dirty="0" smtClean="0"/>
              <a:t>. language by </a:t>
            </a:r>
            <a:r>
              <a:rPr lang="en-US" dirty="0" err="1" smtClean="0"/>
              <a:t>MicroSoft</a:t>
            </a:r>
            <a:endParaRPr lang="en-US" dirty="0" smtClean="0"/>
          </a:p>
          <a:p>
            <a:r>
              <a:rPr lang="en-US" dirty="0" smtClean="0"/>
              <a:t>Compiled to JavaScript</a:t>
            </a:r>
          </a:p>
          <a:p>
            <a:r>
              <a:rPr lang="en-US" dirty="0" smtClean="0"/>
              <a:t>Benefit</a:t>
            </a:r>
          </a:p>
          <a:p>
            <a:pPr lvl="1"/>
            <a:r>
              <a:rPr lang="en-US" dirty="0" smtClean="0"/>
              <a:t>Type-checking (static typed)</a:t>
            </a:r>
          </a:p>
          <a:p>
            <a:pPr lvl="1"/>
            <a:r>
              <a:rPr lang="en-US" dirty="0" smtClean="0"/>
              <a:t>Can define new classes (more object oriented)</a:t>
            </a:r>
          </a:p>
          <a:p>
            <a:pPr lvl="1"/>
            <a:r>
              <a:rPr lang="en-US" dirty="0" smtClean="0"/>
              <a:t>Function overloading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39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r>
              <a:rPr lang="en-US" dirty="0" smtClean="0"/>
              <a:t>: Resources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Homepage</a:t>
            </a:r>
            <a:endParaRPr lang="en-US" altLang="ko-KR" dirty="0" smtClean="0">
              <a:hlinkClick r:id="rId2"/>
            </a:endParaRPr>
          </a:p>
          <a:p>
            <a:pPr lvl="1"/>
            <a:r>
              <a:rPr lang="en-US" altLang="ko-KR" u="sng" dirty="0" smtClean="0">
                <a:hlinkClick r:id="rId3"/>
              </a:rPr>
              <a:t>https</a:t>
            </a:r>
            <a:r>
              <a:rPr lang="en-US" altLang="ko-KR" u="sng" dirty="0">
                <a:hlinkClick r:id="rId3"/>
              </a:rPr>
              <a:t>://</a:t>
            </a:r>
            <a:r>
              <a:rPr lang="en-US" altLang="ko-KR" u="sng" dirty="0" smtClean="0">
                <a:hlinkClick r:id="rId3"/>
              </a:rPr>
              <a:t>www.typescriptlang.org</a:t>
            </a:r>
            <a:endParaRPr lang="en-US" altLang="ko-KR" u="sng" dirty="0" smtClean="0"/>
          </a:p>
          <a:p>
            <a:r>
              <a:rPr lang="en-US" altLang="ko-KR" dirty="0" smtClean="0"/>
              <a:t>Tutorial</a:t>
            </a:r>
          </a:p>
          <a:p>
            <a:pPr lvl="1"/>
            <a:r>
              <a:rPr lang="en-US" altLang="ko-KR" u="sng" dirty="0">
                <a:hlinkClick r:id="rId4"/>
              </a:rPr>
              <a:t>http://www.typescriptlang.org/docs/</a:t>
            </a:r>
            <a:r>
              <a:rPr lang="en-US" altLang="ko-KR" u="sng" dirty="0" smtClean="0">
                <a:hlinkClick r:id="rId4"/>
              </a:rPr>
              <a:t>tutorial.html</a:t>
            </a:r>
            <a:endParaRPr lang="en-US" altLang="ko-KR" u="sng" dirty="0" smtClean="0"/>
          </a:p>
          <a:p>
            <a:r>
              <a:rPr lang="en-US" altLang="ko-KR" dirty="0" smtClean="0"/>
              <a:t>Play (TS2JS)</a:t>
            </a:r>
          </a:p>
          <a:p>
            <a:pPr lvl="1"/>
            <a:r>
              <a:rPr lang="en-US" altLang="ko-KR" u="sng" dirty="0">
                <a:hlinkClick r:id="rId5"/>
              </a:rPr>
              <a:t>http://www.typescriptlang.org/play</a:t>
            </a:r>
            <a:r>
              <a:rPr lang="en-US" altLang="ko-KR" u="sng" dirty="0" smtClean="0">
                <a:hlinkClick r:id="rId5"/>
              </a:rPr>
              <a:t>/</a:t>
            </a:r>
            <a:endParaRPr lang="en-US" altLang="ko-KR" u="sng" dirty="0" smtClean="0"/>
          </a:p>
          <a:p>
            <a:r>
              <a:rPr lang="en-US" altLang="ko-KR" dirty="0" smtClean="0"/>
              <a:t>Language Specifications</a:t>
            </a:r>
          </a:p>
          <a:p>
            <a:pPr lvl="1"/>
            <a:r>
              <a:rPr lang="en-US" altLang="ko-KR" u="sng" dirty="0">
                <a:hlinkClick r:id="rId6"/>
              </a:rPr>
              <a:t>https://github.com/Microsoft/TypeScript/blob/master/doc/</a:t>
            </a:r>
            <a:r>
              <a:rPr lang="en-US" altLang="ko-KR" u="sng" dirty="0" smtClean="0">
                <a:hlinkClick r:id="rId6"/>
              </a:rPr>
              <a:t>spec.md</a:t>
            </a:r>
            <a:endParaRPr lang="en-US" altLang="ko-KR" u="sng" dirty="0" smtClean="0"/>
          </a:p>
          <a:p>
            <a:r>
              <a:rPr lang="en-US" altLang="ko-KR" dirty="0" smtClean="0"/>
              <a:t>Reference</a:t>
            </a:r>
          </a:p>
          <a:p>
            <a:pPr lvl="1"/>
            <a:r>
              <a:rPr lang="en-US" altLang="ko-KR" u="sng" dirty="0">
                <a:hlinkClick r:id="rId7"/>
              </a:rPr>
              <a:t>https://www.typescriptlang.org/docs/handbook/basic-</a:t>
            </a:r>
            <a:r>
              <a:rPr lang="en-US" altLang="ko-KR" u="sng" dirty="0" smtClean="0">
                <a:hlinkClick r:id="rId7"/>
              </a:rPr>
              <a:t>types.html</a:t>
            </a:r>
            <a:endParaRPr lang="en-US" altLang="ko-KR" u="sng" dirty="0" smtClean="0"/>
          </a:p>
          <a:p>
            <a:pPr lvl="1"/>
            <a:endParaRPr lang="en-US" altLang="ko-KR" u="sng" dirty="0"/>
          </a:p>
        </p:txBody>
      </p:sp>
    </p:spTree>
    <p:extLst>
      <p:ext uri="{BB962C8B-B14F-4D97-AF65-F5344CB8AC3E}">
        <p14:creationId xmlns:p14="http://schemas.microsoft.com/office/powerpoint/2010/main" val="2438316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Rewrite of the Ionic</a:t>
            </a:r>
          </a:p>
          <a:p>
            <a:pPr lvl="1"/>
            <a:r>
              <a:rPr lang="en-US" dirty="0" smtClean="0"/>
              <a:t>Simpler</a:t>
            </a:r>
          </a:p>
          <a:p>
            <a:pPr lvl="1"/>
            <a:r>
              <a:rPr lang="en-US" dirty="0" smtClean="0"/>
              <a:t>Easier to build</a:t>
            </a:r>
          </a:p>
          <a:p>
            <a:pPr lvl="1"/>
            <a:r>
              <a:rPr lang="en-US" dirty="0" smtClean="0"/>
              <a:t>Improved performance</a:t>
            </a:r>
          </a:p>
          <a:p>
            <a:pPr lvl="1"/>
            <a:r>
              <a:rPr lang="en-US" dirty="0" smtClean="0"/>
              <a:t>More native feeling UX</a:t>
            </a:r>
          </a:p>
          <a:p>
            <a:r>
              <a:rPr lang="en-US" dirty="0" smtClean="0"/>
              <a:t>Now in beta</a:t>
            </a:r>
          </a:p>
          <a:p>
            <a:r>
              <a:rPr lang="en-US" dirty="0" smtClean="0"/>
              <a:t>Depends on</a:t>
            </a:r>
          </a:p>
          <a:p>
            <a:pPr lvl="1"/>
            <a:r>
              <a:rPr lang="en-US" dirty="0" err="1" smtClean="0"/>
              <a:t>TypeScript</a:t>
            </a:r>
            <a:endParaRPr lang="en-US" dirty="0" smtClean="0"/>
          </a:p>
          <a:p>
            <a:pPr lvl="1"/>
            <a:r>
              <a:rPr lang="en-US" dirty="0" smtClean="0"/>
              <a:t>Angular 2 (beta)</a:t>
            </a:r>
          </a:p>
          <a:p>
            <a:pPr lvl="1"/>
            <a:r>
              <a:rPr lang="en-US" dirty="0" smtClean="0"/>
              <a:t>Sass</a:t>
            </a:r>
          </a:p>
          <a:p>
            <a:pPr lvl="1"/>
            <a:r>
              <a:rPr lang="en-US" dirty="0" smtClean="0"/>
              <a:t>Cordova</a:t>
            </a:r>
          </a:p>
          <a:p>
            <a:pPr lvl="1"/>
            <a:r>
              <a:rPr lang="en-US" dirty="0" smtClean="0"/>
              <a:t>Gulp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600" y="2260600"/>
            <a:ext cx="2836333" cy="283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949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Ionic2: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</a:t>
            </a:r>
          </a:p>
          <a:p>
            <a:pPr lvl="1"/>
            <a:r>
              <a:rPr lang="en-US" dirty="0" smtClean="0"/>
              <a:t>Linux, Windows, OS X</a:t>
            </a:r>
          </a:p>
          <a:p>
            <a:pPr lvl="1"/>
            <a:r>
              <a:rPr lang="en-US" dirty="0" smtClean="0"/>
              <a:t>For iPhone deployment, use OSX or </a:t>
            </a:r>
            <a:r>
              <a:rPr lang="en-US" dirty="0" err="1" smtClean="0"/>
              <a:t>PhoneGap</a:t>
            </a:r>
            <a:r>
              <a:rPr lang="en-US" dirty="0" smtClean="0"/>
              <a:t> Build / </a:t>
            </a:r>
            <a:r>
              <a:rPr lang="en-US" dirty="0" err="1" smtClean="0"/>
              <a:t>Telerik</a:t>
            </a:r>
            <a:r>
              <a:rPr lang="en-US" dirty="0" smtClean="0"/>
              <a:t> </a:t>
            </a:r>
            <a:r>
              <a:rPr lang="en-US" dirty="0" err="1" smtClean="0"/>
              <a:t>AppBuilder</a:t>
            </a:r>
            <a:endParaRPr lang="en-US" dirty="0" smtClean="0"/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err="1" smtClean="0"/>
              <a:t>Xcode</a:t>
            </a:r>
            <a:r>
              <a:rPr lang="en-US" dirty="0" smtClean="0"/>
              <a:t> (Mac)</a:t>
            </a:r>
          </a:p>
          <a:p>
            <a:pPr lvl="1"/>
            <a:r>
              <a:rPr lang="en-US" dirty="0" smtClean="0"/>
              <a:t>Android Studio</a:t>
            </a:r>
          </a:p>
          <a:p>
            <a:pPr lvl="1"/>
            <a:r>
              <a:rPr lang="en-US" dirty="0" err="1" smtClean="0"/>
              <a:t>Genymotion</a:t>
            </a:r>
            <a:endParaRPr lang="en-US" dirty="0"/>
          </a:p>
          <a:p>
            <a:pPr lvl="1"/>
            <a:r>
              <a:rPr lang="en-US" dirty="0" smtClean="0"/>
              <a:t>Editor: </a:t>
            </a:r>
            <a:r>
              <a:rPr lang="en-US" dirty="0"/>
              <a:t>VS Code (https://</a:t>
            </a:r>
            <a:r>
              <a:rPr lang="en-US" dirty="0" err="1" smtClean="0"/>
              <a:t>code.visualstudio.com</a:t>
            </a:r>
            <a:r>
              <a:rPr lang="en-US" dirty="0" smtClean="0"/>
              <a:t>), Atom</a:t>
            </a:r>
          </a:p>
          <a:p>
            <a:pPr lvl="1"/>
            <a:r>
              <a:rPr lang="en-US" dirty="0" smtClean="0"/>
              <a:t>NPM (Node Package Manager) within </a:t>
            </a:r>
            <a:r>
              <a:rPr lang="en-US" dirty="0" err="1" smtClean="0"/>
              <a:t>Node.js</a:t>
            </a:r>
            <a:endParaRPr lang="en-US" dirty="0" smtClean="0"/>
          </a:p>
          <a:p>
            <a:pPr lvl="2"/>
            <a:r>
              <a:rPr lang="en-US" dirty="0" smtClean="0"/>
              <a:t>can install Cordova / Ionic via NPM</a:t>
            </a:r>
          </a:p>
          <a:p>
            <a:pPr lvl="2"/>
            <a:r>
              <a:rPr lang="en-US" dirty="0" err="1" smtClean="0"/>
              <a:t>npm</a:t>
            </a:r>
            <a:r>
              <a:rPr lang="en-US" dirty="0" smtClean="0"/>
              <a:t> install –g </a:t>
            </a:r>
            <a:r>
              <a:rPr lang="en-US" dirty="0" err="1" smtClean="0"/>
              <a:t>cordova</a:t>
            </a:r>
            <a:endParaRPr lang="en-US" dirty="0" smtClean="0"/>
          </a:p>
          <a:p>
            <a:pPr lvl="2"/>
            <a:r>
              <a:rPr lang="en-US" dirty="0" err="1" smtClean="0"/>
              <a:t>npm</a:t>
            </a:r>
            <a:r>
              <a:rPr lang="en-US" dirty="0" smtClean="0"/>
              <a:t> install –g </a:t>
            </a:r>
            <a:r>
              <a:rPr lang="en-US" dirty="0" err="1" smtClean="0"/>
              <a:t>ionic@beta</a:t>
            </a:r>
            <a:endParaRPr lang="en-US" dirty="0" smtClean="0"/>
          </a:p>
          <a:p>
            <a:r>
              <a:rPr lang="en-US" dirty="0" smtClean="0"/>
              <a:t>Installation guide</a:t>
            </a:r>
          </a:p>
          <a:p>
            <a:pPr lvl="1"/>
            <a:r>
              <a:rPr lang="en-US" dirty="0">
                <a:hlinkClick r:id="rId2"/>
              </a:rPr>
              <a:t>http://ionicframework.com/docs/guide/</a:t>
            </a:r>
            <a:r>
              <a:rPr lang="en-US" dirty="0" smtClean="0">
                <a:hlinkClick r:id="rId2"/>
              </a:rPr>
              <a:t>installation.html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3518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r>
              <a:rPr lang="en-US" dirty="0" smtClean="0"/>
              <a:t>: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7246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Static </a:t>
            </a:r>
            <a:r>
              <a:rPr lang="en-US" dirty="0"/>
              <a:t>type</a:t>
            </a:r>
          </a:p>
          <a:p>
            <a:pPr lvl="1"/>
            <a:r>
              <a:rPr lang="en-US" dirty="0" err="1"/>
              <a:t>var</a:t>
            </a:r>
            <a:r>
              <a:rPr lang="en-US" dirty="0"/>
              <a:t> &lt;id&gt;:&lt;type&gt; = &lt;value&gt;</a:t>
            </a:r>
          </a:p>
          <a:p>
            <a:pPr lvl="2"/>
            <a:r>
              <a:rPr lang="en-US" dirty="0" err="1">
                <a:solidFill>
                  <a:srgbClr val="0000FF"/>
                </a:solidFill>
              </a:rPr>
              <a:t>var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name:string</a:t>
            </a:r>
            <a:r>
              <a:rPr lang="en-US" dirty="0">
                <a:solidFill>
                  <a:srgbClr val="0000FF"/>
                </a:solidFill>
              </a:rPr>
              <a:t> = “hello”</a:t>
            </a:r>
            <a:r>
              <a:rPr lang="en-US" dirty="0"/>
              <a:t>;</a:t>
            </a:r>
          </a:p>
          <a:p>
            <a:r>
              <a:rPr lang="en-US" dirty="0"/>
              <a:t>Dynamic type</a:t>
            </a:r>
          </a:p>
          <a:p>
            <a:pPr lvl="1"/>
            <a:r>
              <a:rPr lang="en-US" dirty="0" err="1"/>
              <a:t>var</a:t>
            </a:r>
            <a:r>
              <a:rPr lang="en-US" dirty="0"/>
              <a:t> &lt;id&gt;:any = &lt;value&gt;</a:t>
            </a:r>
          </a:p>
          <a:p>
            <a:pPr lvl="2"/>
            <a:r>
              <a:rPr lang="en-US" dirty="0" err="1">
                <a:solidFill>
                  <a:srgbClr val="0000FF"/>
                </a:solidFill>
              </a:rPr>
              <a:t>var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x:any</a:t>
            </a:r>
            <a:r>
              <a:rPr lang="en-US" dirty="0">
                <a:solidFill>
                  <a:srgbClr val="0000FF"/>
                </a:solidFill>
              </a:rPr>
              <a:t> = 4;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x = “hi”;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x = new Object();</a:t>
            </a:r>
          </a:p>
          <a:p>
            <a:r>
              <a:rPr lang="en-US" dirty="0"/>
              <a:t>Automatic type inferring</a:t>
            </a:r>
          </a:p>
          <a:p>
            <a:pPr lvl="1"/>
            <a:r>
              <a:rPr lang="en-US" dirty="0" err="1"/>
              <a:t>var</a:t>
            </a:r>
            <a:r>
              <a:rPr lang="en-US" dirty="0"/>
              <a:t> &lt;id&gt; = &lt;value&gt;</a:t>
            </a:r>
          </a:p>
          <a:p>
            <a:pPr lvl="2"/>
            <a:r>
              <a:rPr lang="en-US" dirty="0" err="1">
                <a:solidFill>
                  <a:srgbClr val="0000FF"/>
                </a:solidFill>
              </a:rPr>
              <a:t>var</a:t>
            </a:r>
            <a:r>
              <a:rPr lang="en-US" dirty="0">
                <a:solidFill>
                  <a:srgbClr val="0000FF"/>
                </a:solidFill>
              </a:rPr>
              <a:t> demo = 1;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demo = “</a:t>
            </a:r>
            <a:r>
              <a:rPr lang="en-US" dirty="0" err="1">
                <a:solidFill>
                  <a:srgbClr val="0000FF"/>
                </a:solidFill>
              </a:rPr>
              <a:t>abc</a:t>
            </a:r>
            <a:r>
              <a:rPr lang="en-US" dirty="0">
                <a:solidFill>
                  <a:srgbClr val="0000FF"/>
                </a:solidFill>
              </a:rPr>
              <a:t>”;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 Error</a:t>
            </a:r>
            <a:endParaRPr lang="en-US" dirty="0"/>
          </a:p>
          <a:p>
            <a:r>
              <a:rPr lang="en-US" dirty="0"/>
              <a:t>When compiled, types are erased</a:t>
            </a:r>
          </a:p>
          <a:p>
            <a:endParaRPr lang="en-US" dirty="0"/>
          </a:p>
        </p:txBody>
      </p:sp>
      <p:pic>
        <p:nvPicPr>
          <p:cNvPr id="9" name="Picture 8" descr="Screen Shot 2016-09-12 at 2.18.4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1" y="5672667"/>
            <a:ext cx="4944533" cy="86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902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r>
              <a:rPr lang="en-US" dirty="0" smtClean="0"/>
              <a:t>: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Class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914400" lvl="2" indent="0">
              <a:buNone/>
            </a:pPr>
            <a:r>
              <a:rPr lang="en-US" dirty="0">
                <a:solidFill>
                  <a:srgbClr val="0000FF"/>
                </a:solidFill>
              </a:rPr>
              <a:t>class Person {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0000FF"/>
                </a:solidFill>
              </a:rPr>
              <a:t>constructor( public name: String ) {</a:t>
            </a:r>
          </a:p>
          <a:p>
            <a:pPr marL="1828800" lvl="4" indent="0">
              <a:buNone/>
            </a:pPr>
            <a:r>
              <a:rPr lang="en-US" dirty="0" err="1">
                <a:solidFill>
                  <a:srgbClr val="0000FF"/>
                </a:solidFill>
              </a:rPr>
              <a:t>this.name</a:t>
            </a:r>
            <a:r>
              <a:rPr lang="en-US" dirty="0">
                <a:solidFill>
                  <a:srgbClr val="0000FF"/>
                </a:solidFill>
              </a:rPr>
              <a:t> = name;</a:t>
            </a:r>
          </a:p>
          <a:p>
            <a:pPr marL="1371600" lvl="3" indent="0">
              <a:buNone/>
            </a:pPr>
            <a:r>
              <a:rPr lang="en-US" dirty="0">
                <a:solidFill>
                  <a:srgbClr val="0000FF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}</a:t>
            </a:r>
            <a:endParaRPr lang="en-US" dirty="0" smtClean="0"/>
          </a:p>
        </p:txBody>
      </p:sp>
      <p:pic>
        <p:nvPicPr>
          <p:cNvPr id="5" name="Picture 4" descr="Screen Shot 2016-09-12 at 2.19.3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2" y="2019950"/>
            <a:ext cx="3873500" cy="3089686"/>
          </a:xfrm>
          <a:prstGeom prst="rect">
            <a:avLst/>
          </a:prstGeom>
        </p:spPr>
      </p:pic>
      <p:pic>
        <p:nvPicPr>
          <p:cNvPr id="6" name="Picture 5" descr="Screen Shot 2016-09-12 at 2.20.0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668" y="2019950"/>
            <a:ext cx="4910667" cy="30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66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r>
              <a:rPr lang="en-US" dirty="0" smtClean="0"/>
              <a:t>: Interface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are compatible if internal structure is compatible</a:t>
            </a:r>
          </a:p>
          <a:p>
            <a:endParaRPr lang="en-US" dirty="0"/>
          </a:p>
        </p:txBody>
      </p:sp>
      <p:pic>
        <p:nvPicPr>
          <p:cNvPr id="9" name="Picture 8" descr="Screen Shot 2016-09-12 at 1.20.4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66" y="2639985"/>
            <a:ext cx="7686065" cy="3726947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825835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TypeScript</a:t>
            </a:r>
            <a:r>
              <a:rPr lang="en-US" dirty="0" smtClean="0"/>
              <a:t>: Arrow </a:t>
            </a:r>
            <a:r>
              <a:rPr lang="en-US" dirty="0" err="1" smtClean="0"/>
              <a:t>Func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shorter syntax for writing anonymous functions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3" descr="Screen Shot 2016-09-12 at 2.35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2514600"/>
            <a:ext cx="7747000" cy="469900"/>
          </a:xfrm>
          <a:prstGeom prst="rect">
            <a:avLst/>
          </a:prstGeom>
        </p:spPr>
      </p:pic>
      <p:pic>
        <p:nvPicPr>
          <p:cNvPr id="5" name="Picture 4" descr="Screen Shot 2016-09-12 at 2.35.5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00" y="4364567"/>
            <a:ext cx="6286500" cy="43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4097867" y="3251200"/>
            <a:ext cx="880533" cy="7958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81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2: Decorator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functionality to a class</a:t>
            </a:r>
          </a:p>
          <a:p>
            <a:r>
              <a:rPr lang="en-US" dirty="0" smtClean="0"/>
              <a:t>@Component decorator</a:t>
            </a:r>
          </a:p>
        </p:txBody>
      </p:sp>
      <p:pic>
        <p:nvPicPr>
          <p:cNvPr id="4" name="Picture 3" descr="Screen Shot 2016-09-12 at 2.52.2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7" y="2529009"/>
            <a:ext cx="5554134" cy="3804058"/>
          </a:xfrm>
          <a:prstGeom prst="rect">
            <a:avLst/>
          </a:prstGeom>
        </p:spPr>
      </p:pic>
      <p:pic>
        <p:nvPicPr>
          <p:cNvPr id="5" name="Picture 4" descr="Screen Shot 2016-09-12 at 2.52.5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812367"/>
            <a:ext cx="5334000" cy="1041400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6248401" y="1600200"/>
            <a:ext cx="2624666" cy="1938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Import module “Component” </a:t>
            </a:r>
          </a:p>
          <a:p>
            <a:r>
              <a:rPr lang="en-US" dirty="0"/>
              <a:t> </a:t>
            </a:r>
            <a:r>
              <a:rPr lang="en-US" dirty="0" smtClean="0"/>
              <a:t>  - no need &lt;script&gt;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export means</a:t>
            </a:r>
          </a:p>
          <a:p>
            <a:r>
              <a:rPr lang="en-US" dirty="0" smtClean="0"/>
              <a:t>   - can be imported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Data binding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199467" y="1879600"/>
            <a:ext cx="2201334" cy="7958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030133" y="3115733"/>
            <a:ext cx="2370670" cy="6434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686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source SDK for hybrid mobile app dev.</a:t>
            </a:r>
          </a:p>
          <a:p>
            <a:r>
              <a:rPr lang="en-US" dirty="0" smtClean="0"/>
              <a:t>Based on </a:t>
            </a:r>
          </a:p>
          <a:p>
            <a:pPr lvl="1"/>
            <a:r>
              <a:rPr lang="en-US" dirty="0" err="1" smtClean="0"/>
              <a:t>AngularJS</a:t>
            </a:r>
            <a:endParaRPr lang="en-US" dirty="0" smtClean="0"/>
          </a:p>
          <a:p>
            <a:pPr lvl="1"/>
            <a:r>
              <a:rPr lang="en-US" dirty="0" smtClean="0"/>
              <a:t>Apache Cordova</a:t>
            </a:r>
          </a:p>
          <a:p>
            <a:r>
              <a:rPr lang="en-US" dirty="0" smtClean="0"/>
              <a:t>Develop app using</a:t>
            </a:r>
          </a:p>
          <a:p>
            <a:pPr lvl="1"/>
            <a:r>
              <a:rPr lang="en-US" dirty="0" smtClean="0"/>
              <a:t>CSS</a:t>
            </a:r>
          </a:p>
          <a:p>
            <a:pPr lvl="1"/>
            <a:r>
              <a:rPr lang="en-US" dirty="0" smtClean="0"/>
              <a:t>HTML5</a:t>
            </a:r>
          </a:p>
          <a:p>
            <a:pPr lvl="1"/>
            <a:r>
              <a:rPr lang="en-US" dirty="0" smtClean="0"/>
              <a:t>Sass</a:t>
            </a:r>
          </a:p>
          <a:p>
            <a:r>
              <a:rPr lang="en-US" dirty="0" smtClean="0"/>
              <a:t>Can distribute apps to native app stores</a:t>
            </a:r>
          </a:p>
          <a:p>
            <a:r>
              <a:rPr lang="en-US" dirty="0" smtClean="0"/>
              <a:t>Installation needs</a:t>
            </a:r>
          </a:p>
          <a:p>
            <a:pPr lvl="1"/>
            <a:r>
              <a:rPr lang="en-US" dirty="0" err="1" smtClean="0"/>
              <a:t>Node.js</a:t>
            </a:r>
            <a:endParaRPr lang="en-US" dirty="0" smtClean="0"/>
          </a:p>
          <a:p>
            <a:pPr lvl="1"/>
            <a:r>
              <a:rPr lang="en-US" dirty="0" err="1" smtClean="0"/>
              <a:t>npm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425" y="5172807"/>
            <a:ext cx="3408375" cy="118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7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2:resources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Ionic website: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ionicframework.com</a:t>
            </a:r>
            <a:endParaRPr lang="en-US" dirty="0" smtClean="0"/>
          </a:p>
          <a:p>
            <a:r>
              <a:rPr lang="en-US" dirty="0" smtClean="0"/>
              <a:t>Ionic 2 website</a:t>
            </a:r>
          </a:p>
          <a:p>
            <a:pPr lvl="1"/>
            <a:r>
              <a:rPr lang="en-US" dirty="0">
                <a:hlinkClick r:id="rId3"/>
              </a:rPr>
              <a:t>http://ionicframework.com/docs/v2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2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Ionic 2</a:t>
            </a:r>
          </a:p>
          <a:p>
            <a:r>
              <a:rPr lang="en-US" dirty="0" smtClean="0"/>
              <a:t>Create a blank app as follows.</a:t>
            </a:r>
          </a:p>
          <a:p>
            <a:pPr lvl="1"/>
            <a:r>
              <a:rPr lang="en-US" dirty="0"/>
              <a:t>ionic start </a:t>
            </a:r>
            <a:r>
              <a:rPr lang="en-US" dirty="0" err="1" smtClean="0"/>
              <a:t>helloworld</a:t>
            </a:r>
            <a:r>
              <a:rPr lang="en-US" dirty="0" smtClean="0"/>
              <a:t>-blank blank </a:t>
            </a:r>
            <a:r>
              <a:rPr lang="en-US" dirty="0"/>
              <a:t>–v2 –</a:t>
            </a:r>
            <a:r>
              <a:rPr lang="en-US" dirty="0" err="1"/>
              <a:t>ts</a:t>
            </a:r>
            <a:endParaRPr lang="en-US" dirty="0"/>
          </a:p>
          <a:p>
            <a:pPr lvl="1"/>
            <a:r>
              <a:rPr lang="en-US" dirty="0"/>
              <a:t>ionic start </a:t>
            </a:r>
            <a:r>
              <a:rPr lang="en-US" dirty="0" err="1" smtClean="0"/>
              <a:t>helloworld-sidemenu</a:t>
            </a:r>
            <a:r>
              <a:rPr lang="en-US" dirty="0" smtClean="0"/>
              <a:t> </a:t>
            </a:r>
            <a:r>
              <a:rPr lang="en-US" dirty="0" err="1"/>
              <a:t>sidemenu</a:t>
            </a:r>
            <a:r>
              <a:rPr lang="en-US" dirty="0"/>
              <a:t> –v2 –</a:t>
            </a:r>
            <a:r>
              <a:rPr lang="en-US" dirty="0" err="1"/>
              <a:t>ts</a:t>
            </a:r>
            <a:endParaRPr lang="en-US" dirty="0"/>
          </a:p>
          <a:p>
            <a:pPr lvl="1"/>
            <a:r>
              <a:rPr lang="en-US" dirty="0" smtClean="0"/>
              <a:t>ionic start </a:t>
            </a:r>
            <a:r>
              <a:rPr lang="en-US" dirty="0" err="1" smtClean="0"/>
              <a:t>helloworld</a:t>
            </a:r>
            <a:r>
              <a:rPr lang="en-US" dirty="0" smtClean="0"/>
              <a:t>-tabs tabs–v2 –</a:t>
            </a:r>
            <a:r>
              <a:rPr lang="en-US" dirty="0" err="1" smtClean="0"/>
              <a:t>ts</a:t>
            </a:r>
            <a:endParaRPr lang="en-US" dirty="0" smtClean="0"/>
          </a:p>
          <a:p>
            <a:r>
              <a:rPr lang="en-US" dirty="0" smtClean="0"/>
              <a:t>Email to </a:t>
            </a:r>
            <a:r>
              <a:rPr lang="en-US" dirty="0" smtClean="0">
                <a:hlinkClick r:id="rId2"/>
              </a:rPr>
              <a:t>mp2016f@gmail.com</a:t>
            </a:r>
            <a:r>
              <a:rPr lang="en-US" dirty="0" smtClean="0"/>
              <a:t> by Monday 11am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5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Cordova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formerly </a:t>
            </a:r>
            <a:r>
              <a:rPr lang="en-US" dirty="0" err="1" smtClean="0"/>
              <a:t>PhoneGap</a:t>
            </a:r>
            <a:r>
              <a:rPr lang="en-US" dirty="0" smtClean="0"/>
              <a:t>, Cordova Callback</a:t>
            </a:r>
          </a:p>
          <a:p>
            <a:r>
              <a:rPr lang="en-US" dirty="0" smtClean="0"/>
              <a:t>cross-platform mobile Apps using web technologies</a:t>
            </a:r>
          </a:p>
          <a:p>
            <a:pPr lvl="1"/>
            <a:r>
              <a:rPr lang="en-US" dirty="0" smtClean="0"/>
              <a:t>HTML5: Rendering, HW access</a:t>
            </a:r>
          </a:p>
          <a:p>
            <a:pPr lvl="1"/>
            <a:r>
              <a:rPr lang="en-US" dirty="0" smtClean="0"/>
              <a:t>CSS3: Styling</a:t>
            </a:r>
            <a:endParaRPr lang="en-US" dirty="0"/>
          </a:p>
          <a:p>
            <a:pPr lvl="1"/>
            <a:r>
              <a:rPr lang="en-US" dirty="0" smtClean="0"/>
              <a:t>JavaScript: Logic</a:t>
            </a:r>
          </a:p>
          <a:p>
            <a:r>
              <a:rPr lang="en-US" dirty="0" smtClean="0"/>
              <a:t>Runs in a wrapper for </a:t>
            </a:r>
            <a:r>
              <a:rPr lang="en-US" dirty="0" err="1" smtClean="0"/>
              <a:t>terget</a:t>
            </a:r>
            <a:r>
              <a:rPr lang="en-US" dirty="0" smtClean="0"/>
              <a:t> platform</a:t>
            </a:r>
          </a:p>
          <a:p>
            <a:r>
              <a:rPr lang="en-US" dirty="0" smtClean="0"/>
              <a:t>Can be wrapped</a:t>
            </a:r>
          </a:p>
          <a:p>
            <a:pPr lvl="1"/>
            <a:r>
              <a:rPr lang="en-US" dirty="0" smtClean="0"/>
              <a:t>Ionic, Intel XDK, Monaca</a:t>
            </a:r>
            <a:r>
              <a:rPr lang="is-IS" dirty="0" smtClean="0"/>
              <a:t>…</a:t>
            </a:r>
            <a:endParaRPr lang="en-US" dirty="0"/>
          </a:p>
          <a:p>
            <a:r>
              <a:rPr lang="is-IS" dirty="0" smtClean="0"/>
              <a:t>Extendable by plugins</a:t>
            </a:r>
          </a:p>
          <a:p>
            <a:r>
              <a:rPr lang="is-IS" dirty="0" smtClean="0"/>
              <a:t>Can mix with native code</a:t>
            </a:r>
          </a:p>
          <a:p>
            <a:r>
              <a:rPr lang="is-IS" dirty="0" smtClean="0"/>
              <a:t>No UI widget/ MV* framework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5436" y="3983979"/>
            <a:ext cx="2346781" cy="264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75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>
            <a:normAutofit/>
          </a:bodyPr>
          <a:lstStyle/>
          <a:p>
            <a:r>
              <a:rPr lang="en-US" dirty="0" smtClean="0"/>
              <a:t>Cordova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2806" cy="4525963"/>
          </a:xfrm>
        </p:spPr>
        <p:txBody>
          <a:bodyPr/>
          <a:lstStyle/>
          <a:p>
            <a:r>
              <a:rPr lang="en-US" dirty="0" err="1" smtClean="0"/>
              <a:t>WebView</a:t>
            </a:r>
            <a:endParaRPr lang="en-US" dirty="0" smtClean="0"/>
          </a:p>
          <a:p>
            <a:pPr lvl="1"/>
            <a:r>
              <a:rPr lang="en-US" dirty="0" smtClean="0"/>
              <a:t>Provides user interface by HTML rendering</a:t>
            </a:r>
          </a:p>
          <a:p>
            <a:r>
              <a:rPr lang="en-US" dirty="0" smtClean="0"/>
              <a:t>Web App</a:t>
            </a:r>
          </a:p>
          <a:p>
            <a:pPr lvl="1"/>
            <a:r>
              <a:rPr lang="en-US" dirty="0" smtClean="0"/>
              <a:t>Your code, as a web page, </a:t>
            </a:r>
            <a:r>
              <a:rPr lang="en-US" dirty="0" err="1" smtClean="0"/>
              <a:t>index.html</a:t>
            </a:r>
            <a:endParaRPr lang="en-US" dirty="0" smtClean="0"/>
          </a:p>
          <a:p>
            <a:r>
              <a:rPr lang="en-US" dirty="0"/>
              <a:t>Plugins </a:t>
            </a:r>
          </a:p>
          <a:p>
            <a:pPr lvl="1"/>
            <a:r>
              <a:rPr lang="en-US" dirty="0" smtClean="0"/>
              <a:t>let JS call native components</a:t>
            </a:r>
          </a:p>
          <a:p>
            <a:pPr lvl="1"/>
            <a:r>
              <a:rPr lang="en-US" dirty="0" smtClean="0"/>
              <a:t>core plugins</a:t>
            </a:r>
          </a:p>
          <a:p>
            <a:pPr lvl="2"/>
            <a:r>
              <a:rPr lang="en-US" dirty="0" err="1" smtClean="0"/>
              <a:t>acc</a:t>
            </a:r>
            <a:r>
              <a:rPr lang="en-US" dirty="0" smtClean="0"/>
              <a:t>, cam, comp, </a:t>
            </a:r>
            <a:r>
              <a:rPr lang="en-US" dirty="0" err="1" smtClean="0"/>
              <a:t>cont</a:t>
            </a:r>
            <a:r>
              <a:rPr lang="en-US" dirty="0" smtClean="0"/>
              <a:t>, </a:t>
            </a:r>
            <a:r>
              <a:rPr lang="en-US" dirty="0" err="1" smtClean="0"/>
              <a:t>loc</a:t>
            </a:r>
            <a:r>
              <a:rPr lang="en-US" dirty="0" smtClean="0"/>
              <a:t>,..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-party plugins</a:t>
            </a:r>
          </a:p>
          <a:p>
            <a:pPr lvl="2"/>
            <a:r>
              <a:rPr lang="en-US" dirty="0" err="1" smtClean="0"/>
              <a:t>splashscreen</a:t>
            </a:r>
            <a:r>
              <a:rPr lang="en-US" dirty="0" smtClean="0"/>
              <a:t>, </a:t>
            </a:r>
            <a:r>
              <a:rPr lang="en-US" dirty="0" err="1" smtClean="0"/>
              <a:t>inAppBrowser</a:t>
            </a:r>
            <a:r>
              <a:rPr lang="en-US" dirty="0" smtClean="0"/>
              <a:t>,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8305" y="3077482"/>
            <a:ext cx="4595695" cy="363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441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Cordova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Homepage</a:t>
            </a:r>
          </a:p>
          <a:p>
            <a:pPr lvl="1"/>
            <a:r>
              <a:rPr lang="en-US" dirty="0" smtClean="0">
                <a:hlinkClick r:id="rId2"/>
              </a:rPr>
              <a:t>http://cordova.apache.org/</a:t>
            </a:r>
            <a:endParaRPr lang="en-US" dirty="0" smtClean="0"/>
          </a:p>
          <a:p>
            <a:r>
              <a:rPr lang="en-US" dirty="0" smtClean="0"/>
              <a:t>Introduction</a:t>
            </a:r>
          </a:p>
          <a:p>
            <a:pPr lvl="1"/>
            <a:r>
              <a:rPr lang="en-US" dirty="0">
                <a:hlinkClick r:id="rId3"/>
              </a:rPr>
              <a:t>https://cordova.apache.org/docs/en/latest/guide/overview/</a:t>
            </a:r>
            <a:r>
              <a:rPr lang="en-US" dirty="0" smtClean="0">
                <a:hlinkClick r:id="rId3"/>
              </a:rPr>
              <a:t>index.html</a:t>
            </a:r>
            <a:endParaRPr lang="en-US" dirty="0" smtClean="0"/>
          </a:p>
          <a:p>
            <a:r>
              <a:rPr lang="en-US" dirty="0" smtClean="0"/>
              <a:t>Supporting features </a:t>
            </a:r>
          </a:p>
          <a:p>
            <a:pPr lvl="1"/>
            <a:r>
              <a:rPr lang="en-US" dirty="0">
                <a:hlinkClick r:id="rId4"/>
              </a:rPr>
              <a:t>https://cordova.apache.org/docs/en/latest/guide/support/</a:t>
            </a:r>
            <a:r>
              <a:rPr lang="en-US" dirty="0" smtClean="0">
                <a:hlinkClick r:id="rId4"/>
              </a:rPr>
              <a:t>index.html</a:t>
            </a:r>
            <a:endParaRPr lang="en-US" dirty="0" smtClean="0"/>
          </a:p>
          <a:p>
            <a:r>
              <a:rPr lang="en-US" dirty="0" smtClean="0"/>
              <a:t>Plugins</a:t>
            </a:r>
          </a:p>
          <a:p>
            <a:pPr lvl="1"/>
            <a:r>
              <a:rPr lang="en-US" dirty="0">
                <a:hlinkClick r:id="rId5"/>
              </a:rPr>
              <a:t>https://cordova.apache.org/plugins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 smtClean="0"/>
              <a:t>Tutorial</a:t>
            </a:r>
          </a:p>
          <a:p>
            <a:pPr lvl="1"/>
            <a:r>
              <a:rPr lang="en-US" dirty="0">
                <a:hlinkClick r:id="rId6"/>
              </a:rPr>
              <a:t>http://www.tutorialspoint.com/cordova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8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AngularJS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web app with </a:t>
            </a:r>
            <a:r>
              <a:rPr lang="en-US" i="1" dirty="0" smtClean="0"/>
              <a:t>dynamic</a:t>
            </a:r>
            <a:r>
              <a:rPr lang="en-US" dirty="0" smtClean="0"/>
              <a:t> views (1-page app)</a:t>
            </a:r>
          </a:p>
          <a:p>
            <a:pPr lvl="1"/>
            <a:r>
              <a:rPr lang="en-US" dirty="0" smtClean="0"/>
              <a:t>JavaScript framework</a:t>
            </a:r>
          </a:p>
          <a:p>
            <a:pPr lvl="1"/>
            <a:r>
              <a:rPr lang="en-US" dirty="0" smtClean="0"/>
              <a:t>Extends HTML attributes with </a:t>
            </a:r>
            <a:r>
              <a:rPr lang="en-US" dirty="0" smtClean="0">
                <a:solidFill>
                  <a:srgbClr val="FF0000"/>
                </a:solidFill>
              </a:rPr>
              <a:t>Directives</a:t>
            </a:r>
          </a:p>
          <a:p>
            <a:pPr lvl="1"/>
            <a:r>
              <a:rPr lang="en-US" dirty="0" smtClean="0"/>
              <a:t>Binds data to HTML with </a:t>
            </a:r>
            <a:r>
              <a:rPr lang="en-US" dirty="0" smtClean="0">
                <a:solidFill>
                  <a:srgbClr val="FF0000"/>
                </a:solidFill>
              </a:rPr>
              <a:t>Expression</a:t>
            </a:r>
          </a:p>
          <a:p>
            <a:r>
              <a:rPr lang="en-US" dirty="0" smtClean="0"/>
              <a:t>By </a:t>
            </a:r>
            <a:r>
              <a:rPr lang="en-US" dirty="0" err="1" smtClean="0"/>
              <a:t>Misko</a:t>
            </a:r>
            <a:r>
              <a:rPr lang="en-US" dirty="0" smtClean="0"/>
              <a:t> </a:t>
            </a:r>
            <a:r>
              <a:rPr lang="en-US" dirty="0" err="1" smtClean="0"/>
              <a:t>Hevery</a:t>
            </a:r>
            <a:r>
              <a:rPr lang="en-US" dirty="0" smtClean="0"/>
              <a:t> in Google since 2009</a:t>
            </a:r>
          </a:p>
          <a:p>
            <a:r>
              <a:rPr lang="en-US" dirty="0" smtClean="0"/>
              <a:t>Called “Angular” because of “&lt;“ in HTML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ng</a:t>
            </a:r>
            <a:r>
              <a:rPr lang="en-US" dirty="0" smtClean="0"/>
              <a:t>” namespace because </a:t>
            </a:r>
            <a:r>
              <a:rPr lang="en-US" dirty="0" err="1" smtClean="0"/>
              <a:t>ng</a:t>
            </a:r>
            <a:r>
              <a:rPr lang="en-US" dirty="0" smtClean="0"/>
              <a:t> sounds like angular</a:t>
            </a:r>
          </a:p>
          <a:p>
            <a:r>
              <a:rPr lang="en-US" dirty="0" smtClean="0">
                <a:hlinkClick r:id="rId2"/>
              </a:rPr>
              <a:t>http://angularjs.org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700" y="4994326"/>
            <a:ext cx="48641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6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AngularJS</a:t>
            </a:r>
            <a:r>
              <a:rPr lang="en-US" dirty="0"/>
              <a:t> </a:t>
            </a:r>
            <a:r>
              <a:rPr lang="en-US" dirty="0" smtClean="0"/>
              <a:t>is JS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in JavaScript</a:t>
            </a:r>
          </a:p>
          <a:p>
            <a:r>
              <a:rPr lang="en-US" dirty="0" smtClean="0"/>
              <a:t>Add to webpage by</a:t>
            </a:r>
          </a:p>
          <a:p>
            <a:pPr lvl="1"/>
            <a:r>
              <a:rPr lang="en-US" dirty="0"/>
              <a:t>&lt;script </a:t>
            </a:r>
            <a:r>
              <a:rPr lang="en-US" dirty="0" err="1"/>
              <a:t>src</a:t>
            </a:r>
            <a:r>
              <a:rPr lang="en-US" dirty="0"/>
              <a:t>="http://</a:t>
            </a:r>
            <a:r>
              <a:rPr lang="en-US" dirty="0" err="1"/>
              <a:t>ajax.googleapis.com</a:t>
            </a:r>
            <a:r>
              <a:rPr lang="en-US" dirty="0"/>
              <a:t>/</a:t>
            </a:r>
            <a:r>
              <a:rPr lang="en-US" dirty="0" err="1"/>
              <a:t>ajax</a:t>
            </a:r>
            <a:r>
              <a:rPr lang="en-US" dirty="0"/>
              <a:t>/libs/</a:t>
            </a:r>
            <a:r>
              <a:rPr lang="en-US" dirty="0" err="1"/>
              <a:t>angularjs</a:t>
            </a:r>
            <a:r>
              <a:rPr lang="en-US" dirty="0"/>
              <a:t>/1.4.8/</a:t>
            </a:r>
            <a:r>
              <a:rPr lang="en-US" dirty="0" err="1"/>
              <a:t>angular.min.js</a:t>
            </a:r>
            <a:r>
              <a:rPr lang="en-US" dirty="0"/>
              <a:t>"&gt;&lt;/script</a:t>
            </a:r>
            <a:r>
              <a:rPr lang="en-US" dirty="0" smtClean="0"/>
              <a:t>&gt;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615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AngularJS</a:t>
            </a:r>
            <a:r>
              <a:rPr lang="en-US" dirty="0" smtClean="0"/>
              <a:t> 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Using </a:t>
            </a:r>
            <a:r>
              <a:rPr lang="en-US" sz="2000" dirty="0" err="1" smtClean="0"/>
              <a:t>ng</a:t>
            </a:r>
            <a:r>
              <a:rPr lang="en-US" sz="2000" dirty="0" smtClean="0"/>
              <a:t>-Directiv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</a:t>
            </a:r>
            <a:r>
              <a:rPr lang="en-US" sz="2000" dirty="0" smtClean="0"/>
              <a:t>s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ng</a:t>
            </a:r>
            <a:r>
              <a:rPr lang="en-US" sz="2000" dirty="0" smtClean="0">
                <a:solidFill>
                  <a:srgbClr val="FF0000"/>
                </a:solidFill>
              </a:rPr>
              <a:t>-app </a:t>
            </a:r>
            <a:r>
              <a:rPr lang="en-US" sz="2000" dirty="0" smtClean="0"/>
              <a:t>directive</a:t>
            </a:r>
          </a:p>
          <a:p>
            <a:pPr lvl="1"/>
            <a:r>
              <a:rPr lang="en-US" sz="1400" dirty="0" smtClean="0"/>
              <a:t>Tells </a:t>
            </a:r>
            <a:r>
              <a:rPr lang="en-US" sz="1400" dirty="0" err="1" smtClean="0"/>
              <a:t>AngularJS</a:t>
            </a:r>
            <a:r>
              <a:rPr lang="en-US" sz="1400" dirty="0" smtClean="0"/>
              <a:t> is active on this part of HTML </a:t>
            </a:r>
            <a:endParaRPr lang="en-US" sz="1400" dirty="0"/>
          </a:p>
          <a:p>
            <a:pPr lvl="2"/>
            <a:r>
              <a:rPr lang="en-US" sz="1400" dirty="0" smtClean="0">
                <a:solidFill>
                  <a:srgbClr val="0000FF"/>
                </a:solidFill>
              </a:rPr>
              <a:t>&lt;div </a:t>
            </a:r>
            <a:r>
              <a:rPr lang="en-US" sz="1400" dirty="0" err="1" smtClean="0">
                <a:solidFill>
                  <a:srgbClr val="0000FF"/>
                </a:solidFill>
              </a:rPr>
              <a:t>ng</a:t>
            </a:r>
            <a:r>
              <a:rPr lang="en-US" sz="1400" dirty="0" smtClean="0">
                <a:solidFill>
                  <a:srgbClr val="0000FF"/>
                </a:solidFill>
              </a:rPr>
              <a:t>-app&gt;</a:t>
            </a:r>
          </a:p>
          <a:p>
            <a:r>
              <a:rPr lang="en-US" sz="2200" dirty="0" err="1">
                <a:solidFill>
                  <a:srgbClr val="FF0000"/>
                </a:solidFill>
              </a:rPr>
              <a:t>ng-init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directive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endParaRPr lang="en-US" sz="2200" dirty="0" smtClean="0">
              <a:solidFill>
                <a:srgbClr val="0000FF"/>
              </a:solidFill>
            </a:endParaRPr>
          </a:p>
          <a:p>
            <a:pPr lvl="1"/>
            <a:r>
              <a:rPr lang="en-US" sz="1400" dirty="0"/>
              <a:t>initializes </a:t>
            </a:r>
            <a:r>
              <a:rPr lang="en-US" sz="1400" dirty="0" err="1"/>
              <a:t>AngularJS</a:t>
            </a:r>
            <a:r>
              <a:rPr lang="en-US" sz="1400" dirty="0"/>
              <a:t> application variables</a:t>
            </a:r>
            <a:r>
              <a:rPr lang="en-US" sz="1400" dirty="0" smtClean="0"/>
              <a:t>.</a:t>
            </a:r>
          </a:p>
          <a:p>
            <a:pPr lvl="2"/>
            <a:r>
              <a:rPr lang="en-US" sz="1400" dirty="0" smtClean="0">
                <a:solidFill>
                  <a:srgbClr val="0000FF"/>
                </a:solidFill>
              </a:rPr>
              <a:t>&lt;div </a:t>
            </a:r>
            <a:r>
              <a:rPr lang="en-US" sz="1400" dirty="0" err="1" smtClean="0">
                <a:solidFill>
                  <a:srgbClr val="0000FF"/>
                </a:solidFill>
              </a:rPr>
              <a:t>ng-init</a:t>
            </a:r>
            <a:r>
              <a:rPr lang="en-US" sz="1400" dirty="0" smtClean="0">
                <a:solidFill>
                  <a:srgbClr val="0000FF"/>
                </a:solidFill>
              </a:rPr>
              <a:t>=“label=‘Your name is ‘”&gt;</a:t>
            </a:r>
            <a:endParaRPr lang="en-US" sz="1400" dirty="0">
              <a:solidFill>
                <a:srgbClr val="0000FF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ng</a:t>
            </a:r>
            <a:r>
              <a:rPr lang="en-US" sz="2000" dirty="0" smtClean="0">
                <a:solidFill>
                  <a:srgbClr val="FF0000"/>
                </a:solidFill>
              </a:rPr>
              <a:t>-model</a:t>
            </a:r>
            <a:r>
              <a:rPr lang="en-US" sz="2000" dirty="0" smtClean="0"/>
              <a:t>=*</a:t>
            </a:r>
            <a:r>
              <a:rPr lang="en-US" sz="2000" dirty="0" err="1" smtClean="0"/>
              <a:t>var_name</a:t>
            </a:r>
            <a:r>
              <a:rPr lang="en-US" sz="2000" dirty="0" smtClean="0"/>
              <a:t>* directive</a:t>
            </a:r>
          </a:p>
          <a:p>
            <a:pPr lvl="1"/>
            <a:r>
              <a:rPr lang="en-US" sz="1400" dirty="0" smtClean="0"/>
              <a:t>binds the value of HTML control (input, select, </a:t>
            </a:r>
            <a:r>
              <a:rPr lang="en-US" sz="1400" dirty="0" err="1" smtClean="0"/>
              <a:t>textarea</a:t>
            </a:r>
            <a:r>
              <a:rPr lang="en-US" sz="1400" dirty="0" smtClean="0"/>
              <a:t>) to the variable</a:t>
            </a:r>
          </a:p>
          <a:p>
            <a:pPr lvl="2"/>
            <a:r>
              <a:rPr lang="en-US" sz="1400" dirty="0" smtClean="0">
                <a:solidFill>
                  <a:srgbClr val="0000FF"/>
                </a:solidFill>
              </a:rPr>
              <a:t>&lt;input type=“text” </a:t>
            </a:r>
            <a:r>
              <a:rPr lang="en-US" sz="1400" dirty="0" err="1" smtClean="0">
                <a:solidFill>
                  <a:srgbClr val="0000FF"/>
                </a:solidFill>
              </a:rPr>
              <a:t>ng</a:t>
            </a:r>
            <a:r>
              <a:rPr lang="en-US" sz="1400" dirty="0" smtClean="0">
                <a:solidFill>
                  <a:srgbClr val="0000FF"/>
                </a:solidFill>
              </a:rPr>
              <a:t>-model=“name”&gt;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ng</a:t>
            </a:r>
            <a:r>
              <a:rPr lang="en-US" sz="2000" dirty="0" smtClean="0">
                <a:solidFill>
                  <a:srgbClr val="FF0000"/>
                </a:solidFill>
              </a:rPr>
              <a:t>-bind</a:t>
            </a:r>
            <a:r>
              <a:rPr lang="en-US" sz="2000" dirty="0" smtClean="0"/>
              <a:t>=*</a:t>
            </a:r>
            <a:r>
              <a:rPr lang="en-US" sz="2000" dirty="0" err="1" smtClean="0"/>
              <a:t>var_name</a:t>
            </a:r>
            <a:r>
              <a:rPr lang="en-US" sz="2000" dirty="0" smtClean="0"/>
              <a:t>* directive</a:t>
            </a:r>
          </a:p>
          <a:p>
            <a:pPr lvl="1"/>
            <a:r>
              <a:rPr lang="en-US" sz="1400" dirty="0" smtClean="0"/>
              <a:t>binds the variable to the HTML view</a:t>
            </a:r>
          </a:p>
          <a:p>
            <a:pPr lvl="2"/>
            <a:r>
              <a:rPr lang="en-US" sz="1400" dirty="0" smtClean="0">
                <a:solidFill>
                  <a:srgbClr val="0000FF"/>
                </a:solidFill>
              </a:rPr>
              <a:t>&lt;span </a:t>
            </a:r>
            <a:r>
              <a:rPr lang="en-US" sz="1400" dirty="0" err="1" smtClean="0">
                <a:solidFill>
                  <a:srgbClr val="0000FF"/>
                </a:solidFill>
              </a:rPr>
              <a:t>ng</a:t>
            </a:r>
            <a:r>
              <a:rPr lang="en-US" sz="1400" dirty="0" smtClean="0">
                <a:solidFill>
                  <a:srgbClr val="0000FF"/>
                </a:solidFill>
              </a:rPr>
              <a:t>-bind=“name”&gt;&lt;/span&gt;</a:t>
            </a:r>
          </a:p>
          <a:p>
            <a:r>
              <a:rPr lang="en-US" sz="2000" dirty="0"/>
              <a:t>In action</a:t>
            </a:r>
          </a:p>
          <a:p>
            <a:pPr lvl="1"/>
            <a:r>
              <a:rPr lang="en-US" sz="1200" dirty="0" smtClean="0">
                <a:solidFill>
                  <a:srgbClr val="0000FF"/>
                </a:solidFill>
                <a:hlinkClick r:id="rId2"/>
              </a:rPr>
              <a:t>http</a:t>
            </a:r>
            <a:r>
              <a:rPr lang="en-US" sz="1200" dirty="0">
                <a:solidFill>
                  <a:srgbClr val="0000FF"/>
                </a:solidFill>
                <a:hlinkClick r:id="rId2"/>
              </a:rPr>
              <a:t>://www.w3schools.com/angular/tryit.asp?filename=</a:t>
            </a:r>
            <a:r>
              <a:rPr lang="en-US" sz="1200" dirty="0" smtClean="0">
                <a:solidFill>
                  <a:srgbClr val="0000FF"/>
                </a:solidFill>
                <a:hlinkClick r:id="rId2"/>
              </a:rPr>
              <a:t>try_ng_intro</a:t>
            </a:r>
            <a:endParaRPr lang="en-US" sz="1200" dirty="0" smtClean="0">
              <a:solidFill>
                <a:srgbClr val="0000FF"/>
              </a:solidFill>
            </a:endParaRPr>
          </a:p>
          <a:p>
            <a:r>
              <a:rPr lang="en-US" sz="2000" dirty="0" smtClean="0"/>
              <a:t>Resource: Directives</a:t>
            </a:r>
          </a:p>
          <a:p>
            <a:pPr lvl="1"/>
            <a:r>
              <a:rPr lang="en-US" sz="1200" dirty="0">
                <a:solidFill>
                  <a:srgbClr val="0000FF"/>
                </a:solidFill>
                <a:hlinkClick r:id="rId3"/>
              </a:rPr>
              <a:t>http://www.w3schools.com/angular/</a:t>
            </a:r>
            <a:r>
              <a:rPr lang="en-US" sz="1200" dirty="0" smtClean="0">
                <a:solidFill>
                  <a:srgbClr val="0000FF"/>
                </a:solidFill>
                <a:hlinkClick r:id="rId3"/>
              </a:rPr>
              <a:t>angular_directives.asp</a:t>
            </a:r>
            <a:endParaRPr lang="en-US" sz="1200" dirty="0" smtClean="0">
              <a:solidFill>
                <a:srgbClr val="0000FF"/>
              </a:solidFill>
            </a:endParaRPr>
          </a:p>
          <a:p>
            <a:pPr lvl="1"/>
            <a:endParaRPr lang="en-US" sz="1200" dirty="0" smtClean="0">
              <a:solidFill>
                <a:srgbClr val="0000FF"/>
              </a:solidFill>
            </a:endParaRPr>
          </a:p>
          <a:p>
            <a:endParaRPr lang="en-US" sz="2000" dirty="0" smtClean="0">
              <a:solidFill>
                <a:srgbClr val="0000FF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0324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AngularJS</a:t>
            </a:r>
            <a:r>
              <a:rPr lang="en-US" dirty="0"/>
              <a:t> </a:t>
            </a:r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*expression* </a:t>
            </a: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expression is similar to JavaScript expressions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/>
              <a:t>Output data </a:t>
            </a:r>
            <a:r>
              <a:rPr lang="en-US" dirty="0"/>
              <a:t>exactly </a:t>
            </a:r>
            <a:r>
              <a:rPr lang="en-US" dirty="0" smtClean="0"/>
              <a:t>as the </a:t>
            </a:r>
            <a:r>
              <a:rPr lang="en-US" dirty="0"/>
              <a:t>expression is </a:t>
            </a:r>
            <a:r>
              <a:rPr lang="en-US" dirty="0" smtClean="0"/>
              <a:t>written</a:t>
            </a:r>
          </a:p>
          <a:p>
            <a:pPr lvl="1"/>
            <a:r>
              <a:rPr lang="en-US" dirty="0" smtClean="0"/>
              <a:t>{{5+5}}</a:t>
            </a:r>
          </a:p>
          <a:p>
            <a:pPr lvl="1"/>
            <a:r>
              <a:rPr lang="en-US" dirty="0" smtClean="0"/>
              <a:t>{{</a:t>
            </a:r>
            <a:r>
              <a:rPr lang="en-US" dirty="0" err="1" smtClean="0"/>
              <a:t>firstName</a:t>
            </a:r>
            <a:r>
              <a:rPr lang="en-US" dirty="0" smtClean="0"/>
              <a:t> + “ “ + </a:t>
            </a:r>
            <a:r>
              <a:rPr lang="en-US" dirty="0" err="1" smtClean="0"/>
              <a:t>lastName</a:t>
            </a:r>
            <a:r>
              <a:rPr lang="en-US" dirty="0" smtClean="0"/>
              <a:t>}}</a:t>
            </a:r>
          </a:p>
          <a:p>
            <a:pPr lvl="1"/>
            <a:r>
              <a:rPr lang="en-US" dirty="0" smtClean="0"/>
              <a:t>{{</a:t>
            </a:r>
            <a:r>
              <a:rPr lang="en-US" dirty="0" err="1" smtClean="0"/>
              <a:t>person.age</a:t>
            </a:r>
            <a:r>
              <a:rPr lang="en-US" dirty="0" smtClean="0"/>
              <a:t>}}		(Object: person={name=“John”, age=22}</a:t>
            </a:r>
          </a:p>
          <a:p>
            <a:pPr lvl="1"/>
            <a:r>
              <a:rPr lang="en-US" dirty="0" smtClean="0"/>
              <a:t>{{points[2]}}		(Array: points=[1,2,3,4])</a:t>
            </a:r>
          </a:p>
          <a:p>
            <a:pPr lvl="1"/>
            <a:r>
              <a:rPr lang="en-US" dirty="0"/>
              <a:t>In action</a:t>
            </a:r>
          </a:p>
          <a:p>
            <a:pPr lvl="2"/>
            <a:r>
              <a:rPr lang="en-US" dirty="0">
                <a:hlinkClick r:id="rId2"/>
              </a:rPr>
              <a:t>http://www.w3schools.com/angular/tryit.asp?filename=</a:t>
            </a:r>
            <a:r>
              <a:rPr lang="en-US" dirty="0" smtClean="0">
                <a:hlinkClick r:id="rId2"/>
              </a:rPr>
              <a:t>try_ng_expressions_strings</a:t>
            </a:r>
            <a:endParaRPr lang="en-US" dirty="0" smtClean="0"/>
          </a:p>
          <a:p>
            <a:r>
              <a:rPr lang="en-US" dirty="0" smtClean="0"/>
              <a:t>Binds as same as </a:t>
            </a:r>
            <a:r>
              <a:rPr lang="en-US" b="1" dirty="0" err="1" smtClean="0"/>
              <a:t>ng</a:t>
            </a:r>
            <a:r>
              <a:rPr lang="en-US" b="1" dirty="0"/>
              <a:t>-bind</a:t>
            </a:r>
            <a:r>
              <a:rPr lang="en-US" dirty="0"/>
              <a:t> </a:t>
            </a:r>
            <a:r>
              <a:rPr lang="en-US" dirty="0" smtClean="0"/>
              <a:t>directive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&lt;span&gt; </a:t>
            </a:r>
            <a:r>
              <a:rPr lang="en-US" dirty="0" smtClean="0">
                <a:solidFill>
                  <a:srgbClr val="FF0000"/>
                </a:solidFill>
              </a:rPr>
              <a:t>{{</a:t>
            </a:r>
            <a:r>
              <a:rPr lang="en-US" dirty="0" smtClean="0">
                <a:solidFill>
                  <a:srgbClr val="0000FF"/>
                </a:solidFill>
              </a:rPr>
              <a:t>name</a:t>
            </a:r>
            <a:r>
              <a:rPr lang="en-US" dirty="0" smtClean="0">
                <a:solidFill>
                  <a:srgbClr val="FF0000"/>
                </a:solidFill>
              </a:rPr>
              <a:t>}}</a:t>
            </a:r>
            <a:r>
              <a:rPr lang="en-US" dirty="0" smtClean="0">
                <a:solidFill>
                  <a:srgbClr val="0000FF"/>
                </a:solidFill>
              </a:rPr>
              <a:t> &lt;/span&gt;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&lt;span </a:t>
            </a:r>
            <a:r>
              <a:rPr lang="en-US" dirty="0" err="1" smtClean="0">
                <a:solidFill>
                  <a:srgbClr val="FF0000"/>
                </a:solidFill>
              </a:rPr>
              <a:t>ng</a:t>
            </a:r>
            <a:r>
              <a:rPr lang="en-US" dirty="0" smtClean="0">
                <a:solidFill>
                  <a:srgbClr val="FF0000"/>
                </a:solidFill>
              </a:rPr>
              <a:t>-bind</a:t>
            </a:r>
            <a:r>
              <a:rPr lang="en-US" dirty="0" smtClean="0">
                <a:solidFill>
                  <a:srgbClr val="0000FF"/>
                </a:solidFill>
              </a:rPr>
              <a:t>=“name”&gt;&lt;/span&gt;</a:t>
            </a:r>
          </a:p>
          <a:p>
            <a:r>
              <a:rPr lang="en-US" dirty="0" smtClean="0">
                <a:solidFill>
                  <a:srgbClr val="404040"/>
                </a:solidFill>
              </a:rPr>
              <a:t>Change </a:t>
            </a:r>
            <a:r>
              <a:rPr lang="en-US" dirty="0">
                <a:solidFill>
                  <a:srgbClr val="404040"/>
                </a:solidFill>
              </a:rPr>
              <a:t>CSS using expression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&lt;input style="background-color:{{col}}" </a:t>
            </a:r>
            <a:r>
              <a:rPr lang="en-US" dirty="0" err="1">
                <a:solidFill>
                  <a:srgbClr val="0000FF"/>
                </a:solidFill>
              </a:rPr>
              <a:t>ng</a:t>
            </a:r>
            <a:r>
              <a:rPr lang="en-US" dirty="0">
                <a:solidFill>
                  <a:srgbClr val="0000FF"/>
                </a:solidFill>
              </a:rPr>
              <a:t>-model=“col" value=“{{col}}”&gt;</a:t>
            </a:r>
          </a:p>
          <a:p>
            <a:pPr lvl="1"/>
            <a:r>
              <a:rPr lang="en-US" dirty="0"/>
              <a:t>In action:</a:t>
            </a:r>
          </a:p>
          <a:p>
            <a:pPr lvl="2"/>
            <a:r>
              <a:rPr lang="en-US" dirty="0">
                <a:hlinkClick r:id="rId3"/>
              </a:rPr>
              <a:t>http://www.w3schools.com/angular/tryit.asp?filename=</a:t>
            </a:r>
            <a:r>
              <a:rPr lang="en-US" dirty="0" smtClean="0">
                <a:hlinkClick r:id="rId3"/>
              </a:rPr>
              <a:t>try_ng_expression_3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404040"/>
                </a:solidFill>
              </a:rPr>
              <a:t>Resource: expression</a:t>
            </a:r>
          </a:p>
          <a:p>
            <a:pPr lvl="1"/>
            <a:r>
              <a:rPr lang="en-US" dirty="0">
                <a:solidFill>
                  <a:srgbClr val="0000FF"/>
                </a:solidFill>
                <a:hlinkClick r:id="rId4"/>
              </a:rPr>
              <a:t>http://www.w3schools.com/angular/</a:t>
            </a:r>
            <a:r>
              <a:rPr lang="en-US" dirty="0" smtClean="0">
                <a:solidFill>
                  <a:srgbClr val="0000FF"/>
                </a:solidFill>
                <a:hlinkClick r:id="rId4"/>
              </a:rPr>
              <a:t>angular_expressions.asp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954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2359</TotalTime>
  <Words>980</Words>
  <Application>Microsoft Macintosh PowerPoint</Application>
  <PresentationFormat>On-screen Show (4:3)</PresentationFormat>
  <Paragraphs>209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Executive</vt:lpstr>
      <vt:lpstr>Ionic 2</vt:lpstr>
      <vt:lpstr>Overview</vt:lpstr>
      <vt:lpstr>Apache Cordova</vt:lpstr>
      <vt:lpstr>Cordova Architecture</vt:lpstr>
      <vt:lpstr>Cordova Resources</vt:lpstr>
      <vt:lpstr>AngularJS</vt:lpstr>
      <vt:lpstr>AngularJS is JS library</vt:lpstr>
      <vt:lpstr>AngularJS Directives</vt:lpstr>
      <vt:lpstr>AngularJS Expressions</vt:lpstr>
      <vt:lpstr>AngularJS Resources</vt:lpstr>
      <vt:lpstr>TypeScript</vt:lpstr>
      <vt:lpstr>TypeScript: Resources</vt:lpstr>
      <vt:lpstr>Ionic 2</vt:lpstr>
      <vt:lpstr>Ionic2: Environment</vt:lpstr>
      <vt:lpstr>TypeScript: Types</vt:lpstr>
      <vt:lpstr>TypeScript: Class</vt:lpstr>
      <vt:lpstr>TypeScript: Interface</vt:lpstr>
      <vt:lpstr>TypeScript: Arrow Func.</vt:lpstr>
      <vt:lpstr>Angular 2: Decorator</vt:lpstr>
      <vt:lpstr>Ionic 2:resources</vt:lpstr>
      <vt:lpstr>HW2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</dc:title>
  <dc:creator>Minho Shin</dc:creator>
  <cp:lastModifiedBy>Minho Shin</cp:lastModifiedBy>
  <cp:revision>63</cp:revision>
  <dcterms:created xsi:type="dcterms:W3CDTF">2016-09-09T13:36:20Z</dcterms:created>
  <dcterms:modified xsi:type="dcterms:W3CDTF">2016-09-12T02:56:55Z</dcterms:modified>
</cp:coreProperties>
</file>