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2"/>
  </p:notesMasterIdLst>
  <p:handoutMasterIdLst>
    <p:handoutMasterId r:id="rId23"/>
  </p:handoutMasterIdLst>
  <p:sldIdLst>
    <p:sldId id="401" r:id="rId2"/>
    <p:sldId id="402" r:id="rId3"/>
    <p:sldId id="403" r:id="rId4"/>
    <p:sldId id="404" r:id="rId5"/>
    <p:sldId id="405" r:id="rId6"/>
    <p:sldId id="406" r:id="rId7"/>
    <p:sldId id="413" r:id="rId8"/>
    <p:sldId id="409" r:id="rId9"/>
    <p:sldId id="411" r:id="rId10"/>
    <p:sldId id="412" r:id="rId11"/>
    <p:sldId id="414" r:id="rId12"/>
    <p:sldId id="415" r:id="rId13"/>
    <p:sldId id="422" r:id="rId14"/>
    <p:sldId id="416" r:id="rId15"/>
    <p:sldId id="417" r:id="rId16"/>
    <p:sldId id="423" r:id="rId17"/>
    <p:sldId id="418" r:id="rId18"/>
    <p:sldId id="419" r:id="rId19"/>
    <p:sldId id="421" r:id="rId20"/>
    <p:sldId id="424" r:id="rId21"/>
  </p:sldIdLst>
  <p:sldSz cx="9906000" cy="6858000" type="A4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78451" indent="-14318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56902" indent="-28637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436516" indent="-43072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914967" indent="-57390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1676324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011589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2346853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2682118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00FF"/>
    <a:srgbClr val="6194FB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76" autoAdjust="0"/>
  </p:normalViewPr>
  <p:slideViewPr>
    <p:cSldViewPr snapToGrid="0">
      <p:cViewPr varScale="1">
        <p:scale>
          <a:sx n="102" d="100"/>
          <a:sy n="102" d="100"/>
        </p:scale>
        <p:origin x="-976" y="-96"/>
      </p:cViewPr>
      <p:guideLst>
        <p:guide orient="horz" pos="1152"/>
        <p:guide pos="1416"/>
      </p:guideLst>
    </p:cSldViewPr>
  </p:slideViewPr>
  <p:outlineViewPr>
    <p:cViewPr>
      <p:scale>
        <a:sx n="33" d="100"/>
        <a:sy n="33" d="100"/>
      </p:scale>
      <p:origin x="0" y="1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6063A3CB-D839-4AAF-B3CC-31B83B6625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2413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688975"/>
            <a:ext cx="5068887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09F7371F-E946-45E1-9B10-F640FA7984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963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784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569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4365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91496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394629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73554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52480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31406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DB844CD-6FA9-49DD-BBA8-2D7388000598}" type="slidenum">
              <a:rPr lang="en-US" altLang="ko-KR" sz="1300">
                <a:latin typeface="Times New Roman" charset="0"/>
              </a:rPr>
              <a:pPr/>
              <a:t>1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555E74-61CE-1246-A0FD-A9F5EA9EBD9A}" type="slidenum">
              <a:rPr lang="zh-TW" altLang="en-US">
                <a:latin typeface="Calibri" charset="0"/>
                <a:ea typeface="新細明體" charset="0"/>
                <a:cs typeface="新細明體" charset="0"/>
              </a:rPr>
              <a:pPr eaLnBrk="1" hangingPunct="1"/>
              <a:t>11</a:t>
            </a:fld>
            <a:endParaRPr lang="en-US" altLang="zh-TW"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351B3A3B-120C-4F42-85D1-33BD17B3ECD4}" type="slidenum">
              <a:rPr lang="en-US" altLang="ko-KR" sz="1300">
                <a:latin typeface="Times New Roman" charset="0"/>
              </a:rPr>
              <a:pPr/>
              <a:t>12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351B3A3B-120C-4F42-85D1-33BD17B3ECD4}" type="slidenum">
              <a:rPr lang="en-US" altLang="ko-KR" sz="1300">
                <a:latin typeface="Times New Roman" charset="0"/>
              </a:rPr>
              <a:pPr/>
              <a:t>13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4C288F20-625B-41C7-A6E1-B0EFB410780A}" type="slidenum">
              <a:rPr lang="en-US" altLang="ko-KR" sz="1300">
                <a:latin typeface="Times New Roman" charset="0"/>
              </a:rPr>
              <a:pPr/>
              <a:t>14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39529991-8CE4-4CE3-96F1-D2C288D34A4C}" type="slidenum">
              <a:rPr lang="en-US" altLang="ko-KR" sz="1300">
                <a:latin typeface="Times New Roman" charset="0"/>
              </a:rPr>
              <a:pPr/>
              <a:t>15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39529991-8CE4-4CE3-96F1-D2C288D34A4C}" type="slidenum">
              <a:rPr lang="en-US" altLang="ko-KR" sz="1300">
                <a:latin typeface="Times New Roman" charset="0"/>
              </a:rPr>
              <a:pPr/>
              <a:t>16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2CC3CF38-4567-45C7-927F-3D851BE8CBF0}" type="slidenum">
              <a:rPr lang="en-US" altLang="ko-KR" sz="1300">
                <a:latin typeface="Times New Roman" charset="0"/>
              </a:rPr>
              <a:pPr/>
              <a:t>17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B788C606-4ECA-4F92-BDE6-B1FBAD34A2B4}" type="slidenum">
              <a:rPr lang="en-US" altLang="ko-KR" sz="1300">
                <a:latin typeface="Times New Roman" charset="0"/>
              </a:rPr>
              <a:pPr/>
              <a:t>18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65F16D1-AAE8-4903-810E-76257CD98E63}" type="slidenum">
              <a:rPr lang="en-US" altLang="ko-KR" sz="1300">
                <a:latin typeface="Times New Roman" charset="0"/>
              </a:rPr>
              <a:pPr/>
              <a:t>19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65F16D1-AAE8-4903-810E-76257CD98E63}" type="slidenum">
              <a:rPr lang="en-US" altLang="ko-KR" sz="1300">
                <a:latin typeface="Times New Roman" charset="0"/>
              </a:rPr>
              <a:pPr/>
              <a:t>20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8482074C-3065-44ED-A9B2-18143EBD742B}" type="slidenum">
              <a:rPr lang="en-US" altLang="ko-KR" sz="1300">
                <a:latin typeface="Times New Roman" charset="0"/>
              </a:rPr>
              <a:pPr/>
              <a:t>2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A4329D-B36A-AB4A-A558-4B46FA8EE22F}" type="slidenum">
              <a:rPr lang="zh-TW" altLang="en-US">
                <a:latin typeface="Calibri" charset="0"/>
                <a:ea typeface="新細明體" charset="0"/>
                <a:cs typeface="新細明體" charset="0"/>
              </a:rPr>
              <a:pPr eaLnBrk="1" hangingPunct="1"/>
              <a:t>3</a:t>
            </a:fld>
            <a:endParaRPr lang="en-US" altLang="zh-TW"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D224D0A-2356-458F-838F-255198FD2387}" type="slidenum">
              <a:rPr lang="en-US" altLang="ko-KR" sz="1300">
                <a:latin typeface="Times New Roman" charset="0"/>
              </a:rPr>
              <a:pPr/>
              <a:t>4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2EEDF9A1-6362-4CFD-848B-84969F31662D}" type="slidenum">
              <a:rPr lang="en-US" altLang="ko-KR" sz="1300">
                <a:latin typeface="Times New Roman" charset="0"/>
              </a:rPr>
              <a:pPr/>
              <a:t>5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985B38-BD96-7648-B7C6-332B533C7940}" type="slidenum">
              <a:rPr lang="zh-TW" altLang="en-US">
                <a:latin typeface="Calibri" charset="0"/>
                <a:ea typeface="新細明體" charset="0"/>
                <a:cs typeface="新細明體" charset="0"/>
              </a:rPr>
              <a:pPr eaLnBrk="1" hangingPunct="1"/>
              <a:t>7</a:t>
            </a:fld>
            <a:endParaRPr lang="en-US" altLang="zh-TW"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2EEDF9A1-6362-4CFD-848B-84969F31662D}" type="slidenum">
              <a:rPr lang="en-US" altLang="ko-KR" sz="1300">
                <a:latin typeface="Times New Roman" charset="0"/>
              </a:rPr>
              <a:pPr/>
              <a:t>8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5342DEC1-D915-47F8-8057-9C5D689C38DB}" type="slidenum">
              <a:rPr lang="en-US" altLang="ko-KR" sz="1300">
                <a:latin typeface="Times New Roman" charset="0"/>
              </a:rPr>
              <a:pPr/>
              <a:t>9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37687130" indent="-37232878" defTabSz="924276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454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9085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13627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18170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E16BE0CE-E007-4C5B-B747-CD0C23CF71EC}" type="slidenum">
              <a:rPr lang="en-US" altLang="ko-KR" sz="1300">
                <a:latin typeface="Times New Roman" charset="0"/>
              </a:rPr>
              <a:pPr/>
              <a:t>10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15547" y="2961085"/>
            <a:ext cx="9328150" cy="201215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810" y="6613922"/>
            <a:ext cx="269778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72" y="4157663"/>
            <a:ext cx="2233436" cy="1594247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493471" y="4043363"/>
            <a:ext cx="2531533" cy="1841897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endParaRPr lang="ko-KR" altLang="ko-KR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25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75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5616" y="277813"/>
            <a:ext cx="23234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805216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926" indent="0">
              <a:buNone/>
              <a:defRPr sz="1900"/>
            </a:lvl2pPr>
            <a:lvl3pPr marL="957851" indent="0">
              <a:buNone/>
              <a:defRPr sz="1700"/>
            </a:lvl3pPr>
            <a:lvl4pPr marL="1436777" indent="0">
              <a:buNone/>
              <a:defRPr sz="1500"/>
            </a:lvl4pPr>
            <a:lvl5pPr marL="1915703" indent="0">
              <a:buNone/>
              <a:defRPr sz="1500"/>
            </a:lvl5pPr>
            <a:lvl6pPr marL="2394629" indent="0">
              <a:buNone/>
              <a:defRPr sz="1500"/>
            </a:lvl6pPr>
            <a:lvl7pPr marL="2873554" indent="0">
              <a:buNone/>
              <a:defRPr sz="1500"/>
            </a:lvl7pPr>
            <a:lvl8pPr marL="3352480" indent="0">
              <a:buNone/>
              <a:defRPr sz="1500"/>
            </a:lvl8pPr>
            <a:lvl9pPr marL="383140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15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65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90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3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67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26" indent="0">
              <a:buNone/>
              <a:defRPr sz="2900"/>
            </a:lvl2pPr>
            <a:lvl3pPr marL="957851" indent="0">
              <a:buNone/>
              <a:defRPr sz="2500"/>
            </a:lvl3pPr>
            <a:lvl4pPr marL="1436777" indent="0">
              <a:buNone/>
              <a:defRPr sz="2100"/>
            </a:lvl4pPr>
            <a:lvl5pPr marL="1915703" indent="0">
              <a:buNone/>
              <a:defRPr sz="2100"/>
            </a:lvl5pPr>
            <a:lvl6pPr marL="2394629" indent="0">
              <a:buNone/>
              <a:defRPr sz="2100"/>
            </a:lvl6pPr>
            <a:lvl7pPr marL="2873554" indent="0">
              <a:buNone/>
              <a:defRPr sz="2100"/>
            </a:lvl7pPr>
            <a:lvl8pPr marL="3352480" indent="0">
              <a:buNone/>
              <a:defRPr sz="2100"/>
            </a:lvl8pPr>
            <a:lvl9pPr marL="3831406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53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0"/>
            <a:ext cx="1295576" cy="9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416"/>
            <a:ext cx="8915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3654" y="1233487"/>
            <a:ext cx="8915400" cy="45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495300" y="860822"/>
            <a:ext cx="87503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95785" tIns="47893" rIns="95785" bIns="47893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2286000"/>
            <a:ext cx="24765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457200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625093" y="6613923"/>
            <a:ext cx="456318" cy="2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006699"/>
                </a:solidFill>
                <a:latin typeface="Helvetica" charset="0"/>
              </a:rPr>
              <a:t>3.</a:t>
            </a:r>
            <a:fld id="{A1674E8B-32CB-4AA9-9B89-23B982724A62}" type="slidenum">
              <a:rPr lang="en-US" altLang="ko-KR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ko-KR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01789" y="6602016"/>
            <a:ext cx="266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93" y="5849542"/>
            <a:ext cx="1390739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478926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6pPr>
      <a:lvl7pPr marL="957851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7pPr>
      <a:lvl8pPr marL="1436777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8pPr>
      <a:lvl9pPr marL="1915703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9pPr>
    </p:titleStyle>
    <p:bodyStyle>
      <a:lvl1pPr marL="358547" indent="-358547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77628" indent="-29917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137340" indent="-238644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95887" indent="-238644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855597" indent="-238644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334763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813688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292615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771540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2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51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77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03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29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54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8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0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647"/>
          </a:xfrm>
        </p:spPr>
        <p:txBody>
          <a:bodyPr/>
          <a:lstStyle/>
          <a:p>
            <a:pPr eaLnBrk="1" hangingPunct="1"/>
            <a:r>
              <a:rPr lang="en-US" altLang="ko-KR" smtClean="0"/>
              <a:t>Chapter 5:  CPU Scheduling</a:t>
            </a:r>
          </a:p>
        </p:txBody>
      </p:sp>
    </p:spTree>
    <p:extLst>
      <p:ext uri="{BB962C8B-B14F-4D97-AF65-F5344CB8AC3E}">
        <p14:creationId xmlns:p14="http://schemas.microsoft.com/office/powerpoint/2010/main" val="299865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150" y="277416"/>
            <a:ext cx="8337550" cy="576263"/>
          </a:xfrm>
        </p:spPr>
        <p:txBody>
          <a:bodyPr/>
          <a:lstStyle/>
          <a:p>
            <a:pPr eaLnBrk="1" hangingPunct="1"/>
            <a:r>
              <a:rPr lang="en-US" altLang="ko-KR" sz="2900"/>
              <a:t>Scheduling Algorithm Optimization Criteria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439466"/>
            <a:ext cx="7963782" cy="4483894"/>
          </a:xfrm>
        </p:spPr>
        <p:txBody>
          <a:bodyPr/>
          <a:lstStyle/>
          <a:p>
            <a:r>
              <a:rPr lang="en-US" altLang="ko-KR" smtClean="0"/>
              <a:t>Max CPU utilization</a:t>
            </a:r>
          </a:p>
          <a:p>
            <a:r>
              <a:rPr lang="en-US" altLang="ko-KR" smtClean="0"/>
              <a:t>Max throughput</a:t>
            </a:r>
          </a:p>
          <a:p>
            <a:r>
              <a:rPr lang="en-US" altLang="ko-KR" smtClean="0"/>
              <a:t>Min turnaround time </a:t>
            </a:r>
          </a:p>
          <a:p>
            <a:r>
              <a:rPr lang="en-US" altLang="ko-KR" smtClean="0"/>
              <a:t>Min waiting time </a:t>
            </a:r>
          </a:p>
          <a:p>
            <a:r>
              <a:rPr lang="en-US" altLang="ko-KR" smtClean="0"/>
              <a:t>Min response time</a:t>
            </a:r>
          </a:p>
        </p:txBody>
      </p:sp>
    </p:spTree>
    <p:extLst>
      <p:ext uri="{BB962C8B-B14F-4D97-AF65-F5344CB8AC3E}">
        <p14:creationId xmlns:p14="http://schemas.microsoft.com/office/powerpoint/2010/main" val="41074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64400" y="6477000"/>
            <a:ext cx="2063750" cy="1524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69A75B-97B0-C346-8D0B-0E7F3142D088}" type="slidenum">
              <a:rPr lang="zh-TW" altLang="en-US">
                <a:solidFill>
                  <a:srgbClr val="898989"/>
                </a:solidFill>
                <a:latin typeface="Calibri" charset="0"/>
                <a:ea typeface="新細明體" charset="0"/>
                <a:cs typeface="新細明體" charset="0"/>
              </a:rPr>
              <a:pPr eaLnBrk="1" hangingPunct="1"/>
              <a:t>11</a:t>
            </a:fld>
            <a:endParaRPr lang="en-US" altLang="zh-TW">
              <a:solidFill>
                <a:srgbClr val="898989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76200"/>
            <a:ext cx="8915400" cy="74627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sz="4400" dirty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Scheduling Policies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798" y="1066800"/>
            <a:ext cx="7486253" cy="5410200"/>
          </a:xfrm>
        </p:spPr>
        <p:txBody>
          <a:bodyPr/>
          <a:lstStyle/>
          <a:p>
            <a:r>
              <a:rPr lang="en-US" sz="2000" dirty="0" smtClean="0">
                <a:latin typeface="Calibri" charset="0"/>
              </a:rPr>
              <a:t>Non-preemptive</a:t>
            </a:r>
            <a:endParaRPr lang="en-US" sz="2000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First Come First Served</a:t>
            </a:r>
          </a:p>
          <a:p>
            <a:pPr lvl="1"/>
            <a:r>
              <a:rPr lang="en-US" dirty="0">
                <a:latin typeface="Calibri" charset="0"/>
              </a:rPr>
              <a:t>Shortest Job First (aka Shortest Process Next</a:t>
            </a:r>
            <a:r>
              <a:rPr lang="en-US" dirty="0" smtClean="0">
                <a:latin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696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150" y="400050"/>
            <a:ext cx="8671190" cy="457200"/>
          </a:xfrm>
        </p:spPr>
        <p:txBody>
          <a:bodyPr/>
          <a:lstStyle/>
          <a:p>
            <a:pPr eaLnBrk="1" hangingPunct="1"/>
            <a:r>
              <a:rPr lang="en-US" altLang="ko-KR" sz="2900"/>
              <a:t>First-Come, First-Served (FCFS) Scheduling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009" y="1233412"/>
            <a:ext cx="8196527" cy="4511826"/>
          </a:xfrm>
        </p:spPr>
        <p:txBody>
          <a:bodyPr/>
          <a:lstStyle/>
          <a:p>
            <a:pPr>
              <a:lnSpc>
                <a:spcPct val="90000"/>
              </a:lnSpc>
              <a:buNone/>
              <a:tabLst>
                <a:tab pos="3175702" algn="ctr"/>
                <a:tab pos="4855519" algn="ctr"/>
              </a:tabLst>
            </a:pPr>
            <a:r>
              <a:rPr lang="en-US" altLang="ko-KR" sz="1700" dirty="0"/>
              <a:t>		</a:t>
            </a:r>
            <a:r>
              <a:rPr lang="en-US" altLang="ko-KR" u="sng" dirty="0" smtClean="0"/>
              <a:t>Process</a:t>
            </a:r>
            <a:r>
              <a:rPr lang="en-US" altLang="ko-KR" dirty="0" smtClean="0"/>
              <a:t>	</a:t>
            </a:r>
            <a:r>
              <a:rPr lang="en-US" altLang="ko-KR" u="sng" dirty="0" smtClean="0"/>
              <a:t>Burst Time	</a:t>
            </a:r>
          </a:p>
          <a:p>
            <a:pPr>
              <a:lnSpc>
                <a:spcPct val="90000"/>
              </a:lnSpc>
              <a:buNone/>
              <a:tabLst>
                <a:tab pos="3175702" algn="ctr"/>
                <a:tab pos="4855519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1</a:t>
            </a:r>
            <a:r>
              <a:rPr lang="en-US" altLang="ko-KR" dirty="0" smtClean="0"/>
              <a:t>	24</a:t>
            </a:r>
          </a:p>
          <a:p>
            <a:pPr>
              <a:lnSpc>
                <a:spcPct val="90000"/>
              </a:lnSpc>
              <a:buNone/>
              <a:tabLst>
                <a:tab pos="3175702" algn="ctr"/>
                <a:tab pos="4855519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2</a:t>
            </a:r>
            <a:r>
              <a:rPr lang="en-US" altLang="ko-KR" dirty="0" smtClean="0"/>
              <a:t> 	3</a:t>
            </a:r>
          </a:p>
          <a:p>
            <a:pPr>
              <a:lnSpc>
                <a:spcPct val="90000"/>
              </a:lnSpc>
              <a:buNone/>
              <a:tabLst>
                <a:tab pos="3175702" algn="ctr"/>
                <a:tab pos="4855519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3	 </a:t>
            </a:r>
            <a:r>
              <a:rPr lang="en-US" altLang="ko-KR" dirty="0" smtClean="0"/>
              <a:t>3</a:t>
            </a:r>
            <a:r>
              <a:rPr lang="en-US" altLang="ko-KR" i="1" baseline="-25000" dirty="0" smtClean="0"/>
              <a:t> </a:t>
            </a:r>
          </a:p>
          <a:p>
            <a:pPr>
              <a:lnSpc>
                <a:spcPct val="90000"/>
              </a:lnSpc>
              <a:tabLst>
                <a:tab pos="3175702" algn="ctr"/>
                <a:tab pos="4855519" algn="ctr"/>
              </a:tabLst>
            </a:pPr>
            <a:r>
              <a:rPr lang="en-US" altLang="ko-KR" dirty="0" smtClean="0"/>
              <a:t>Suppose that the processes arrive at time 0 in the order: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1</a:t>
            </a:r>
            <a:r>
              <a:rPr lang="en-US" altLang="ko-KR" dirty="0" smtClean="0"/>
              <a:t> ,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2</a:t>
            </a:r>
            <a:r>
              <a:rPr lang="en-US" altLang="ko-KR" dirty="0" smtClean="0"/>
              <a:t> ,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3  </a:t>
            </a:r>
            <a:br>
              <a:rPr lang="en-US" altLang="ko-KR" i="1" baseline="-25000" dirty="0" smtClean="0"/>
            </a:br>
            <a:r>
              <a:rPr lang="en-US" altLang="ko-KR" dirty="0" smtClean="0"/>
              <a:t>The Gantt Chart for the schedule is:</a:t>
            </a:r>
            <a:br>
              <a:rPr lang="en-US" altLang="ko-KR" dirty="0" smtClean="0"/>
            </a:br>
            <a:r>
              <a:rPr lang="en-US" altLang="ko-KR" sz="1700" dirty="0"/>
              <a:t/>
            </a:r>
            <a:br>
              <a:rPr lang="en-US" altLang="ko-KR" sz="1700" dirty="0"/>
            </a:br>
            <a:r>
              <a:rPr lang="en-US" altLang="ko-KR" sz="1700" dirty="0"/>
              <a:t/>
            </a:r>
            <a:br>
              <a:rPr lang="en-US" altLang="ko-KR" sz="1700" dirty="0"/>
            </a:br>
            <a:r>
              <a:rPr lang="en-US" altLang="ko-KR" sz="1700" dirty="0"/>
              <a:t/>
            </a:r>
            <a:br>
              <a:rPr lang="en-US" altLang="ko-KR" sz="1700" dirty="0"/>
            </a:br>
            <a:r>
              <a:rPr lang="en-US" altLang="ko-KR" sz="1700" dirty="0"/>
              <a:t/>
            </a:r>
            <a:br>
              <a:rPr lang="en-US" altLang="ko-KR" sz="1700" dirty="0"/>
            </a:br>
            <a:endParaRPr lang="en-US" altLang="ko-KR" sz="1700" dirty="0"/>
          </a:p>
          <a:p>
            <a:pPr>
              <a:lnSpc>
                <a:spcPct val="90000"/>
              </a:lnSpc>
              <a:buNone/>
              <a:tabLst>
                <a:tab pos="3175702" algn="ctr"/>
                <a:tab pos="4855519" algn="ctr"/>
              </a:tabLst>
            </a:pPr>
            <a:endParaRPr lang="en-US" altLang="ko-KR" sz="1700" dirty="0"/>
          </a:p>
          <a:p>
            <a:pPr>
              <a:lnSpc>
                <a:spcPct val="90000"/>
              </a:lnSpc>
              <a:tabLst>
                <a:tab pos="3175702" algn="ctr"/>
                <a:tab pos="4855519" algn="ctr"/>
              </a:tabLst>
            </a:pPr>
            <a:r>
              <a:rPr lang="en-US" altLang="ko-KR" dirty="0" smtClean="0"/>
              <a:t>Waiting time for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1</a:t>
            </a:r>
            <a:r>
              <a:rPr lang="en-US" altLang="ko-KR" dirty="0" smtClean="0"/>
              <a:t>  =   ;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2</a:t>
            </a:r>
            <a:r>
              <a:rPr lang="en-US" altLang="ko-KR" dirty="0" smtClean="0"/>
              <a:t>  = </a:t>
            </a:r>
            <a:r>
              <a:rPr lang="en-US" altLang="ko-KR" dirty="0"/>
              <a:t> </a:t>
            </a:r>
            <a:r>
              <a:rPr lang="en-US" altLang="ko-KR" dirty="0" smtClean="0"/>
              <a:t>  ;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3 </a:t>
            </a:r>
            <a:r>
              <a:rPr lang="en-US" altLang="ko-KR" dirty="0" smtClean="0"/>
              <a:t>= </a:t>
            </a:r>
            <a:r>
              <a:rPr lang="en-US" altLang="ko-KR" dirty="0"/>
              <a:t> </a:t>
            </a:r>
            <a:r>
              <a:rPr lang="en-US" altLang="ko-KR" dirty="0" smtClean="0"/>
              <a:t> </a:t>
            </a:r>
          </a:p>
          <a:p>
            <a:pPr>
              <a:lnSpc>
                <a:spcPct val="90000"/>
              </a:lnSpc>
              <a:tabLst>
                <a:tab pos="3175702" algn="ctr"/>
                <a:tab pos="4855519" algn="ctr"/>
              </a:tabLst>
            </a:pPr>
            <a:r>
              <a:rPr lang="en-US" altLang="ko-KR" dirty="0" smtClean="0"/>
              <a:t>Average waiting time:</a:t>
            </a:r>
          </a:p>
        </p:txBody>
      </p:sp>
    </p:spTree>
    <p:extLst>
      <p:ext uri="{BB962C8B-B14F-4D97-AF65-F5344CB8AC3E}">
        <p14:creationId xmlns:p14="http://schemas.microsoft.com/office/powerpoint/2010/main" val="240074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150" y="400050"/>
            <a:ext cx="8671190" cy="457200"/>
          </a:xfrm>
        </p:spPr>
        <p:txBody>
          <a:bodyPr/>
          <a:lstStyle/>
          <a:p>
            <a:pPr eaLnBrk="1" hangingPunct="1"/>
            <a:r>
              <a:rPr lang="en-US" altLang="ko-KR" sz="2900"/>
              <a:t>First-Come, First-Served (FCFS) Scheduling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009" y="1233412"/>
            <a:ext cx="8196527" cy="4511826"/>
          </a:xfrm>
        </p:spPr>
        <p:txBody>
          <a:bodyPr/>
          <a:lstStyle/>
          <a:p>
            <a:pPr>
              <a:lnSpc>
                <a:spcPct val="90000"/>
              </a:lnSpc>
              <a:buNone/>
              <a:tabLst>
                <a:tab pos="3175702" algn="ctr"/>
                <a:tab pos="4855519" algn="ctr"/>
              </a:tabLst>
            </a:pPr>
            <a:r>
              <a:rPr lang="en-US" altLang="ko-KR" sz="1700" dirty="0"/>
              <a:t>		</a:t>
            </a:r>
            <a:r>
              <a:rPr lang="en-US" altLang="ko-KR" u="sng" dirty="0" smtClean="0"/>
              <a:t>Process</a:t>
            </a:r>
            <a:r>
              <a:rPr lang="en-US" altLang="ko-KR" dirty="0" smtClean="0"/>
              <a:t>	</a:t>
            </a:r>
            <a:r>
              <a:rPr lang="en-US" altLang="ko-KR" u="sng" dirty="0" smtClean="0"/>
              <a:t>Burst Time	</a:t>
            </a:r>
          </a:p>
          <a:p>
            <a:pPr>
              <a:lnSpc>
                <a:spcPct val="90000"/>
              </a:lnSpc>
              <a:buNone/>
              <a:tabLst>
                <a:tab pos="3175702" algn="ctr"/>
                <a:tab pos="4855519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1</a:t>
            </a:r>
            <a:r>
              <a:rPr lang="en-US" altLang="ko-KR" dirty="0" smtClean="0"/>
              <a:t>	24</a:t>
            </a:r>
          </a:p>
          <a:p>
            <a:pPr>
              <a:lnSpc>
                <a:spcPct val="90000"/>
              </a:lnSpc>
              <a:buNone/>
              <a:tabLst>
                <a:tab pos="3175702" algn="ctr"/>
                <a:tab pos="4855519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2</a:t>
            </a:r>
            <a:r>
              <a:rPr lang="en-US" altLang="ko-KR" dirty="0" smtClean="0"/>
              <a:t> 	3</a:t>
            </a:r>
          </a:p>
          <a:p>
            <a:pPr>
              <a:lnSpc>
                <a:spcPct val="90000"/>
              </a:lnSpc>
              <a:buNone/>
              <a:tabLst>
                <a:tab pos="3175702" algn="ctr"/>
                <a:tab pos="4855519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3	 </a:t>
            </a:r>
            <a:r>
              <a:rPr lang="en-US" altLang="ko-KR" dirty="0" smtClean="0"/>
              <a:t>3</a:t>
            </a:r>
            <a:r>
              <a:rPr lang="en-US" altLang="ko-KR" i="1" baseline="-25000" dirty="0" smtClean="0"/>
              <a:t> </a:t>
            </a:r>
          </a:p>
          <a:p>
            <a:pPr>
              <a:lnSpc>
                <a:spcPct val="90000"/>
              </a:lnSpc>
              <a:tabLst>
                <a:tab pos="3175702" algn="ctr"/>
                <a:tab pos="4855519" algn="ctr"/>
              </a:tabLst>
            </a:pPr>
            <a:r>
              <a:rPr lang="en-US" altLang="ko-KR" dirty="0" smtClean="0"/>
              <a:t>Suppose that the processes arrive at time 0 in the order: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1</a:t>
            </a:r>
            <a:r>
              <a:rPr lang="en-US" altLang="ko-KR" dirty="0" smtClean="0"/>
              <a:t> ,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2</a:t>
            </a:r>
            <a:r>
              <a:rPr lang="en-US" altLang="ko-KR" dirty="0" smtClean="0"/>
              <a:t> ,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3  </a:t>
            </a:r>
            <a:br>
              <a:rPr lang="en-US" altLang="ko-KR" i="1" baseline="-25000" dirty="0" smtClean="0"/>
            </a:br>
            <a:r>
              <a:rPr lang="en-US" altLang="ko-KR" dirty="0" smtClean="0"/>
              <a:t>The Gantt Chart for the schedule is:</a:t>
            </a:r>
            <a:br>
              <a:rPr lang="en-US" altLang="ko-KR" dirty="0" smtClean="0"/>
            </a:br>
            <a:r>
              <a:rPr lang="en-US" altLang="ko-KR" sz="1700" dirty="0"/>
              <a:t/>
            </a:r>
            <a:br>
              <a:rPr lang="en-US" altLang="ko-KR" sz="1700" dirty="0"/>
            </a:br>
            <a:r>
              <a:rPr lang="en-US" altLang="ko-KR" sz="1700" dirty="0"/>
              <a:t/>
            </a:r>
            <a:br>
              <a:rPr lang="en-US" altLang="ko-KR" sz="1700" dirty="0"/>
            </a:br>
            <a:r>
              <a:rPr lang="en-US" altLang="ko-KR" sz="1700" dirty="0"/>
              <a:t/>
            </a:r>
            <a:br>
              <a:rPr lang="en-US" altLang="ko-KR" sz="1700" dirty="0"/>
            </a:br>
            <a:r>
              <a:rPr lang="en-US" altLang="ko-KR" sz="1700" dirty="0"/>
              <a:t/>
            </a:r>
            <a:br>
              <a:rPr lang="en-US" altLang="ko-KR" sz="1700" dirty="0"/>
            </a:br>
            <a:endParaRPr lang="en-US" altLang="ko-KR" sz="1700" dirty="0"/>
          </a:p>
          <a:p>
            <a:pPr>
              <a:lnSpc>
                <a:spcPct val="90000"/>
              </a:lnSpc>
              <a:buNone/>
              <a:tabLst>
                <a:tab pos="3175702" algn="ctr"/>
                <a:tab pos="4855519" algn="ctr"/>
              </a:tabLst>
            </a:pPr>
            <a:endParaRPr lang="en-US" altLang="ko-KR" sz="1700" dirty="0"/>
          </a:p>
          <a:p>
            <a:pPr>
              <a:lnSpc>
                <a:spcPct val="90000"/>
              </a:lnSpc>
              <a:tabLst>
                <a:tab pos="3175702" algn="ctr"/>
                <a:tab pos="4855519" algn="ctr"/>
              </a:tabLst>
            </a:pPr>
            <a:r>
              <a:rPr lang="en-US" altLang="ko-KR" dirty="0" smtClean="0"/>
              <a:t>Waiting time for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1</a:t>
            </a:r>
            <a:r>
              <a:rPr lang="en-US" altLang="ko-KR" dirty="0" smtClean="0"/>
              <a:t>  = 0;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2</a:t>
            </a:r>
            <a:r>
              <a:rPr lang="en-US" altLang="ko-KR" dirty="0" smtClean="0"/>
              <a:t>  = 24;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3 </a:t>
            </a:r>
            <a:r>
              <a:rPr lang="en-US" altLang="ko-KR" dirty="0" smtClean="0"/>
              <a:t>= 27</a:t>
            </a:r>
          </a:p>
          <a:p>
            <a:pPr>
              <a:lnSpc>
                <a:spcPct val="90000"/>
              </a:lnSpc>
              <a:tabLst>
                <a:tab pos="3175702" algn="ctr"/>
                <a:tab pos="4855519" algn="ctr"/>
              </a:tabLst>
            </a:pPr>
            <a:r>
              <a:rPr lang="en-US" altLang="ko-KR" dirty="0" smtClean="0"/>
              <a:t>Average waiting time:  (0 + 24 + 27)/3 = 17</a:t>
            </a:r>
          </a:p>
        </p:txBody>
      </p:sp>
      <p:grpSp>
        <p:nvGrpSpPr>
          <p:cNvPr id="35844" name="Group 18"/>
          <p:cNvGrpSpPr>
            <a:grpSpLocks/>
          </p:cNvGrpSpPr>
          <p:nvPr/>
        </p:nvGrpSpPr>
        <p:grpSpPr bwMode="auto">
          <a:xfrm>
            <a:off x="1275721" y="3480575"/>
            <a:ext cx="5936721" cy="1091412"/>
            <a:chOff x="873" y="2688"/>
            <a:chExt cx="3452" cy="687"/>
          </a:xfrm>
        </p:grpSpPr>
        <p:sp>
          <p:nvSpPr>
            <p:cNvPr id="35845" name="Rectangle 4"/>
            <p:cNvSpPr>
              <a:spLocks noChangeArrowheads="1"/>
            </p:cNvSpPr>
            <p:nvPr/>
          </p:nvSpPr>
          <p:spPr bwMode="auto">
            <a:xfrm>
              <a:off x="960" y="2688"/>
              <a:ext cx="331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1804" y="2759"/>
              <a:ext cx="20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1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35847" name="Text Box 6"/>
            <p:cNvSpPr txBox="1">
              <a:spLocks noChangeArrowheads="1"/>
            </p:cNvSpPr>
            <p:nvPr/>
          </p:nvSpPr>
          <p:spPr bwMode="auto">
            <a:xfrm>
              <a:off x="3290" y="2759"/>
              <a:ext cx="2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2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35848" name="Text Box 7"/>
            <p:cNvSpPr txBox="1">
              <a:spLocks noChangeArrowheads="1"/>
            </p:cNvSpPr>
            <p:nvPr/>
          </p:nvSpPr>
          <p:spPr bwMode="auto">
            <a:xfrm>
              <a:off x="3866" y="2759"/>
              <a:ext cx="2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3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35849" name="Line 8"/>
            <p:cNvSpPr>
              <a:spLocks noChangeShapeType="1"/>
            </p:cNvSpPr>
            <p:nvPr/>
          </p:nvSpPr>
          <p:spPr bwMode="auto">
            <a:xfrm>
              <a:off x="960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5850" name="Line 9"/>
            <p:cNvSpPr>
              <a:spLocks noChangeShapeType="1"/>
            </p:cNvSpPr>
            <p:nvPr/>
          </p:nvSpPr>
          <p:spPr bwMode="auto">
            <a:xfrm>
              <a:off x="4272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5851" name="Line 10"/>
            <p:cNvSpPr>
              <a:spLocks noChangeShapeType="1"/>
            </p:cNvSpPr>
            <p:nvPr/>
          </p:nvSpPr>
          <p:spPr bwMode="auto">
            <a:xfrm>
              <a:off x="3072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5852" name="Line 11"/>
            <p:cNvSpPr>
              <a:spLocks noChangeShapeType="1"/>
            </p:cNvSpPr>
            <p:nvPr/>
          </p:nvSpPr>
          <p:spPr bwMode="auto">
            <a:xfrm>
              <a:off x="3648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5853" name="Line 12"/>
            <p:cNvSpPr>
              <a:spLocks noChangeShapeType="1"/>
            </p:cNvSpPr>
            <p:nvPr/>
          </p:nvSpPr>
          <p:spPr bwMode="auto">
            <a:xfrm>
              <a:off x="3072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5854" name="Line 13"/>
            <p:cNvSpPr>
              <a:spLocks noChangeShapeType="1"/>
            </p:cNvSpPr>
            <p:nvPr/>
          </p:nvSpPr>
          <p:spPr bwMode="auto">
            <a:xfrm>
              <a:off x="3648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5855" name="Text Box 14"/>
            <p:cNvSpPr txBox="1">
              <a:spLocks noChangeArrowheads="1"/>
            </p:cNvSpPr>
            <p:nvPr/>
          </p:nvSpPr>
          <p:spPr bwMode="auto">
            <a:xfrm>
              <a:off x="2958" y="3191"/>
              <a:ext cx="2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24</a:t>
              </a:r>
            </a:p>
          </p:txBody>
        </p:sp>
        <p:sp>
          <p:nvSpPr>
            <p:cNvPr id="35856" name="Text Box 15"/>
            <p:cNvSpPr txBox="1">
              <a:spLocks noChangeArrowheads="1"/>
            </p:cNvSpPr>
            <p:nvPr/>
          </p:nvSpPr>
          <p:spPr bwMode="auto">
            <a:xfrm>
              <a:off x="3534" y="3191"/>
              <a:ext cx="2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27</a:t>
              </a:r>
            </a:p>
          </p:txBody>
        </p:sp>
        <p:sp>
          <p:nvSpPr>
            <p:cNvPr id="35857" name="Text Box 16"/>
            <p:cNvSpPr txBox="1">
              <a:spLocks noChangeArrowheads="1"/>
            </p:cNvSpPr>
            <p:nvPr/>
          </p:nvSpPr>
          <p:spPr bwMode="auto">
            <a:xfrm>
              <a:off x="4110" y="3191"/>
              <a:ext cx="2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30</a:t>
              </a:r>
            </a:p>
          </p:txBody>
        </p:sp>
        <p:sp>
          <p:nvSpPr>
            <p:cNvPr id="35858" name="Text Box 17"/>
            <p:cNvSpPr txBox="1">
              <a:spLocks noChangeArrowheads="1"/>
            </p:cNvSpPr>
            <p:nvPr/>
          </p:nvSpPr>
          <p:spPr bwMode="auto">
            <a:xfrm>
              <a:off x="873" y="3191"/>
              <a:ext cx="16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065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27541" y="277416"/>
            <a:ext cx="8483159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Shortest-Job-First (SJF) Scheduling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4" y="1233487"/>
            <a:ext cx="8198821" cy="4530329"/>
          </a:xfrm>
        </p:spPr>
        <p:txBody>
          <a:bodyPr/>
          <a:lstStyle/>
          <a:p>
            <a:r>
              <a:rPr lang="en-US" altLang="ko-KR" smtClean="0"/>
              <a:t>Associate with each process the length of its next CPU burst</a:t>
            </a:r>
          </a:p>
          <a:p>
            <a:pPr lvl="1"/>
            <a:r>
              <a:rPr lang="en-US" altLang="ko-KR" smtClean="0"/>
              <a:t> Use these lengths to schedule the process with the shortest time</a:t>
            </a:r>
          </a:p>
          <a:p>
            <a:endParaRPr lang="en-US" altLang="ko-KR" smtClean="0"/>
          </a:p>
          <a:p>
            <a:r>
              <a:rPr lang="en-US" altLang="ko-KR" smtClean="0"/>
              <a:t>SJF is optimal – gives minimum average waiting time for a given set of processes</a:t>
            </a:r>
          </a:p>
          <a:p>
            <a:pPr lvl="1"/>
            <a:r>
              <a:rPr lang="en-US" altLang="ko-KR" smtClean="0"/>
              <a:t>The difficulty is knowing the length of the next CPU request</a:t>
            </a:r>
          </a:p>
          <a:p>
            <a:pPr lvl="1"/>
            <a:r>
              <a:rPr lang="en-US" altLang="ko-KR" smtClean="0"/>
              <a:t>Could ask the user</a:t>
            </a:r>
          </a:p>
        </p:txBody>
      </p:sp>
    </p:spTree>
    <p:extLst>
      <p:ext uri="{BB962C8B-B14F-4D97-AF65-F5344CB8AC3E}">
        <p14:creationId xmlns:p14="http://schemas.microsoft.com/office/powerpoint/2010/main" val="423723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Example of SJF</a:t>
            </a:r>
          </a:p>
        </p:txBody>
      </p:sp>
      <p:sp>
        <p:nvSpPr>
          <p:cNvPr id="41987" name="Rectangle 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      	               </a:t>
            </a:r>
            <a:r>
              <a:rPr lang="en-US" altLang="ko-KR" u="sng" dirty="0" smtClean="0"/>
              <a:t> Process</a:t>
            </a:r>
            <a:r>
              <a:rPr lang="en-US" altLang="ko-KR" u="sng" dirty="0">
                <a:solidFill>
                  <a:schemeClr val="bg1"/>
                </a:solidFill>
              </a:rPr>
              <a:t> </a:t>
            </a:r>
            <a:r>
              <a:rPr lang="en-US" altLang="ko-KR" u="sng" dirty="0" err="1" smtClean="0">
                <a:solidFill>
                  <a:schemeClr val="bg1"/>
                </a:solidFill>
              </a:rPr>
              <a:t>rriva</a:t>
            </a:r>
            <a:r>
              <a:rPr lang="en-US" altLang="ko-KR" u="sng" dirty="0" smtClean="0">
                <a:solidFill>
                  <a:schemeClr val="bg1"/>
                </a:solidFill>
              </a:rPr>
              <a:t>	l Time</a:t>
            </a:r>
            <a:r>
              <a:rPr lang="en-US" altLang="ko-KR" dirty="0" smtClean="0"/>
              <a:t>	</a:t>
            </a:r>
            <a:r>
              <a:rPr lang="en-US" altLang="ko-KR" u="sng" dirty="0" smtClean="0"/>
              <a:t>Burst Time</a:t>
            </a:r>
            <a:endParaRPr lang="en-US" altLang="ko-KR" dirty="0" smtClean="0"/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1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chemeClr val="bg1"/>
                </a:solidFill>
              </a:rPr>
              <a:t>0.0</a:t>
            </a:r>
            <a:r>
              <a:rPr lang="en-US" altLang="ko-KR" dirty="0" smtClean="0"/>
              <a:t>	6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2 	</a:t>
            </a:r>
            <a:r>
              <a:rPr lang="en-US" altLang="ko-KR" dirty="0" smtClean="0">
                <a:solidFill>
                  <a:schemeClr val="bg1"/>
                </a:solidFill>
              </a:rPr>
              <a:t>2.0</a:t>
            </a:r>
            <a:r>
              <a:rPr lang="en-US" altLang="ko-KR" dirty="0" smtClean="0"/>
              <a:t>	8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3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chemeClr val="bg1"/>
                </a:solidFill>
              </a:rPr>
              <a:t>4.0</a:t>
            </a:r>
            <a:r>
              <a:rPr lang="en-US" altLang="ko-KR" dirty="0" smtClean="0"/>
              <a:t>	7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4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chemeClr val="bg1"/>
                </a:solidFill>
              </a:rPr>
              <a:t>5.0</a:t>
            </a:r>
            <a:r>
              <a:rPr lang="en-US" altLang="ko-KR" dirty="0" smtClean="0"/>
              <a:t>	3</a:t>
            </a:r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SJF scheduling chart</a:t>
            </a:r>
          </a:p>
          <a:p>
            <a:pPr marL="0" indent="0"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 marL="0" indent="0"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/>
          </a:p>
          <a:p>
            <a:pPr marL="0" indent="0"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 marL="0" indent="0"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Average waiting time =</a:t>
            </a:r>
            <a:endParaRPr lang="en-US" altLang="ko-KR" i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79793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Example of SJF</a:t>
            </a:r>
          </a:p>
        </p:txBody>
      </p:sp>
      <p:sp>
        <p:nvSpPr>
          <p:cNvPr id="41987" name="Rectangle 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      	               </a:t>
            </a:r>
            <a:r>
              <a:rPr lang="en-US" altLang="ko-KR" u="sng" dirty="0" smtClean="0"/>
              <a:t> Process</a:t>
            </a:r>
            <a:r>
              <a:rPr lang="en-US" altLang="ko-KR" u="sng" dirty="0">
                <a:solidFill>
                  <a:schemeClr val="bg1"/>
                </a:solidFill>
              </a:rPr>
              <a:t> </a:t>
            </a:r>
            <a:r>
              <a:rPr lang="en-US" altLang="ko-KR" u="sng" dirty="0" err="1" smtClean="0">
                <a:solidFill>
                  <a:schemeClr val="bg1"/>
                </a:solidFill>
              </a:rPr>
              <a:t>rriva</a:t>
            </a:r>
            <a:r>
              <a:rPr lang="en-US" altLang="ko-KR" u="sng" dirty="0" smtClean="0">
                <a:solidFill>
                  <a:schemeClr val="bg1"/>
                </a:solidFill>
              </a:rPr>
              <a:t>	l Time</a:t>
            </a:r>
            <a:r>
              <a:rPr lang="en-US" altLang="ko-KR" dirty="0" smtClean="0"/>
              <a:t>	</a:t>
            </a:r>
            <a:r>
              <a:rPr lang="en-US" altLang="ko-KR" u="sng" dirty="0" smtClean="0"/>
              <a:t>Burst Time</a:t>
            </a:r>
            <a:endParaRPr lang="en-US" altLang="ko-KR" dirty="0" smtClean="0"/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1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chemeClr val="bg1"/>
                </a:solidFill>
              </a:rPr>
              <a:t>0.0</a:t>
            </a:r>
            <a:r>
              <a:rPr lang="en-US" altLang="ko-KR" dirty="0" smtClean="0"/>
              <a:t>	6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2 	</a:t>
            </a:r>
            <a:r>
              <a:rPr lang="en-US" altLang="ko-KR" dirty="0" smtClean="0">
                <a:solidFill>
                  <a:schemeClr val="bg1"/>
                </a:solidFill>
              </a:rPr>
              <a:t>2.0</a:t>
            </a:r>
            <a:r>
              <a:rPr lang="en-US" altLang="ko-KR" dirty="0" smtClean="0"/>
              <a:t>	8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3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chemeClr val="bg1"/>
                </a:solidFill>
              </a:rPr>
              <a:t>4.0</a:t>
            </a:r>
            <a:r>
              <a:rPr lang="en-US" altLang="ko-KR" dirty="0" smtClean="0"/>
              <a:t>	7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4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chemeClr val="bg1"/>
                </a:solidFill>
              </a:rPr>
              <a:t>5.0</a:t>
            </a:r>
            <a:r>
              <a:rPr lang="en-US" altLang="ko-KR" dirty="0" smtClean="0"/>
              <a:t>	3</a:t>
            </a:r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SJF scheduling chart</a:t>
            </a:r>
          </a:p>
          <a:p>
            <a:pPr marL="0" indent="0"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 marL="0" indent="0"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/>
          </a:p>
          <a:p>
            <a:pPr marL="0" indent="0"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 marL="0" indent="0"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Average waiting time = (3 + 16 + 9 + 0) / 4 = 7</a:t>
            </a:r>
            <a:endParaRPr lang="en-US" altLang="ko-KR" i="1" baseline="-25000" dirty="0" smtClean="0"/>
          </a:p>
        </p:txBody>
      </p:sp>
      <p:grpSp>
        <p:nvGrpSpPr>
          <p:cNvPr id="41988" name="Group 74"/>
          <p:cNvGrpSpPr>
            <a:grpSpLocks/>
          </p:cNvGrpSpPr>
          <p:nvPr/>
        </p:nvGrpSpPr>
        <p:grpSpPr bwMode="auto">
          <a:xfrm>
            <a:off x="1425354" y="3659663"/>
            <a:ext cx="6338010" cy="1123550"/>
            <a:chOff x="881" y="2352"/>
            <a:chExt cx="3685" cy="708"/>
          </a:xfrm>
        </p:grpSpPr>
        <p:sp>
          <p:nvSpPr>
            <p:cNvPr id="41989" name="Rectangle 37"/>
            <p:cNvSpPr>
              <a:spLocks noChangeArrowheads="1"/>
            </p:cNvSpPr>
            <p:nvPr/>
          </p:nvSpPr>
          <p:spPr bwMode="auto">
            <a:xfrm flipH="1">
              <a:off x="960" y="2373"/>
              <a:ext cx="35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41990" name="Text Box 38"/>
            <p:cNvSpPr txBox="1">
              <a:spLocks noChangeArrowheads="1"/>
            </p:cNvSpPr>
            <p:nvPr/>
          </p:nvSpPr>
          <p:spPr bwMode="auto">
            <a:xfrm flipH="1">
              <a:off x="1035" y="2436"/>
              <a:ext cx="2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4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41991" name="Text Box 39"/>
            <p:cNvSpPr txBox="1">
              <a:spLocks noChangeArrowheads="1"/>
            </p:cNvSpPr>
            <p:nvPr/>
          </p:nvSpPr>
          <p:spPr bwMode="auto">
            <a:xfrm flipH="1">
              <a:off x="3002" y="2423"/>
              <a:ext cx="2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3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41992" name="Text Box 40"/>
            <p:cNvSpPr txBox="1">
              <a:spLocks noChangeArrowheads="1"/>
            </p:cNvSpPr>
            <p:nvPr/>
          </p:nvSpPr>
          <p:spPr bwMode="auto">
            <a:xfrm flipH="1">
              <a:off x="1997" y="2472"/>
              <a:ext cx="20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1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41993" name="Line 41"/>
            <p:cNvSpPr>
              <a:spLocks noChangeShapeType="1"/>
            </p:cNvSpPr>
            <p:nvPr/>
          </p:nvSpPr>
          <p:spPr bwMode="auto">
            <a:xfrm flipH="1">
              <a:off x="4452" y="27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994" name="Line 42"/>
            <p:cNvSpPr>
              <a:spLocks noChangeShapeType="1"/>
            </p:cNvSpPr>
            <p:nvPr/>
          </p:nvSpPr>
          <p:spPr bwMode="auto">
            <a:xfrm flipH="1">
              <a:off x="960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995" name="Line 43"/>
            <p:cNvSpPr>
              <a:spLocks noChangeShapeType="1"/>
            </p:cNvSpPr>
            <p:nvPr/>
          </p:nvSpPr>
          <p:spPr bwMode="auto">
            <a:xfrm flipH="1">
              <a:off x="2688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996" name="Text Box 48"/>
            <p:cNvSpPr txBox="1">
              <a:spLocks noChangeArrowheads="1"/>
            </p:cNvSpPr>
            <p:nvPr/>
          </p:nvSpPr>
          <p:spPr bwMode="auto">
            <a:xfrm flipH="1">
              <a:off x="1554" y="2856"/>
              <a:ext cx="16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3</a:t>
              </a:r>
            </a:p>
          </p:txBody>
        </p:sp>
        <p:sp>
          <p:nvSpPr>
            <p:cNvPr id="41997" name="Text Box 49"/>
            <p:cNvSpPr txBox="1">
              <a:spLocks noChangeArrowheads="1"/>
            </p:cNvSpPr>
            <p:nvPr/>
          </p:nvSpPr>
          <p:spPr bwMode="auto">
            <a:xfrm flipH="1">
              <a:off x="3343" y="2868"/>
              <a:ext cx="2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16</a:t>
              </a:r>
            </a:p>
          </p:txBody>
        </p:sp>
        <p:sp>
          <p:nvSpPr>
            <p:cNvPr id="41998" name="Text Box 50"/>
            <p:cNvSpPr txBox="1">
              <a:spLocks noChangeArrowheads="1"/>
            </p:cNvSpPr>
            <p:nvPr/>
          </p:nvSpPr>
          <p:spPr bwMode="auto">
            <a:xfrm flipH="1">
              <a:off x="881" y="2876"/>
              <a:ext cx="16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0</a:t>
              </a:r>
            </a:p>
          </p:txBody>
        </p:sp>
        <p:sp>
          <p:nvSpPr>
            <p:cNvPr id="41999" name="Line 52"/>
            <p:cNvSpPr>
              <a:spLocks noChangeShapeType="1"/>
            </p:cNvSpPr>
            <p:nvPr/>
          </p:nvSpPr>
          <p:spPr bwMode="auto">
            <a:xfrm flipH="1">
              <a:off x="3456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000" name="Line 54"/>
            <p:cNvSpPr>
              <a:spLocks noChangeShapeType="1"/>
            </p:cNvSpPr>
            <p:nvPr/>
          </p:nvSpPr>
          <p:spPr bwMode="auto">
            <a:xfrm flipH="1">
              <a:off x="1632" y="268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001" name="Line 58"/>
            <p:cNvSpPr>
              <a:spLocks noChangeShapeType="1"/>
            </p:cNvSpPr>
            <p:nvPr/>
          </p:nvSpPr>
          <p:spPr bwMode="auto">
            <a:xfrm flipH="1">
              <a:off x="2688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002" name="Line 63"/>
            <p:cNvSpPr>
              <a:spLocks noChangeShapeType="1"/>
            </p:cNvSpPr>
            <p:nvPr/>
          </p:nvSpPr>
          <p:spPr bwMode="auto">
            <a:xfrm flipH="1">
              <a:off x="3456" y="275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003" name="Text Box 64"/>
            <p:cNvSpPr txBox="1">
              <a:spLocks noChangeArrowheads="1"/>
            </p:cNvSpPr>
            <p:nvPr/>
          </p:nvSpPr>
          <p:spPr bwMode="auto">
            <a:xfrm flipH="1">
              <a:off x="2610" y="2856"/>
              <a:ext cx="16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9</a:t>
              </a:r>
            </a:p>
          </p:txBody>
        </p:sp>
        <p:sp>
          <p:nvSpPr>
            <p:cNvPr id="42004" name="Line 69"/>
            <p:cNvSpPr>
              <a:spLocks noChangeShapeType="1"/>
            </p:cNvSpPr>
            <p:nvPr/>
          </p:nvSpPr>
          <p:spPr bwMode="auto">
            <a:xfrm flipH="1">
              <a:off x="1632" y="23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2005" name="Text Box 70"/>
            <p:cNvSpPr txBox="1">
              <a:spLocks noChangeArrowheads="1"/>
            </p:cNvSpPr>
            <p:nvPr/>
          </p:nvSpPr>
          <p:spPr bwMode="auto">
            <a:xfrm flipH="1">
              <a:off x="3770" y="2423"/>
              <a:ext cx="2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2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42006" name="Text Box 73"/>
            <p:cNvSpPr txBox="1">
              <a:spLocks noChangeArrowheads="1"/>
            </p:cNvSpPr>
            <p:nvPr/>
          </p:nvSpPr>
          <p:spPr bwMode="auto">
            <a:xfrm flipH="1">
              <a:off x="4351" y="2868"/>
              <a:ext cx="2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210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019" y="242888"/>
            <a:ext cx="8420100" cy="610791"/>
          </a:xfrm>
        </p:spPr>
        <p:txBody>
          <a:bodyPr/>
          <a:lstStyle/>
          <a:p>
            <a:pPr eaLnBrk="1" hangingPunct="1"/>
            <a:r>
              <a:rPr lang="en-US" altLang="ko-KR" smtClean="0"/>
              <a:t>Determining Length of Next CPU Burst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5" y="1233488"/>
            <a:ext cx="8272198" cy="4935141"/>
          </a:xfrm>
        </p:spPr>
        <p:txBody>
          <a:bodyPr/>
          <a:lstStyle/>
          <a:p>
            <a:r>
              <a:rPr lang="en-US" altLang="ko-KR" dirty="0" smtClean="0"/>
              <a:t>Can only estimate the length – should be similar to the previous one</a:t>
            </a:r>
          </a:p>
          <a:p>
            <a:pPr lvl="1"/>
            <a:r>
              <a:rPr lang="en-US" altLang="ko-KR" dirty="0" smtClean="0"/>
              <a:t>Then pick process with shortest predicted next CPU burst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Can be done by using the length of previous CPU bursts, using exponential averaging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Commonly, </a:t>
            </a:r>
            <a:r>
              <a:rPr lang="en-US" altLang="ko-KR" dirty="0" smtClean="0">
                <a:latin typeface="Lucida Grande" charset="0"/>
              </a:rPr>
              <a:t>α </a:t>
            </a:r>
            <a:r>
              <a:rPr lang="en-US" altLang="ko-KR" dirty="0" smtClean="0"/>
              <a:t>set to ½</a:t>
            </a:r>
          </a:p>
          <a:p>
            <a:r>
              <a:rPr lang="en-US" altLang="ko-KR" dirty="0" smtClean="0"/>
              <a:t>Preemptive version called </a:t>
            </a:r>
            <a:r>
              <a:rPr lang="en-US" altLang="ko-KR" b="1" dirty="0" smtClean="0"/>
              <a:t>shortest-remaining-time-first</a:t>
            </a:r>
          </a:p>
          <a:p>
            <a:pPr lvl="1">
              <a:buFont typeface="Monotype Sorts" charset="2"/>
              <a:buNone/>
            </a:pPr>
            <a:endParaRPr lang="en-US" altLang="ko-KR" dirty="0" smtClean="0"/>
          </a:p>
          <a:p>
            <a:pPr lvl="1">
              <a:buFont typeface="Monotype Sorts" charset="2"/>
              <a:buNone/>
            </a:pPr>
            <a:endParaRPr lang="en-US" altLang="ko-KR" dirty="0" smtClean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777948"/>
              </p:ext>
            </p:extLst>
          </p:nvPr>
        </p:nvGraphicFramePr>
        <p:xfrm>
          <a:off x="1883595" y="3276582"/>
          <a:ext cx="4795925" cy="1253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4" imgW="6400800" imgH="1777680" progId="Equation.3">
                  <p:embed/>
                </p:oleObj>
              </mc:Choice>
              <mc:Fallback>
                <p:oleObj name="Equation" r:id="rId4" imgW="6400800" imgH="1777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595" y="3276582"/>
                        <a:ext cx="4795925" cy="1253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454717" y="4998244"/>
          <a:ext cx="2407708" cy="315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6" imgW="2222280" imgH="317160" progId="Equation.3">
                  <p:embed/>
                </p:oleObj>
              </mc:Choice>
              <mc:Fallback>
                <p:oleObj name="Equation" r:id="rId6" imgW="22222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717" y="4998244"/>
                        <a:ext cx="2407708" cy="315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363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80786" y="241698"/>
            <a:ext cx="8908521" cy="678656"/>
          </a:xfrm>
        </p:spPr>
        <p:txBody>
          <a:bodyPr/>
          <a:lstStyle/>
          <a:p>
            <a:pPr eaLnBrk="1" hangingPunct="1"/>
            <a:r>
              <a:rPr lang="en-US" altLang="ko-KR" sz="2900"/>
              <a:t>Prediction of the Length of the </a:t>
            </a:r>
            <a:br>
              <a:rPr lang="en-US" altLang="ko-KR" sz="2900"/>
            </a:br>
            <a:r>
              <a:rPr lang="en-US" altLang="ko-KR" sz="2900"/>
              <a:t>Next CPU Burst</a:t>
            </a:r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18" y="1403748"/>
            <a:ext cx="6323101" cy="421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88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736" y="277416"/>
            <a:ext cx="7886964" cy="576263"/>
          </a:xfrm>
        </p:spPr>
        <p:txBody>
          <a:bodyPr/>
          <a:lstStyle/>
          <a:p>
            <a:pPr eaLnBrk="1" hangingPunct="1"/>
            <a:r>
              <a:rPr lang="en-US" altLang="ko-KR" sz="2900"/>
              <a:t>Example of Shortest-remaining-time-first</a:t>
            </a:r>
          </a:p>
        </p:txBody>
      </p:sp>
      <p:sp>
        <p:nvSpPr>
          <p:cNvPr id="50179" name="Rectangle 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Now we add the concepts of varying arrival times and preemption to the analysis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        </a:t>
            </a:r>
            <a:r>
              <a:rPr lang="en-US" altLang="ko-KR" u="sng" dirty="0" err="1" smtClean="0"/>
              <a:t>Process</a:t>
            </a:r>
            <a:r>
              <a:rPr lang="en-US" altLang="ko-KR" u="sng" dirty="0" err="1" smtClean="0">
                <a:solidFill>
                  <a:schemeClr val="bg1"/>
                </a:solidFill>
              </a:rPr>
              <a:t>A</a:t>
            </a:r>
            <a:r>
              <a:rPr lang="en-US" altLang="ko-KR" u="sng" dirty="0" smtClean="0">
                <a:solidFill>
                  <a:schemeClr val="bg1"/>
                </a:solidFill>
              </a:rPr>
              <a:t>	</a:t>
            </a:r>
            <a:r>
              <a:rPr lang="en-US" altLang="ko-KR" u="sng" dirty="0" err="1" smtClean="0">
                <a:solidFill>
                  <a:schemeClr val="bg1"/>
                </a:solidFill>
              </a:rPr>
              <a:t>arri</a:t>
            </a:r>
            <a:r>
              <a:rPr lang="en-US" altLang="ko-KR" u="sng" dirty="0" smtClean="0">
                <a:solidFill>
                  <a:schemeClr val="bg1"/>
                </a:solidFill>
              </a:rPr>
              <a:t> </a:t>
            </a:r>
            <a:r>
              <a:rPr lang="en-US" altLang="ko-KR" i="1" u="sng" dirty="0" smtClean="0"/>
              <a:t>Arrival </a:t>
            </a:r>
            <a:r>
              <a:rPr lang="en-US" altLang="ko-KR" u="sng" dirty="0" err="1" smtClean="0"/>
              <a:t>Time</a:t>
            </a:r>
            <a:r>
              <a:rPr lang="en-US" altLang="ko-KR" u="sng" dirty="0" err="1" smtClean="0">
                <a:solidFill>
                  <a:schemeClr val="bg1"/>
                </a:solidFill>
              </a:rPr>
              <a:t>T</a:t>
            </a:r>
            <a:r>
              <a:rPr lang="en-US" altLang="ko-KR" dirty="0" smtClean="0"/>
              <a:t>	</a:t>
            </a:r>
            <a:r>
              <a:rPr lang="en-US" altLang="ko-KR" u="sng" dirty="0" smtClean="0"/>
              <a:t>Burst Time</a:t>
            </a:r>
            <a:endParaRPr lang="en-US" altLang="ko-KR" dirty="0" smtClean="0"/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1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rgbClr val="000000"/>
                </a:solidFill>
              </a:rPr>
              <a:t>0</a:t>
            </a:r>
            <a:r>
              <a:rPr lang="en-US" altLang="ko-KR" dirty="0" smtClean="0"/>
              <a:t>	8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2 	</a:t>
            </a:r>
            <a:r>
              <a:rPr lang="en-US" altLang="ko-KR" dirty="0" smtClean="0">
                <a:solidFill>
                  <a:srgbClr val="000000"/>
                </a:solidFill>
              </a:rPr>
              <a:t>1</a:t>
            </a:r>
            <a:r>
              <a:rPr lang="en-US" altLang="ko-KR" dirty="0" smtClean="0"/>
              <a:t>	4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3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rgbClr val="000000"/>
                </a:solidFill>
              </a:rPr>
              <a:t>2</a:t>
            </a:r>
            <a:r>
              <a:rPr lang="en-US" altLang="ko-KR" dirty="0" smtClean="0"/>
              <a:t>	9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4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rgbClr val="000000"/>
                </a:solidFill>
              </a:rPr>
              <a:t>3</a:t>
            </a:r>
            <a:r>
              <a:rPr lang="en-US" altLang="ko-KR" dirty="0" smtClean="0"/>
              <a:t>	5</a:t>
            </a:r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i="1" dirty="0" smtClean="0"/>
              <a:t>Preemptive </a:t>
            </a:r>
            <a:r>
              <a:rPr lang="en-US" altLang="ko-KR" dirty="0" smtClean="0"/>
              <a:t>SJF Gantt Chart</a:t>
            </a:r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Average waiting time =</a:t>
            </a:r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i="1" baseline="-25000" dirty="0" smtClean="0"/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i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25661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900" dirty="0"/>
              <a:t>Cycle of CPU/IO Burst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3654" y="1233487"/>
            <a:ext cx="4963810" cy="4530329"/>
          </a:xfrm>
        </p:spPr>
        <p:txBody>
          <a:bodyPr/>
          <a:lstStyle/>
          <a:p>
            <a:r>
              <a:rPr lang="en-US" altLang="ko-KR" dirty="0" smtClean="0"/>
              <a:t>CPU–I/O Burst Cycle – Process execution consists of a </a:t>
            </a:r>
            <a:r>
              <a:rPr lang="en-US" altLang="ko-KR" i="1" dirty="0" smtClean="0"/>
              <a:t>cycle</a:t>
            </a:r>
            <a:r>
              <a:rPr lang="en-US" altLang="ko-KR" dirty="0" smtClean="0"/>
              <a:t> of CPU execution and I/O wait</a:t>
            </a:r>
          </a:p>
          <a:p>
            <a:endParaRPr lang="ko-KR" altLang="en-US" dirty="0"/>
          </a:p>
        </p:txBody>
      </p:sp>
      <p:pic>
        <p:nvPicPr>
          <p:cNvPr id="2355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59" y="1237060"/>
            <a:ext cx="2972946" cy="503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42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736" y="277416"/>
            <a:ext cx="7886964" cy="576263"/>
          </a:xfrm>
        </p:spPr>
        <p:txBody>
          <a:bodyPr/>
          <a:lstStyle/>
          <a:p>
            <a:pPr eaLnBrk="1" hangingPunct="1"/>
            <a:r>
              <a:rPr lang="en-US" altLang="ko-KR" sz="2900"/>
              <a:t>Example of Shortest-remaining-time-first</a:t>
            </a:r>
          </a:p>
        </p:txBody>
      </p:sp>
      <p:sp>
        <p:nvSpPr>
          <p:cNvPr id="50179" name="Rectangle 3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Now we add the concepts of varying arrival times and preemption to the analysis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        </a:t>
            </a:r>
            <a:r>
              <a:rPr lang="en-US" altLang="ko-KR" u="sng" dirty="0" err="1" smtClean="0"/>
              <a:t>Process</a:t>
            </a:r>
            <a:r>
              <a:rPr lang="en-US" altLang="ko-KR" u="sng" dirty="0" err="1" smtClean="0">
                <a:solidFill>
                  <a:schemeClr val="bg1"/>
                </a:solidFill>
              </a:rPr>
              <a:t>A</a:t>
            </a:r>
            <a:r>
              <a:rPr lang="en-US" altLang="ko-KR" u="sng" dirty="0" smtClean="0">
                <a:solidFill>
                  <a:schemeClr val="bg1"/>
                </a:solidFill>
              </a:rPr>
              <a:t>	</a:t>
            </a:r>
            <a:r>
              <a:rPr lang="en-US" altLang="ko-KR" u="sng" dirty="0" err="1" smtClean="0">
                <a:solidFill>
                  <a:schemeClr val="bg1"/>
                </a:solidFill>
              </a:rPr>
              <a:t>arri</a:t>
            </a:r>
            <a:r>
              <a:rPr lang="en-US" altLang="ko-KR" u="sng" dirty="0" smtClean="0">
                <a:solidFill>
                  <a:schemeClr val="bg1"/>
                </a:solidFill>
              </a:rPr>
              <a:t> </a:t>
            </a:r>
            <a:r>
              <a:rPr lang="en-US" altLang="ko-KR" i="1" u="sng" dirty="0" smtClean="0"/>
              <a:t>Arrival </a:t>
            </a:r>
            <a:r>
              <a:rPr lang="en-US" altLang="ko-KR" u="sng" dirty="0" err="1" smtClean="0"/>
              <a:t>Time</a:t>
            </a:r>
            <a:r>
              <a:rPr lang="en-US" altLang="ko-KR" u="sng" dirty="0" err="1" smtClean="0">
                <a:solidFill>
                  <a:schemeClr val="bg1"/>
                </a:solidFill>
              </a:rPr>
              <a:t>T</a:t>
            </a:r>
            <a:r>
              <a:rPr lang="en-US" altLang="ko-KR" dirty="0" smtClean="0"/>
              <a:t>	</a:t>
            </a:r>
            <a:r>
              <a:rPr lang="en-US" altLang="ko-KR" u="sng" dirty="0" smtClean="0"/>
              <a:t>Burst Time</a:t>
            </a:r>
            <a:endParaRPr lang="en-US" altLang="ko-KR" dirty="0" smtClean="0"/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1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rgbClr val="000000"/>
                </a:solidFill>
              </a:rPr>
              <a:t>0</a:t>
            </a:r>
            <a:r>
              <a:rPr lang="en-US" altLang="ko-KR" dirty="0" smtClean="0"/>
              <a:t>	8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2 	</a:t>
            </a:r>
            <a:r>
              <a:rPr lang="en-US" altLang="ko-KR" dirty="0" smtClean="0">
                <a:solidFill>
                  <a:srgbClr val="000000"/>
                </a:solidFill>
              </a:rPr>
              <a:t>1</a:t>
            </a:r>
            <a:r>
              <a:rPr lang="en-US" altLang="ko-KR" dirty="0" smtClean="0"/>
              <a:t>	4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3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rgbClr val="000000"/>
                </a:solidFill>
              </a:rPr>
              <a:t>2</a:t>
            </a:r>
            <a:r>
              <a:rPr lang="en-US" altLang="ko-KR" dirty="0" smtClean="0"/>
              <a:t>	9</a:t>
            </a:r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		 </a:t>
            </a:r>
            <a:r>
              <a:rPr lang="en-US" altLang="ko-KR" i="1" dirty="0" smtClean="0"/>
              <a:t>P</a:t>
            </a:r>
            <a:r>
              <a:rPr lang="en-US" altLang="ko-KR" i="1" baseline="-25000" dirty="0" smtClean="0"/>
              <a:t>4</a:t>
            </a: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rgbClr val="000000"/>
                </a:solidFill>
              </a:rPr>
              <a:t>3</a:t>
            </a:r>
            <a:r>
              <a:rPr lang="en-US" altLang="ko-KR" dirty="0" smtClean="0"/>
              <a:t>	5</a:t>
            </a:r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i="1" dirty="0" smtClean="0"/>
              <a:t>Preemptive </a:t>
            </a:r>
            <a:r>
              <a:rPr lang="en-US" altLang="ko-KR" dirty="0" smtClean="0"/>
              <a:t>SJF Gantt Chart</a:t>
            </a:r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r>
              <a:rPr lang="en-US" altLang="ko-KR" dirty="0" smtClean="0"/>
              <a:t>Average waiting time = [(10-1)+(1-1)+(17-2)+5-3)]/4 = 26/4 = 6.5 </a:t>
            </a:r>
            <a:r>
              <a:rPr lang="en-US" altLang="ko-KR" dirty="0" err="1" smtClean="0"/>
              <a:t>msec</a:t>
            </a:r>
            <a:endParaRPr lang="en-US" altLang="ko-KR" dirty="0" smtClean="0"/>
          </a:p>
          <a:p>
            <a:pPr>
              <a:tabLst>
                <a:tab pos="1678652" algn="ctr"/>
                <a:tab pos="3408525" algn="ctr"/>
                <a:tab pos="5387518" algn="ctr"/>
              </a:tabLst>
            </a:pPr>
            <a:endParaRPr lang="en-US" altLang="ko-KR" i="1" baseline="-25000" dirty="0" smtClean="0"/>
          </a:p>
          <a:p>
            <a:pPr>
              <a:buNone/>
              <a:tabLst>
                <a:tab pos="1678652" algn="ctr"/>
                <a:tab pos="3408525" algn="ctr"/>
                <a:tab pos="5387518" algn="ctr"/>
              </a:tabLst>
            </a:pPr>
            <a:endParaRPr lang="en-US" altLang="ko-KR" i="1" baseline="-25000" dirty="0" smtClean="0"/>
          </a:p>
        </p:txBody>
      </p:sp>
      <p:grpSp>
        <p:nvGrpSpPr>
          <p:cNvPr id="50180" name="Group 74"/>
          <p:cNvGrpSpPr>
            <a:grpSpLocks/>
          </p:cNvGrpSpPr>
          <p:nvPr/>
        </p:nvGrpSpPr>
        <p:grpSpPr bwMode="auto">
          <a:xfrm>
            <a:off x="1419097" y="4618134"/>
            <a:ext cx="6336855" cy="1046163"/>
            <a:chOff x="886" y="2366"/>
            <a:chExt cx="3685" cy="659"/>
          </a:xfrm>
        </p:grpSpPr>
        <p:sp>
          <p:nvSpPr>
            <p:cNvPr id="50181" name="Rectangle 37"/>
            <p:cNvSpPr>
              <a:spLocks noChangeArrowheads="1"/>
            </p:cNvSpPr>
            <p:nvPr/>
          </p:nvSpPr>
          <p:spPr bwMode="auto">
            <a:xfrm flipH="1">
              <a:off x="960" y="2373"/>
              <a:ext cx="3504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0182" name="Text Box 38"/>
            <p:cNvSpPr txBox="1">
              <a:spLocks noChangeArrowheads="1"/>
            </p:cNvSpPr>
            <p:nvPr/>
          </p:nvSpPr>
          <p:spPr bwMode="auto">
            <a:xfrm flipH="1">
              <a:off x="1037" y="2436"/>
              <a:ext cx="20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1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50183" name="Text Box 39"/>
            <p:cNvSpPr txBox="1">
              <a:spLocks noChangeArrowheads="1"/>
            </p:cNvSpPr>
            <p:nvPr/>
          </p:nvSpPr>
          <p:spPr bwMode="auto">
            <a:xfrm flipH="1">
              <a:off x="3004" y="2423"/>
              <a:ext cx="20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1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50184" name="Text Box 40"/>
            <p:cNvSpPr txBox="1">
              <a:spLocks noChangeArrowheads="1"/>
            </p:cNvSpPr>
            <p:nvPr/>
          </p:nvSpPr>
          <p:spPr bwMode="auto">
            <a:xfrm flipH="1">
              <a:off x="1481" y="2434"/>
              <a:ext cx="2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2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50185" name="Line 43"/>
            <p:cNvSpPr>
              <a:spLocks noChangeShapeType="1"/>
            </p:cNvSpPr>
            <p:nvPr/>
          </p:nvSpPr>
          <p:spPr bwMode="auto">
            <a:xfrm flipH="1">
              <a:off x="2688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186" name="Text Box 48"/>
            <p:cNvSpPr txBox="1">
              <a:spLocks noChangeArrowheads="1"/>
            </p:cNvSpPr>
            <p:nvPr/>
          </p:nvSpPr>
          <p:spPr bwMode="auto">
            <a:xfrm flipH="1">
              <a:off x="1229" y="2840"/>
              <a:ext cx="16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1</a:t>
              </a:r>
            </a:p>
          </p:txBody>
        </p:sp>
        <p:sp>
          <p:nvSpPr>
            <p:cNvPr id="50187" name="Text Box 49"/>
            <p:cNvSpPr txBox="1">
              <a:spLocks noChangeArrowheads="1"/>
            </p:cNvSpPr>
            <p:nvPr/>
          </p:nvSpPr>
          <p:spPr bwMode="auto">
            <a:xfrm flipH="1">
              <a:off x="3338" y="2841"/>
              <a:ext cx="2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17</a:t>
              </a:r>
            </a:p>
          </p:txBody>
        </p:sp>
        <p:sp>
          <p:nvSpPr>
            <p:cNvPr id="50188" name="Text Box 50"/>
            <p:cNvSpPr txBox="1">
              <a:spLocks noChangeArrowheads="1"/>
            </p:cNvSpPr>
            <p:nvPr/>
          </p:nvSpPr>
          <p:spPr bwMode="auto">
            <a:xfrm flipH="1">
              <a:off x="886" y="2838"/>
              <a:ext cx="16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0</a:t>
              </a:r>
            </a:p>
          </p:txBody>
        </p:sp>
        <p:sp>
          <p:nvSpPr>
            <p:cNvPr id="50189" name="Line 52"/>
            <p:cNvSpPr>
              <a:spLocks noChangeShapeType="1"/>
            </p:cNvSpPr>
            <p:nvPr/>
          </p:nvSpPr>
          <p:spPr bwMode="auto">
            <a:xfrm flipH="1">
              <a:off x="3456" y="2373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190" name="Text Box 64"/>
            <p:cNvSpPr txBox="1">
              <a:spLocks noChangeArrowheads="1"/>
            </p:cNvSpPr>
            <p:nvPr/>
          </p:nvSpPr>
          <p:spPr bwMode="auto">
            <a:xfrm flipH="1">
              <a:off x="2582" y="2840"/>
              <a:ext cx="2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10</a:t>
              </a:r>
            </a:p>
          </p:txBody>
        </p:sp>
        <p:sp>
          <p:nvSpPr>
            <p:cNvPr id="50191" name="Line 69"/>
            <p:cNvSpPr>
              <a:spLocks noChangeShapeType="1"/>
            </p:cNvSpPr>
            <p:nvPr/>
          </p:nvSpPr>
          <p:spPr bwMode="auto">
            <a:xfrm flipH="1">
              <a:off x="1313" y="2374"/>
              <a:ext cx="5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192" name="Text Box 70"/>
            <p:cNvSpPr txBox="1">
              <a:spLocks noChangeArrowheads="1"/>
            </p:cNvSpPr>
            <p:nvPr/>
          </p:nvSpPr>
          <p:spPr bwMode="auto">
            <a:xfrm flipH="1">
              <a:off x="3770" y="2423"/>
              <a:ext cx="2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3</a:t>
              </a:r>
              <a:endParaRPr lang="en-US" altLang="ko-KR" sz="1300">
                <a:latin typeface="Helvetica" charset="0"/>
              </a:endParaRPr>
            </a:p>
          </p:txBody>
        </p:sp>
        <p:sp>
          <p:nvSpPr>
            <p:cNvPr id="50193" name="Text Box 73"/>
            <p:cNvSpPr txBox="1">
              <a:spLocks noChangeArrowheads="1"/>
            </p:cNvSpPr>
            <p:nvPr/>
          </p:nvSpPr>
          <p:spPr bwMode="auto">
            <a:xfrm flipH="1">
              <a:off x="4356" y="2841"/>
              <a:ext cx="21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26</a:t>
              </a:r>
            </a:p>
          </p:txBody>
        </p:sp>
        <p:sp>
          <p:nvSpPr>
            <p:cNvPr id="50194" name="Line 43"/>
            <p:cNvSpPr>
              <a:spLocks noChangeShapeType="1"/>
            </p:cNvSpPr>
            <p:nvPr/>
          </p:nvSpPr>
          <p:spPr bwMode="auto">
            <a:xfrm flipH="1">
              <a:off x="1925" y="236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195" name="Text Box 64"/>
            <p:cNvSpPr txBox="1">
              <a:spLocks noChangeArrowheads="1"/>
            </p:cNvSpPr>
            <p:nvPr/>
          </p:nvSpPr>
          <p:spPr bwMode="auto">
            <a:xfrm flipH="1">
              <a:off x="1846" y="2838"/>
              <a:ext cx="16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5</a:t>
              </a:r>
            </a:p>
          </p:txBody>
        </p:sp>
        <p:sp>
          <p:nvSpPr>
            <p:cNvPr id="50196" name="Text Box 39"/>
            <p:cNvSpPr txBox="1">
              <a:spLocks noChangeArrowheads="1"/>
            </p:cNvSpPr>
            <p:nvPr/>
          </p:nvSpPr>
          <p:spPr bwMode="auto">
            <a:xfrm flipH="1">
              <a:off x="2168" y="2433"/>
              <a:ext cx="2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300">
                  <a:latin typeface="Helvetica" charset="0"/>
                </a:rPr>
                <a:t>P</a:t>
              </a:r>
              <a:r>
                <a:rPr lang="en-US" altLang="ko-KR" sz="1300" baseline="-25000">
                  <a:latin typeface="Helvetica" charset="0"/>
                </a:rPr>
                <a:t>4</a:t>
              </a:r>
              <a:endParaRPr lang="en-US" altLang="ko-KR" sz="1300">
                <a:latin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72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64400" y="6477000"/>
            <a:ext cx="2063750" cy="1524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9D4FCC-A90F-5440-91E3-E61C3C5E234B}" type="slidenum">
              <a:rPr lang="zh-TW" altLang="en-US">
                <a:solidFill>
                  <a:srgbClr val="898989"/>
                </a:solidFill>
                <a:latin typeface="Calibri" charset="0"/>
                <a:ea typeface="新細明體" charset="0"/>
                <a:cs typeface="新細明體" charset="0"/>
              </a:rPr>
              <a:pPr eaLnBrk="1" hangingPunct="1"/>
              <a:t>3</a:t>
            </a:fld>
            <a:endParaRPr lang="en-US" altLang="zh-TW">
              <a:solidFill>
                <a:srgbClr val="898989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sz="440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CPU and I/O Bursts</a:t>
            </a:r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975123" y="1876425"/>
            <a:ext cx="8580040" cy="369886"/>
            <a:chOff x="567" y="1182"/>
            <a:chExt cx="4989" cy="233"/>
          </a:xfrm>
        </p:grpSpPr>
        <p:sp>
          <p:nvSpPr>
            <p:cNvPr id="13340" name="Line 4"/>
            <p:cNvSpPr>
              <a:spLocks noChangeShapeType="1"/>
            </p:cNvSpPr>
            <p:nvPr/>
          </p:nvSpPr>
          <p:spPr bwMode="auto">
            <a:xfrm>
              <a:off x="567" y="1298"/>
              <a:ext cx="44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41" name="Rectangle 5"/>
            <p:cNvSpPr>
              <a:spLocks noChangeArrowheads="1"/>
            </p:cNvSpPr>
            <p:nvPr/>
          </p:nvSpPr>
          <p:spPr bwMode="auto">
            <a:xfrm>
              <a:off x="703" y="1182"/>
              <a:ext cx="862" cy="23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42" name="Rectangle 6"/>
            <p:cNvSpPr>
              <a:spLocks noChangeArrowheads="1"/>
            </p:cNvSpPr>
            <p:nvPr/>
          </p:nvSpPr>
          <p:spPr bwMode="auto">
            <a:xfrm>
              <a:off x="1791" y="1182"/>
              <a:ext cx="635" cy="23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43" name="Rectangle 7"/>
            <p:cNvSpPr>
              <a:spLocks noChangeArrowheads="1"/>
            </p:cNvSpPr>
            <p:nvPr/>
          </p:nvSpPr>
          <p:spPr bwMode="auto">
            <a:xfrm>
              <a:off x="3334" y="1182"/>
              <a:ext cx="861" cy="23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44" name="Rectangle 8"/>
            <p:cNvSpPr>
              <a:spLocks noChangeArrowheads="1"/>
            </p:cNvSpPr>
            <p:nvPr/>
          </p:nvSpPr>
          <p:spPr bwMode="auto">
            <a:xfrm>
              <a:off x="4694" y="1182"/>
              <a:ext cx="862" cy="23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45" name="Rectangle 9"/>
            <p:cNvSpPr>
              <a:spLocks noChangeArrowheads="1"/>
            </p:cNvSpPr>
            <p:nvPr/>
          </p:nvSpPr>
          <p:spPr bwMode="auto">
            <a:xfrm>
              <a:off x="2562" y="1182"/>
              <a:ext cx="454" cy="23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317" name="Group 10"/>
          <p:cNvGrpSpPr>
            <a:grpSpLocks/>
          </p:cNvGrpSpPr>
          <p:nvPr/>
        </p:nvGrpSpPr>
        <p:grpSpPr bwMode="auto">
          <a:xfrm>
            <a:off x="896012" y="3532189"/>
            <a:ext cx="8659151" cy="369889"/>
            <a:chOff x="521" y="2225"/>
            <a:chExt cx="5035" cy="233"/>
          </a:xfrm>
        </p:grpSpPr>
        <p:sp>
          <p:nvSpPr>
            <p:cNvPr id="13330" name="Line 11"/>
            <p:cNvSpPr>
              <a:spLocks noChangeShapeType="1"/>
            </p:cNvSpPr>
            <p:nvPr/>
          </p:nvSpPr>
          <p:spPr bwMode="auto">
            <a:xfrm>
              <a:off x="521" y="2341"/>
              <a:ext cx="50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31" name="Rectangle 12"/>
            <p:cNvSpPr>
              <a:spLocks noChangeArrowheads="1"/>
            </p:cNvSpPr>
            <p:nvPr/>
          </p:nvSpPr>
          <p:spPr bwMode="auto">
            <a:xfrm>
              <a:off x="657" y="2225"/>
              <a:ext cx="363" cy="23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32" name="Rectangle 13"/>
            <p:cNvSpPr>
              <a:spLocks noChangeArrowheads="1"/>
            </p:cNvSpPr>
            <p:nvPr/>
          </p:nvSpPr>
          <p:spPr bwMode="auto">
            <a:xfrm>
              <a:off x="1655" y="2225"/>
              <a:ext cx="182" cy="23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33" name="Rectangle 14"/>
            <p:cNvSpPr>
              <a:spLocks noChangeArrowheads="1"/>
            </p:cNvSpPr>
            <p:nvPr/>
          </p:nvSpPr>
          <p:spPr bwMode="auto">
            <a:xfrm>
              <a:off x="3923" y="2225"/>
              <a:ext cx="136" cy="23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34" name="Rectangle 15"/>
            <p:cNvSpPr>
              <a:spLocks noChangeArrowheads="1"/>
            </p:cNvSpPr>
            <p:nvPr/>
          </p:nvSpPr>
          <p:spPr bwMode="auto">
            <a:xfrm>
              <a:off x="4649" y="2225"/>
              <a:ext cx="271" cy="23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35" name="Rectangle 16"/>
            <p:cNvSpPr>
              <a:spLocks noChangeArrowheads="1"/>
            </p:cNvSpPr>
            <p:nvPr/>
          </p:nvSpPr>
          <p:spPr bwMode="auto">
            <a:xfrm>
              <a:off x="2835" y="2225"/>
              <a:ext cx="135" cy="23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36" name="Rectangle 17"/>
            <p:cNvSpPr>
              <a:spLocks noChangeArrowheads="1"/>
            </p:cNvSpPr>
            <p:nvPr/>
          </p:nvSpPr>
          <p:spPr bwMode="auto">
            <a:xfrm>
              <a:off x="2154" y="2225"/>
              <a:ext cx="46" cy="23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37" name="Rectangle 18"/>
            <p:cNvSpPr>
              <a:spLocks noChangeArrowheads="1"/>
            </p:cNvSpPr>
            <p:nvPr/>
          </p:nvSpPr>
          <p:spPr bwMode="auto">
            <a:xfrm>
              <a:off x="2562" y="2225"/>
              <a:ext cx="90" cy="23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38" name="Rectangle 19"/>
            <p:cNvSpPr>
              <a:spLocks noChangeArrowheads="1"/>
            </p:cNvSpPr>
            <p:nvPr/>
          </p:nvSpPr>
          <p:spPr bwMode="auto">
            <a:xfrm>
              <a:off x="3560" y="2225"/>
              <a:ext cx="46" cy="23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339" name="Rectangle 20"/>
            <p:cNvSpPr>
              <a:spLocks noChangeArrowheads="1"/>
            </p:cNvSpPr>
            <p:nvPr/>
          </p:nvSpPr>
          <p:spPr bwMode="auto">
            <a:xfrm>
              <a:off x="1338" y="2225"/>
              <a:ext cx="46" cy="23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3318" name="Text Box 21"/>
          <p:cNvSpPr txBox="1">
            <a:spLocks noChangeArrowheads="1"/>
          </p:cNvSpPr>
          <p:nvPr/>
        </p:nvSpPr>
        <p:spPr bwMode="auto">
          <a:xfrm>
            <a:off x="1343158" y="2649538"/>
            <a:ext cx="244038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Long CPU burst</a:t>
            </a:r>
          </a:p>
        </p:txBody>
      </p:sp>
      <p:sp>
        <p:nvSpPr>
          <p:cNvPr id="13319" name="Line 22"/>
          <p:cNvSpPr>
            <a:spLocks noChangeShapeType="1"/>
          </p:cNvSpPr>
          <p:nvPr/>
        </p:nvSpPr>
        <p:spPr bwMode="auto">
          <a:xfrm flipH="1" flipV="1">
            <a:off x="1833298" y="2133600"/>
            <a:ext cx="77391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20" name="Text Box 23"/>
          <p:cNvSpPr txBox="1">
            <a:spLocks noChangeArrowheads="1"/>
          </p:cNvSpPr>
          <p:nvPr/>
        </p:nvSpPr>
        <p:spPr bwMode="auto">
          <a:xfrm>
            <a:off x="3838576" y="2708275"/>
            <a:ext cx="244038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Short CPU burst</a:t>
            </a:r>
          </a:p>
        </p:txBody>
      </p:sp>
      <p:sp>
        <p:nvSpPr>
          <p:cNvPr id="13321" name="Line 24"/>
          <p:cNvSpPr>
            <a:spLocks noChangeShapeType="1"/>
          </p:cNvSpPr>
          <p:nvPr/>
        </p:nvSpPr>
        <p:spPr bwMode="auto">
          <a:xfrm flipH="1">
            <a:off x="3783542" y="2997201"/>
            <a:ext cx="85817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22" name="Line 25"/>
          <p:cNvSpPr>
            <a:spLocks noChangeShapeType="1"/>
          </p:cNvSpPr>
          <p:nvPr/>
        </p:nvSpPr>
        <p:spPr bwMode="auto">
          <a:xfrm flipH="1">
            <a:off x="7450138" y="2133600"/>
            <a:ext cx="154781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23" name="Text Box 26"/>
          <p:cNvSpPr txBox="1">
            <a:spLocks noChangeArrowheads="1"/>
          </p:cNvSpPr>
          <p:nvPr/>
        </p:nvSpPr>
        <p:spPr bwMode="auto">
          <a:xfrm>
            <a:off x="6980635" y="2657475"/>
            <a:ext cx="1488308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Waiting for I/O</a:t>
            </a:r>
          </a:p>
        </p:txBody>
      </p:sp>
      <p:sp>
        <p:nvSpPr>
          <p:cNvPr id="13324" name="Line 27"/>
          <p:cNvSpPr>
            <a:spLocks noChangeShapeType="1"/>
          </p:cNvSpPr>
          <p:nvPr/>
        </p:nvSpPr>
        <p:spPr bwMode="auto">
          <a:xfrm>
            <a:off x="1754188" y="3789363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25" name="Text Box 28"/>
          <p:cNvSpPr txBox="1">
            <a:spLocks noChangeArrowheads="1"/>
          </p:cNvSpPr>
          <p:nvPr/>
        </p:nvSpPr>
        <p:spPr bwMode="auto">
          <a:xfrm>
            <a:off x="1733550" y="4338638"/>
            <a:ext cx="367470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3300"/>
                </a:solidFill>
              </a:rPr>
              <a:t>CPU not needed. </a:t>
            </a:r>
          </a:p>
          <a:p>
            <a:pPr eaLnBrk="1" hangingPunct="1"/>
            <a:r>
              <a:rPr lang="en-US" sz="1600"/>
              <a:t>Process goes to blocked/waiting state.</a:t>
            </a:r>
          </a:p>
        </p:txBody>
      </p:sp>
      <p:sp>
        <p:nvSpPr>
          <p:cNvPr id="13326" name="Line 29"/>
          <p:cNvSpPr>
            <a:spLocks noChangeShapeType="1"/>
          </p:cNvSpPr>
          <p:nvPr/>
        </p:nvSpPr>
        <p:spPr bwMode="auto">
          <a:xfrm>
            <a:off x="2301081" y="3789364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27" name="Line 30"/>
          <p:cNvSpPr>
            <a:spLocks noChangeShapeType="1"/>
          </p:cNvSpPr>
          <p:nvPr/>
        </p:nvSpPr>
        <p:spPr bwMode="auto">
          <a:xfrm>
            <a:off x="1754188" y="4076700"/>
            <a:ext cx="546894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28" name="Line 31"/>
          <p:cNvSpPr>
            <a:spLocks noChangeShapeType="1"/>
          </p:cNvSpPr>
          <p:nvPr/>
        </p:nvSpPr>
        <p:spPr bwMode="auto">
          <a:xfrm>
            <a:off x="2301082" y="3860801"/>
            <a:ext cx="382137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29" name="Text Box 32"/>
          <p:cNvSpPr txBox="1">
            <a:spLocks noChangeArrowheads="1"/>
          </p:cNvSpPr>
          <p:nvPr/>
        </p:nvSpPr>
        <p:spPr bwMode="auto">
          <a:xfrm>
            <a:off x="6158575" y="4221164"/>
            <a:ext cx="331919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3300"/>
                </a:solidFill>
              </a:rPr>
              <a:t>Interrupt:  back from I/O operation, ready to use the CPU.</a:t>
            </a:r>
          </a:p>
        </p:txBody>
      </p:sp>
    </p:spTree>
    <p:extLst>
      <p:ext uri="{BB962C8B-B14F-4D97-AF65-F5344CB8AC3E}">
        <p14:creationId xmlns:p14="http://schemas.microsoft.com/office/powerpoint/2010/main" val="302739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Histogram of CPU-burst Times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smtClean="0"/>
              <a:t>CPU burst </a:t>
            </a:r>
            <a:r>
              <a:rPr lang="en-US" altLang="ko-KR" dirty="0" smtClean="0"/>
              <a:t>distribution</a:t>
            </a:r>
          </a:p>
          <a:p>
            <a:endParaRPr lang="ko-KR" altLang="en-US" dirty="0"/>
          </a:p>
        </p:txBody>
      </p:sp>
      <p:pic>
        <p:nvPicPr>
          <p:cNvPr id="2560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02" y="2259976"/>
            <a:ext cx="6198129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98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08050" y="277416"/>
            <a:ext cx="8502650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CPU Scheduler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4" y="1233488"/>
            <a:ext cx="8315766" cy="1864859"/>
          </a:xfrm>
        </p:spPr>
        <p:txBody>
          <a:bodyPr/>
          <a:lstStyle/>
          <a:p>
            <a:pPr marL="359195" indent="-359195">
              <a:defRPr/>
            </a:pPr>
            <a:r>
              <a:rPr lang="en-US" dirty="0" smtClean="0"/>
              <a:t>Short-term scheduler selects a process in ready queue</a:t>
            </a:r>
          </a:p>
          <a:p>
            <a:pPr marL="359195" indent="-359195">
              <a:defRPr/>
            </a:pPr>
            <a:r>
              <a:rPr lang="en-US" dirty="0" smtClean="0"/>
              <a:t>Ready queue is not necessarily FIFO</a:t>
            </a:r>
          </a:p>
          <a:p>
            <a:pPr marL="778254" lvl="1" indent="-299329">
              <a:defRPr/>
            </a:pPr>
            <a:r>
              <a:rPr lang="en-US" dirty="0" smtClean="0"/>
              <a:t>Queue may be ordered in various ways</a:t>
            </a:r>
          </a:p>
        </p:txBody>
      </p:sp>
      <p:sp>
        <p:nvSpPr>
          <p:cNvPr id="4" name="Can 3"/>
          <p:cNvSpPr/>
          <p:nvPr/>
        </p:nvSpPr>
        <p:spPr bwMode="auto">
          <a:xfrm rot="16200000">
            <a:off x="4199488" y="4267212"/>
            <a:ext cx="356208" cy="1446738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9170" tIns="24585" rIns="49170" bIns="24585" numCol="1" rtlCol="0" anchor="t" anchorCtr="0" compatLnSpc="1">
            <a:prstTxWarp prst="textNoShape">
              <a:avLst/>
            </a:prstTxWarp>
          </a:bodyPr>
          <a:lstStyle/>
          <a:p>
            <a:pPr defTabSz="491700"/>
            <a:endParaRPr lang="ko-KR" altLang="en-US" sz="1000"/>
          </a:p>
        </p:txBody>
      </p:sp>
      <p:sp>
        <p:nvSpPr>
          <p:cNvPr id="5" name="TextBox 4"/>
          <p:cNvSpPr txBox="1"/>
          <p:nvPr/>
        </p:nvSpPr>
        <p:spPr>
          <a:xfrm>
            <a:off x="3702911" y="5200956"/>
            <a:ext cx="1307367" cy="880647"/>
          </a:xfrm>
          <a:prstGeom prst="rect">
            <a:avLst/>
          </a:prstGeom>
          <a:noFill/>
        </p:spPr>
        <p:txBody>
          <a:bodyPr wrap="square" lIns="49170" tIns="24585" rIns="49170" bIns="24585" rtlCol="0">
            <a:spAutoFit/>
          </a:bodyPr>
          <a:lstStyle/>
          <a:p>
            <a:pPr algn="ctr"/>
            <a:r>
              <a:rPr lang="en-US" altLang="ko-KR" dirty="0" smtClean="0"/>
              <a:t>I/O Device Queue</a:t>
            </a:r>
            <a:endParaRPr lang="ko-KR" altLang="en-US" dirty="0"/>
          </a:p>
        </p:txBody>
      </p:sp>
      <p:sp>
        <p:nvSpPr>
          <p:cNvPr id="6" name="Snip Single Corner Rectangle 5"/>
          <p:cNvSpPr/>
          <p:nvPr/>
        </p:nvSpPr>
        <p:spPr bwMode="auto">
          <a:xfrm>
            <a:off x="3110010" y="4843693"/>
            <a:ext cx="414404" cy="293477"/>
          </a:xfrm>
          <a:prstGeom prst="snip1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9170" tIns="24585" rIns="49170" bIns="24585" numCol="1" rtlCol="0" anchor="ctr" anchorCtr="0" compatLnSpc="1">
            <a:prstTxWarp prst="textNoShape">
              <a:avLst/>
            </a:prstTxWarp>
          </a:bodyPr>
          <a:lstStyle/>
          <a:p>
            <a:pPr algn="ctr" defTabSz="491700"/>
            <a:endParaRPr lang="ko-KR" alt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848221" y="5199549"/>
            <a:ext cx="825936" cy="880647"/>
          </a:xfrm>
          <a:prstGeom prst="rect">
            <a:avLst/>
          </a:prstGeom>
          <a:noFill/>
        </p:spPr>
        <p:txBody>
          <a:bodyPr wrap="square" lIns="49170" tIns="24585" rIns="49170" bIns="24585" rtlCol="0">
            <a:spAutoFit/>
          </a:bodyPr>
          <a:lstStyle/>
          <a:p>
            <a:pPr algn="ctr"/>
            <a:r>
              <a:rPr lang="en-US" altLang="ko-KR" dirty="0" smtClean="0"/>
              <a:t>I/O Device</a:t>
            </a:r>
            <a:endParaRPr lang="ko-KR" altLang="en-US" dirty="0"/>
          </a:p>
        </p:txBody>
      </p:sp>
      <p:sp>
        <p:nvSpPr>
          <p:cNvPr id="8" name="Can 7"/>
          <p:cNvSpPr/>
          <p:nvPr/>
        </p:nvSpPr>
        <p:spPr bwMode="auto">
          <a:xfrm rot="16200000">
            <a:off x="4031691" y="2764448"/>
            <a:ext cx="332185" cy="178904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9170" tIns="24585" rIns="49170" bIns="24585" numCol="1" rtlCol="0" anchor="t" anchorCtr="0" compatLnSpc="1">
            <a:prstTxWarp prst="textNoShape">
              <a:avLst/>
            </a:prstTxWarp>
          </a:bodyPr>
          <a:lstStyle/>
          <a:p>
            <a:pPr defTabSz="491700"/>
            <a:endParaRPr lang="ko-KR" altLang="en-US" sz="1000"/>
          </a:p>
        </p:txBody>
      </p:sp>
      <p:sp>
        <p:nvSpPr>
          <p:cNvPr id="9" name="Bevel 8"/>
          <p:cNvSpPr/>
          <p:nvPr/>
        </p:nvSpPr>
        <p:spPr bwMode="auto">
          <a:xfrm>
            <a:off x="6895845" y="3385730"/>
            <a:ext cx="547327" cy="542766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9170" tIns="24585" rIns="49170" bIns="24585" numCol="1" rtlCol="0" anchor="t" anchorCtr="0" compatLnSpc="1">
            <a:prstTxWarp prst="textNoShape">
              <a:avLst/>
            </a:prstTxWarp>
          </a:bodyPr>
          <a:lstStyle/>
          <a:p>
            <a:pPr defTabSz="491700"/>
            <a:endParaRPr lang="en-US" altLang="ko-KR" sz="1000" dirty="0"/>
          </a:p>
          <a:p>
            <a:pPr defTabSz="491700"/>
            <a:endParaRPr lang="ko-KR" altLang="en-US" sz="1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239746" y="3651252"/>
            <a:ext cx="106351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Elbow Connector 10"/>
          <p:cNvCxnSpPr>
            <a:stCxn id="8" idx="3"/>
            <a:endCxn id="9" idx="4"/>
          </p:cNvCxnSpPr>
          <p:nvPr/>
        </p:nvCxnSpPr>
        <p:spPr bwMode="auto">
          <a:xfrm flipV="1">
            <a:off x="5092304" y="3657112"/>
            <a:ext cx="1803541" cy="185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Elbow Connector 11"/>
          <p:cNvCxnSpPr>
            <a:stCxn id="9" idx="2"/>
            <a:endCxn id="4" idx="3"/>
          </p:cNvCxnSpPr>
          <p:nvPr/>
        </p:nvCxnSpPr>
        <p:spPr bwMode="auto">
          <a:xfrm rot="5400000">
            <a:off x="5604192" y="3425265"/>
            <a:ext cx="1062086" cy="2068548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Elbow Connector 12"/>
          <p:cNvCxnSpPr>
            <a:stCxn id="9" idx="2"/>
          </p:cNvCxnSpPr>
          <p:nvPr/>
        </p:nvCxnSpPr>
        <p:spPr bwMode="auto">
          <a:xfrm rot="5400000" flipH="1">
            <a:off x="5119636" y="1878624"/>
            <a:ext cx="191426" cy="3908319"/>
          </a:xfrm>
          <a:prstGeom prst="bentConnector4">
            <a:avLst>
              <a:gd name="adj1" fmla="val -319874"/>
              <a:gd name="adj2" fmla="val 109322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Elbow Connector 13"/>
          <p:cNvCxnSpPr>
            <a:stCxn id="6" idx="2"/>
          </p:cNvCxnSpPr>
          <p:nvPr/>
        </p:nvCxnSpPr>
        <p:spPr bwMode="auto">
          <a:xfrm rot="10800000">
            <a:off x="2673420" y="3687617"/>
            <a:ext cx="436591" cy="1302815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427460" y="3558352"/>
            <a:ext cx="568630" cy="326649"/>
          </a:xfrm>
          <a:prstGeom prst="rect">
            <a:avLst/>
          </a:prstGeom>
          <a:noFill/>
        </p:spPr>
        <p:txBody>
          <a:bodyPr wrap="none" lIns="49170" tIns="24585" rIns="49170" bIns="24585" rtlCol="0">
            <a:spAutoFit/>
          </a:bodyPr>
          <a:lstStyle/>
          <a:p>
            <a:r>
              <a:rPr lang="en-US" altLang="ko-KR" dirty="0" smtClean="0"/>
              <a:t>CPU</a:t>
            </a:r>
            <a:endParaRPr lang="ko-KR" altLang="en-US" dirty="0"/>
          </a:p>
        </p:txBody>
      </p:sp>
      <p:sp>
        <p:nvSpPr>
          <p:cNvPr id="16" name="7-Point Star 15"/>
          <p:cNvSpPr/>
          <p:nvPr/>
        </p:nvSpPr>
        <p:spPr bwMode="auto">
          <a:xfrm>
            <a:off x="4056327" y="4860646"/>
            <a:ext cx="273664" cy="249837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49170" tIns="24585" rIns="49170" bIns="24585" numCol="1" rtlCol="0" anchor="t" anchorCtr="0" compatLnSpc="1">
            <a:prstTxWarp prst="textNoShape">
              <a:avLst/>
            </a:prstTxWarp>
          </a:bodyPr>
          <a:lstStyle/>
          <a:p>
            <a:pPr defTabSz="491700"/>
            <a:endParaRPr lang="en-US" altLang="ko-KR" sz="1000" dirty="0">
              <a:solidFill>
                <a:schemeClr val="tx1"/>
              </a:solidFill>
              <a:latin typeface="Verdana" charset="0"/>
            </a:endParaRPr>
          </a:p>
          <a:p>
            <a:pPr defTabSz="491700"/>
            <a:endParaRPr lang="ko-KR" altLang="en-US" sz="10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7" name="7-Point Star 16"/>
          <p:cNvSpPr/>
          <p:nvPr/>
        </p:nvSpPr>
        <p:spPr bwMode="auto">
          <a:xfrm>
            <a:off x="3760715" y="4865513"/>
            <a:ext cx="273664" cy="249837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49170" tIns="24585" rIns="49170" bIns="24585" numCol="1" rtlCol="0" anchor="t" anchorCtr="0" compatLnSpc="1">
            <a:prstTxWarp prst="textNoShape">
              <a:avLst/>
            </a:prstTxWarp>
          </a:bodyPr>
          <a:lstStyle/>
          <a:p>
            <a:pPr defTabSz="491700"/>
            <a:endParaRPr lang="ko-KR" altLang="en-US" sz="100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8" name="7-Point Star 17"/>
          <p:cNvSpPr/>
          <p:nvPr/>
        </p:nvSpPr>
        <p:spPr bwMode="auto">
          <a:xfrm>
            <a:off x="3184833" y="4868907"/>
            <a:ext cx="273664" cy="249837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49170" tIns="24585" rIns="49170" bIns="24585" numCol="1" rtlCol="0" anchor="t" anchorCtr="0" compatLnSpc="1">
            <a:prstTxWarp prst="textNoShape">
              <a:avLst/>
            </a:prstTxWarp>
          </a:bodyPr>
          <a:lstStyle/>
          <a:p>
            <a:pPr defTabSz="491700"/>
            <a:endParaRPr lang="ko-KR" altLang="en-US" sz="100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9" name="7-Point Star 18"/>
          <p:cNvSpPr/>
          <p:nvPr/>
        </p:nvSpPr>
        <p:spPr bwMode="auto">
          <a:xfrm>
            <a:off x="4732014" y="3535976"/>
            <a:ext cx="273664" cy="249837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49170" tIns="24585" rIns="49170" bIns="24585" numCol="1" rtlCol="0" anchor="t" anchorCtr="0" compatLnSpc="1">
            <a:prstTxWarp prst="textNoShape">
              <a:avLst/>
            </a:prstTxWarp>
          </a:bodyPr>
          <a:lstStyle/>
          <a:p>
            <a:pPr defTabSz="491700"/>
            <a:endParaRPr lang="en-US" altLang="ko-KR" sz="1000" dirty="0">
              <a:solidFill>
                <a:schemeClr val="tx1"/>
              </a:solidFill>
              <a:latin typeface="Verdana" charset="0"/>
            </a:endParaRPr>
          </a:p>
          <a:p>
            <a:pPr defTabSz="491700"/>
            <a:endParaRPr lang="ko-KR" altLang="en-US" sz="10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0" name="7-Point Star 19"/>
          <p:cNvSpPr/>
          <p:nvPr/>
        </p:nvSpPr>
        <p:spPr bwMode="auto">
          <a:xfrm>
            <a:off x="4436402" y="3540842"/>
            <a:ext cx="273664" cy="249837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49170" tIns="24585" rIns="49170" bIns="24585" numCol="1" rtlCol="0" anchor="t" anchorCtr="0" compatLnSpc="1">
            <a:prstTxWarp prst="textNoShape">
              <a:avLst/>
            </a:prstTxWarp>
          </a:bodyPr>
          <a:lstStyle/>
          <a:p>
            <a:pPr defTabSz="491700"/>
            <a:endParaRPr lang="ko-KR" altLang="en-US" sz="100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1" name="7-Point Star 20"/>
          <p:cNvSpPr/>
          <p:nvPr/>
        </p:nvSpPr>
        <p:spPr bwMode="auto">
          <a:xfrm>
            <a:off x="7031220" y="3529853"/>
            <a:ext cx="273664" cy="249837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49170" tIns="24585" rIns="49170" bIns="24585" numCol="1" rtlCol="0" anchor="t" anchorCtr="0" compatLnSpc="1">
            <a:prstTxWarp prst="textNoShape">
              <a:avLst/>
            </a:prstTxWarp>
          </a:bodyPr>
          <a:lstStyle/>
          <a:p>
            <a:pPr defTabSz="491700"/>
            <a:endParaRPr lang="en-US" altLang="ko-KR" sz="1000" dirty="0">
              <a:solidFill>
                <a:schemeClr val="tx1"/>
              </a:solidFill>
              <a:latin typeface="Verdana" charset="0"/>
            </a:endParaRPr>
          </a:p>
          <a:p>
            <a:pPr defTabSz="491700"/>
            <a:endParaRPr lang="ko-KR" altLang="en-US" sz="10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42164" y="3418375"/>
            <a:ext cx="1738281" cy="34470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dirty="0" smtClean="0"/>
              <a:t>CPU Schedule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703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540782" y="4663812"/>
            <a:ext cx="1908019" cy="1812141"/>
            <a:chOff x="4902621" y="6218417"/>
            <a:chExt cx="2641874" cy="2416188"/>
          </a:xfrm>
        </p:grpSpPr>
        <p:sp>
          <p:nvSpPr>
            <p:cNvPr id="8" name="Can 7"/>
            <p:cNvSpPr/>
            <p:nvPr/>
          </p:nvSpPr>
          <p:spPr bwMode="auto">
            <a:xfrm rot="16200000">
              <a:off x="5562807" y="5595628"/>
              <a:ext cx="521736" cy="1767314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0482"/>
              <a:endParaRPr lang="ko-KR" altLang="en-US"/>
            </a:p>
          </p:txBody>
        </p:sp>
        <p:sp>
          <p:nvSpPr>
            <p:cNvPr id="10" name="Can 9"/>
            <p:cNvSpPr/>
            <p:nvPr/>
          </p:nvSpPr>
          <p:spPr bwMode="auto">
            <a:xfrm rot="16200000">
              <a:off x="5562807" y="6272262"/>
              <a:ext cx="521736" cy="1767314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0482"/>
              <a:endParaRPr lang="ko-KR" altLang="en-US"/>
            </a:p>
          </p:txBody>
        </p:sp>
        <p:sp>
          <p:nvSpPr>
            <p:cNvPr id="12" name="Can 11"/>
            <p:cNvSpPr/>
            <p:nvPr/>
          </p:nvSpPr>
          <p:spPr bwMode="auto">
            <a:xfrm rot="16200000">
              <a:off x="5562807" y="6948896"/>
              <a:ext cx="521736" cy="1767314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0482"/>
              <a:endParaRPr lang="ko-KR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902621" y="8142162"/>
              <a:ext cx="264187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Device Queues</a:t>
              </a:r>
              <a:endParaRPr lang="ko-KR" altLang="en-US" dirty="0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727659" y="4663810"/>
            <a:ext cx="1078014" cy="1810265"/>
            <a:chOff x="3776755" y="6218416"/>
            <a:chExt cx="1492635" cy="2413687"/>
          </a:xfrm>
        </p:grpSpPr>
        <p:sp>
          <p:nvSpPr>
            <p:cNvPr id="7" name="Snip Single Corner Rectangle 6"/>
            <p:cNvSpPr/>
            <p:nvPr/>
          </p:nvSpPr>
          <p:spPr bwMode="auto">
            <a:xfrm>
              <a:off x="3896675" y="6218416"/>
              <a:ext cx="794479" cy="521737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0482"/>
              <a:endParaRPr lang="ko-KR" altLang="en-US" dirty="0"/>
            </a:p>
          </p:txBody>
        </p:sp>
        <p:sp>
          <p:nvSpPr>
            <p:cNvPr id="9" name="Snip Single Corner Rectangle 8"/>
            <p:cNvSpPr/>
            <p:nvPr/>
          </p:nvSpPr>
          <p:spPr bwMode="auto">
            <a:xfrm>
              <a:off x="3896675" y="6895050"/>
              <a:ext cx="794479" cy="521737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0482"/>
              <a:endParaRPr lang="ko-KR" altLang="en-US" dirty="0"/>
            </a:p>
          </p:txBody>
        </p:sp>
        <p:sp>
          <p:nvSpPr>
            <p:cNvPr id="11" name="Snip Single Corner Rectangle 10"/>
            <p:cNvSpPr/>
            <p:nvPr/>
          </p:nvSpPr>
          <p:spPr bwMode="auto">
            <a:xfrm>
              <a:off x="3896675" y="7571686"/>
              <a:ext cx="794479" cy="521736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0482"/>
              <a:endParaRPr lang="ko-KR" alt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76755" y="8139660"/>
              <a:ext cx="149263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Devices</a:t>
              </a:r>
              <a:endParaRPr lang="ko-KR" altLang="en-US" dirty="0"/>
            </a:p>
          </p:txBody>
        </p:sp>
      </p:grpSp>
      <p:cxnSp>
        <p:nvCxnSpPr>
          <p:cNvPr id="103" name="Elbow Connector 102"/>
          <p:cNvCxnSpPr>
            <a:stCxn id="5" idx="2"/>
            <a:endCxn id="101" idx="3"/>
          </p:cNvCxnSpPr>
          <p:nvPr/>
        </p:nvCxnSpPr>
        <p:spPr bwMode="auto">
          <a:xfrm rot="5400000">
            <a:off x="5152266" y="2766786"/>
            <a:ext cx="1067861" cy="168402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When CPU-scheduling occurs</a:t>
            </a:r>
            <a:endParaRPr lang="ko-KR" altLang="en-US" dirty="0"/>
          </a:p>
        </p:txBody>
      </p:sp>
      <p:sp>
        <p:nvSpPr>
          <p:cNvPr id="3" name="Can 2"/>
          <p:cNvSpPr/>
          <p:nvPr/>
        </p:nvSpPr>
        <p:spPr bwMode="auto">
          <a:xfrm rot="16200000">
            <a:off x="3835221" y="585104"/>
            <a:ext cx="558592" cy="2014383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48" tIns="33524" rIns="67048" bIns="33524" numCol="1" rtlCol="0" anchor="t" anchorCtr="0" compatLnSpc="1">
            <a:prstTxWarp prst="textNoShape">
              <a:avLst/>
            </a:prstTxWarp>
          </a:bodyPr>
          <a:lstStyle/>
          <a:p>
            <a:pPr defTabSz="670482"/>
            <a:endParaRPr lang="ko-KR" altLang="en-US"/>
          </a:p>
        </p:txBody>
      </p:sp>
      <p:sp>
        <p:nvSpPr>
          <p:cNvPr id="4" name="7-Point Star 3"/>
          <p:cNvSpPr/>
          <p:nvPr/>
        </p:nvSpPr>
        <p:spPr bwMode="auto">
          <a:xfrm>
            <a:off x="1180059" y="1380768"/>
            <a:ext cx="378919" cy="333116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48" tIns="33524" rIns="67048" bIns="33524" numCol="1" rtlCol="0" anchor="t" anchorCtr="0" compatLnSpc="1">
            <a:prstTxWarp prst="textNoShape">
              <a:avLst/>
            </a:prstTxWarp>
          </a:bodyPr>
          <a:lstStyle/>
          <a:p>
            <a:pPr defTabSz="67048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5" name="Bevel 4"/>
          <p:cNvSpPr/>
          <p:nvPr/>
        </p:nvSpPr>
        <p:spPr bwMode="auto">
          <a:xfrm>
            <a:off x="6149288" y="2351178"/>
            <a:ext cx="757837" cy="723688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48" tIns="33524" rIns="67048" bIns="33524" numCol="1" rtlCol="0" anchor="t" anchorCtr="0" compatLnSpc="1">
            <a:prstTxWarp prst="textNoShape">
              <a:avLst/>
            </a:prstTxWarp>
          </a:bodyPr>
          <a:lstStyle/>
          <a:p>
            <a:pPr defTabSz="670482"/>
            <a:endParaRPr lang="ko-KR" altLang="en-US"/>
          </a:p>
        </p:txBody>
      </p:sp>
      <p:sp>
        <p:nvSpPr>
          <p:cNvPr id="13" name="Flowchart: Collate 12"/>
          <p:cNvSpPr/>
          <p:nvPr/>
        </p:nvSpPr>
        <p:spPr bwMode="auto">
          <a:xfrm>
            <a:off x="4259012" y="2845786"/>
            <a:ext cx="330200" cy="476414"/>
          </a:xfrm>
          <a:prstGeom prst="flowChartCol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48" tIns="33524" rIns="67048" bIns="33524" numCol="1" rtlCol="0" anchor="t" anchorCtr="0" compatLnSpc="1">
            <a:prstTxWarp prst="textNoShape">
              <a:avLst/>
            </a:prstTxWarp>
          </a:bodyPr>
          <a:lstStyle/>
          <a:p>
            <a:pPr defTabSz="670482"/>
            <a:endParaRPr lang="ko-KR" altLang="en-US"/>
          </a:p>
        </p:txBody>
      </p:sp>
      <p:sp>
        <p:nvSpPr>
          <p:cNvPr id="15" name="7-Point Star 14"/>
          <p:cNvSpPr/>
          <p:nvPr/>
        </p:nvSpPr>
        <p:spPr bwMode="auto">
          <a:xfrm>
            <a:off x="4654726" y="1425738"/>
            <a:ext cx="378919" cy="333116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48" tIns="33524" rIns="67048" bIns="33524" numCol="1" rtlCol="0" anchor="t" anchorCtr="0" compatLnSpc="1">
            <a:prstTxWarp prst="textNoShape">
              <a:avLst/>
            </a:prstTxWarp>
          </a:bodyPr>
          <a:lstStyle/>
          <a:p>
            <a:pPr defTabSz="67048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6" name="7-Point Star 15"/>
          <p:cNvSpPr/>
          <p:nvPr/>
        </p:nvSpPr>
        <p:spPr bwMode="auto">
          <a:xfrm>
            <a:off x="4242778" y="1425738"/>
            <a:ext cx="378919" cy="333116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48" tIns="33524" rIns="67048" bIns="33524" numCol="1" rtlCol="0" anchor="t" anchorCtr="0" compatLnSpc="1">
            <a:prstTxWarp prst="textNoShape">
              <a:avLst/>
            </a:prstTxWarp>
          </a:bodyPr>
          <a:lstStyle/>
          <a:p>
            <a:pPr defTabSz="67048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7" name="7-Point Star 16"/>
          <p:cNvSpPr/>
          <p:nvPr/>
        </p:nvSpPr>
        <p:spPr bwMode="auto">
          <a:xfrm>
            <a:off x="3830831" y="1425738"/>
            <a:ext cx="378919" cy="333116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48" tIns="33524" rIns="67048" bIns="33524" numCol="1" rtlCol="0" anchor="t" anchorCtr="0" compatLnSpc="1">
            <a:prstTxWarp prst="textNoShape">
              <a:avLst/>
            </a:prstTxWarp>
          </a:bodyPr>
          <a:lstStyle/>
          <a:p>
            <a:pPr defTabSz="67048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8" name="7-Point Star 17"/>
          <p:cNvSpPr/>
          <p:nvPr/>
        </p:nvSpPr>
        <p:spPr bwMode="auto">
          <a:xfrm>
            <a:off x="6338746" y="2523979"/>
            <a:ext cx="378919" cy="333116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48" tIns="33524" rIns="67048" bIns="33524" numCol="1" rtlCol="0" anchor="t" anchorCtr="0" compatLnSpc="1">
            <a:prstTxWarp prst="textNoShape">
              <a:avLst/>
            </a:prstTxWarp>
          </a:bodyPr>
          <a:lstStyle/>
          <a:p>
            <a:pPr defTabSz="67048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3689035" y="4692907"/>
            <a:ext cx="378919" cy="1348067"/>
            <a:chOff x="5107893" y="6257207"/>
            <a:chExt cx="524657" cy="1797423"/>
          </a:xfrm>
        </p:grpSpPr>
        <p:sp>
          <p:nvSpPr>
            <p:cNvPr id="19" name="7-Point Star 18"/>
            <p:cNvSpPr/>
            <p:nvPr/>
          </p:nvSpPr>
          <p:spPr bwMode="auto">
            <a:xfrm>
              <a:off x="5107893" y="6257207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048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20" name="7-Point Star 19"/>
            <p:cNvSpPr/>
            <p:nvPr/>
          </p:nvSpPr>
          <p:spPr bwMode="auto">
            <a:xfrm>
              <a:off x="5107893" y="6933841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048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21" name="7-Point Star 20"/>
            <p:cNvSpPr/>
            <p:nvPr/>
          </p:nvSpPr>
          <p:spPr bwMode="auto">
            <a:xfrm>
              <a:off x="5107893" y="7610475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048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089606" y="4692907"/>
            <a:ext cx="383429" cy="1348067"/>
            <a:chOff x="5662530" y="6257207"/>
            <a:chExt cx="530902" cy="1797423"/>
          </a:xfrm>
        </p:grpSpPr>
        <p:sp>
          <p:nvSpPr>
            <p:cNvPr id="22" name="7-Point Star 21"/>
            <p:cNvSpPr/>
            <p:nvPr/>
          </p:nvSpPr>
          <p:spPr bwMode="auto">
            <a:xfrm>
              <a:off x="5662530" y="6257207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048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23" name="7-Point Star 22"/>
            <p:cNvSpPr/>
            <p:nvPr/>
          </p:nvSpPr>
          <p:spPr bwMode="auto">
            <a:xfrm>
              <a:off x="5668775" y="7610475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048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 bwMode="auto">
          <a:xfrm>
            <a:off x="1634761" y="1569811"/>
            <a:ext cx="14725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Elbow Connector 26"/>
          <p:cNvCxnSpPr>
            <a:stCxn id="3" idx="3"/>
            <a:endCxn id="5" idx="6"/>
          </p:cNvCxnSpPr>
          <p:nvPr/>
        </p:nvCxnSpPr>
        <p:spPr bwMode="auto">
          <a:xfrm>
            <a:off x="5121709" y="1592294"/>
            <a:ext cx="1406497" cy="758883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6" name="Group 145"/>
          <p:cNvGrpSpPr/>
          <p:nvPr/>
        </p:nvGrpSpPr>
        <p:grpSpPr>
          <a:xfrm>
            <a:off x="4844186" y="3074865"/>
            <a:ext cx="1684021" cy="2799550"/>
            <a:chOff x="6707333" y="4099819"/>
            <a:chExt cx="2331722" cy="3732733"/>
          </a:xfrm>
        </p:grpSpPr>
        <p:cxnSp>
          <p:nvCxnSpPr>
            <p:cNvPr id="29" name="Elbow Connector 28"/>
            <p:cNvCxnSpPr>
              <a:stCxn id="5" idx="2"/>
              <a:endCxn id="8" idx="3"/>
            </p:cNvCxnSpPr>
            <p:nvPr/>
          </p:nvCxnSpPr>
          <p:spPr bwMode="auto">
            <a:xfrm rot="5400000">
              <a:off x="6683461" y="4123691"/>
              <a:ext cx="2379465" cy="2331722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Elbow Connector 30"/>
            <p:cNvCxnSpPr>
              <a:stCxn id="5" idx="2"/>
              <a:endCxn id="10" idx="3"/>
            </p:cNvCxnSpPr>
            <p:nvPr/>
          </p:nvCxnSpPr>
          <p:spPr bwMode="auto">
            <a:xfrm rot="5400000">
              <a:off x="6345144" y="4462008"/>
              <a:ext cx="3056099" cy="2331722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Elbow Connector 32"/>
            <p:cNvCxnSpPr>
              <a:stCxn id="5" idx="2"/>
              <a:endCxn id="12" idx="3"/>
            </p:cNvCxnSpPr>
            <p:nvPr/>
          </p:nvCxnSpPr>
          <p:spPr bwMode="auto">
            <a:xfrm rot="5400000">
              <a:off x="6006827" y="4800325"/>
              <a:ext cx="3732733" cy="2331722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7" name="Elbow Connector 36"/>
          <p:cNvCxnSpPr>
            <a:stCxn id="5" idx="2"/>
            <a:endCxn id="3" idx="1"/>
          </p:cNvCxnSpPr>
          <p:nvPr/>
        </p:nvCxnSpPr>
        <p:spPr bwMode="auto">
          <a:xfrm rot="5400000" flipH="1">
            <a:off x="4076480" y="623140"/>
            <a:ext cx="1482570" cy="3420881"/>
          </a:xfrm>
          <a:prstGeom prst="bentConnector4">
            <a:avLst>
              <a:gd name="adj1" fmla="val -44930"/>
              <a:gd name="adj2" fmla="val 112678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13" idx="1"/>
          </p:cNvCxnSpPr>
          <p:nvPr/>
        </p:nvCxnSpPr>
        <p:spPr bwMode="auto">
          <a:xfrm flipV="1">
            <a:off x="4424113" y="2845788"/>
            <a:ext cx="1692696" cy="23820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7" name="Group 146"/>
          <p:cNvGrpSpPr/>
          <p:nvPr/>
        </p:nvGrpSpPr>
        <p:grpSpPr>
          <a:xfrm>
            <a:off x="2917866" y="4697432"/>
            <a:ext cx="378919" cy="1343541"/>
            <a:chOff x="4040121" y="6263241"/>
            <a:chExt cx="524657" cy="1791388"/>
          </a:xfrm>
        </p:grpSpPr>
        <p:sp>
          <p:nvSpPr>
            <p:cNvPr id="44" name="7-Point Star 43"/>
            <p:cNvSpPr/>
            <p:nvPr/>
          </p:nvSpPr>
          <p:spPr bwMode="auto">
            <a:xfrm>
              <a:off x="4040121" y="6263241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048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45" name="7-Point Star 44"/>
            <p:cNvSpPr/>
            <p:nvPr/>
          </p:nvSpPr>
          <p:spPr bwMode="auto">
            <a:xfrm>
              <a:off x="4040121" y="6933840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048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46" name="7-Point Star 45"/>
            <p:cNvSpPr/>
            <p:nvPr/>
          </p:nvSpPr>
          <p:spPr bwMode="auto">
            <a:xfrm>
              <a:off x="4040121" y="7610474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048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 rot="21221474">
            <a:off x="4803905" y="2744736"/>
            <a:ext cx="966588" cy="437035"/>
          </a:xfrm>
          <a:prstGeom prst="rect">
            <a:avLst/>
          </a:prstGeom>
          <a:noFill/>
        </p:spPr>
        <p:txBody>
          <a:bodyPr wrap="none" lIns="67048" tIns="33524" rIns="67048" bIns="33524" rtlCol="0">
            <a:spAutoFit/>
          </a:bodyPr>
          <a:lstStyle/>
          <a:p>
            <a:r>
              <a:rPr lang="en-US" altLang="ko-KR" sz="1200" i="1" dirty="0"/>
              <a:t>Timer</a:t>
            </a:r>
          </a:p>
          <a:p>
            <a:r>
              <a:rPr lang="en-US" altLang="ko-KR" sz="1200" i="1" dirty="0"/>
              <a:t>Interrupts</a:t>
            </a:r>
            <a:endParaRPr lang="ko-KR" altLang="en-US" sz="1200" i="1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4130302" y="2201662"/>
            <a:ext cx="625113" cy="451238"/>
            <a:chOff x="5718878" y="2980518"/>
            <a:chExt cx="865541" cy="601650"/>
          </a:xfrm>
        </p:grpSpPr>
        <p:sp>
          <p:nvSpPr>
            <p:cNvPr id="51" name="Snip Single Corner Rectangle 50"/>
            <p:cNvSpPr/>
            <p:nvPr/>
          </p:nvSpPr>
          <p:spPr bwMode="auto">
            <a:xfrm>
              <a:off x="5718878" y="3060431"/>
              <a:ext cx="794479" cy="521737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0482"/>
              <a:endParaRPr lang="ko-KR" altLang="en-US" dirty="0"/>
            </a:p>
          </p:txBody>
        </p:sp>
        <p:sp>
          <p:nvSpPr>
            <p:cNvPr id="50" name="Snip Single Corner Rectangle 49"/>
            <p:cNvSpPr/>
            <p:nvPr/>
          </p:nvSpPr>
          <p:spPr bwMode="auto">
            <a:xfrm>
              <a:off x="5789940" y="2980518"/>
              <a:ext cx="794479" cy="521737"/>
            </a:xfrm>
            <a:prstGeom prst="snip1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0482"/>
              <a:r>
                <a:rPr lang="en-US" altLang="ko-KR" dirty="0" smtClean="0"/>
                <a:t>Device</a:t>
              </a:r>
              <a:endParaRPr lang="ko-KR" altLang="en-US" dirty="0"/>
            </a:p>
          </p:txBody>
        </p:sp>
      </p:grpSp>
      <p:cxnSp>
        <p:nvCxnSpPr>
          <p:cNvPr id="52" name="Straight Arrow Connector 51"/>
          <p:cNvCxnSpPr>
            <a:stCxn id="50" idx="0"/>
            <a:endCxn id="5" idx="4"/>
          </p:cNvCxnSpPr>
          <p:nvPr/>
        </p:nvCxnSpPr>
        <p:spPr bwMode="auto">
          <a:xfrm>
            <a:off x="4755414" y="2397314"/>
            <a:ext cx="1393873" cy="3157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 rot="683871">
            <a:off x="4770588" y="2307339"/>
            <a:ext cx="1276468" cy="252369"/>
          </a:xfrm>
          <a:prstGeom prst="rect">
            <a:avLst/>
          </a:prstGeom>
          <a:noFill/>
        </p:spPr>
        <p:txBody>
          <a:bodyPr wrap="none" lIns="67048" tIns="33524" rIns="67048" bIns="33524" rtlCol="0">
            <a:spAutoFit/>
          </a:bodyPr>
          <a:lstStyle/>
          <a:p>
            <a:r>
              <a:rPr lang="en-US" altLang="ko-KR" sz="1200" i="1" dirty="0"/>
              <a:t>I/O Interrupts</a:t>
            </a:r>
            <a:endParaRPr lang="ko-KR" altLang="en-US" sz="1200" i="1" dirty="0"/>
          </a:p>
        </p:txBody>
      </p:sp>
      <p:sp>
        <p:nvSpPr>
          <p:cNvPr id="73" name="7-Point Star 72"/>
          <p:cNvSpPr/>
          <p:nvPr/>
        </p:nvSpPr>
        <p:spPr bwMode="auto">
          <a:xfrm>
            <a:off x="6338748" y="1793935"/>
            <a:ext cx="378919" cy="333116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48" tIns="33524" rIns="67048" bIns="33524" numCol="1" rtlCol="0" anchor="t" anchorCtr="0" compatLnSpc="1">
            <a:prstTxWarp prst="textNoShape">
              <a:avLst/>
            </a:prstTxWarp>
          </a:bodyPr>
          <a:lstStyle/>
          <a:p>
            <a:pPr defTabSz="67048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4" name="7-Point Star 73"/>
          <p:cNvSpPr/>
          <p:nvPr/>
        </p:nvSpPr>
        <p:spPr bwMode="auto">
          <a:xfrm>
            <a:off x="6338746" y="3216271"/>
            <a:ext cx="378919" cy="333116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48" tIns="33524" rIns="67048" bIns="33524" numCol="1" rtlCol="0" anchor="t" anchorCtr="0" compatLnSpc="1">
            <a:prstTxWarp prst="textNoShape">
              <a:avLst/>
            </a:prstTxWarp>
          </a:bodyPr>
          <a:lstStyle/>
          <a:p>
            <a:pPr defTabSz="670482"/>
            <a:endParaRPr lang="ko-KR" altLang="en-US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755563" y="1836826"/>
            <a:ext cx="1571010" cy="344702"/>
          </a:xfrm>
          <a:prstGeom prst="rect">
            <a:avLst/>
          </a:prstGeom>
          <a:noFill/>
        </p:spPr>
        <p:txBody>
          <a:bodyPr wrap="none" lIns="67048" tIns="33524" rIns="67048" bIns="33524" rtlCol="0">
            <a:spAutoFit/>
          </a:bodyPr>
          <a:lstStyle/>
          <a:p>
            <a:r>
              <a:rPr lang="en-US" altLang="ko-KR" i="1" dirty="0" err="1" smtClean="0"/>
              <a:t>Load_PCB</a:t>
            </a:r>
            <a:r>
              <a:rPr lang="en-US" altLang="ko-KR" i="1" dirty="0" smtClean="0"/>
              <a:t>()</a:t>
            </a:r>
            <a:endParaRPr lang="ko-KR" altLang="en-US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6768195" y="3244328"/>
            <a:ext cx="1590284" cy="344702"/>
          </a:xfrm>
          <a:prstGeom prst="rect">
            <a:avLst/>
          </a:prstGeom>
          <a:noFill/>
        </p:spPr>
        <p:txBody>
          <a:bodyPr wrap="none" lIns="67048" tIns="33524" rIns="67048" bIns="33524" rtlCol="0">
            <a:spAutoFit/>
          </a:bodyPr>
          <a:lstStyle/>
          <a:p>
            <a:r>
              <a:rPr lang="en-US" altLang="ko-KR" i="1" dirty="0" err="1" smtClean="0"/>
              <a:t>Save_PCB</a:t>
            </a:r>
            <a:r>
              <a:rPr lang="en-US" altLang="ko-KR" i="1" dirty="0" smtClean="0"/>
              <a:t>()</a:t>
            </a:r>
            <a:endParaRPr lang="ko-KR" altLang="en-US" i="1" dirty="0"/>
          </a:p>
        </p:txBody>
      </p:sp>
      <p:sp>
        <p:nvSpPr>
          <p:cNvPr id="79" name="Folded Corner 78"/>
          <p:cNvSpPr/>
          <p:nvPr/>
        </p:nvSpPr>
        <p:spPr bwMode="auto">
          <a:xfrm>
            <a:off x="8357844" y="1663998"/>
            <a:ext cx="703706" cy="2801588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48" tIns="33524" rIns="67048" bIns="33524" numCol="1" rtlCol="0" anchor="ctr" anchorCtr="0" compatLnSpc="1">
            <a:prstTxWarp prst="textNoShape">
              <a:avLst/>
            </a:prstTxWarp>
          </a:bodyPr>
          <a:lstStyle/>
          <a:p>
            <a:pPr algn="ctr" defTabSz="670482"/>
            <a:r>
              <a:rPr lang="en-US" altLang="ko-KR" dirty="0" err="1"/>
              <a:t>Mem</a:t>
            </a:r>
            <a:endParaRPr lang="ko-KR" altLang="en-US" dirty="0"/>
          </a:p>
        </p:txBody>
      </p:sp>
      <p:cxnSp>
        <p:nvCxnSpPr>
          <p:cNvPr id="81" name="Straight Arrow Connector 80"/>
          <p:cNvCxnSpPr>
            <a:endCxn id="77" idx="3"/>
          </p:cNvCxnSpPr>
          <p:nvPr/>
        </p:nvCxnSpPr>
        <p:spPr bwMode="auto">
          <a:xfrm>
            <a:off x="8325368" y="1975326"/>
            <a:ext cx="1205" cy="338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>
            <a:stCxn id="78" idx="3"/>
          </p:cNvCxnSpPr>
          <p:nvPr/>
        </p:nvCxnSpPr>
        <p:spPr bwMode="auto">
          <a:xfrm flipH="1" flipV="1">
            <a:off x="8325367" y="3382830"/>
            <a:ext cx="33112" cy="338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3258142" y="1076906"/>
            <a:ext cx="1676843" cy="344702"/>
          </a:xfrm>
          <a:prstGeom prst="rect">
            <a:avLst/>
          </a:prstGeom>
          <a:noFill/>
        </p:spPr>
        <p:txBody>
          <a:bodyPr wrap="none" lIns="67048" tIns="33524" rIns="67048" bIns="33524" rtlCol="0">
            <a:spAutoFit/>
          </a:bodyPr>
          <a:lstStyle/>
          <a:p>
            <a:r>
              <a:rPr lang="en-US" altLang="ko-KR" dirty="0" smtClean="0"/>
              <a:t>Ready Queue</a:t>
            </a:r>
            <a:endParaRPr lang="ko-KR" altLang="en-US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1937896" y="1592297"/>
            <a:ext cx="876371" cy="4282121"/>
            <a:chOff x="2683239" y="2123061"/>
            <a:chExt cx="1213437" cy="5709494"/>
          </a:xfrm>
        </p:grpSpPr>
        <p:cxnSp>
          <p:nvCxnSpPr>
            <p:cNvPr id="87" name="Elbow Connector 86"/>
            <p:cNvCxnSpPr>
              <a:stCxn id="7" idx="2"/>
            </p:cNvCxnSpPr>
            <p:nvPr/>
          </p:nvCxnSpPr>
          <p:spPr bwMode="auto">
            <a:xfrm rot="10800000">
              <a:off x="3057991" y="2123061"/>
              <a:ext cx="838685" cy="4356224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0" name="Elbow Connector 89"/>
            <p:cNvCxnSpPr>
              <a:stCxn id="9" idx="2"/>
            </p:cNvCxnSpPr>
            <p:nvPr/>
          </p:nvCxnSpPr>
          <p:spPr bwMode="auto">
            <a:xfrm rot="10800000">
              <a:off x="2818151" y="2123063"/>
              <a:ext cx="1078525" cy="5032857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Elbow Connector 92"/>
            <p:cNvCxnSpPr>
              <a:stCxn id="11" idx="2"/>
            </p:cNvCxnSpPr>
            <p:nvPr/>
          </p:nvCxnSpPr>
          <p:spPr bwMode="auto">
            <a:xfrm rot="10800000">
              <a:off x="2683239" y="2123062"/>
              <a:ext cx="1213436" cy="5709493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7" name="TextBox 96"/>
          <p:cNvSpPr txBox="1"/>
          <p:nvPr/>
        </p:nvSpPr>
        <p:spPr>
          <a:xfrm>
            <a:off x="1039317" y="1701917"/>
            <a:ext cx="1016130" cy="621701"/>
          </a:xfrm>
          <a:prstGeom prst="rect">
            <a:avLst/>
          </a:prstGeom>
          <a:noFill/>
        </p:spPr>
        <p:txBody>
          <a:bodyPr wrap="none" lIns="67048" tIns="33524" rIns="67048" bIns="33524" rtlCol="0">
            <a:spAutoFit/>
          </a:bodyPr>
          <a:lstStyle/>
          <a:p>
            <a:r>
              <a:rPr lang="en-US" altLang="ko-KR" dirty="0" smtClean="0"/>
              <a:t>New</a:t>
            </a:r>
          </a:p>
          <a:p>
            <a:r>
              <a:rPr lang="en-US" altLang="ko-KR" dirty="0" smtClean="0"/>
              <a:t>process</a:t>
            </a:r>
            <a:endParaRPr lang="ko-KR" altLang="en-US" dirty="0"/>
          </a:p>
        </p:txBody>
      </p:sp>
      <p:cxnSp>
        <p:nvCxnSpPr>
          <p:cNvPr id="107" name="Elbow Connector 106"/>
          <p:cNvCxnSpPr>
            <a:stCxn id="101" idx="1"/>
          </p:cNvCxnSpPr>
          <p:nvPr/>
        </p:nvCxnSpPr>
        <p:spPr bwMode="auto">
          <a:xfrm rot="10800000">
            <a:off x="2318621" y="1592297"/>
            <a:ext cx="1258896" cy="2550431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4" name="Group 143"/>
          <p:cNvGrpSpPr/>
          <p:nvPr/>
        </p:nvGrpSpPr>
        <p:grpSpPr>
          <a:xfrm>
            <a:off x="3577517" y="3939061"/>
            <a:ext cx="1803062" cy="760875"/>
            <a:chOff x="4953483" y="5252077"/>
            <a:chExt cx="2496547" cy="1014498"/>
          </a:xfrm>
        </p:grpSpPr>
        <p:sp>
          <p:nvSpPr>
            <p:cNvPr id="101" name="Rounded Rectangle 100"/>
            <p:cNvSpPr/>
            <p:nvPr/>
          </p:nvSpPr>
          <p:spPr bwMode="auto">
            <a:xfrm>
              <a:off x="4953483" y="5252077"/>
              <a:ext cx="1753849" cy="54311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0482"/>
              <a:endParaRPr lang="ko-KR" altLang="en-US"/>
            </a:p>
          </p:txBody>
        </p:sp>
        <p:sp>
          <p:nvSpPr>
            <p:cNvPr id="105" name="7-Point Star 104"/>
            <p:cNvSpPr/>
            <p:nvPr/>
          </p:nvSpPr>
          <p:spPr bwMode="auto">
            <a:xfrm>
              <a:off x="5151741" y="5291077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048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106" name="7-Point Star 105"/>
            <p:cNvSpPr/>
            <p:nvPr/>
          </p:nvSpPr>
          <p:spPr bwMode="auto">
            <a:xfrm>
              <a:off x="5754694" y="5293366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048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979825" y="5774133"/>
              <a:ext cx="2470205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Event Waiting</a:t>
              </a:r>
              <a:endParaRPr lang="ko-KR" altLang="en-US" dirty="0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3370209" y="3311746"/>
            <a:ext cx="1031355" cy="627313"/>
            <a:chOff x="4666442" y="4415660"/>
            <a:chExt cx="1428028" cy="836417"/>
          </a:xfrm>
        </p:grpSpPr>
        <p:cxnSp>
          <p:nvCxnSpPr>
            <p:cNvPr id="116" name="Straight Arrow Connector 115"/>
            <p:cNvCxnSpPr>
              <a:stCxn id="119" idx="2"/>
            </p:cNvCxnSpPr>
            <p:nvPr/>
          </p:nvCxnSpPr>
          <p:spPr bwMode="auto">
            <a:xfrm flipH="1">
              <a:off x="5151745" y="4908102"/>
              <a:ext cx="228712" cy="3439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>
              <a:off x="4666442" y="4415660"/>
              <a:ext cx="1428028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 smtClean="0"/>
                <a:t>Events</a:t>
              </a:r>
              <a:endParaRPr lang="ko-KR" altLang="en-US" i="1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528207" y="3074865"/>
            <a:ext cx="2116534" cy="2666051"/>
            <a:chOff x="9039055" y="4099819"/>
            <a:chExt cx="2930585" cy="3554734"/>
          </a:xfrm>
        </p:grpSpPr>
        <p:cxnSp>
          <p:nvCxnSpPr>
            <p:cNvPr id="128" name="Elbow Connector 127"/>
            <p:cNvCxnSpPr>
              <a:stCxn id="5" idx="2"/>
              <a:endCxn id="124930" idx="1"/>
            </p:cNvCxnSpPr>
            <p:nvPr/>
          </p:nvCxnSpPr>
          <p:spPr bwMode="auto">
            <a:xfrm rot="16200000" flipH="1">
              <a:off x="8498381" y="4640493"/>
              <a:ext cx="3097533" cy="2016186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24930" name="Picture 2" descr="C:\Users\Administrator\AppData\Local\Microsoft\Windows\Temporary Internet Files\Content.IE5\125ZXYH3\MC900433859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5240" y="674015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" name="7-Point Star 132"/>
            <p:cNvSpPr/>
            <p:nvPr/>
          </p:nvSpPr>
          <p:spPr bwMode="auto">
            <a:xfrm>
              <a:off x="9893847" y="6693238"/>
              <a:ext cx="524657" cy="444155"/>
            </a:xfrm>
            <a:prstGeom prst="star7">
              <a:avLst/>
            </a:prstGeom>
            <a:gradFill flip="none" rotWithShape="1">
              <a:gsLst>
                <a:gs pos="0">
                  <a:schemeClr val="accent3">
                    <a:lumMod val="65000"/>
                    <a:tint val="66000"/>
                    <a:satMod val="160000"/>
                  </a:schemeClr>
                </a:gs>
                <a:gs pos="50000">
                  <a:schemeClr val="accent3">
                    <a:lumMod val="65000"/>
                    <a:tint val="44500"/>
                    <a:satMod val="160000"/>
                  </a:schemeClr>
                </a:gs>
                <a:gs pos="100000">
                  <a:schemeClr val="accent3">
                    <a:lumMod val="6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0482"/>
              <a:endParaRPr lang="ko-KR" altLang="en-US">
                <a:solidFill>
                  <a:schemeClr val="tx1"/>
                </a:solidFill>
                <a:latin typeface="Verdana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930589" y="4237766"/>
            <a:ext cx="1435199" cy="1010457"/>
            <a:chOff x="9596196" y="5650354"/>
            <a:chExt cx="1987198" cy="1347276"/>
          </a:xfrm>
        </p:grpSpPr>
        <p:sp>
          <p:nvSpPr>
            <p:cNvPr id="134" name="TextBox 133"/>
            <p:cNvSpPr txBox="1"/>
            <p:nvPr/>
          </p:nvSpPr>
          <p:spPr>
            <a:xfrm>
              <a:off x="9596196" y="6135855"/>
              <a:ext cx="1987198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 smtClean="0"/>
                <a:t>Release</a:t>
              </a:r>
            </a:p>
            <a:p>
              <a:r>
                <a:rPr lang="en-US" altLang="ko-KR" i="1" dirty="0" smtClean="0"/>
                <a:t>Resources</a:t>
              </a:r>
              <a:endParaRPr lang="ko-KR" altLang="en-US" i="1" dirty="0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 flipV="1">
              <a:off x="10643016" y="5650354"/>
              <a:ext cx="794473" cy="4855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5" name="TextBox 154"/>
          <p:cNvSpPr txBox="1"/>
          <p:nvPr/>
        </p:nvSpPr>
        <p:spPr>
          <a:xfrm>
            <a:off x="6898108" y="2570479"/>
            <a:ext cx="604735" cy="344702"/>
          </a:xfrm>
          <a:prstGeom prst="rect">
            <a:avLst/>
          </a:prstGeom>
          <a:noFill/>
        </p:spPr>
        <p:txBody>
          <a:bodyPr wrap="none" lIns="67048" tIns="33524" rIns="67048" bIns="33524" rtlCol="0">
            <a:spAutoFit/>
          </a:bodyPr>
          <a:lstStyle/>
          <a:p>
            <a:r>
              <a:rPr lang="en-US" altLang="ko-KR" dirty="0" smtClean="0"/>
              <a:t>CPU</a:t>
            </a:r>
            <a:endParaRPr lang="ko-KR" alt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846745" y="1054422"/>
            <a:ext cx="3548254" cy="1036919"/>
            <a:chOff x="3941645" y="1405895"/>
            <a:chExt cx="4912966" cy="138255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941645" y="1405895"/>
              <a:ext cx="3592463" cy="1382558"/>
            </a:xfrm>
            <a:prstGeom prst="roundRect">
              <a:avLst/>
            </a:prstGeom>
            <a:solidFill>
              <a:srgbClr val="00B0F0">
                <a:alpha val="21961"/>
              </a:srgbClr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0482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10075" y="1470642"/>
              <a:ext cx="134453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>
                  <a:solidFill>
                    <a:srgbClr val="0000FF"/>
                  </a:solidFill>
                </a:rPr>
                <a:t>Ready</a:t>
              </a:r>
              <a:endParaRPr lang="ko-KR" altLang="en-US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13030" y="2212396"/>
            <a:ext cx="2190979" cy="1036919"/>
            <a:chOff x="8325729" y="2949860"/>
            <a:chExt cx="3033662" cy="1382558"/>
          </a:xfrm>
        </p:grpSpPr>
        <p:sp>
          <p:nvSpPr>
            <p:cNvPr id="80" name="Rounded Rectangle 79"/>
            <p:cNvSpPr/>
            <p:nvPr/>
          </p:nvSpPr>
          <p:spPr bwMode="auto">
            <a:xfrm>
              <a:off x="8325729" y="2949860"/>
              <a:ext cx="1417878" cy="1382558"/>
            </a:xfrm>
            <a:prstGeom prst="roundRect">
              <a:avLst/>
            </a:prstGeom>
            <a:solidFill>
              <a:srgbClr val="00B0F0">
                <a:alpha val="21961"/>
              </a:srgbClr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0482"/>
              <a:endParaRPr lang="en-US" altLang="ko-KR" dirty="0"/>
            </a:p>
            <a:p>
              <a:pPr defTabSz="670482"/>
              <a:endParaRPr lang="ko-KR" alt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689778" y="3075533"/>
              <a:ext cx="1669613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>
                  <a:solidFill>
                    <a:srgbClr val="0000FF"/>
                  </a:solidFill>
                </a:rPr>
                <a:t>Running</a:t>
              </a:r>
              <a:endParaRPr lang="ko-KR" altLang="en-US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76827" y="3818589"/>
            <a:ext cx="3419610" cy="2668404"/>
            <a:chOff x="3706376" y="5091452"/>
            <a:chExt cx="4734843" cy="3557872"/>
          </a:xfrm>
        </p:grpSpPr>
        <p:sp>
          <p:nvSpPr>
            <p:cNvPr id="84" name="Rounded Rectangle 83"/>
            <p:cNvSpPr/>
            <p:nvPr/>
          </p:nvSpPr>
          <p:spPr bwMode="auto">
            <a:xfrm>
              <a:off x="3706376" y="5091452"/>
              <a:ext cx="3233303" cy="3557872"/>
            </a:xfrm>
            <a:prstGeom prst="roundRect">
              <a:avLst/>
            </a:prstGeom>
            <a:solidFill>
              <a:srgbClr val="00B0F0">
                <a:alpha val="21961"/>
              </a:srgbClr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0482"/>
              <a:endParaRPr lang="ko-KR" alt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878509" y="5644877"/>
              <a:ext cx="156271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>
                  <a:solidFill>
                    <a:srgbClr val="0000FF"/>
                  </a:solidFill>
                </a:rPr>
                <a:t>Waiting</a:t>
              </a:r>
              <a:endParaRPr lang="ko-KR" altLang="en-US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84252" y="4859467"/>
            <a:ext cx="1860488" cy="1409639"/>
            <a:chOff x="9393580" y="6479284"/>
            <a:chExt cx="2576060" cy="1879517"/>
          </a:xfrm>
        </p:grpSpPr>
        <p:sp>
          <p:nvSpPr>
            <p:cNvPr id="88" name="Rounded Rectangle 87"/>
            <p:cNvSpPr/>
            <p:nvPr/>
          </p:nvSpPr>
          <p:spPr bwMode="auto">
            <a:xfrm>
              <a:off x="9393580" y="6479284"/>
              <a:ext cx="2576060" cy="1382558"/>
            </a:xfrm>
            <a:prstGeom prst="roundRect">
              <a:avLst/>
            </a:prstGeom>
            <a:solidFill>
              <a:srgbClr val="00B0F0">
                <a:alpha val="21961"/>
              </a:srgbClr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0482"/>
              <a:endParaRPr lang="ko-KR" alt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637816" y="7866359"/>
              <a:ext cx="218414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>
                  <a:solidFill>
                    <a:srgbClr val="0000FF"/>
                  </a:solidFill>
                </a:rPr>
                <a:t>Terminated</a:t>
              </a:r>
              <a:endParaRPr lang="ko-KR" altLang="en-US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09405" y="1269731"/>
            <a:ext cx="898873" cy="1417361"/>
            <a:chOff x="1259174" y="1692975"/>
            <a:chExt cx="1244594" cy="1889813"/>
          </a:xfrm>
        </p:grpSpPr>
        <p:sp>
          <p:nvSpPr>
            <p:cNvPr id="91" name="Rounded Rectangle 90"/>
            <p:cNvSpPr/>
            <p:nvPr/>
          </p:nvSpPr>
          <p:spPr bwMode="auto">
            <a:xfrm>
              <a:off x="1259174" y="1692975"/>
              <a:ext cx="1244594" cy="1382558"/>
            </a:xfrm>
            <a:prstGeom prst="roundRect">
              <a:avLst/>
            </a:prstGeom>
            <a:solidFill>
              <a:srgbClr val="00B0F0">
                <a:alpha val="21961"/>
              </a:srgbClr>
            </a:solidFill>
            <a:ln w="285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0482"/>
              <a:endParaRPr lang="ko-KR" alt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409074" y="3090346"/>
              <a:ext cx="104302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i="1" dirty="0">
                  <a:solidFill>
                    <a:srgbClr val="0000FF"/>
                  </a:solidFill>
                </a:rPr>
                <a:t>New</a:t>
              </a:r>
              <a:endParaRPr lang="ko-KR" altLang="en-US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4" name="Down Arrow 33"/>
          <p:cNvSpPr/>
          <p:nvPr/>
        </p:nvSpPr>
        <p:spPr bwMode="auto">
          <a:xfrm rot="3015185">
            <a:off x="5236818" y="3053703"/>
            <a:ext cx="546452" cy="120737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r>
              <a:rPr lang="en-US" altLang="ko-KR" sz="1300" dirty="0">
                <a:solidFill>
                  <a:schemeClr val="bg1"/>
                </a:solidFill>
              </a:rPr>
              <a:t>1</a:t>
            </a:r>
            <a:endParaRPr lang="ko-KR" altLang="en-US" sz="1300" dirty="0">
              <a:solidFill>
                <a:schemeClr val="bg1"/>
              </a:solidFill>
            </a:endParaRPr>
          </a:p>
        </p:txBody>
      </p:sp>
      <p:sp>
        <p:nvSpPr>
          <p:cNvPr id="94" name="Down Arrow 93"/>
          <p:cNvSpPr/>
          <p:nvPr/>
        </p:nvSpPr>
        <p:spPr bwMode="auto">
          <a:xfrm rot="7699577">
            <a:off x="5304043" y="1502177"/>
            <a:ext cx="546452" cy="120737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r>
              <a:rPr lang="en-US" altLang="ko-KR" sz="1300" dirty="0">
                <a:solidFill>
                  <a:schemeClr val="bg1"/>
                </a:solidFill>
              </a:rPr>
              <a:t>2</a:t>
            </a:r>
            <a:endParaRPr lang="ko-KR" altLang="en-US" sz="1300" dirty="0">
              <a:solidFill>
                <a:schemeClr val="bg1"/>
              </a:solidFill>
            </a:endParaRPr>
          </a:p>
        </p:txBody>
      </p:sp>
      <p:sp>
        <p:nvSpPr>
          <p:cNvPr id="95" name="Down Arrow 94"/>
          <p:cNvSpPr/>
          <p:nvPr/>
        </p:nvSpPr>
        <p:spPr bwMode="auto">
          <a:xfrm rot="10800000">
            <a:off x="3014569" y="2091341"/>
            <a:ext cx="526213" cy="172029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r>
              <a:rPr lang="en-US" altLang="ko-KR" sz="1300" dirty="0">
                <a:solidFill>
                  <a:schemeClr val="bg1"/>
                </a:solidFill>
              </a:rPr>
              <a:t>3</a:t>
            </a:r>
            <a:endParaRPr lang="ko-KR" altLang="en-US" sz="1300" dirty="0">
              <a:solidFill>
                <a:schemeClr val="bg1"/>
              </a:solidFill>
            </a:endParaRPr>
          </a:p>
        </p:txBody>
      </p:sp>
      <p:sp>
        <p:nvSpPr>
          <p:cNvPr id="96" name="Down Arrow 95"/>
          <p:cNvSpPr/>
          <p:nvPr/>
        </p:nvSpPr>
        <p:spPr bwMode="auto">
          <a:xfrm rot="20657104">
            <a:off x="6538041" y="3247044"/>
            <a:ext cx="526213" cy="154785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r>
              <a:rPr lang="en-US" altLang="ko-KR" sz="1300" dirty="0">
                <a:solidFill>
                  <a:schemeClr val="bg1"/>
                </a:solidFill>
              </a:rPr>
              <a:t>4</a:t>
            </a:r>
            <a:endParaRPr lang="ko-KR" alt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6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64400" y="6477000"/>
            <a:ext cx="2063750" cy="1524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3CF673-F3D0-BF41-9926-81524A362FE2}" type="slidenum">
              <a:rPr lang="zh-TW" altLang="en-US">
                <a:solidFill>
                  <a:srgbClr val="898989"/>
                </a:solidFill>
                <a:latin typeface="Calibri" charset="0"/>
                <a:ea typeface="新細明體" charset="0"/>
                <a:cs typeface="新細明體" charset="0"/>
              </a:rPr>
              <a:pPr eaLnBrk="1" hangingPunct="1"/>
              <a:t>7</a:t>
            </a:fld>
            <a:endParaRPr lang="en-US" altLang="zh-TW">
              <a:solidFill>
                <a:srgbClr val="898989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sz="360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Preemptive </a:t>
            </a:r>
            <a:r>
              <a:rPr sz="3600" dirty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vs. </a:t>
            </a:r>
            <a:r>
              <a:rPr sz="360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non</a:t>
            </a:r>
            <a:r>
              <a:rPr sz="3600" dirty="0">
                <a:solidFill>
                  <a:srgbClr val="37609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-Preemptive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700214"/>
            <a:ext cx="9204325" cy="4776787"/>
          </a:xfrm>
        </p:spPr>
        <p:txBody>
          <a:bodyPr/>
          <a:lstStyle/>
          <a:p>
            <a:r>
              <a:rPr lang="en-US" sz="2400">
                <a:latin typeface="Calibri" charset="0"/>
              </a:rPr>
              <a:t>Preemptive: A Process can be suspended and resumed</a:t>
            </a:r>
          </a:p>
          <a:p>
            <a:r>
              <a:rPr lang="en-US" sz="2400">
                <a:latin typeface="Calibri" charset="0"/>
              </a:rPr>
              <a:t>Non-preemptive: A process runs until it voluntarily gives up the CPU (waiting on I/O or terminate).</a:t>
            </a:r>
          </a:p>
          <a:p>
            <a:r>
              <a:rPr lang="en-US" sz="2400">
                <a:latin typeface="Calibri" charset="0"/>
              </a:rPr>
              <a:t>Most modern OSs use preemptive CPU scheduling, implemented via timer interrupts.</a:t>
            </a:r>
          </a:p>
          <a:p>
            <a:endParaRPr lang="en-US" sz="24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Non-preemptive is used when suspending a process is impossible or very expensive: e.g., can</a:t>
            </a:r>
            <a:r>
              <a:rPr lang="ja-JP" altLang="en-US" sz="2400">
                <a:latin typeface="Calibri" charset="0"/>
              </a:rPr>
              <a:t>’</a:t>
            </a:r>
            <a:r>
              <a:rPr lang="en-US" sz="2400">
                <a:latin typeface="Calibri" charset="0"/>
              </a:rPr>
              <a:t>t </a:t>
            </a:r>
            <a:r>
              <a:rPr lang="ja-JP" altLang="en-US" sz="2400">
                <a:latin typeface="Calibri" charset="0"/>
              </a:rPr>
              <a:t>“</a:t>
            </a:r>
            <a:r>
              <a:rPr lang="en-US" sz="2400">
                <a:latin typeface="Calibri" charset="0"/>
              </a:rPr>
              <a:t>replace</a:t>
            </a:r>
            <a:r>
              <a:rPr lang="ja-JP" altLang="en-US" sz="2400">
                <a:latin typeface="Calibri" charset="0"/>
              </a:rPr>
              <a:t>”</a:t>
            </a:r>
            <a:r>
              <a:rPr lang="en-US" sz="2400">
                <a:latin typeface="Calibri" charset="0"/>
              </a:rPr>
              <a:t> a flight crew in middle of flight.</a:t>
            </a:r>
          </a:p>
        </p:txBody>
      </p:sp>
    </p:spTree>
    <p:extLst>
      <p:ext uri="{BB962C8B-B14F-4D97-AF65-F5344CB8AC3E}">
        <p14:creationId xmlns:p14="http://schemas.microsoft.com/office/powerpoint/2010/main" val="292792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08050" y="277416"/>
            <a:ext cx="8502650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CPU Scheduler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4" y="1233487"/>
            <a:ext cx="8315766" cy="4530329"/>
          </a:xfrm>
        </p:spPr>
        <p:txBody>
          <a:bodyPr/>
          <a:lstStyle/>
          <a:p>
            <a:pPr marL="359195" indent="-359195">
              <a:defRPr/>
            </a:pPr>
            <a:r>
              <a:rPr lang="en-US" dirty="0" smtClean="0"/>
              <a:t>CPU </a:t>
            </a:r>
            <a:r>
              <a:rPr lang="en-US" dirty="0"/>
              <a:t>scheduling </a:t>
            </a:r>
            <a:r>
              <a:rPr lang="en-US" dirty="0" smtClean="0"/>
              <a:t>occurs when </a:t>
            </a:r>
            <a:r>
              <a:rPr lang="en-US" dirty="0"/>
              <a:t>a process:</a:t>
            </a:r>
          </a:p>
          <a:p>
            <a:pPr marL="838120" lvl="1" indent="-359195">
              <a:buNone/>
              <a:defRPr/>
            </a:pPr>
            <a:r>
              <a:rPr lang="en-US" dirty="0">
                <a:solidFill>
                  <a:srgbClr val="CC6600"/>
                </a:solidFill>
              </a:rPr>
              <a:t>1.	</a:t>
            </a:r>
            <a:r>
              <a:rPr lang="en-US" dirty="0" smtClean="0"/>
              <a:t>running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waiting</a:t>
            </a:r>
            <a:endParaRPr lang="en-US" dirty="0"/>
          </a:p>
          <a:p>
            <a:pPr marL="838120" lvl="1" indent="-359195">
              <a:buNone/>
              <a:defRPr/>
            </a:pPr>
            <a:r>
              <a:rPr lang="en-US" dirty="0">
                <a:solidFill>
                  <a:srgbClr val="CC6600"/>
                </a:solidFill>
              </a:rPr>
              <a:t>2.</a:t>
            </a:r>
            <a:r>
              <a:rPr lang="en-US" dirty="0"/>
              <a:t>	</a:t>
            </a:r>
            <a:r>
              <a:rPr lang="en-US" dirty="0" smtClean="0"/>
              <a:t>running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ready</a:t>
            </a:r>
            <a:endParaRPr lang="en-US" dirty="0"/>
          </a:p>
          <a:p>
            <a:pPr marL="838120" lvl="1" indent="-359195">
              <a:buNone/>
              <a:defRPr/>
            </a:pPr>
            <a:r>
              <a:rPr lang="en-US" dirty="0">
                <a:solidFill>
                  <a:srgbClr val="CC6600"/>
                </a:solidFill>
              </a:rPr>
              <a:t>3.</a:t>
            </a:r>
            <a:r>
              <a:rPr lang="en-US" dirty="0"/>
              <a:t>	</a:t>
            </a:r>
            <a:r>
              <a:rPr lang="en-US" dirty="0" smtClean="0"/>
              <a:t>waiting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ready</a:t>
            </a:r>
            <a:endParaRPr lang="en-US" dirty="0"/>
          </a:p>
          <a:p>
            <a:pPr marL="838120" lvl="1" indent="-359195">
              <a:buFont typeface="Monotype Sorts" charset="2"/>
              <a:buAutoNum type="arabicPeriod" startAt="4"/>
              <a:defRPr/>
            </a:pPr>
            <a:r>
              <a:rPr lang="en-US" dirty="0" smtClean="0"/>
              <a:t>running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Terminated</a:t>
            </a:r>
          </a:p>
          <a:p>
            <a:pPr marL="359195" indent="-359195">
              <a:defRPr/>
            </a:pPr>
            <a:r>
              <a:rPr lang="en-US" dirty="0"/>
              <a:t>Scheduling under 1 and 4 is </a:t>
            </a:r>
            <a:r>
              <a:rPr lang="en-US" b="1" dirty="0" err="1" smtClean="0"/>
              <a:t>nonpreemptive</a:t>
            </a:r>
            <a:endParaRPr lang="en-US" b="1" dirty="0" smtClean="0"/>
          </a:p>
          <a:p>
            <a:pPr marL="359195" indent="-359195">
              <a:defRPr/>
            </a:pPr>
            <a:r>
              <a:rPr lang="en-US" dirty="0"/>
              <a:t>All other scheduling is </a:t>
            </a:r>
            <a:r>
              <a:rPr lang="en-US" b="1" dirty="0" smtClean="0"/>
              <a:t>preemptive</a:t>
            </a:r>
          </a:p>
          <a:p>
            <a:pPr marL="778254" lvl="1" indent="-299329">
              <a:defRPr/>
            </a:pPr>
            <a:r>
              <a:rPr lang="en-US" dirty="0" smtClean="0"/>
              <a:t>Consider access to shared data</a:t>
            </a:r>
          </a:p>
          <a:p>
            <a:pPr marL="778254" lvl="1" indent="-299329">
              <a:defRPr/>
            </a:pPr>
            <a:r>
              <a:rPr lang="en-US" dirty="0" smtClean="0"/>
              <a:t>Consider preemption while in kernel mode</a:t>
            </a:r>
          </a:p>
          <a:p>
            <a:pPr marL="778254" lvl="1" indent="-299329">
              <a:defRPr/>
            </a:pPr>
            <a:r>
              <a:rPr lang="en-US" dirty="0" smtClean="0"/>
              <a:t>Consider interrupts occurring during crucial OS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150" y="277416"/>
            <a:ext cx="8337550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Scheduling Criteria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1246585"/>
            <a:ext cx="8274491" cy="4958953"/>
          </a:xfrm>
        </p:spPr>
        <p:txBody>
          <a:bodyPr/>
          <a:lstStyle/>
          <a:p>
            <a:r>
              <a:rPr lang="en-US" altLang="ko-KR" b="1" dirty="0" smtClean="0"/>
              <a:t>CPU utilization </a:t>
            </a:r>
            <a:r>
              <a:rPr lang="en-US" altLang="ko-KR" dirty="0" smtClean="0"/>
              <a:t>– keep the CPU as busy as possible</a:t>
            </a:r>
          </a:p>
          <a:p>
            <a:r>
              <a:rPr lang="en-US" altLang="ko-KR" b="1" dirty="0" smtClean="0"/>
              <a:t>Throughput</a:t>
            </a:r>
            <a:r>
              <a:rPr lang="en-US" altLang="ko-KR" dirty="0" smtClean="0"/>
              <a:t> – # of processes that complete their execution per time unit</a:t>
            </a:r>
          </a:p>
          <a:p>
            <a:r>
              <a:rPr lang="en-US" altLang="ko-KR" b="1" dirty="0" smtClean="0"/>
              <a:t>Turnaround time </a:t>
            </a:r>
            <a:r>
              <a:rPr lang="en-US" altLang="ko-KR" dirty="0" smtClean="0"/>
              <a:t>– amount of time to execute a particular process</a:t>
            </a:r>
          </a:p>
          <a:p>
            <a:r>
              <a:rPr lang="en-US" altLang="ko-KR" b="1" dirty="0" smtClean="0"/>
              <a:t>Waiting time </a:t>
            </a:r>
            <a:r>
              <a:rPr lang="en-US" altLang="ko-KR" dirty="0" smtClean="0"/>
              <a:t>– amount of time a process has been waiting in the ready queue</a:t>
            </a:r>
          </a:p>
          <a:p>
            <a:r>
              <a:rPr lang="en-US" altLang="ko-KR" b="1" dirty="0" smtClean="0"/>
              <a:t>Response time </a:t>
            </a:r>
            <a:r>
              <a:rPr lang="en-US" altLang="ko-KR" dirty="0" smtClean="0"/>
              <a:t>– amount of time it takes from when a request was submitted until the first response is produced, not output  (for time-sharing environment)</a:t>
            </a:r>
          </a:p>
        </p:txBody>
      </p:sp>
    </p:spTree>
    <p:extLst>
      <p:ext uri="{BB962C8B-B14F-4D97-AF65-F5344CB8AC3E}">
        <p14:creationId xmlns:p14="http://schemas.microsoft.com/office/powerpoint/2010/main" val="36269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8571</TotalTime>
  <Words>623</Words>
  <Application>Microsoft Macintosh PowerPoint</Application>
  <PresentationFormat>A4 Paper (210x297 mm)</PresentationFormat>
  <Paragraphs>223</Paragraphs>
  <Slides>20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1_os-8</vt:lpstr>
      <vt:lpstr>Equation</vt:lpstr>
      <vt:lpstr>Chapter 5:  CPU Scheduling</vt:lpstr>
      <vt:lpstr>Cycle of CPU/IO Burst</vt:lpstr>
      <vt:lpstr>CPU and I/O Bursts</vt:lpstr>
      <vt:lpstr>Histogram of CPU-burst Times</vt:lpstr>
      <vt:lpstr>CPU Scheduler</vt:lpstr>
      <vt:lpstr>When CPU-scheduling occurs</vt:lpstr>
      <vt:lpstr>Preemptive vs. non-Preemptive</vt:lpstr>
      <vt:lpstr>CPU Scheduler</vt:lpstr>
      <vt:lpstr>Scheduling Criteria</vt:lpstr>
      <vt:lpstr>Scheduling Algorithm Optimization Criteria</vt:lpstr>
      <vt:lpstr>Scheduling Policies</vt:lpstr>
      <vt:lpstr>First-Come, First-Served (FCFS) Scheduling</vt:lpstr>
      <vt:lpstr>First-Come, First-Served (FCFS) Scheduling</vt:lpstr>
      <vt:lpstr>Shortest-Job-First (SJF) Scheduling</vt:lpstr>
      <vt:lpstr>Example of SJF</vt:lpstr>
      <vt:lpstr>Example of SJF</vt:lpstr>
      <vt:lpstr>Determining Length of Next CPU Burst</vt:lpstr>
      <vt:lpstr>Prediction of the Length of the  Next CPU Burst</vt:lpstr>
      <vt:lpstr>Example of Shortest-remaining-time-first</vt:lpstr>
      <vt:lpstr>Example of Shortest-remaining-time-first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Minho Shin</cp:lastModifiedBy>
  <cp:revision>265</cp:revision>
  <cp:lastPrinted>2015-04-07T15:12:29Z</cp:lastPrinted>
  <dcterms:created xsi:type="dcterms:W3CDTF">2011-01-14T20:24:54Z</dcterms:created>
  <dcterms:modified xsi:type="dcterms:W3CDTF">2015-04-07T15:12:41Z</dcterms:modified>
</cp:coreProperties>
</file>