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256" r:id="rId2"/>
    <p:sldId id="257" r:id="rId3"/>
    <p:sldId id="258" r:id="rId4"/>
    <p:sldId id="259" r:id="rId5"/>
    <p:sldId id="260" r:id="rId6"/>
    <p:sldId id="266" r:id="rId7"/>
    <p:sldId id="261" r:id="rId8"/>
    <p:sldId id="263" r:id="rId9"/>
    <p:sldId id="264" r:id="rId10"/>
    <p:sldId id="265" r:id="rId11"/>
  </p:sldIdLst>
  <p:sldSz cx="9144000" cy="6858000" type="screen4x3"/>
  <p:notesSz cx="9939338" cy="6805613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674" autoAdjust="0"/>
  </p:normalViewPr>
  <p:slideViewPr>
    <p:cSldViewPr>
      <p:cViewPr>
        <p:scale>
          <a:sx n="125" d="100"/>
          <a:sy n="125" d="100"/>
        </p:scale>
        <p:origin x="-636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35" d="100"/>
          <a:sy n="135" d="100"/>
        </p:scale>
        <p:origin x="-1524" y="-90"/>
      </p:cViewPr>
      <p:guideLst>
        <p:guide orient="horz" pos="2144"/>
        <p:guide pos="3131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992" y="0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A56CA64-4AF9-4E90-B872-2CD4F256E6B5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4151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992" y="6464151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5E3345-CEBB-438C-806D-69623881847B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992" y="0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FF0648-BEA4-4B2E-8298-BC208087BCA5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3268663" y="511175"/>
            <a:ext cx="3402012" cy="2551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32666"/>
            <a:ext cx="7951470" cy="3062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4151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992" y="6464151"/>
            <a:ext cx="4307046" cy="34028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26757E-09C9-4904-AB49-3E4BE66349F7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ko-KR" altLang="en-US" smtClean="0"/>
              <a:t>마스터 부제목 스타일 편집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dirty="0" smtClean="0"/>
              <a:t>마스터 제목 스타일 편집</a:t>
            </a:r>
            <a:endParaRPr lang="ko-KR" altLang="en-US" dirty="0"/>
          </a:p>
        </p:txBody>
      </p:sp>
      <p:sp>
        <p:nvSpPr>
          <p:cNvPr id="3" name="내용 개체 틀 2"/>
          <p:cNvSpPr>
            <a:spLocks noGrp="1"/>
          </p:cNvSpPr>
          <p:nvPr>
            <p:ph idx="1" hasCustomPrompt="1"/>
          </p:nvPr>
        </p:nvSpPr>
        <p:spPr/>
        <p:txBody>
          <a:bodyPr>
            <a:normAutofit/>
          </a:bodyPr>
          <a:lstStyle>
            <a:lvl1pPr>
              <a:defRPr sz="1800">
                <a:latin typeface="Times New Roman" pitchFamily="18" charset="0"/>
                <a:ea typeface="HY헤드라인M" pitchFamily="18" charset="-127"/>
                <a:cs typeface="Times New Roman" pitchFamily="18" charset="0"/>
              </a:defRPr>
            </a:lvl1pPr>
            <a:lvl2pPr marL="628650" indent="-266700">
              <a:defRPr sz="1600">
                <a:latin typeface="Times New Roman" pitchFamily="18" charset="0"/>
                <a:ea typeface="HY헤드라인M" pitchFamily="18" charset="-127"/>
                <a:cs typeface="Times New Roman" pitchFamily="18" charset="0"/>
              </a:defRPr>
            </a:lvl2pPr>
            <a:lvl3pPr marL="895350" indent="-228600">
              <a:defRPr sz="1400">
                <a:latin typeface="Times New Roman" pitchFamily="18" charset="0"/>
                <a:ea typeface="HY헤드라인M" pitchFamily="18" charset="-127"/>
                <a:cs typeface="Times New Roman" pitchFamily="18" charset="0"/>
              </a:defRPr>
            </a:lvl3pPr>
            <a:lvl4pPr marL="1162050" indent="-266700">
              <a:defRPr sz="1200">
                <a:latin typeface="Times New Roman" pitchFamily="18" charset="0"/>
                <a:ea typeface="HY헤드라인M" pitchFamily="18" charset="-127"/>
                <a:cs typeface="Times New Roman" pitchFamily="18" charset="0"/>
              </a:defRPr>
            </a:lvl4pPr>
            <a:lvl5pPr marL="1343025" indent="-228600">
              <a:tabLst>
                <a:tab pos="1343025" algn="l"/>
              </a:tabLst>
              <a:defRPr sz="1200">
                <a:latin typeface="Times New Roman" pitchFamily="18" charset="0"/>
                <a:ea typeface="HY헤드라인M" pitchFamily="18" charset="-127"/>
                <a:cs typeface="Times New Roman" pitchFamily="18" charset="0"/>
              </a:defRPr>
            </a:lvl5pPr>
          </a:lstStyle>
          <a:p>
            <a:pPr lvl="0"/>
            <a:r>
              <a:rPr lang="en-US" altLang="ko-KR" dirty="0" smtClean="0"/>
              <a:t> Master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Sec</a:t>
            </a:r>
            <a:endParaRPr lang="ko-KR" altLang="en-US" dirty="0" smtClean="0"/>
          </a:p>
          <a:p>
            <a:pPr lvl="2"/>
            <a:r>
              <a:rPr lang="en-US" altLang="ko-KR" dirty="0" err="1" smtClean="0"/>
              <a:t>Thr</a:t>
            </a:r>
            <a:endParaRPr lang="ko-KR" altLang="en-US" dirty="0" smtClean="0"/>
          </a:p>
          <a:p>
            <a:pPr lvl="3"/>
            <a:r>
              <a:rPr lang="en-US" altLang="ko-KR" dirty="0" smtClean="0"/>
              <a:t>For</a:t>
            </a:r>
            <a:endParaRPr lang="ko-KR" altLang="en-US" dirty="0" smtClean="0"/>
          </a:p>
          <a:p>
            <a:pPr lvl="4"/>
            <a:r>
              <a:rPr lang="en-US" altLang="ko-KR" dirty="0" err="1" smtClean="0"/>
              <a:t>Fif</a:t>
            </a:r>
            <a:endParaRPr lang="ko-KR" altLang="en-US" dirty="0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High Performance Computing LAB – Kyu-Young Choi</a:t>
            </a:r>
            <a:endParaRPr lang="ko-KR" alt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ko-KR" altLang="en-US" sz="800" dirty="0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 hasCustomPrompt="1"/>
          </p:nvPr>
        </p:nvSpPr>
        <p:spPr>
          <a:xfrm>
            <a:off x="457200" y="692696"/>
            <a:ext cx="4038600" cy="5433467"/>
          </a:xfrm>
        </p:spPr>
        <p:txBody>
          <a:bodyPr>
            <a:normAutofit/>
          </a:bodyPr>
          <a:lstStyle>
            <a:lvl1pPr>
              <a:defRPr sz="1800">
                <a:latin typeface="Times New Roman" pitchFamily="18" charset="0"/>
                <a:cs typeface="Times New Roman" pitchFamily="18" charset="0"/>
              </a:defRPr>
            </a:lvl1pPr>
            <a:lvl2pPr>
              <a:defRPr sz="1600">
                <a:latin typeface="Times New Roman" pitchFamily="18" charset="0"/>
                <a:cs typeface="Times New Roman" pitchFamily="18" charset="0"/>
              </a:defRPr>
            </a:lvl2pPr>
            <a:lvl3pPr>
              <a:defRPr sz="1400">
                <a:latin typeface="Times New Roman" pitchFamily="18" charset="0"/>
                <a:cs typeface="Times New Roman" pitchFamily="18" charset="0"/>
              </a:defRPr>
            </a:lvl3pPr>
            <a:lvl4pPr>
              <a:defRPr sz="1200">
                <a:latin typeface="Times New Roman" pitchFamily="18" charset="0"/>
                <a:cs typeface="Times New Roman" pitchFamily="18" charset="0"/>
              </a:defRPr>
            </a:lvl4pPr>
            <a:lvl5pPr>
              <a:defRPr sz="1200"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dirty="0" smtClean="0"/>
              <a:t>master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sec</a:t>
            </a:r>
            <a:endParaRPr lang="ko-KR" altLang="en-US" dirty="0" smtClean="0"/>
          </a:p>
          <a:p>
            <a:pPr lvl="2"/>
            <a:r>
              <a:rPr lang="en-US" altLang="ko-KR" dirty="0" err="1" smtClean="0"/>
              <a:t>thr</a:t>
            </a:r>
            <a:endParaRPr lang="ko-KR" altLang="en-US" dirty="0" smtClean="0"/>
          </a:p>
          <a:p>
            <a:pPr lvl="3"/>
            <a:r>
              <a:rPr lang="en-US" altLang="ko-KR" dirty="0" err="1" smtClean="0"/>
              <a:t>fou</a:t>
            </a:r>
            <a:endParaRPr lang="ko-KR" altLang="en-US" dirty="0" smtClean="0"/>
          </a:p>
          <a:p>
            <a:pPr lvl="4"/>
            <a:r>
              <a:rPr lang="en-US" altLang="ko-KR" dirty="0" err="1" smtClean="0"/>
              <a:t>fif</a:t>
            </a:r>
            <a:endParaRPr lang="ko-KR" altLang="en-US" dirty="0"/>
          </a:p>
        </p:txBody>
      </p:sp>
      <p:sp>
        <p:nvSpPr>
          <p:cNvPr id="4" name="내용 개체 틀 3"/>
          <p:cNvSpPr>
            <a:spLocks noGrp="1"/>
          </p:cNvSpPr>
          <p:nvPr>
            <p:ph sz="half" idx="2" hasCustomPrompt="1"/>
          </p:nvPr>
        </p:nvSpPr>
        <p:spPr>
          <a:xfrm>
            <a:off x="4648200" y="692696"/>
            <a:ext cx="4038600" cy="5433467"/>
          </a:xfrm>
        </p:spPr>
        <p:txBody>
          <a:bodyPr>
            <a:noAutofit/>
          </a:bodyPr>
          <a:lstStyle>
            <a:lvl1pPr>
              <a:defRPr sz="1800">
                <a:latin typeface="Times New Roman" pitchFamily="18" charset="0"/>
                <a:cs typeface="Times New Roman" pitchFamily="18" charset="0"/>
              </a:defRPr>
            </a:lvl1pPr>
            <a:lvl2pPr>
              <a:defRPr sz="1600">
                <a:latin typeface="Times New Roman" pitchFamily="18" charset="0"/>
                <a:cs typeface="Times New Roman" pitchFamily="18" charset="0"/>
              </a:defRPr>
            </a:lvl2pPr>
            <a:lvl3pPr>
              <a:defRPr sz="1400">
                <a:latin typeface="Times New Roman" pitchFamily="18" charset="0"/>
                <a:cs typeface="Times New Roman" pitchFamily="18" charset="0"/>
              </a:defRPr>
            </a:lvl3pPr>
            <a:lvl4pPr>
              <a:defRPr sz="1200">
                <a:latin typeface="Times New Roman" pitchFamily="18" charset="0"/>
                <a:cs typeface="Times New Roman" pitchFamily="18" charset="0"/>
              </a:defRPr>
            </a:lvl4pPr>
            <a:lvl5pPr>
              <a:defRPr sz="1200">
                <a:latin typeface="Times New Roman" pitchFamily="18" charset="0"/>
                <a:cs typeface="Times New Roman" pitchFamily="18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dirty="0" smtClean="0"/>
              <a:t>master</a:t>
            </a:r>
            <a:endParaRPr lang="ko-KR" altLang="en-US" dirty="0" smtClean="0"/>
          </a:p>
          <a:p>
            <a:pPr lvl="1"/>
            <a:r>
              <a:rPr lang="en-US" altLang="ko-KR" dirty="0" smtClean="0"/>
              <a:t>sec</a:t>
            </a:r>
            <a:endParaRPr lang="ko-KR" altLang="en-US" dirty="0" smtClean="0"/>
          </a:p>
          <a:p>
            <a:pPr lvl="2"/>
            <a:r>
              <a:rPr lang="en-US" altLang="ko-KR" dirty="0" err="1" smtClean="0"/>
              <a:t>thr</a:t>
            </a:r>
            <a:endParaRPr lang="ko-KR" altLang="en-US" dirty="0" smtClean="0"/>
          </a:p>
          <a:p>
            <a:pPr lvl="3"/>
            <a:r>
              <a:rPr lang="en-US" altLang="ko-KR" dirty="0" err="1" smtClean="0"/>
              <a:t>fou</a:t>
            </a:r>
            <a:endParaRPr lang="ko-KR" altLang="en-US" dirty="0" smtClean="0"/>
          </a:p>
          <a:p>
            <a:pPr lvl="4"/>
            <a:r>
              <a:rPr lang="en-US" altLang="ko-KR" dirty="0" err="1" smtClean="0"/>
              <a:t>fif</a:t>
            </a:r>
            <a:endParaRPr lang="ko-KR" altLang="en-US" dirty="0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개체 틀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6275040" cy="41805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altLang="ko-KR" dirty="0" smtClean="0"/>
              <a:t>Head</a:t>
            </a:r>
            <a:endParaRPr lang="ko-KR" altLang="en-US" dirty="0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764704"/>
            <a:ext cx="8229600" cy="53614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dirty="0" smtClean="0"/>
              <a:t> 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8" name="슬라이드 번호 개체 틀 5"/>
          <p:cNvSpPr txBox="1">
            <a:spLocks/>
          </p:cNvSpPr>
          <p:nvPr userDrawn="1"/>
        </p:nvSpPr>
        <p:spPr>
          <a:xfrm>
            <a:off x="6580079" y="6350023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BEDD84E-25D4-4983-8AA1-2863C96F08D9}" type="slidenum">
              <a:rPr kumimoji="0" lang="ko-KR" altLang="en-US" sz="1050" b="0" i="0" u="none" strike="noStrike" kern="1200" cap="none" spc="0" normalizeH="0" baseline="0" noProof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5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10" name="날짜 개체 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FB30EDBD-1C2D-4C1E-B459-B60219FAB484}" type="datetimeFigureOut">
              <a:rPr lang="ko-KR" altLang="en-US" smtClean="0"/>
              <a:pPr/>
              <a:t>2011-04-19</a:t>
            </a:fld>
            <a:endParaRPr lang="ko-KR" altLang="en-US"/>
          </a:p>
        </p:txBody>
      </p:sp>
      <p:sp>
        <p:nvSpPr>
          <p:cNvPr id="11" name="바닥글 개체 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r>
              <a:rPr lang="en-US" altLang="ko-KR" dirty="0" smtClean="0">
                <a:latin typeface="Times New Roman" pitchFamily="18" charset="0"/>
                <a:cs typeface="Times New Roman" pitchFamily="18" charset="0"/>
              </a:rPr>
              <a:t>High Performance Computing LAB – Kyu-Young Choi</a:t>
            </a:r>
            <a:endParaRPr lang="ko-KR" alt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ko-KR" altLang="en-US" sz="800" dirty="0"/>
          </a:p>
        </p:txBody>
      </p:sp>
      <p:sp>
        <p:nvSpPr>
          <p:cNvPr id="1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lvl1pPr>
              <a:defRPr sz="900"/>
            </a:lvl1pPr>
          </a:lstStyle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1" hangingPunct="1">
        <a:spcBef>
          <a:spcPct val="0"/>
        </a:spcBef>
        <a:buNone/>
        <a:defRPr sz="2400" b="0" kern="1200" cap="none" spc="0" baseline="0">
          <a:ln>
            <a:noFill/>
          </a:ln>
          <a:solidFill>
            <a:schemeClr val="tx1"/>
          </a:solidFill>
          <a:effectLst/>
          <a:latin typeface="Times New Roman" pitchFamily="18" charset="0"/>
          <a:ea typeface="+mj-ea"/>
          <a:cs typeface="Times New Roman" pitchFamily="18" charset="0"/>
        </a:defRPr>
      </a:lvl1pPr>
    </p:titleStyle>
    <p:bodyStyle>
      <a:lvl1pPr marL="342900" indent="-342900" algn="l" defTabSz="914400" rtl="0" eaLnBrk="1" latinLnBrk="1" hangingPunct="1">
        <a:lnSpc>
          <a:spcPct val="150000"/>
        </a:lnSpc>
        <a:spcBef>
          <a:spcPct val="20000"/>
        </a:spcBef>
        <a:buFont typeface="맑은 고딕" pitchFamily="50" charset="-127"/>
        <a:buChar char="□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lnSpc>
          <a:spcPct val="150000"/>
        </a:lnSpc>
        <a:spcBef>
          <a:spcPct val="20000"/>
        </a:spcBef>
        <a:buFont typeface="Arial" pitchFamily="34" charset="0"/>
        <a:buChar char="○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150000"/>
        </a:lnSpc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150000"/>
        </a:lnSpc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150000"/>
        </a:lnSpc>
        <a:spcBef>
          <a:spcPct val="20000"/>
        </a:spcBef>
        <a:buFont typeface="Arial" pitchFamily="34" charset="0"/>
        <a:buChar char="»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ctrTitle"/>
          </p:nvPr>
        </p:nvSpPr>
        <p:spPr>
          <a:xfrm>
            <a:off x="827584" y="2130425"/>
            <a:ext cx="7772400" cy="1470025"/>
          </a:xfrm>
        </p:spPr>
        <p:txBody>
          <a:bodyPr/>
          <a:lstStyle/>
          <a:p>
            <a:r>
              <a:rPr lang="en-US" altLang="ko-KR" b="1" dirty="0" smtClean="0"/>
              <a:t>Docx2Go: </a:t>
            </a:r>
            <a:br>
              <a:rPr lang="en-US" altLang="ko-KR" b="1" dirty="0" smtClean="0"/>
            </a:br>
            <a:r>
              <a:rPr lang="en-US" altLang="ko-KR" sz="1800" b="1" dirty="0" smtClean="0"/>
              <a:t>Collaborative Editing of Fidelity Reduced Documents on Mobile Devices</a:t>
            </a:r>
            <a:endParaRPr lang="ko-KR" altLang="en-US" dirty="0"/>
          </a:p>
        </p:txBody>
      </p:sp>
      <p:sp>
        <p:nvSpPr>
          <p:cNvPr id="3" name="부제목 2"/>
          <p:cNvSpPr>
            <a:spLocks noGrp="1"/>
          </p:cNvSpPr>
          <p:nvPr>
            <p:ph type="subTitle" idx="1"/>
          </p:nvPr>
        </p:nvSpPr>
        <p:spPr>
          <a:xfrm>
            <a:off x="1691680" y="3886200"/>
            <a:ext cx="6400800" cy="1752600"/>
          </a:xfrm>
        </p:spPr>
        <p:txBody>
          <a:bodyPr>
            <a:normAutofit/>
          </a:bodyPr>
          <a:lstStyle/>
          <a:p>
            <a:pPr algn="r">
              <a:lnSpc>
                <a:spcPct val="100000"/>
              </a:lnSpc>
            </a:pP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Kyu-Young Choi</a:t>
            </a:r>
          </a:p>
          <a:p>
            <a:pPr algn="r">
              <a:lnSpc>
                <a:spcPct val="100000"/>
              </a:lnSpc>
            </a:pPr>
            <a:r>
              <a:rPr lang="en-US" altLang="ko-KR" sz="1400" dirty="0" smtClean="0">
                <a:latin typeface="Times New Roman" pitchFamily="18" charset="0"/>
                <a:cs typeface="Times New Roman" pitchFamily="18" charset="0"/>
              </a:rPr>
              <a:t>80100191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418058"/>
          </a:xfrm>
        </p:spPr>
        <p:txBody>
          <a:bodyPr/>
          <a:lstStyle/>
          <a:p>
            <a:r>
              <a:rPr lang="en-US" altLang="ko-KR" sz="1400" b="1" dirty="0" smtClean="0"/>
              <a:t>Docx2Go: Collaborative Editing of Fidelity Reduced Documents on Mobile Devices</a:t>
            </a:r>
            <a:endParaRPr lang="ko-KR" altLang="en-US" sz="1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altLang="ko-KR" dirty="0" smtClean="0"/>
          </a:p>
          <a:p>
            <a:endParaRPr lang="en-US" altLang="ko-KR" dirty="0" smtClean="0"/>
          </a:p>
          <a:p>
            <a:endParaRPr lang="en-US" altLang="ko-KR" dirty="0" smtClean="0"/>
          </a:p>
          <a:p>
            <a:pPr>
              <a:buNone/>
            </a:pPr>
            <a:endParaRPr lang="en-US" altLang="ko-KR" sz="2800" dirty="0" smtClean="0"/>
          </a:p>
          <a:p>
            <a:pPr algn="ctr">
              <a:buNone/>
            </a:pPr>
            <a:r>
              <a:rPr lang="en-US" altLang="ko-KR" dirty="0" smtClean="0"/>
              <a:t>Thank you</a:t>
            </a:r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418058"/>
          </a:xfrm>
        </p:spPr>
        <p:txBody>
          <a:bodyPr/>
          <a:lstStyle/>
          <a:p>
            <a:r>
              <a:rPr lang="en-US" altLang="ko-KR" sz="1400" b="1" dirty="0" smtClean="0"/>
              <a:t>Docx2Go: Collaborative Editing of Fidelity Reduced Documents on Mobile Devices</a:t>
            </a:r>
            <a:endParaRPr lang="ko-KR" altLang="en-US" sz="1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What is Docx2Go?</a:t>
            </a:r>
          </a:p>
          <a:p>
            <a:pPr lvl="1"/>
            <a:r>
              <a:rPr lang="en-US" altLang="ko-KR" dirty="0" smtClean="0"/>
              <a:t>A new framework to support editing of shared documents on mobile devices</a:t>
            </a:r>
          </a:p>
          <a:p>
            <a:pPr lvl="1"/>
            <a:r>
              <a:rPr lang="en-US" altLang="ko-KR" dirty="0" smtClean="0"/>
              <a:t>Docx2Go supports on-the-go editing for XML documents</a:t>
            </a:r>
          </a:p>
          <a:p>
            <a:pPr lvl="1"/>
            <a:endParaRPr lang="ko-KR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39486" t="16473" r="7469" b="26340"/>
          <a:stretch>
            <a:fillRect/>
          </a:stretch>
        </p:blipFill>
        <p:spPr bwMode="auto">
          <a:xfrm>
            <a:off x="3223167" y="2348880"/>
            <a:ext cx="5453289" cy="331236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418058"/>
          </a:xfrm>
        </p:spPr>
        <p:txBody>
          <a:bodyPr/>
          <a:lstStyle/>
          <a:p>
            <a:r>
              <a:rPr lang="en-US" altLang="ko-KR" sz="1400" b="1" dirty="0" smtClean="0"/>
              <a:t>Docx2Go: Collaborative Editing of Fidelity Reduced Documents on Mobile Devices</a:t>
            </a:r>
            <a:endParaRPr lang="ko-KR" altLang="en-US" sz="1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Requirements</a:t>
            </a:r>
          </a:p>
          <a:p>
            <a:pPr lvl="1"/>
            <a:r>
              <a:rPr lang="en-US" altLang="ko-KR" dirty="0" smtClean="0"/>
              <a:t>Uncoordinated multi-author editing</a:t>
            </a:r>
          </a:p>
          <a:p>
            <a:pPr lvl="2"/>
            <a:r>
              <a:rPr lang="en-US" altLang="ko-KR" dirty="0" smtClean="0"/>
              <a:t>A document is replicated on multiple devices owned by the same or different authors</a:t>
            </a:r>
          </a:p>
          <a:p>
            <a:pPr lvl="2"/>
            <a:r>
              <a:rPr lang="en-US" altLang="ko-KR" dirty="0" smtClean="0"/>
              <a:t>Users can edit a document as presented to them on the device</a:t>
            </a:r>
          </a:p>
          <a:p>
            <a:pPr lvl="2"/>
            <a:r>
              <a:rPr lang="en-US" altLang="ko-KR" dirty="0" smtClean="0"/>
              <a:t>When the opportunity arises, a device may synchronize with another device</a:t>
            </a:r>
          </a:p>
          <a:p>
            <a:pPr lvl="1"/>
            <a:r>
              <a:rPr lang="en-US" altLang="ko-KR" dirty="0" smtClean="0"/>
              <a:t>Dynamic content adaptation</a:t>
            </a:r>
          </a:p>
          <a:p>
            <a:pPr lvl="2"/>
            <a:r>
              <a:rPr lang="en-US" altLang="ko-KR" dirty="0" smtClean="0"/>
              <a:t>Use XML structure to adapt textual content</a:t>
            </a:r>
            <a:endParaRPr lang="en-US" altLang="ko-KR" sz="1050" dirty="0" smtClean="0"/>
          </a:p>
          <a:p>
            <a:pPr lvl="1"/>
            <a:r>
              <a:rPr lang="en-US" altLang="ko-KR" dirty="0" smtClean="0"/>
              <a:t>Flexible sharing and synchronization</a:t>
            </a:r>
          </a:p>
          <a:p>
            <a:pPr lvl="2"/>
            <a:r>
              <a:rPr lang="en-US" altLang="ko-KR" dirty="0" smtClean="0"/>
              <a:t>Centralized locking (in lieu of collaborative editing)</a:t>
            </a:r>
          </a:p>
          <a:p>
            <a:pPr lvl="2"/>
            <a:r>
              <a:rPr lang="en-US" altLang="ko-KR" dirty="0" smtClean="0"/>
              <a:t>Some support for disconnected</a:t>
            </a:r>
          </a:p>
          <a:p>
            <a:pPr lvl="2"/>
            <a:r>
              <a:rPr lang="en-US" altLang="ko-KR" dirty="0" smtClean="0"/>
              <a:t>Concurrent operation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418058"/>
          </a:xfrm>
        </p:spPr>
        <p:txBody>
          <a:bodyPr/>
          <a:lstStyle/>
          <a:p>
            <a:r>
              <a:rPr lang="en-US" altLang="ko-KR" sz="1400" b="1" dirty="0" smtClean="0"/>
              <a:t>Docx2Go: Collaborative Editing of Fidelity Reduced Documents on Mobile Devices</a:t>
            </a:r>
            <a:endParaRPr lang="ko-KR" altLang="en-US" sz="1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12794" t="30664" r="51583" b="31343"/>
          <a:stretch>
            <a:fillRect/>
          </a:stretch>
        </p:blipFill>
        <p:spPr bwMode="auto">
          <a:xfrm>
            <a:off x="539552" y="1484784"/>
            <a:ext cx="4536504" cy="2670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ContrastingRightFacing"/>
            <a:lightRig rig="threePt" dir="t"/>
          </a:scene3d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 cstate="print"/>
          <a:srcRect l="52376" t="30664" r="12001" b="31343"/>
          <a:stretch>
            <a:fillRect/>
          </a:stretch>
        </p:blipFill>
        <p:spPr bwMode="auto">
          <a:xfrm>
            <a:off x="4103440" y="1484784"/>
            <a:ext cx="4536504" cy="26703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  <a:scene3d>
            <a:camera prst="perspectiveContrastingLeftFacing"/>
            <a:lightRig rig="threePt" dir="t"/>
          </a:scene3d>
        </p:spPr>
      </p:pic>
      <p:sp>
        <p:nvSpPr>
          <p:cNvPr id="7" name="왼쪽/오른쪽 화살표 6"/>
          <p:cNvSpPr/>
          <p:nvPr/>
        </p:nvSpPr>
        <p:spPr>
          <a:xfrm>
            <a:off x="4166240" y="2075036"/>
            <a:ext cx="822568" cy="389983"/>
          </a:xfrm>
          <a:prstGeom prst="leftRight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Design</a:t>
            </a:r>
          </a:p>
          <a:p>
            <a:pPr lvl="1"/>
            <a:endParaRPr lang="en-US" altLang="ko-KR" dirty="0" smtClean="0"/>
          </a:p>
          <a:p>
            <a:pPr lvl="2"/>
            <a:endParaRPr lang="en-US" altLang="ko-KR" dirty="0" smtClean="0"/>
          </a:p>
          <a:p>
            <a:pPr lvl="3"/>
            <a:r>
              <a:rPr lang="en-US" altLang="ko-KR" dirty="0" smtClean="0"/>
              <a:t>B</a:t>
            </a:r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endParaRPr lang="en-US" altLang="ko-KR" dirty="0" smtClean="0"/>
          </a:p>
          <a:p>
            <a:pPr lvl="1"/>
            <a:r>
              <a:rPr lang="en-US" altLang="ko-KR" dirty="0" smtClean="0"/>
              <a:t>Content </a:t>
            </a:r>
            <a:r>
              <a:rPr lang="en-US" altLang="ko-KR" dirty="0" smtClean="0"/>
              <a:t>adaptation</a:t>
            </a:r>
          </a:p>
          <a:p>
            <a:pPr lvl="1"/>
            <a:r>
              <a:rPr lang="en-US" altLang="ko-KR" dirty="0" smtClean="0"/>
              <a:t>Concurrent </a:t>
            </a:r>
            <a:r>
              <a:rPr lang="en-US" altLang="ko-KR" dirty="0" smtClean="0"/>
              <a:t>changes</a:t>
            </a:r>
          </a:p>
          <a:p>
            <a:pPr lvl="1"/>
            <a:r>
              <a:rPr lang="en-US" altLang="ko-KR" dirty="0" smtClean="0"/>
              <a:t>Update exchange</a:t>
            </a:r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418058"/>
          </a:xfrm>
        </p:spPr>
        <p:txBody>
          <a:bodyPr/>
          <a:lstStyle/>
          <a:p>
            <a:r>
              <a:rPr lang="en-US" altLang="ko-KR" sz="1400" b="1" dirty="0" smtClean="0"/>
              <a:t>Docx2Go: Collaborative Editing of Fidelity Reduced Documents on Mobile Devices</a:t>
            </a:r>
            <a:endParaRPr lang="ko-KR" altLang="en-US" sz="1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Docx2Go editing operations</a:t>
            </a:r>
          </a:p>
          <a:p>
            <a:pPr lvl="1"/>
            <a:r>
              <a:rPr lang="en-US" altLang="ko-KR" dirty="0" smtClean="0"/>
              <a:t>Insert </a:t>
            </a:r>
            <a:r>
              <a:rPr lang="en-US" altLang="ko-KR" dirty="0" smtClean="0"/>
              <a:t>adds a new element at a specific </a:t>
            </a:r>
            <a:r>
              <a:rPr lang="en-US" altLang="ko-KR" dirty="0" smtClean="0"/>
              <a:t>location in </a:t>
            </a:r>
            <a:r>
              <a:rPr lang="en-US" altLang="ko-KR" dirty="0" smtClean="0"/>
              <a:t>the relative </a:t>
            </a:r>
            <a:r>
              <a:rPr lang="en-US" altLang="ko-KR" dirty="0" smtClean="0"/>
              <a:t>order</a:t>
            </a:r>
          </a:p>
          <a:p>
            <a:pPr lvl="1"/>
            <a:r>
              <a:rPr lang="en-US" altLang="ko-KR" dirty="0" smtClean="0"/>
              <a:t>Delete </a:t>
            </a:r>
            <a:r>
              <a:rPr lang="en-US" altLang="ko-KR" dirty="0" smtClean="0"/>
              <a:t>removes a specified </a:t>
            </a:r>
            <a:r>
              <a:rPr lang="en-US" altLang="ko-KR" dirty="0" smtClean="0"/>
              <a:t>element</a:t>
            </a:r>
          </a:p>
          <a:p>
            <a:pPr lvl="1"/>
            <a:r>
              <a:rPr lang="en-US" altLang="ko-KR" dirty="0" smtClean="0"/>
              <a:t>Update </a:t>
            </a:r>
            <a:r>
              <a:rPr lang="en-US" altLang="ko-KR" dirty="0" smtClean="0"/>
              <a:t>changes the internal contents of an </a:t>
            </a:r>
            <a:r>
              <a:rPr lang="en-US" altLang="ko-KR" dirty="0" smtClean="0"/>
              <a:t>element</a:t>
            </a:r>
          </a:p>
          <a:p>
            <a:pPr lvl="1"/>
            <a:r>
              <a:rPr lang="en-US" altLang="ko-KR" dirty="0" smtClean="0"/>
              <a:t>Move </a:t>
            </a:r>
            <a:r>
              <a:rPr lang="en-US" altLang="ko-KR" dirty="0" smtClean="0"/>
              <a:t>changes the relative order of a specified element with respect to other </a:t>
            </a:r>
            <a:r>
              <a:rPr lang="en-US" altLang="ko-KR" dirty="0" smtClean="0"/>
              <a:t>elements</a:t>
            </a:r>
            <a:endParaRPr lang="en-US" altLang="ko-KR" dirty="0" smtClean="0"/>
          </a:p>
          <a:p>
            <a:pPr lvl="8"/>
            <a:endParaRPr lang="en-US" altLang="ko-KR" dirty="0" smtClean="0"/>
          </a:p>
          <a:p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418058"/>
          </a:xfrm>
        </p:spPr>
        <p:txBody>
          <a:bodyPr/>
          <a:lstStyle/>
          <a:p>
            <a:r>
              <a:rPr lang="en-US" altLang="ko-KR" sz="1400" b="1" dirty="0" smtClean="0"/>
              <a:t>Docx2Go: Collaborative Editing of Fidelity Reduced Documents on Mobile Devices</a:t>
            </a:r>
            <a:endParaRPr lang="ko-KR" altLang="en-US" sz="1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ko-KR" dirty="0" smtClean="0"/>
              <a:t>Edit operations and conflict </a:t>
            </a:r>
            <a:r>
              <a:rPr lang="en-US" altLang="ko-KR" dirty="0" smtClean="0"/>
              <a:t>management</a:t>
            </a:r>
          </a:p>
          <a:p>
            <a:pPr lvl="1"/>
            <a:r>
              <a:rPr lang="en-US" altLang="ko-KR" dirty="0" smtClean="0"/>
              <a:t>Insert</a:t>
            </a:r>
          </a:p>
          <a:p>
            <a:pPr lvl="2"/>
            <a:r>
              <a:rPr lang="en-US" altLang="ko-KR" dirty="0" smtClean="0"/>
              <a:t>An </a:t>
            </a:r>
            <a:r>
              <a:rPr lang="en-US" altLang="ko-KR" dirty="0" smtClean="0"/>
              <a:t>insert operation cannot conflict with any other </a:t>
            </a:r>
            <a:r>
              <a:rPr lang="en-US" altLang="ko-KR" dirty="0" smtClean="0"/>
              <a:t>operation </a:t>
            </a:r>
          </a:p>
          <a:p>
            <a:pPr lvl="1"/>
            <a:r>
              <a:rPr lang="en-US" altLang="ko-KR" dirty="0" smtClean="0"/>
              <a:t>Delete</a:t>
            </a:r>
          </a:p>
          <a:p>
            <a:pPr lvl="2"/>
            <a:r>
              <a:rPr lang="en-US" altLang="ko-KR" dirty="0" smtClean="0"/>
              <a:t>Delete conflicts are idempotent (they both result in </a:t>
            </a:r>
            <a:r>
              <a:rPr lang="en-US" altLang="ko-KR" dirty="0" smtClean="0"/>
              <a:t>the same effect of removing the element</a:t>
            </a:r>
            <a:r>
              <a:rPr lang="en-US" altLang="ko-KR" dirty="0" smtClean="0"/>
              <a:t>)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Update </a:t>
            </a:r>
            <a:r>
              <a:rPr lang="en-US" altLang="ko-KR" dirty="0" smtClean="0"/>
              <a:t>and </a:t>
            </a:r>
            <a:r>
              <a:rPr lang="en-US" altLang="ko-KR" dirty="0" smtClean="0"/>
              <a:t>move</a:t>
            </a:r>
          </a:p>
          <a:p>
            <a:pPr lvl="2"/>
            <a:r>
              <a:rPr lang="en-US" altLang="ko-KR" dirty="0" smtClean="0"/>
              <a:t>Users can specify which co-author’s update operations take precedence over another’s, </a:t>
            </a:r>
          </a:p>
          <a:p>
            <a:pPr lvl="2">
              <a:buNone/>
            </a:pPr>
            <a:r>
              <a:rPr lang="en-US" altLang="ko-KR" dirty="0" smtClean="0"/>
              <a:t>	and thereby enable automated conflict resolution</a:t>
            </a:r>
          </a:p>
          <a:p>
            <a:pPr>
              <a:buNone/>
            </a:pPr>
            <a:endParaRPr lang="en-US" altLang="ko-KR" sz="1200" dirty="0" smtClean="0"/>
          </a:p>
          <a:p>
            <a:r>
              <a:rPr lang="en-US" altLang="ko-KR" dirty="0" smtClean="0"/>
              <a:t>Metadata </a:t>
            </a:r>
            <a:r>
              <a:rPr lang="en-US" altLang="ko-KR" dirty="0" smtClean="0"/>
              <a:t>compaction</a:t>
            </a:r>
            <a:endParaRPr lang="en-US" altLang="ko-KR" dirty="0" smtClean="0"/>
          </a:p>
          <a:p>
            <a:pPr lvl="2">
              <a:buNone/>
            </a:pPr>
            <a:endParaRPr lang="en-US" altLang="ko-KR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418058"/>
          </a:xfrm>
        </p:spPr>
        <p:txBody>
          <a:bodyPr/>
          <a:lstStyle/>
          <a:p>
            <a:r>
              <a:rPr lang="en-US" altLang="ko-KR" sz="1400" b="1" dirty="0" smtClean="0"/>
              <a:t>Docx2Go: Collaborative Editing of Fidelity Reduced Documents on Mobile Devices</a:t>
            </a:r>
            <a:endParaRPr lang="ko-KR" altLang="en-US" sz="1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Order consistency</a:t>
            </a:r>
            <a:endParaRPr lang="ko-KR" altLang="en-US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 l="12994" t="30021" r="11801" b="31343"/>
          <a:stretch>
            <a:fillRect/>
          </a:stretch>
        </p:blipFill>
        <p:spPr bwMode="auto">
          <a:xfrm>
            <a:off x="706428" y="1484784"/>
            <a:ext cx="7776864" cy="244299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/>
          <a:srcRect l="14175" t="24869" r="53538" b="35793"/>
          <a:stretch>
            <a:fillRect/>
          </a:stretch>
        </p:blipFill>
        <p:spPr bwMode="auto">
          <a:xfrm>
            <a:off x="4956749" y="1345303"/>
            <a:ext cx="3681607" cy="274281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glow rad="63500">
              <a:schemeClr val="accent1">
                <a:satMod val="175000"/>
                <a:alpha val="40000"/>
              </a:schemeClr>
            </a:glow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418058"/>
          </a:xfrm>
        </p:spPr>
        <p:txBody>
          <a:bodyPr/>
          <a:lstStyle/>
          <a:p>
            <a:r>
              <a:rPr lang="en-US" altLang="ko-KR" sz="1400" b="1" dirty="0" smtClean="0"/>
              <a:t>Docx2Go: Collaborative Editing of Fidelity Reduced Documents on Mobile Devices</a:t>
            </a:r>
            <a:endParaRPr lang="ko-KR" altLang="en-US" sz="1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Implementation</a:t>
            </a:r>
          </a:p>
          <a:p>
            <a:pPr lvl="1"/>
            <a:r>
              <a:rPr lang="en-US" altLang="ko-KR" dirty="0" smtClean="0"/>
              <a:t>How Docx2Go </a:t>
            </a:r>
            <a:r>
              <a:rPr lang="en-US" altLang="ko-KR" dirty="0" smtClean="0"/>
              <a:t>interacts with </a:t>
            </a:r>
            <a:r>
              <a:rPr lang="en-US" altLang="ko-KR" dirty="0" err="1" smtClean="0"/>
              <a:t>Cimbiosys</a:t>
            </a:r>
            <a:endParaRPr lang="en-US" altLang="ko-KR" dirty="0" smtClean="0"/>
          </a:p>
          <a:p>
            <a:pPr lvl="2"/>
            <a:r>
              <a:rPr lang="en-US" altLang="ko-KR" dirty="0" err="1" smtClean="0"/>
              <a:t>Cimbiosys</a:t>
            </a:r>
            <a:r>
              <a:rPr lang="en-US" altLang="ko-KR" dirty="0" smtClean="0"/>
              <a:t> provides Docx2Go with replication </a:t>
            </a:r>
            <a:r>
              <a:rPr lang="en-US" altLang="ko-KR" dirty="0" smtClean="0"/>
              <a:t>functionality</a:t>
            </a:r>
          </a:p>
          <a:p>
            <a:pPr lvl="2"/>
            <a:r>
              <a:rPr lang="en-US" altLang="ko-KR" dirty="0" smtClean="0"/>
              <a:t>Copies </a:t>
            </a:r>
            <a:r>
              <a:rPr lang="en-US" altLang="ko-KR" dirty="0" smtClean="0"/>
              <a:t>of a document can be edited on multiple devices and </a:t>
            </a:r>
            <a:r>
              <a:rPr lang="en-US" altLang="ko-KR" dirty="0" smtClean="0"/>
              <a:t>synchronized opportunistically</a:t>
            </a:r>
          </a:p>
          <a:p>
            <a:pPr lvl="2"/>
            <a:r>
              <a:rPr lang="en-US" altLang="ko-KR" dirty="0" smtClean="0"/>
              <a:t>Updates to each copy propagate to </a:t>
            </a:r>
            <a:r>
              <a:rPr lang="en-US" altLang="ko-KR" dirty="0" smtClean="0"/>
              <a:t>the </a:t>
            </a:r>
            <a:r>
              <a:rPr lang="en-US" altLang="ko-KR" dirty="0" smtClean="0"/>
              <a:t>other devices in the system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Metadata management</a:t>
            </a:r>
            <a:endParaRPr lang="en-US" altLang="ko-KR" dirty="0" smtClean="0"/>
          </a:p>
          <a:p>
            <a:pPr lvl="1"/>
            <a:r>
              <a:rPr lang="en-US" altLang="ko-KR" dirty="0" smtClean="0"/>
              <a:t>Docx2Go’s </a:t>
            </a:r>
            <a:r>
              <a:rPr lang="en-US" altLang="ko-KR" dirty="0" smtClean="0"/>
              <a:t>application </a:t>
            </a:r>
            <a:r>
              <a:rPr lang="en-US" altLang="ko-KR" dirty="0" smtClean="0"/>
              <a:t>interface</a:t>
            </a:r>
          </a:p>
          <a:p>
            <a:pPr lvl="1"/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19256" cy="418058"/>
          </a:xfrm>
        </p:spPr>
        <p:txBody>
          <a:bodyPr/>
          <a:lstStyle/>
          <a:p>
            <a:r>
              <a:rPr lang="en-US" altLang="ko-KR" sz="1400" b="1" dirty="0" smtClean="0"/>
              <a:t>Docx2Go: Collaborative Editing of Fidelity Reduced Documents on Mobile Devices</a:t>
            </a:r>
            <a:endParaRPr lang="ko-KR" altLang="en-US" sz="1400" dirty="0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ko-KR" dirty="0" smtClean="0"/>
              <a:t>Evaluation of </a:t>
            </a:r>
            <a:r>
              <a:rPr lang="en-US" altLang="ko-KR" dirty="0" smtClean="0"/>
              <a:t>Docx2Go</a:t>
            </a:r>
          </a:p>
          <a:p>
            <a:pPr lvl="1"/>
            <a:r>
              <a:rPr lang="en-US" altLang="ko-KR" dirty="0" err="1" smtClean="0"/>
              <a:t>CIMWiki</a:t>
            </a:r>
            <a:r>
              <a:rPr lang="en-US" altLang="ko-KR" dirty="0" smtClean="0"/>
              <a:t> </a:t>
            </a:r>
            <a:r>
              <a:rPr lang="en-US" altLang="ko-KR" dirty="0" smtClean="0"/>
              <a:t>application</a:t>
            </a:r>
          </a:p>
          <a:p>
            <a:pPr lvl="2"/>
            <a:r>
              <a:rPr lang="en-US" altLang="ko-KR" dirty="0" smtClean="0"/>
              <a:t>Sample Docx2Go application </a:t>
            </a:r>
            <a:r>
              <a:rPr lang="en-US" altLang="ko-KR" dirty="0" smtClean="0"/>
              <a:t>for collaboratively </a:t>
            </a:r>
            <a:r>
              <a:rPr lang="en-US" altLang="ko-KR" dirty="0" smtClean="0"/>
              <a:t>editing pages downloaded from Wikipedia</a:t>
            </a:r>
          </a:p>
          <a:p>
            <a:pPr lvl="2"/>
            <a:endParaRPr lang="en-US" altLang="ko-KR" sz="700" dirty="0" smtClean="0"/>
          </a:p>
          <a:p>
            <a:pPr lvl="1"/>
            <a:r>
              <a:rPr lang="en-US" altLang="ko-KR" dirty="0" smtClean="0"/>
              <a:t>Does Docx2Go achieve eventual convergence in the </a:t>
            </a:r>
            <a:r>
              <a:rPr lang="en-US" altLang="ko-KR" dirty="0" smtClean="0"/>
              <a:t>presence of </a:t>
            </a:r>
            <a:r>
              <a:rPr lang="en-US" altLang="ko-KR" dirty="0" smtClean="0"/>
              <a:t>concurrent edits?</a:t>
            </a:r>
          </a:p>
          <a:p>
            <a:pPr lvl="1"/>
            <a:r>
              <a:rPr lang="en-US" altLang="ko-KR" dirty="0" smtClean="0"/>
              <a:t>How </a:t>
            </a:r>
            <a:r>
              <a:rPr lang="en-US" altLang="ko-KR" dirty="0" smtClean="0"/>
              <a:t>much does text-based content adaptation reduce </a:t>
            </a:r>
            <a:r>
              <a:rPr lang="en-US" altLang="ko-KR" dirty="0" smtClean="0"/>
              <a:t>bandwidth and </a:t>
            </a:r>
            <a:r>
              <a:rPr lang="en-US" altLang="ko-KR" dirty="0" smtClean="0"/>
              <a:t>latency?</a:t>
            </a:r>
          </a:p>
          <a:p>
            <a:pPr lvl="1"/>
            <a:r>
              <a:rPr lang="en-US" altLang="ko-KR" dirty="0" smtClean="0"/>
              <a:t>How </a:t>
            </a:r>
            <a:r>
              <a:rPr lang="en-US" altLang="ko-KR" dirty="0" smtClean="0"/>
              <a:t>much overhead does Docx2Go metadata entail, </a:t>
            </a:r>
            <a:endParaRPr lang="en-US" altLang="ko-KR" dirty="0" smtClean="0"/>
          </a:p>
          <a:p>
            <a:pPr lvl="1">
              <a:buNone/>
            </a:pPr>
            <a:r>
              <a:rPr lang="en-US" altLang="ko-KR" dirty="0" smtClean="0"/>
              <a:t>	</a:t>
            </a:r>
            <a:r>
              <a:rPr lang="en-US" altLang="ko-KR" dirty="0" smtClean="0"/>
              <a:t>and how effective </a:t>
            </a:r>
            <a:r>
              <a:rPr lang="en-US" altLang="ko-KR" dirty="0" smtClean="0"/>
              <a:t>is knowledge compaction in reducing this overhead?</a:t>
            </a:r>
            <a:endParaRPr lang="en-US" altLang="ko-KR" dirty="0" smtClean="0"/>
          </a:p>
          <a:p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924</TotalTime>
  <Words>389</Words>
  <Application>Microsoft Office PowerPoint</Application>
  <PresentationFormat>화면 슬라이드 쇼(4:3)</PresentationFormat>
  <Paragraphs>75</Paragraphs>
  <Slides>10</Slides>
  <Notes>0</Notes>
  <HiddenSlides>0</HiddenSlides>
  <MMClips>0</MMClips>
  <ScaleCrop>false</ScaleCrop>
  <HeadingPairs>
    <vt:vector size="4" baseType="variant">
      <vt:variant>
        <vt:lpstr>테마</vt:lpstr>
      </vt:variant>
      <vt:variant>
        <vt:i4>1</vt:i4>
      </vt:variant>
      <vt:variant>
        <vt:lpstr>슬라이드 제목</vt:lpstr>
      </vt:variant>
      <vt:variant>
        <vt:i4>10</vt:i4>
      </vt:variant>
    </vt:vector>
  </HeadingPairs>
  <TitlesOfParts>
    <vt:vector size="11" baseType="lpstr">
      <vt:lpstr>Office 테마</vt:lpstr>
      <vt:lpstr>Docx2Go:  Collaborative Editing of Fidelity Reduced Documents on Mobile Devices</vt:lpstr>
      <vt:lpstr>Docx2Go: Collaborative Editing of Fidelity Reduced Documents on Mobile Devices</vt:lpstr>
      <vt:lpstr>Docx2Go: Collaborative Editing of Fidelity Reduced Documents on Mobile Devices</vt:lpstr>
      <vt:lpstr>Docx2Go: Collaborative Editing of Fidelity Reduced Documents on Mobile Devices</vt:lpstr>
      <vt:lpstr>Docx2Go: Collaborative Editing of Fidelity Reduced Documents on Mobile Devices</vt:lpstr>
      <vt:lpstr>Docx2Go: Collaborative Editing of Fidelity Reduced Documents on Mobile Devices</vt:lpstr>
      <vt:lpstr>Docx2Go: Collaborative Editing of Fidelity Reduced Documents on Mobile Devices</vt:lpstr>
      <vt:lpstr>Docx2Go: Collaborative Editing of Fidelity Reduced Documents on Mobile Devices</vt:lpstr>
      <vt:lpstr>Docx2Go: Collaborative Editing of Fidelity Reduced Documents on Mobile Devices</vt:lpstr>
      <vt:lpstr>Docx2Go: Collaborative Editing of Fidelity Reduced Documents on Mobile Devices</vt:lpstr>
    </vt:vector>
  </TitlesOfParts>
  <Company>R&amp;D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kychoi</cp:lastModifiedBy>
  <cp:revision>207</cp:revision>
  <dcterms:created xsi:type="dcterms:W3CDTF">2006-10-05T04:04:58Z</dcterms:created>
  <dcterms:modified xsi:type="dcterms:W3CDTF">2011-04-19T05:43:20Z</dcterms:modified>
</cp:coreProperties>
</file>