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sldIdLst>
    <p:sldId id="256" r:id="rId2"/>
    <p:sldId id="259" r:id="rId3"/>
    <p:sldId id="262" r:id="rId4"/>
    <p:sldId id="261" r:id="rId5"/>
    <p:sldId id="263" r:id="rId6"/>
    <p:sldId id="264" r:id="rId7"/>
    <p:sldId id="265" r:id="rId8"/>
    <p:sldId id="271" r:id="rId9"/>
    <p:sldId id="260" r:id="rId10"/>
    <p:sldId id="270" r:id="rId11"/>
    <p:sldId id="266" r:id="rId12"/>
    <p:sldId id="268" r:id="rId13"/>
    <p:sldId id="267" r:id="rId14"/>
    <p:sldId id="257" r:id="rId15"/>
    <p:sldId id="272" r:id="rId16"/>
    <p:sldId id="258" r:id="rId17"/>
    <p:sldId id="273" r:id="rId18"/>
    <p:sldId id="275" r:id="rId19"/>
    <p:sldId id="277" r:id="rId20"/>
    <p:sldId id="278" r:id="rId21"/>
    <p:sldId id="279" r:id="rId22"/>
    <p:sldId id="276" r:id="rId23"/>
    <p:sldId id="288" r:id="rId24"/>
    <p:sldId id="289" r:id="rId25"/>
    <p:sldId id="290" r:id="rId26"/>
    <p:sldId id="291" r:id="rId27"/>
    <p:sldId id="292" r:id="rId28"/>
    <p:sldId id="293" r:id="rId29"/>
    <p:sldId id="280" r:id="rId30"/>
    <p:sldId id="281" r:id="rId31"/>
    <p:sldId id="286" r:id="rId32"/>
    <p:sldId id="283" r:id="rId33"/>
    <p:sldId id="284" r:id="rId34"/>
    <p:sldId id="285" r:id="rId35"/>
    <p:sldId id="287"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9" r:id="rId51"/>
    <p:sldId id="310" r:id="rId52"/>
    <p:sldId id="311" r:id="rId53"/>
    <p:sldId id="312" r:id="rId54"/>
    <p:sldId id="313" r:id="rId55"/>
    <p:sldId id="314" r:id="rId56"/>
    <p:sldId id="315" r:id="rId57"/>
    <p:sldId id="316" r:id="rId58"/>
    <p:sldId id="317" r:id="rId59"/>
    <p:sldId id="318" r:id="rId60"/>
    <p:sldId id="320" r:id="rId61"/>
    <p:sldId id="321" r:id="rId62"/>
    <p:sldId id="322" r:id="rId63"/>
    <p:sldId id="325" r:id="rId64"/>
    <p:sldId id="323" r:id="rId65"/>
    <p:sldId id="324" r:id="rId66"/>
    <p:sldId id="326" r:id="rId67"/>
    <p:sldId id="327" r:id="rId68"/>
    <p:sldId id="328" r:id="rId69"/>
    <p:sldId id="329" r:id="rId70"/>
    <p:sldId id="330" r:id="rId71"/>
    <p:sldId id="336" r:id="rId72"/>
    <p:sldId id="338" r:id="rId73"/>
    <p:sldId id="331" r:id="rId74"/>
    <p:sldId id="339" r:id="rId75"/>
    <p:sldId id="332" r:id="rId76"/>
    <p:sldId id="333" r:id="rId77"/>
    <p:sldId id="334" r:id="rId78"/>
    <p:sldId id="335" r:id="rId79"/>
    <p:sldId id="344" r:id="rId80"/>
    <p:sldId id="340" r:id="rId81"/>
    <p:sldId id="345" r:id="rId82"/>
    <p:sldId id="346" r:id="rId83"/>
    <p:sldId id="348" r:id="rId84"/>
    <p:sldId id="347" r:id="rId85"/>
    <p:sldId id="349" r:id="rId86"/>
    <p:sldId id="350" r:id="rId87"/>
    <p:sldId id="351" r:id="rId88"/>
    <p:sldId id="352" r:id="rId89"/>
    <p:sldId id="353" r:id="rId90"/>
    <p:sldId id="354" r:id="rId91"/>
    <p:sldId id="356" r:id="rId92"/>
    <p:sldId id="357" r:id="rId93"/>
    <p:sldId id="358" r:id="rId94"/>
    <p:sldId id="359" r:id="rId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45" autoAdjust="0"/>
  </p:normalViewPr>
  <p:slideViewPr>
    <p:cSldViewPr>
      <p:cViewPr varScale="1">
        <p:scale>
          <a:sx n="85" d="100"/>
          <a:sy n="85" d="100"/>
        </p:scale>
        <p:origin x="-112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053306-0A22-4B30-85C3-EFDD119F20FC}" type="datetimeFigureOut">
              <a:rPr lang="en-US" smtClean="0"/>
              <a:pPr/>
              <a:t>3/21/2011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412F46-8BA6-46A6-BEB0-72154CA41F0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EBFDAF-5DE7-44A6-8FE3-306A4CE4FDD6}" type="slidenum">
              <a:rPr lang="en-US" smtClean="0"/>
              <a:pPr/>
              <a:t>23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ko-KR" dirty="0" smtClean="0"/>
              <a:t>24:15</a:t>
            </a:r>
            <a:r>
              <a:rPr lang="ko-KR" altLang="en-US" dirty="0" smtClean="0"/>
              <a:t> </a:t>
            </a:r>
            <a:r>
              <a:rPr lang="en-US" altLang="ko-KR" dirty="0" smtClean="0"/>
              <a:t>(1:50)</a:t>
            </a:r>
            <a:endParaRPr lang="en-US" dirty="0"/>
          </a:p>
        </p:txBody>
      </p:sp>
      <p:sp>
        <p:nvSpPr>
          <p:cNvPr id="4" name="Slide Number Placeholder 3"/>
          <p:cNvSpPr>
            <a:spLocks noGrp="1"/>
          </p:cNvSpPr>
          <p:nvPr>
            <p:ph type="sldNum" sz="quarter" idx="10"/>
          </p:nvPr>
        </p:nvSpPr>
        <p:spPr/>
        <p:txBody>
          <a:bodyPr/>
          <a:lstStyle/>
          <a:p>
            <a:fld id="{C8EBFDAF-5DE7-44A6-8FE3-306A4CE4FDD6}" type="slidenum">
              <a:rPr lang="en-US" smtClean="0"/>
              <a:pPr/>
              <a:t>39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412F46-8BA6-46A6-BEB0-72154CA41F07}" type="slidenum">
              <a:rPr lang="en-US" smtClean="0"/>
              <a:pPr/>
              <a:t>56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More and more personal devices are being equipped with wireless capabilities like 802.11 and </a:t>
            </a:r>
            <a:r>
              <a:rPr lang="en-US" dirty="0" err="1" smtClean="0"/>
              <a:t>bluetooth</a:t>
            </a:r>
            <a:r>
              <a:rPr lang="en-US" dirty="0" smtClean="0"/>
              <a:t>. They include everything from media players and </a:t>
            </a:r>
            <a:r>
              <a:rPr lang="en-US" dirty="0" err="1" smtClean="0"/>
              <a:t>ipods</a:t>
            </a:r>
            <a:r>
              <a:rPr lang="en-US" dirty="0" smtClean="0"/>
              <a:t> to sensors on our clothing and our bodies.</a:t>
            </a:r>
          </a:p>
          <a:p>
            <a:endParaRPr lang="en-US" dirty="0" smtClean="0"/>
          </a:p>
          <a:p>
            <a:r>
              <a:rPr lang="en-US" dirty="0" smtClean="0"/>
              <a:t>Because of this trend, we now often carry wireless devices with us where ever we go, from our homes to our cars and even to places that we might think should have more privacy.</a:t>
            </a:r>
          </a:p>
          <a:p>
            <a:endParaRPr lang="en-US" dirty="0" smtClean="0"/>
          </a:p>
          <a:p>
            <a:r>
              <a:rPr lang="en-US" dirty="0" smtClean="0"/>
              <a:t>Unfortunately, in this emerging wireless world, bad guys still exist. They can easily overhear any of our wireless transmissions with nothing more than a laptop computer. Thus, without protection, an eavesdropper can easily obtain private information.</a:t>
            </a:r>
          </a:p>
        </p:txBody>
      </p:sp>
      <p:sp>
        <p:nvSpPr>
          <p:cNvPr id="4" name="Slide Number Placeholder 3"/>
          <p:cNvSpPr>
            <a:spLocks noGrp="1"/>
          </p:cNvSpPr>
          <p:nvPr>
            <p:ph type="sldNum" sz="quarter" idx="5"/>
          </p:nvPr>
        </p:nvSpPr>
        <p:spPr/>
        <p:txBody>
          <a:bodyPr/>
          <a:lstStyle/>
          <a:p>
            <a:pPr>
              <a:defRPr/>
            </a:pPr>
            <a:fld id="{6B321B12-EBDD-4BBD-BF3E-098011F0C6EB}" type="slidenum">
              <a:rPr lang="en-US" smtClean="0"/>
              <a:pPr>
                <a:defRPr/>
              </a:pPr>
              <a:t>71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Most of the time, an eavesdropper will overhear data streams from many devices. But identifiers in link-layer headers make it easy for eavesdroppers to isolate individual data streams. </a:t>
            </a:r>
          </a:p>
          <a:p>
            <a:endParaRPr lang="en-US" dirty="0" smtClean="0"/>
          </a:p>
          <a:p>
            <a:r>
              <a:rPr lang="en-US" dirty="0" smtClean="0"/>
              <a:t>The obvious identifier that he can use is a MAC address, but in many cases, other bits of information, such as sequence numbers will work as well.</a:t>
            </a:r>
          </a:p>
        </p:txBody>
      </p:sp>
      <p:sp>
        <p:nvSpPr>
          <p:cNvPr id="4" name="Slide Number Placeholder 3"/>
          <p:cNvSpPr>
            <a:spLocks noGrp="1"/>
          </p:cNvSpPr>
          <p:nvPr>
            <p:ph type="sldNum" sz="quarter" idx="5"/>
          </p:nvPr>
        </p:nvSpPr>
        <p:spPr/>
        <p:txBody>
          <a:bodyPr/>
          <a:lstStyle/>
          <a:p>
            <a:pPr>
              <a:defRPr/>
            </a:pPr>
            <a:fld id="{A1480286-3922-43A7-B501-FD35DBB15F8A}" type="slidenum">
              <a:rPr lang="en-US" smtClean="0"/>
              <a:pPr>
                <a:defRPr/>
              </a:pPr>
              <a:t>72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Determining</a:t>
            </a:r>
            <a:r>
              <a:rPr lang="en-US" baseline="0" dirty="0" smtClean="0"/>
              <a:t> who transmitted which packets is now very difficult. </a:t>
            </a:r>
          </a:p>
          <a:p>
            <a:pPr eaLnBrk="1" hangingPunct="1">
              <a:spcBef>
                <a:spcPct val="0"/>
              </a:spcBef>
            </a:pPr>
            <a:endParaRPr lang="en-US" baseline="0" dirty="0" smtClean="0"/>
          </a:p>
          <a:p>
            <a:pPr eaLnBrk="1" hangingPunct="1">
              <a:spcBef>
                <a:spcPct val="0"/>
              </a:spcBef>
            </a:pPr>
            <a:r>
              <a:rPr lang="en-US" baseline="0" dirty="0" smtClean="0"/>
              <a:t>Only the designated transmitter and receiver have the ability to decrypt the packets. This condition is called “unlinkability” since third parties cannot link the sender to receiver.</a:t>
            </a:r>
          </a:p>
          <a:p>
            <a:pPr eaLnBrk="1" hangingPunct="1">
              <a:spcBef>
                <a:spcPct val="0"/>
              </a:spcBef>
            </a:pPr>
            <a:endParaRPr lang="en-US" baseline="0" dirty="0" smtClean="0"/>
          </a:p>
          <a:p>
            <a:pPr eaLnBrk="1" hangingPunct="1">
              <a:spcBef>
                <a:spcPct val="0"/>
              </a:spcBef>
            </a:pPr>
            <a:r>
              <a:rPr lang="en-US" baseline="0" dirty="0" smtClean="0"/>
              <a:t>Furthermore, analyses of wireless traces show that there are usually between 3-9 active data streams at tight time scales. Transmissions are interleaved, so timing analysis doesn’t provide any kind of side channel.</a:t>
            </a:r>
            <a:endParaRPr lang="en-US" dirty="0"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79C811-B941-4A9A-8CE4-5A15CB886DD7}" type="slidenum">
              <a:rPr lang="en-US" smtClean="0"/>
              <a:pPr fontAlgn="base">
                <a:spcBef>
                  <a:spcPct val="0"/>
                </a:spcBef>
                <a:spcAft>
                  <a:spcPct val="0"/>
                </a:spcAft>
                <a:defRPr/>
              </a:pPr>
              <a:t>74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EBFDAF-5DE7-44A6-8FE3-306A4CE4FDD6}"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9:05 (1-30)</a:t>
            </a:r>
            <a:endParaRPr lang="en-US" dirty="0"/>
          </a:p>
        </p:txBody>
      </p:sp>
      <p:sp>
        <p:nvSpPr>
          <p:cNvPr id="4" name="Slide Number Placeholder 3"/>
          <p:cNvSpPr>
            <a:spLocks noGrp="1"/>
          </p:cNvSpPr>
          <p:nvPr>
            <p:ph type="sldNum" sz="quarter" idx="10"/>
          </p:nvPr>
        </p:nvSpPr>
        <p:spPr/>
        <p:txBody>
          <a:bodyPr/>
          <a:lstStyle/>
          <a:p>
            <a:fld id="{C8EBFDAF-5DE7-44A6-8FE3-306A4CE4FDD6}" type="slidenum">
              <a:rPr lang="en-US" smtClean="0"/>
              <a:pPr/>
              <a:t>25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9:05 (1-30)</a:t>
            </a:r>
            <a:endParaRPr lang="en-US" dirty="0"/>
          </a:p>
        </p:txBody>
      </p:sp>
      <p:sp>
        <p:nvSpPr>
          <p:cNvPr id="4" name="Slide Number Placeholder 3"/>
          <p:cNvSpPr>
            <a:spLocks noGrp="1"/>
          </p:cNvSpPr>
          <p:nvPr>
            <p:ph type="sldNum" sz="quarter" idx="10"/>
          </p:nvPr>
        </p:nvSpPr>
        <p:spPr/>
        <p:txBody>
          <a:bodyPr/>
          <a:lstStyle/>
          <a:p>
            <a:fld id="{C8EBFDAF-5DE7-44A6-8FE3-306A4CE4FDD6}" type="slidenum">
              <a:rPr lang="en-US" smtClean="0"/>
              <a:pPr/>
              <a:t>26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9:05 (1-30)</a:t>
            </a:r>
            <a:endParaRPr lang="en-US" dirty="0"/>
          </a:p>
        </p:txBody>
      </p:sp>
      <p:sp>
        <p:nvSpPr>
          <p:cNvPr id="4" name="Slide Number Placeholder 3"/>
          <p:cNvSpPr>
            <a:spLocks noGrp="1"/>
          </p:cNvSpPr>
          <p:nvPr>
            <p:ph type="sldNum" sz="quarter" idx="10"/>
          </p:nvPr>
        </p:nvSpPr>
        <p:spPr/>
        <p:txBody>
          <a:bodyPr/>
          <a:lstStyle/>
          <a:p>
            <a:fld id="{C8EBFDAF-5DE7-44A6-8FE3-306A4CE4FDD6}" type="slidenum">
              <a:rPr lang="en-US" smtClean="0"/>
              <a:pPr/>
              <a:t>27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9:05 (1-30)</a:t>
            </a:r>
            <a:endParaRPr lang="en-US" dirty="0"/>
          </a:p>
        </p:txBody>
      </p:sp>
      <p:sp>
        <p:nvSpPr>
          <p:cNvPr id="4" name="Slide Number Placeholder 3"/>
          <p:cNvSpPr>
            <a:spLocks noGrp="1"/>
          </p:cNvSpPr>
          <p:nvPr>
            <p:ph type="sldNum" sz="quarter" idx="10"/>
          </p:nvPr>
        </p:nvSpPr>
        <p:spPr/>
        <p:txBody>
          <a:bodyPr/>
          <a:lstStyle/>
          <a:p>
            <a:fld id="{C8EBFDAF-5DE7-44A6-8FE3-306A4CE4FDD6}" type="slidenum">
              <a:rPr lang="en-US" smtClean="0"/>
              <a:pPr/>
              <a:t>28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ko-KR" altLang="en-US" dirty="0" smtClean="0"/>
              <a:t>써버가 빠졌습니다</a:t>
            </a:r>
            <a:r>
              <a:rPr lang="en-US" altLang="ko-KR" dirty="0" smtClean="0"/>
              <a:t>.</a:t>
            </a:r>
          </a:p>
          <a:p>
            <a:endParaRPr lang="en-US" dirty="0" smtClean="0"/>
          </a:p>
          <a:p>
            <a:r>
              <a:rPr lang="en-US" altLang="ko-KR" dirty="0" smtClean="0"/>
              <a:t>18:24</a:t>
            </a:r>
            <a:r>
              <a:rPr lang="ko-KR" altLang="en-US" dirty="0" smtClean="0"/>
              <a:t> </a:t>
            </a:r>
            <a:r>
              <a:rPr lang="en-US" altLang="ko-KR" dirty="0" smtClean="0"/>
              <a:t>(2:30)</a:t>
            </a:r>
            <a:endParaRPr lang="en-US" dirty="0"/>
          </a:p>
        </p:txBody>
      </p:sp>
      <p:sp>
        <p:nvSpPr>
          <p:cNvPr id="4" name="Slide Number Placeholder 3"/>
          <p:cNvSpPr>
            <a:spLocks noGrp="1"/>
          </p:cNvSpPr>
          <p:nvPr>
            <p:ph type="sldNum" sz="quarter" idx="10"/>
          </p:nvPr>
        </p:nvSpPr>
        <p:spPr/>
        <p:txBody>
          <a:bodyPr/>
          <a:lstStyle/>
          <a:p>
            <a:fld id="{C8EBFDAF-5DE7-44A6-8FE3-306A4CE4FDD6}" type="slidenum">
              <a:rPr lang="en-US" smtClean="0"/>
              <a:pPr/>
              <a:t>33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ko-KR" dirty="0" smtClean="0"/>
              <a:t>20:46</a:t>
            </a:r>
            <a:r>
              <a:rPr lang="ko-KR" altLang="en-US" dirty="0" smtClean="0"/>
              <a:t> </a:t>
            </a:r>
            <a:r>
              <a:rPr lang="en-US" altLang="ko-KR" dirty="0" smtClean="0"/>
              <a:t>(1:30)</a:t>
            </a:r>
            <a:endParaRPr lang="en-US" dirty="0"/>
          </a:p>
        </p:txBody>
      </p:sp>
      <p:sp>
        <p:nvSpPr>
          <p:cNvPr id="4" name="Slide Number Placeholder 3"/>
          <p:cNvSpPr>
            <a:spLocks noGrp="1"/>
          </p:cNvSpPr>
          <p:nvPr>
            <p:ph type="sldNum" sz="quarter" idx="10"/>
          </p:nvPr>
        </p:nvSpPr>
        <p:spPr/>
        <p:txBody>
          <a:bodyPr/>
          <a:lstStyle/>
          <a:p>
            <a:fld id="{C8EBFDAF-5DE7-44A6-8FE3-306A4CE4FDD6}" type="slidenum">
              <a:rPr lang="en-US" smtClean="0"/>
              <a:pPr/>
              <a:t>36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ko-KR" dirty="0" smtClean="0"/>
              <a:t>22:27</a:t>
            </a:r>
            <a:r>
              <a:rPr lang="ko-KR" altLang="en-US" dirty="0" smtClean="0"/>
              <a:t> </a:t>
            </a:r>
            <a:r>
              <a:rPr lang="en-US" altLang="ko-KR" dirty="0" smtClean="0"/>
              <a:t>(1:40)</a:t>
            </a:r>
            <a:endParaRPr lang="en-US" dirty="0"/>
          </a:p>
        </p:txBody>
      </p:sp>
      <p:sp>
        <p:nvSpPr>
          <p:cNvPr id="4" name="Slide Number Placeholder 3"/>
          <p:cNvSpPr>
            <a:spLocks noGrp="1"/>
          </p:cNvSpPr>
          <p:nvPr>
            <p:ph type="sldNum" sz="quarter" idx="10"/>
          </p:nvPr>
        </p:nvSpPr>
        <p:spPr/>
        <p:txBody>
          <a:bodyPr/>
          <a:lstStyle/>
          <a:p>
            <a:fld id="{C8EBFDAF-5DE7-44A6-8FE3-306A4CE4FDD6}" type="slidenum">
              <a:rPr lang="en-US" smtClean="0"/>
              <a:pPr/>
              <a:t>37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579FBF-6EBE-4921-9800-AE2246E2CF16}"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DDA5E-30A8-42C2-A773-43377A80F15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579FBF-6EBE-4921-9800-AE2246E2CF16}"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DDA5E-30A8-42C2-A773-43377A80F15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579FBF-6EBE-4921-9800-AE2246E2CF16}"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DDA5E-30A8-42C2-A773-43377A80F15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579FBF-6EBE-4921-9800-AE2246E2CF16}"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DDA5E-30A8-42C2-A773-43377A80F15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579FBF-6EBE-4921-9800-AE2246E2CF16}"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DDA5E-30A8-42C2-A773-43377A80F15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579FBF-6EBE-4921-9800-AE2246E2CF16}" type="datetimeFigureOut">
              <a:rPr lang="en-US" smtClean="0"/>
              <a:pPr/>
              <a:t>3/21/2011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8DDA5E-30A8-42C2-A773-43377A80F15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579FBF-6EBE-4921-9800-AE2246E2CF16}" type="datetimeFigureOut">
              <a:rPr lang="en-US" smtClean="0"/>
              <a:pPr/>
              <a:t>3/21/2011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8DDA5E-30A8-42C2-A773-43377A80F15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579FBF-6EBE-4921-9800-AE2246E2CF16}" type="datetimeFigureOut">
              <a:rPr lang="en-US" smtClean="0"/>
              <a:pPr/>
              <a:t>3/21/2011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8DDA5E-30A8-42C2-A773-43377A80F15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79FBF-6EBE-4921-9800-AE2246E2CF16}" type="datetimeFigureOut">
              <a:rPr lang="en-US" smtClean="0"/>
              <a:pPr/>
              <a:t>3/21/2011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8DDA5E-30A8-42C2-A773-43377A80F1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579FBF-6EBE-4921-9800-AE2246E2CF16}" type="datetimeFigureOut">
              <a:rPr lang="en-US" smtClean="0"/>
              <a:pPr/>
              <a:t>3/21/2011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8DDA5E-30A8-42C2-A773-43377A80F15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579FBF-6EBE-4921-9800-AE2246E2CF16}" type="datetimeFigureOut">
              <a:rPr lang="en-US" smtClean="0"/>
              <a:pPr/>
              <a:t>3/21/2011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8DDA5E-30A8-42C2-A773-43377A80F15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cstate="prin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79FBF-6EBE-4921-9800-AE2246E2CF16}" type="datetimeFigureOut">
              <a:rPr lang="en-US" smtClean="0"/>
              <a:pPr/>
              <a:t>3/21/2011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8DDA5E-30A8-42C2-A773-43377A80F1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gif"/><Relationship Id="rId4" Type="http://schemas.openxmlformats.org/officeDocument/2006/relationships/image" Target="../media/image5.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mhshin@mju.ac.k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wmf"/><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8.jpeg"/><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5" Type="http://schemas.openxmlformats.org/officeDocument/2006/relationships/image" Target="../media/image9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 Id="rId14" Type="http://schemas.openxmlformats.org/officeDocument/2006/relationships/image" Target="../media/image89.png"/></Relationships>
</file>

<file path=ppt/slides/_rels/slide72.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91.jpeg"/><Relationship Id="rId3" Type="http://schemas.openxmlformats.org/officeDocument/2006/relationships/image" Target="../media/image78.png"/><Relationship Id="rId7" Type="http://schemas.openxmlformats.org/officeDocument/2006/relationships/image" Target="../media/image83.png"/><Relationship Id="rId12" Type="http://schemas.openxmlformats.org/officeDocument/2006/relationships/image" Target="../media/image8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image" Target="../media/image88.png"/><Relationship Id="rId5" Type="http://schemas.openxmlformats.org/officeDocument/2006/relationships/image" Target="../media/image80.png"/><Relationship Id="rId15" Type="http://schemas.openxmlformats.org/officeDocument/2006/relationships/image" Target="../media/image93.png"/><Relationship Id="rId10" Type="http://schemas.openxmlformats.org/officeDocument/2006/relationships/image" Target="../media/image86.png"/><Relationship Id="rId4" Type="http://schemas.openxmlformats.org/officeDocument/2006/relationships/image" Target="../media/image79.png"/><Relationship Id="rId9" Type="http://schemas.openxmlformats.org/officeDocument/2006/relationships/image" Target="../media/image85.png"/><Relationship Id="rId14" Type="http://schemas.openxmlformats.org/officeDocument/2006/relationships/image" Target="../media/image9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7.png"/><Relationship Id="rId18" Type="http://schemas.openxmlformats.org/officeDocument/2006/relationships/image" Target="../media/image93.png"/><Relationship Id="rId3" Type="http://schemas.openxmlformats.org/officeDocument/2006/relationships/image" Target="../media/image78.png"/><Relationship Id="rId7" Type="http://schemas.openxmlformats.org/officeDocument/2006/relationships/image" Target="../media/image94.png"/><Relationship Id="rId12" Type="http://schemas.openxmlformats.org/officeDocument/2006/relationships/image" Target="../media/image79.png"/><Relationship Id="rId17" Type="http://schemas.openxmlformats.org/officeDocument/2006/relationships/image" Target="../media/image92.png"/><Relationship Id="rId2" Type="http://schemas.openxmlformats.org/officeDocument/2006/relationships/notesSlide" Target="../notesSlides/notesSlide14.xml"/><Relationship Id="rId16"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84.png"/><Relationship Id="rId11" Type="http://schemas.openxmlformats.org/officeDocument/2006/relationships/image" Target="../media/image88.png"/><Relationship Id="rId5" Type="http://schemas.openxmlformats.org/officeDocument/2006/relationships/image" Target="../media/image85.png"/><Relationship Id="rId15" Type="http://schemas.openxmlformats.org/officeDocument/2006/relationships/image" Target="../media/image83.png"/><Relationship Id="rId10" Type="http://schemas.openxmlformats.org/officeDocument/2006/relationships/image" Target="../media/image96.png"/><Relationship Id="rId4" Type="http://schemas.openxmlformats.org/officeDocument/2006/relationships/image" Target="../media/image91.jpeg"/><Relationship Id="rId9" Type="http://schemas.openxmlformats.org/officeDocument/2006/relationships/image" Target="../media/image95.png"/><Relationship Id="rId14" Type="http://schemas.openxmlformats.org/officeDocument/2006/relationships/image" Target="../media/image8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772817"/>
            <a:ext cx="7992888" cy="1827634"/>
          </a:xfrm>
        </p:spPr>
        <p:txBody>
          <a:bodyPr>
            <a:normAutofit fontScale="90000"/>
          </a:bodyPr>
          <a:lstStyle/>
          <a:p>
            <a:r>
              <a:rPr lang="en-US" sz="4800" b="1" dirty="0" smtClean="0"/>
              <a:t> Introduction to </a:t>
            </a:r>
            <a:br>
              <a:rPr lang="en-US" sz="4800" b="1" dirty="0" smtClean="0"/>
            </a:br>
            <a:r>
              <a:rPr lang="en-US" sz="4800" b="1" dirty="0" smtClean="0"/>
              <a:t>Human-centric Mobile Computing</a:t>
            </a:r>
            <a:endParaRPr lang="en-US" sz="4800" b="1" dirty="0"/>
          </a:p>
        </p:txBody>
      </p:sp>
      <p:sp>
        <p:nvSpPr>
          <p:cNvPr id="3" name="Subtitle 2"/>
          <p:cNvSpPr>
            <a:spLocks noGrp="1"/>
          </p:cNvSpPr>
          <p:nvPr>
            <p:ph type="subTitle" idx="1"/>
          </p:nvPr>
        </p:nvSpPr>
        <p:spPr/>
        <p:txBody>
          <a:bodyPr>
            <a:normAutofit fontScale="85000" lnSpcReduction="20000"/>
          </a:bodyPr>
          <a:lstStyle/>
          <a:p>
            <a:r>
              <a:rPr lang="en-US" dirty="0" smtClean="0"/>
              <a:t>Minho Shin</a:t>
            </a:r>
          </a:p>
          <a:p>
            <a:r>
              <a:rPr lang="en-US" dirty="0" smtClean="0"/>
              <a:t>A graduate course in Spring, 2011</a:t>
            </a:r>
          </a:p>
          <a:p>
            <a:r>
              <a:rPr lang="en-US" dirty="0" smtClean="0"/>
              <a:t>Computer Engineering Dept.</a:t>
            </a:r>
          </a:p>
          <a:p>
            <a:r>
              <a:rPr lang="en-US" dirty="0" err="1" smtClean="0"/>
              <a:t>Myongji</a:t>
            </a:r>
            <a:r>
              <a:rPr lang="en-US" dirty="0" smtClean="0"/>
              <a:t> University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descr="MrMobileComputing.jpg"/>
          <p:cNvPicPr>
            <a:picLocks noChangeAspect="1"/>
          </p:cNvPicPr>
          <p:nvPr/>
        </p:nvPicPr>
        <p:blipFill>
          <a:blip r:embed="rId2" cstate="print"/>
          <a:stretch>
            <a:fillRect/>
          </a:stretch>
        </p:blipFill>
        <p:spPr>
          <a:xfrm>
            <a:off x="214282" y="357166"/>
            <a:ext cx="8715066" cy="6215106"/>
          </a:xfrm>
          <a:prstGeom prst="rect">
            <a:avLst/>
          </a:prstGeom>
        </p:spPr>
      </p:pic>
      <p:sp>
        <p:nvSpPr>
          <p:cNvPr id="5" name="Rounded Rectangle 4"/>
          <p:cNvSpPr/>
          <p:nvPr/>
        </p:nvSpPr>
        <p:spPr>
          <a:xfrm>
            <a:off x="1643042" y="3000372"/>
            <a:ext cx="5786478" cy="150019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Why Mobile?</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of HMC</a:t>
            </a:r>
            <a:endParaRPr lang="en-US" dirty="0"/>
          </a:p>
        </p:txBody>
      </p:sp>
      <p:sp>
        <p:nvSpPr>
          <p:cNvPr id="3" name="Content Placeholder 2"/>
          <p:cNvSpPr>
            <a:spLocks noGrp="1"/>
          </p:cNvSpPr>
          <p:nvPr>
            <p:ph idx="1"/>
          </p:nvPr>
        </p:nvSpPr>
        <p:spPr/>
        <p:txBody>
          <a:bodyPr/>
          <a:lstStyle/>
          <a:p>
            <a:r>
              <a:rPr lang="en-US" dirty="0" smtClean="0"/>
              <a:t>All-the-time computing</a:t>
            </a:r>
          </a:p>
          <a:p>
            <a:r>
              <a:rPr lang="en-US" dirty="0" smtClean="0"/>
              <a:t>Human behavior monitoring</a:t>
            </a:r>
          </a:p>
          <a:p>
            <a:r>
              <a:rPr lang="en-US" dirty="0" smtClean="0"/>
              <a:t>Personal assistant</a:t>
            </a:r>
          </a:p>
          <a:p>
            <a:r>
              <a:rPr lang="en-US" dirty="0" smtClean="0"/>
              <a:t>Wide-scale sensing</a:t>
            </a:r>
          </a:p>
          <a:p>
            <a:r>
              <a:rPr lang="en-US" dirty="0" smtClean="0"/>
              <a:t>Medical applications</a:t>
            </a:r>
          </a:p>
          <a:p>
            <a:r>
              <a:rPr lang="en-US" dirty="0"/>
              <a:t>a</a:t>
            </a:r>
            <a:r>
              <a:rPr lang="en-US" dirty="0" smtClean="0"/>
              <a:t>nd….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Mobile Computing ?</a:t>
            </a:r>
            <a:endParaRPr lang="en-US" dirty="0"/>
          </a:p>
        </p:txBody>
      </p:sp>
      <p:sp>
        <p:nvSpPr>
          <p:cNvPr id="7" name="Rounded Rectangle 6"/>
          <p:cNvSpPr/>
          <p:nvPr/>
        </p:nvSpPr>
        <p:spPr>
          <a:xfrm>
            <a:off x="6069058" y="5143512"/>
            <a:ext cx="1431900" cy="42862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OUTPUT</a:t>
            </a:r>
            <a:endParaRPr lang="en-US" dirty="0"/>
          </a:p>
        </p:txBody>
      </p:sp>
      <p:pic>
        <p:nvPicPr>
          <p:cNvPr id="21" name="Picture 20" descr="music_score.jpg"/>
          <p:cNvPicPr>
            <a:picLocks noChangeAspect="1"/>
          </p:cNvPicPr>
          <p:nvPr/>
        </p:nvPicPr>
        <p:blipFill>
          <a:blip r:embed="rId2" cstate="print"/>
          <a:stretch>
            <a:fillRect/>
          </a:stretch>
        </p:blipFill>
        <p:spPr>
          <a:xfrm>
            <a:off x="714348" y="1714488"/>
            <a:ext cx="1143008" cy="762006"/>
          </a:xfrm>
          <a:prstGeom prst="rect">
            <a:avLst/>
          </a:prstGeom>
        </p:spPr>
      </p:pic>
      <p:pic>
        <p:nvPicPr>
          <p:cNvPr id="22" name="Picture 21" descr="The Kiss by Klimt.jpg"/>
          <p:cNvPicPr>
            <a:picLocks noChangeAspect="1"/>
          </p:cNvPicPr>
          <p:nvPr/>
        </p:nvPicPr>
        <p:blipFill>
          <a:blip r:embed="rId3" cstate="print"/>
          <a:stretch>
            <a:fillRect/>
          </a:stretch>
        </p:blipFill>
        <p:spPr>
          <a:xfrm>
            <a:off x="2143108" y="1500174"/>
            <a:ext cx="871143" cy="1050361"/>
          </a:xfrm>
          <a:prstGeom prst="rect">
            <a:avLst/>
          </a:prstGeom>
        </p:spPr>
      </p:pic>
      <p:pic>
        <p:nvPicPr>
          <p:cNvPr id="23" name="Picture 22" descr="BookFair.png"/>
          <p:cNvPicPr>
            <a:picLocks noChangeAspect="1"/>
          </p:cNvPicPr>
          <p:nvPr/>
        </p:nvPicPr>
        <p:blipFill>
          <a:blip r:embed="rId4" cstate="print"/>
          <a:stretch>
            <a:fillRect/>
          </a:stretch>
        </p:blipFill>
        <p:spPr>
          <a:xfrm>
            <a:off x="1142976" y="2143116"/>
            <a:ext cx="1271972" cy="1123575"/>
          </a:xfrm>
          <a:prstGeom prst="rect">
            <a:avLst/>
          </a:prstGeom>
        </p:spPr>
      </p:pic>
      <p:pic>
        <p:nvPicPr>
          <p:cNvPr id="24" name="Picture 23" descr="stock_3.gif"/>
          <p:cNvPicPr>
            <a:picLocks noChangeAspect="1"/>
          </p:cNvPicPr>
          <p:nvPr/>
        </p:nvPicPr>
        <p:blipFill>
          <a:blip r:embed="rId5" cstate="print"/>
          <a:stretch>
            <a:fillRect/>
          </a:stretch>
        </p:blipFill>
        <p:spPr>
          <a:xfrm>
            <a:off x="2928926" y="1857364"/>
            <a:ext cx="1000132" cy="1071712"/>
          </a:xfrm>
          <a:prstGeom prst="rect">
            <a:avLst/>
          </a:prstGeom>
        </p:spPr>
      </p:pic>
      <p:sp>
        <p:nvSpPr>
          <p:cNvPr id="25" name="Rounded Rectangle 24"/>
          <p:cNvSpPr/>
          <p:nvPr/>
        </p:nvSpPr>
        <p:spPr>
          <a:xfrm>
            <a:off x="3714744" y="3000372"/>
            <a:ext cx="914400" cy="42862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INPUT</a:t>
            </a:r>
            <a:endParaRPr lang="en-US" dirty="0"/>
          </a:p>
        </p:txBody>
      </p:sp>
      <p:sp>
        <p:nvSpPr>
          <p:cNvPr id="26" name="Striped Right Arrow 25"/>
          <p:cNvSpPr/>
          <p:nvPr/>
        </p:nvSpPr>
        <p:spPr>
          <a:xfrm>
            <a:off x="5325244" y="4874047"/>
            <a:ext cx="675516" cy="967558"/>
          </a:xfrm>
          <a:prstGeom prst="stripedRightArrow">
            <a:avLst>
              <a:gd name="adj1" fmla="val 31876"/>
              <a:gd name="adj2" fmla="val 407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12-Point Star 26"/>
          <p:cNvSpPr/>
          <p:nvPr/>
        </p:nvSpPr>
        <p:spPr>
          <a:xfrm>
            <a:off x="3000364" y="4357694"/>
            <a:ext cx="2286016" cy="2000264"/>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t>Process</a:t>
            </a:r>
            <a:endParaRPr lang="en-US" sz="2800" dirty="0"/>
          </a:p>
        </p:txBody>
      </p:sp>
      <p:sp>
        <p:nvSpPr>
          <p:cNvPr id="28" name="Striped Right Arrow 27"/>
          <p:cNvSpPr/>
          <p:nvPr/>
        </p:nvSpPr>
        <p:spPr>
          <a:xfrm rot="5400000">
            <a:off x="3821901" y="3464719"/>
            <a:ext cx="675516" cy="967558"/>
          </a:xfrm>
          <a:prstGeom prst="stripedRightArrow">
            <a:avLst>
              <a:gd name="adj1" fmla="val 31876"/>
              <a:gd name="adj2" fmla="val 407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3" descr="C:\Documents and Settings\mhshin\Local Settings\Temporary Internet Files\Content.IE5\5070KK29\MP900442360[1].jpg"/>
          <p:cNvPicPr>
            <a:picLocks noChangeAspect="1" noChangeArrowheads="1"/>
          </p:cNvPicPr>
          <p:nvPr/>
        </p:nvPicPr>
        <p:blipFill>
          <a:blip r:embed="rId6" cstate="print"/>
          <a:srcRect/>
          <a:stretch>
            <a:fillRect/>
          </a:stretch>
        </p:blipFill>
        <p:spPr bwMode="auto">
          <a:xfrm>
            <a:off x="4643438" y="1357298"/>
            <a:ext cx="1173527" cy="1716258"/>
          </a:xfrm>
          <a:prstGeom prst="rect">
            <a:avLst/>
          </a:prstGeom>
          <a:noFill/>
        </p:spPr>
      </p:pic>
      <p:pic>
        <p:nvPicPr>
          <p:cNvPr id="18" name="Picture 17" descr="MCS-business-people.jpg"/>
          <p:cNvPicPr>
            <a:picLocks noChangeAspect="1"/>
          </p:cNvPicPr>
          <p:nvPr/>
        </p:nvPicPr>
        <p:blipFill>
          <a:blip r:embed="rId7" cstate="print"/>
          <a:stretch>
            <a:fillRect/>
          </a:stretch>
        </p:blipFill>
        <p:spPr>
          <a:xfrm>
            <a:off x="5715008" y="1428736"/>
            <a:ext cx="1781129" cy="1200990"/>
          </a:xfrm>
          <a:prstGeom prst="rect">
            <a:avLst/>
          </a:prstGeom>
        </p:spPr>
      </p:pic>
      <p:pic>
        <p:nvPicPr>
          <p:cNvPr id="19" name="Picture 18" descr="walking-for-health.jpg"/>
          <p:cNvPicPr>
            <a:picLocks noChangeAspect="1"/>
          </p:cNvPicPr>
          <p:nvPr/>
        </p:nvPicPr>
        <p:blipFill>
          <a:blip r:embed="rId8" cstate="print"/>
          <a:stretch>
            <a:fillRect/>
          </a:stretch>
        </p:blipFill>
        <p:spPr>
          <a:xfrm>
            <a:off x="7000892" y="1928802"/>
            <a:ext cx="1591849" cy="1273479"/>
          </a:xfrm>
          <a:prstGeom prst="rect">
            <a:avLst/>
          </a:prstGeom>
        </p:spPr>
      </p:pic>
      <p:pic>
        <p:nvPicPr>
          <p:cNvPr id="20" name="Picture 19" descr="earth-transparent.png"/>
          <p:cNvPicPr>
            <a:picLocks noChangeAspect="1"/>
          </p:cNvPicPr>
          <p:nvPr/>
        </p:nvPicPr>
        <p:blipFill>
          <a:blip r:embed="rId9" cstate="print"/>
          <a:stretch>
            <a:fillRect/>
          </a:stretch>
        </p:blipFill>
        <p:spPr>
          <a:xfrm>
            <a:off x="7572396" y="1142984"/>
            <a:ext cx="1444755" cy="1188722"/>
          </a:xfrm>
          <a:prstGeom prst="rect">
            <a:avLst/>
          </a:prstGeom>
        </p:spPr>
      </p:pic>
      <p:sp>
        <p:nvSpPr>
          <p:cNvPr id="29" name="Striped Right Arrow 28"/>
          <p:cNvSpPr/>
          <p:nvPr/>
        </p:nvSpPr>
        <p:spPr>
          <a:xfrm rot="16200000">
            <a:off x="6146780" y="3854484"/>
            <a:ext cx="1247021" cy="967558"/>
          </a:xfrm>
          <a:prstGeom prst="stripedRightArrow">
            <a:avLst>
              <a:gd name="adj1" fmla="val 31876"/>
              <a:gd name="adj2" fmla="val 407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714348" y="2285992"/>
            <a:ext cx="7715304" cy="242889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solidFill>
                  <a:schemeClr val="dk1"/>
                </a:solidFill>
                <a:latin typeface="Arial" pitchFamily="34" charset="0"/>
                <a:cs typeface="Arial" pitchFamily="34" charset="0"/>
              </a:rPr>
              <a:t>Now computing on human, human society, human environment, health, and human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of HMC</a:t>
            </a:r>
            <a:endParaRPr lang="en-US" dirty="0"/>
          </a:p>
        </p:txBody>
      </p:sp>
      <p:sp>
        <p:nvSpPr>
          <p:cNvPr id="3" name="Content Placeholder 2"/>
          <p:cNvSpPr>
            <a:spLocks noGrp="1"/>
          </p:cNvSpPr>
          <p:nvPr>
            <p:ph idx="1"/>
          </p:nvPr>
        </p:nvSpPr>
        <p:spPr/>
        <p:txBody>
          <a:bodyPr/>
          <a:lstStyle/>
          <a:p>
            <a:r>
              <a:rPr lang="en-US" dirty="0" smtClean="0"/>
              <a:t>Networking with Mobility</a:t>
            </a:r>
          </a:p>
          <a:p>
            <a:r>
              <a:rPr lang="en-US" dirty="0" smtClean="0"/>
              <a:t>Energy-saving</a:t>
            </a:r>
          </a:p>
          <a:p>
            <a:r>
              <a:rPr lang="en-US" dirty="0" smtClean="0"/>
              <a:t>Privacy-risk</a:t>
            </a:r>
          </a:p>
          <a:p>
            <a:r>
              <a:rPr lang="en-US" dirty="0" smtClean="0"/>
              <a:t>Security</a:t>
            </a:r>
          </a:p>
          <a:p>
            <a:r>
              <a:rPr lang="en-US" dirty="0" smtClean="0"/>
              <a:t>Understanding human life (Semantics)</a:t>
            </a:r>
          </a:p>
          <a:p>
            <a:r>
              <a:rPr lang="en-US" dirty="0" smtClean="0"/>
              <a:t>Sensing</a:t>
            </a:r>
          </a:p>
          <a:p>
            <a:r>
              <a:rPr lang="en-US" dirty="0" smtClean="0"/>
              <a:t>Interface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p:txBody>
          <a:bodyPr>
            <a:normAutofit/>
          </a:bodyPr>
          <a:lstStyle/>
          <a:p>
            <a:r>
              <a:rPr lang="en-US" dirty="0" smtClean="0"/>
              <a:t>Areas of interest in Mobile Computing</a:t>
            </a:r>
          </a:p>
          <a:p>
            <a:pPr lvl="1"/>
            <a:r>
              <a:rPr lang="en-US" dirty="0" smtClean="0"/>
              <a:t>Mobility-aware networking</a:t>
            </a:r>
          </a:p>
          <a:p>
            <a:pPr lvl="1"/>
            <a:r>
              <a:rPr lang="en-US" dirty="0" smtClean="0"/>
              <a:t>Mobile sensing</a:t>
            </a:r>
          </a:p>
          <a:p>
            <a:pPr lvl="1"/>
            <a:r>
              <a:rPr lang="en-US" dirty="0" smtClean="0"/>
              <a:t>Situation recognition</a:t>
            </a:r>
          </a:p>
          <a:p>
            <a:pPr lvl="1"/>
            <a:r>
              <a:rPr lang="en-US" dirty="0" smtClean="0"/>
              <a:t>Context-aware Intelligence</a:t>
            </a:r>
          </a:p>
          <a:p>
            <a:pPr lvl="1"/>
            <a:r>
              <a:rPr lang="en-US" dirty="0" smtClean="0"/>
              <a:t>Security &amp; Privacy</a:t>
            </a:r>
          </a:p>
          <a:p>
            <a:pPr lvl="1"/>
            <a:r>
              <a:rPr lang="en-US" dirty="0" smtClean="0"/>
              <a:t>App: Remote Health Monitoring, Traffic Monitoring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36912"/>
            <a:ext cx="8229600" cy="3489251"/>
          </a:xfrm>
        </p:spPr>
        <p:txBody>
          <a:bodyPr>
            <a:normAutofit/>
          </a:bodyPr>
          <a:lstStyle/>
          <a:p>
            <a:pPr algn="ctr">
              <a:buNone/>
            </a:pPr>
            <a:r>
              <a:rPr lang="en-US" sz="5400" i="1" dirty="0" smtClean="0"/>
              <a:t>Any question?</a:t>
            </a:r>
            <a:endParaRPr lang="en-US" sz="5400"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Mobility-aware Networking</a:t>
            </a:r>
            <a:endParaRPr lang="en-US" dirty="0"/>
          </a:p>
        </p:txBody>
      </p:sp>
      <p:sp>
        <p:nvSpPr>
          <p:cNvPr id="3" name="Content Placeholder 2"/>
          <p:cNvSpPr>
            <a:spLocks noGrp="1"/>
          </p:cNvSpPr>
          <p:nvPr>
            <p:ph idx="1"/>
          </p:nvPr>
        </p:nvSpPr>
        <p:spPr/>
        <p:txBody>
          <a:bodyPr>
            <a:normAutofit lnSpcReduction="10000"/>
          </a:bodyPr>
          <a:lstStyle/>
          <a:p>
            <a:r>
              <a:rPr lang="en-US" dirty="0" smtClean="0"/>
              <a:t>Research question: </a:t>
            </a:r>
          </a:p>
          <a:p>
            <a:pPr lvl="1"/>
            <a:r>
              <a:rPr lang="en-US" i="1" dirty="0" smtClean="0"/>
              <a:t>How to provide always-on network connectivity to mobile devices?</a:t>
            </a:r>
          </a:p>
          <a:p>
            <a:r>
              <a:rPr lang="en-US" i="1" dirty="0" smtClean="0"/>
              <a:t>Cellular network provides low-bandwidth always-on network connectivity, already</a:t>
            </a:r>
          </a:p>
          <a:p>
            <a:r>
              <a:rPr lang="en-US" i="1" dirty="0" smtClean="0"/>
              <a:t>High-bandwidth networking</a:t>
            </a:r>
          </a:p>
          <a:p>
            <a:pPr lvl="1"/>
            <a:r>
              <a:rPr lang="en-US" i="1" dirty="0" smtClean="0"/>
              <a:t>Wi-Fi handoff</a:t>
            </a:r>
          </a:p>
          <a:p>
            <a:r>
              <a:rPr lang="en-US" i="1" dirty="0" smtClean="0"/>
              <a:t>Inter-networking</a:t>
            </a:r>
          </a:p>
          <a:p>
            <a:r>
              <a:rPr lang="en-US" i="1" dirty="0" smtClean="0"/>
              <a:t>Traditional MANET issues</a:t>
            </a:r>
            <a:endParaRPr lang="en-US"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Hand-off in </a:t>
            </a:r>
            <a:r>
              <a:rPr lang="en-US" dirty="0" err="1" smtClean="0"/>
              <a:t>WiFi</a:t>
            </a:r>
            <a:endParaRPr lang="en-US" dirty="0"/>
          </a:p>
        </p:txBody>
      </p:sp>
      <p:sp>
        <p:nvSpPr>
          <p:cNvPr id="3" name="Content Placeholder 2"/>
          <p:cNvSpPr>
            <a:spLocks noGrp="1"/>
          </p:cNvSpPr>
          <p:nvPr>
            <p:ph idx="1"/>
          </p:nvPr>
        </p:nvSpPr>
        <p:spPr/>
        <p:txBody>
          <a:bodyPr>
            <a:normAutofit lnSpcReduction="10000"/>
          </a:bodyPr>
          <a:lstStyle/>
          <a:p>
            <a:r>
              <a:rPr lang="en-US" dirty="0" smtClean="0"/>
              <a:t>Want to move from one AP to another</a:t>
            </a:r>
          </a:p>
          <a:p>
            <a:r>
              <a:rPr lang="en-US" dirty="0" smtClean="0"/>
              <a:t>And </a:t>
            </a:r>
            <a:r>
              <a:rPr lang="en-US" dirty="0"/>
              <a:t>m</a:t>
            </a:r>
            <a:r>
              <a:rPr lang="en-US" dirty="0" smtClean="0"/>
              <a:t>ake it fast!</a:t>
            </a:r>
          </a:p>
          <a:p>
            <a:r>
              <a:rPr lang="en-US" dirty="0" smtClean="0"/>
              <a:t>Better story-telling: </a:t>
            </a:r>
          </a:p>
          <a:p>
            <a:pPr lvl="1"/>
            <a:r>
              <a:rPr lang="en-US" dirty="0" smtClean="0"/>
              <a:t>Why?</a:t>
            </a:r>
          </a:p>
          <a:p>
            <a:pPr lvl="1"/>
            <a:r>
              <a:rPr lang="en-US" dirty="0" smtClean="0"/>
              <a:t>Do exactly what?</a:t>
            </a:r>
          </a:p>
          <a:p>
            <a:pPr lvl="1"/>
            <a:r>
              <a:rPr lang="en-US" dirty="0" smtClean="0"/>
              <a:t>Is it hard?</a:t>
            </a:r>
          </a:p>
          <a:p>
            <a:pPr lvl="1"/>
            <a:r>
              <a:rPr lang="en-US" dirty="0" smtClean="0"/>
              <a:t>Did others do?</a:t>
            </a:r>
          </a:p>
          <a:p>
            <a:pPr lvl="1"/>
            <a:r>
              <a:rPr lang="en-US" dirty="0" smtClean="0"/>
              <a:t>How would you do?</a:t>
            </a:r>
          </a:p>
          <a:p>
            <a:pPr lvl="1"/>
            <a:r>
              <a:rPr lang="en-US" dirty="0" smtClean="0"/>
              <a:t>How do you </a:t>
            </a:r>
            <a:r>
              <a:rPr lang="en-US" dirty="0" err="1" smtClean="0"/>
              <a:t>eval</a:t>
            </a:r>
            <a:r>
              <a:rPr lang="en-US" dirty="0" smtClean="0"/>
              <a:t>?</a:t>
            </a:r>
          </a:p>
        </p:txBody>
      </p:sp>
      <p:cxnSp>
        <p:nvCxnSpPr>
          <p:cNvPr id="4" name="Straight Connector 3"/>
          <p:cNvCxnSpPr/>
          <p:nvPr/>
        </p:nvCxnSpPr>
        <p:spPr>
          <a:xfrm>
            <a:off x="4735354" y="4566308"/>
            <a:ext cx="1500198" cy="128588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4663916" y="3137549"/>
            <a:ext cx="1214446" cy="121444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0800000">
            <a:off x="6092678" y="3137550"/>
            <a:ext cx="1857389" cy="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6200000" flipH="1">
            <a:off x="5842644" y="3387580"/>
            <a:ext cx="1000131" cy="64294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14" idx="3"/>
          </p:cNvCxnSpPr>
          <p:nvPr/>
        </p:nvCxnSpPr>
        <p:spPr>
          <a:xfrm flipV="1">
            <a:off x="4819374" y="4351994"/>
            <a:ext cx="1701930" cy="5409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78494" y="4406088"/>
            <a:ext cx="1500198" cy="8746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878494" y="3280424"/>
            <a:ext cx="1214446" cy="100013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5825298" y="4976562"/>
            <a:ext cx="1534889" cy="42863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V="1">
            <a:off x="7417426" y="4105105"/>
            <a:ext cx="1928826" cy="27946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521304" y="5352126"/>
            <a:ext cx="1714512" cy="5715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4" name="Picture 6" descr="C:\Users\mhshin\AppData\Local\Microsoft\Windows\Temporary Internet Files\Content.IE5\N3386ITT\MCj03984990000[1].wmf"/>
          <p:cNvPicPr>
            <a:picLocks noChangeAspect="1" noChangeArrowheads="1"/>
          </p:cNvPicPr>
          <p:nvPr/>
        </p:nvPicPr>
        <p:blipFill>
          <a:blip r:embed="rId2" cstate="print"/>
          <a:srcRect/>
          <a:stretch>
            <a:fillRect/>
          </a:stretch>
        </p:blipFill>
        <p:spPr bwMode="auto">
          <a:xfrm>
            <a:off x="4235288" y="4137680"/>
            <a:ext cx="584086" cy="536814"/>
          </a:xfrm>
          <a:prstGeom prst="rect">
            <a:avLst/>
          </a:prstGeom>
          <a:noFill/>
        </p:spPr>
      </p:pic>
      <p:pic>
        <p:nvPicPr>
          <p:cNvPr id="15" name="Picture 6" descr="C:\Users\mhshin\AppData\Local\Microsoft\Windows\Temporary Internet Files\Content.IE5\N3386ITT\MCj03984990000[1].wmf"/>
          <p:cNvPicPr>
            <a:picLocks noChangeAspect="1" noChangeArrowheads="1"/>
          </p:cNvPicPr>
          <p:nvPr/>
        </p:nvPicPr>
        <p:blipFill>
          <a:blip r:embed="rId2" cstate="print"/>
          <a:srcRect/>
          <a:stretch>
            <a:fillRect/>
          </a:stretch>
        </p:blipFill>
        <p:spPr bwMode="auto">
          <a:xfrm>
            <a:off x="5592610" y="2708920"/>
            <a:ext cx="584086" cy="536814"/>
          </a:xfrm>
          <a:prstGeom prst="rect">
            <a:avLst/>
          </a:prstGeom>
          <a:noFill/>
        </p:spPr>
      </p:pic>
      <p:pic>
        <p:nvPicPr>
          <p:cNvPr id="16" name="Picture 6" descr="C:\Users\mhshin\AppData\Local\Microsoft\Windows\Temporary Internet Files\Content.IE5\N3386ITT\MCj03984990000[1].wmf"/>
          <p:cNvPicPr>
            <a:picLocks noChangeAspect="1" noChangeArrowheads="1"/>
          </p:cNvPicPr>
          <p:nvPr/>
        </p:nvPicPr>
        <p:blipFill>
          <a:blip r:embed="rId2" cstate="print"/>
          <a:srcRect/>
          <a:stretch>
            <a:fillRect/>
          </a:stretch>
        </p:blipFill>
        <p:spPr bwMode="auto">
          <a:xfrm>
            <a:off x="6021238" y="5637878"/>
            <a:ext cx="584086" cy="536814"/>
          </a:xfrm>
          <a:prstGeom prst="rect">
            <a:avLst/>
          </a:prstGeom>
          <a:noFill/>
        </p:spPr>
      </p:pic>
      <p:pic>
        <p:nvPicPr>
          <p:cNvPr id="17" name="Picture 6" descr="C:\Users\mhshin\AppData\Local\Microsoft\Windows\Temporary Internet Files\Content.IE5\N3386ITT\MCj03984990000[1].wmf"/>
          <p:cNvPicPr>
            <a:picLocks noChangeAspect="1" noChangeArrowheads="1"/>
          </p:cNvPicPr>
          <p:nvPr/>
        </p:nvPicPr>
        <p:blipFill>
          <a:blip r:embed="rId2" cstate="print"/>
          <a:srcRect/>
          <a:stretch>
            <a:fillRect/>
          </a:stretch>
        </p:blipFill>
        <p:spPr bwMode="auto">
          <a:xfrm>
            <a:off x="6449866" y="3994804"/>
            <a:ext cx="584086" cy="536814"/>
          </a:xfrm>
          <a:prstGeom prst="rect">
            <a:avLst/>
          </a:prstGeom>
          <a:noFill/>
        </p:spPr>
      </p:pic>
      <p:pic>
        <p:nvPicPr>
          <p:cNvPr id="18" name="Picture 6" descr="C:\Users\mhshin\AppData\Local\Microsoft\Windows\Temporary Internet Files\Content.IE5\N3386ITT\MCj03984990000[1].wmf"/>
          <p:cNvPicPr>
            <a:picLocks noChangeAspect="1" noChangeArrowheads="1"/>
          </p:cNvPicPr>
          <p:nvPr/>
        </p:nvPicPr>
        <p:blipFill>
          <a:blip r:embed="rId2" cstate="print"/>
          <a:srcRect/>
          <a:stretch>
            <a:fillRect/>
          </a:stretch>
        </p:blipFill>
        <p:spPr bwMode="auto">
          <a:xfrm>
            <a:off x="7807188" y="2851796"/>
            <a:ext cx="584086" cy="536814"/>
          </a:xfrm>
          <a:prstGeom prst="rect">
            <a:avLst/>
          </a:prstGeom>
          <a:noFill/>
        </p:spPr>
      </p:pic>
      <p:pic>
        <p:nvPicPr>
          <p:cNvPr id="19" name="Picture 6" descr="C:\Users\mhshin\AppData\Local\Microsoft\Windows\Temporary Internet Files\Content.IE5\N3386ITT\MCj03984990000[1].wmf"/>
          <p:cNvPicPr>
            <a:picLocks noChangeAspect="1" noChangeArrowheads="1"/>
          </p:cNvPicPr>
          <p:nvPr/>
        </p:nvPicPr>
        <p:blipFill>
          <a:blip r:embed="rId2" cstate="print"/>
          <a:srcRect/>
          <a:stretch>
            <a:fillRect/>
          </a:stretch>
        </p:blipFill>
        <p:spPr bwMode="auto">
          <a:xfrm>
            <a:off x="8164378" y="4958188"/>
            <a:ext cx="584086" cy="536814"/>
          </a:xfrm>
          <a:prstGeom prst="rect">
            <a:avLst/>
          </a:prstGeom>
          <a:noFill/>
        </p:spPr>
      </p:pic>
      <p:pic>
        <p:nvPicPr>
          <p:cNvPr id="20" name="Picture 19" descr="Samsung_GT-S5230.png"/>
          <p:cNvPicPr>
            <a:picLocks noChangeAspect="1"/>
          </p:cNvPicPr>
          <p:nvPr/>
        </p:nvPicPr>
        <p:blipFill>
          <a:blip r:embed="rId3" cstate="print"/>
          <a:stretch>
            <a:fillRect/>
          </a:stretch>
        </p:blipFill>
        <p:spPr>
          <a:xfrm>
            <a:off x="5449734" y="5623975"/>
            <a:ext cx="450776" cy="656845"/>
          </a:xfrm>
          <a:prstGeom prst="rect">
            <a:avLst/>
          </a:prstGeom>
        </p:spPr>
      </p:pic>
      <p:pic>
        <p:nvPicPr>
          <p:cNvPr id="21" name="Picture 20" descr="Samsung_GT-S5230.png"/>
          <p:cNvPicPr>
            <a:picLocks noChangeAspect="1"/>
          </p:cNvPicPr>
          <p:nvPr/>
        </p:nvPicPr>
        <p:blipFill>
          <a:blip r:embed="rId3" cstate="print">
            <a:grayscl/>
          </a:blip>
          <a:stretch>
            <a:fillRect/>
          </a:stretch>
        </p:blipFill>
        <p:spPr>
          <a:xfrm>
            <a:off x="4378164" y="4909595"/>
            <a:ext cx="450776" cy="656845"/>
          </a:xfrm>
          <a:prstGeom prst="rect">
            <a:avLst/>
          </a:prstGeom>
        </p:spPr>
      </p:pic>
      <p:cxnSp>
        <p:nvCxnSpPr>
          <p:cNvPr id="22" name="Straight Arrow Connector 21"/>
          <p:cNvCxnSpPr/>
          <p:nvPr/>
        </p:nvCxnSpPr>
        <p:spPr>
          <a:xfrm>
            <a:off x="4828940" y="5309456"/>
            <a:ext cx="620794" cy="528833"/>
          </a:xfrm>
          <a:prstGeom prst="straightConnector1">
            <a:avLst/>
          </a:prstGeom>
          <a:ln w="19050">
            <a:solidFill>
              <a:schemeClr val="tx2">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306726" y="5754709"/>
            <a:ext cx="969689" cy="369332"/>
          </a:xfrm>
          <a:prstGeom prst="rect">
            <a:avLst/>
          </a:prstGeom>
          <a:noFill/>
        </p:spPr>
        <p:txBody>
          <a:bodyPr wrap="none" rtlCol="0">
            <a:spAutoFit/>
          </a:bodyPr>
          <a:lstStyle/>
          <a:p>
            <a:r>
              <a:rPr lang="en-US" dirty="0" smtClean="0"/>
              <a:t>Handoff</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Hand-off in </a:t>
            </a:r>
            <a:r>
              <a:rPr lang="en-US" dirty="0" err="1" smtClean="0"/>
              <a:t>WiFi</a:t>
            </a:r>
            <a:endParaRPr lang="en-US" dirty="0"/>
          </a:p>
        </p:txBody>
      </p:sp>
      <p:sp>
        <p:nvSpPr>
          <p:cNvPr id="3" name="Content Placeholder 2"/>
          <p:cNvSpPr>
            <a:spLocks noGrp="1"/>
          </p:cNvSpPr>
          <p:nvPr>
            <p:ph idx="1"/>
          </p:nvPr>
        </p:nvSpPr>
        <p:spPr/>
        <p:txBody>
          <a:bodyPr>
            <a:normAutofit/>
          </a:bodyPr>
          <a:lstStyle/>
          <a:p>
            <a:r>
              <a:rPr lang="en-US" dirty="0" smtClean="0"/>
              <a:t>Motivation (Why?)</a:t>
            </a:r>
          </a:p>
          <a:p>
            <a:pPr lvl="1"/>
            <a:r>
              <a:rPr lang="en-US" dirty="0" smtClean="0"/>
              <a:t>Increasing mobility, Increasing bandwidth demand, Increasing security demand, …</a:t>
            </a:r>
          </a:p>
          <a:p>
            <a:pPr lvl="1"/>
            <a:r>
              <a:rPr lang="en-US" dirty="0" smtClean="0"/>
              <a:t>But, Handoff is slow (=handoff latency is large)</a:t>
            </a:r>
          </a:p>
          <a:p>
            <a:r>
              <a:rPr lang="en-US" dirty="0" smtClean="0"/>
              <a:t>Goal/Objective/Problem def. (Do what?)</a:t>
            </a:r>
          </a:p>
          <a:p>
            <a:pPr lvl="1"/>
            <a:r>
              <a:rPr lang="en-US" dirty="0" smtClean="0"/>
              <a:t>Provide seamless connectivity during mobility beyond one AP</a:t>
            </a:r>
          </a:p>
          <a:p>
            <a:pPr lvl="1"/>
            <a:r>
              <a:rPr lang="en-US" dirty="0" smtClean="0"/>
              <a:t>Minimize handoff latency down to </a:t>
            </a:r>
            <a:r>
              <a:rPr lang="en-US" i="1" dirty="0" smtClean="0">
                <a:latin typeface="Times New Roman" pitchFamily="18" charset="0"/>
                <a:cs typeface="Times New Roman" pitchFamily="18" charset="0"/>
              </a:rPr>
              <a:t>x</a:t>
            </a:r>
            <a:r>
              <a:rPr lang="en-US" dirty="0" smtClean="0"/>
              <a:t> ms to support VoIP/Video streaming apps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Hand-off in </a:t>
            </a:r>
            <a:r>
              <a:rPr lang="en-US" dirty="0" err="1" smtClean="0"/>
              <a:t>WiFi</a:t>
            </a:r>
            <a:endParaRPr lang="en-US" dirty="0"/>
          </a:p>
        </p:txBody>
      </p:sp>
      <p:sp>
        <p:nvSpPr>
          <p:cNvPr id="3" name="Content Placeholder 2"/>
          <p:cNvSpPr>
            <a:spLocks noGrp="1"/>
          </p:cNvSpPr>
          <p:nvPr>
            <p:ph idx="1"/>
          </p:nvPr>
        </p:nvSpPr>
        <p:spPr/>
        <p:txBody>
          <a:bodyPr>
            <a:normAutofit/>
          </a:bodyPr>
          <a:lstStyle/>
          <a:p>
            <a:r>
              <a:rPr lang="en-US" dirty="0" smtClean="0"/>
              <a:t>Challenges (Why is it hard?)</a:t>
            </a:r>
          </a:p>
          <a:p>
            <a:pPr lvl="1"/>
            <a:r>
              <a:rPr lang="en-US" dirty="0" smtClean="0"/>
              <a:t>Need to complete necessary handoff procedures</a:t>
            </a:r>
          </a:p>
          <a:p>
            <a:pPr lvl="1"/>
            <a:r>
              <a:rPr lang="en-US" dirty="0" smtClean="0"/>
              <a:t>Handoff = (Detection) + </a:t>
            </a:r>
            <a:r>
              <a:rPr lang="en-US" dirty="0" smtClean="0">
                <a:solidFill>
                  <a:srgbClr val="FF0000"/>
                </a:solidFill>
              </a:rPr>
              <a:t>Scanning</a:t>
            </a:r>
            <a:r>
              <a:rPr lang="en-US" dirty="0" smtClean="0"/>
              <a:t> + Association </a:t>
            </a:r>
            <a:br>
              <a:rPr lang="en-US" dirty="0" smtClean="0"/>
            </a:br>
            <a:r>
              <a:rPr lang="en-US" dirty="0" smtClean="0"/>
              <a:t>                  + Security + </a:t>
            </a:r>
            <a:r>
              <a:rPr lang="en-US" dirty="0"/>
              <a:t>V</a:t>
            </a:r>
            <a:r>
              <a:rPr lang="en-US" dirty="0" smtClean="0"/>
              <a:t>ertical handoff</a:t>
            </a:r>
          </a:p>
          <a:p>
            <a:pPr lvl="2"/>
            <a:r>
              <a:rPr lang="en-US" dirty="0" smtClean="0"/>
              <a:t>(Detection: when to handoff)</a:t>
            </a:r>
          </a:p>
          <a:p>
            <a:pPr lvl="2"/>
            <a:r>
              <a:rPr lang="en-US" dirty="0" smtClean="0"/>
              <a:t>Scanning (probe): find best AP, slow, O(#</a:t>
            </a:r>
            <a:r>
              <a:rPr lang="en-US" dirty="0" err="1" smtClean="0"/>
              <a:t>ch</a:t>
            </a:r>
            <a:r>
              <a:rPr lang="en-US" dirty="0" smtClean="0"/>
              <a:t>, #</a:t>
            </a:r>
            <a:r>
              <a:rPr lang="en-US" dirty="0" err="1" smtClean="0"/>
              <a:t>Aps</a:t>
            </a:r>
            <a:r>
              <a:rPr lang="en-US" dirty="0" smtClean="0"/>
              <a:t>)</a:t>
            </a:r>
          </a:p>
          <a:p>
            <a:pPr lvl="2"/>
            <a:r>
              <a:rPr lang="en-US" dirty="0" smtClean="0"/>
              <a:t>Association: quick</a:t>
            </a:r>
          </a:p>
          <a:p>
            <a:pPr lvl="2"/>
            <a:r>
              <a:rPr lang="en-US" dirty="0" smtClean="0"/>
              <a:t>Security: Auth &amp; Key Exchange, Auth server, slow</a:t>
            </a:r>
          </a:p>
          <a:p>
            <a:pPr lvl="2"/>
            <a:r>
              <a:rPr lang="en-US" dirty="0" smtClean="0"/>
              <a:t>Vertical handoff: Network-layer (IP assign), slow</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Course Information (1)</a:t>
            </a:r>
            <a:endParaRPr lang="en-US" b="1" dirty="0"/>
          </a:p>
        </p:txBody>
      </p:sp>
      <p:sp>
        <p:nvSpPr>
          <p:cNvPr id="3" name="Content Placeholder 2"/>
          <p:cNvSpPr>
            <a:spLocks noGrp="1"/>
          </p:cNvSpPr>
          <p:nvPr>
            <p:ph idx="1"/>
          </p:nvPr>
        </p:nvSpPr>
        <p:spPr/>
        <p:txBody>
          <a:bodyPr>
            <a:normAutofit/>
          </a:bodyPr>
          <a:lstStyle/>
          <a:p>
            <a:r>
              <a:rPr lang="en-US" dirty="0" smtClean="0"/>
              <a:t>Instructor</a:t>
            </a:r>
          </a:p>
          <a:p>
            <a:pPr lvl="1"/>
            <a:r>
              <a:rPr lang="en-US" b="1" i="1" dirty="0" smtClean="0"/>
              <a:t>Minho Shin </a:t>
            </a:r>
            <a:r>
              <a:rPr lang="en-US" i="1" dirty="0" smtClean="0"/>
              <a:t>(call by name!)</a:t>
            </a:r>
          </a:p>
          <a:p>
            <a:pPr lvl="1"/>
            <a:r>
              <a:rPr lang="en-US" dirty="0" smtClean="0"/>
              <a:t>Room 5745, 5</a:t>
            </a:r>
            <a:r>
              <a:rPr lang="en-US" baseline="30000" dirty="0" smtClean="0"/>
              <a:t>th</a:t>
            </a:r>
            <a:r>
              <a:rPr lang="en-US" dirty="0" smtClean="0"/>
              <a:t> Engineering Bldg.</a:t>
            </a:r>
          </a:p>
          <a:p>
            <a:pPr lvl="1"/>
            <a:r>
              <a:rPr lang="en-US" dirty="0" smtClean="0"/>
              <a:t>Phone: 031-330-6786</a:t>
            </a:r>
          </a:p>
          <a:p>
            <a:pPr lvl="1"/>
            <a:r>
              <a:rPr lang="en-US" dirty="0" smtClean="0"/>
              <a:t>Email: </a:t>
            </a:r>
            <a:r>
              <a:rPr lang="en-US" dirty="0" smtClean="0">
                <a:hlinkClick r:id="rId2"/>
              </a:rPr>
              <a:t>mhshin@mju.ac.kr</a:t>
            </a:r>
            <a:endParaRPr lang="en-US" dirty="0" smtClean="0"/>
          </a:p>
          <a:p>
            <a:pPr lvl="1"/>
            <a:r>
              <a:rPr lang="en-US" dirty="0" smtClean="0"/>
              <a:t>Office Hour: appointment by email</a:t>
            </a:r>
          </a:p>
          <a:p>
            <a:pPr lvl="1"/>
            <a:r>
              <a:rPr lang="en-US" dirty="0" smtClean="0"/>
              <a:t>Research Domain</a:t>
            </a:r>
          </a:p>
          <a:p>
            <a:pPr lvl="2"/>
            <a:r>
              <a:rPr lang="en-US" dirty="0" smtClean="0"/>
              <a:t>Wireless Networks and Mobile Computing</a:t>
            </a:r>
          </a:p>
          <a:p>
            <a:pPr lvl="1"/>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andoff.png"/>
          <p:cNvPicPr>
            <a:picLocks noGrp="1" noChangeAspect="1"/>
          </p:cNvPicPr>
          <p:nvPr>
            <p:ph idx="1"/>
          </p:nvPr>
        </p:nvPicPr>
        <p:blipFill>
          <a:blip r:embed="rId2" cstate="print"/>
          <a:stretch>
            <a:fillRect/>
          </a:stretch>
        </p:blipFill>
        <p:spPr>
          <a:xfrm>
            <a:off x="607736" y="260648"/>
            <a:ext cx="7132615" cy="6481781"/>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anning.png"/>
          <p:cNvPicPr>
            <a:picLocks noGrp="1" noChangeAspect="1"/>
          </p:cNvPicPr>
          <p:nvPr>
            <p:ph idx="1"/>
          </p:nvPr>
        </p:nvPicPr>
        <p:blipFill>
          <a:blip r:embed="rId2" cstate="print"/>
          <a:stretch>
            <a:fillRect/>
          </a:stretch>
        </p:blipFill>
        <p:spPr>
          <a:xfrm>
            <a:off x="457200" y="2204071"/>
            <a:ext cx="8229600" cy="2737097"/>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Handoff in </a:t>
            </a:r>
            <a:r>
              <a:rPr lang="en-US" dirty="0" err="1" smtClean="0"/>
              <a:t>WiFi</a:t>
            </a:r>
            <a:endParaRPr lang="en-US" dirty="0"/>
          </a:p>
        </p:txBody>
      </p:sp>
      <p:sp>
        <p:nvSpPr>
          <p:cNvPr id="3" name="Content Placeholder 2"/>
          <p:cNvSpPr>
            <a:spLocks noGrp="1"/>
          </p:cNvSpPr>
          <p:nvPr>
            <p:ph idx="1"/>
          </p:nvPr>
        </p:nvSpPr>
        <p:spPr/>
        <p:txBody>
          <a:bodyPr/>
          <a:lstStyle/>
          <a:p>
            <a:r>
              <a:rPr lang="en-US" dirty="0" smtClean="0"/>
              <a:t>Related work (scanning)</a:t>
            </a:r>
          </a:p>
          <a:p>
            <a:pPr lvl="1"/>
            <a:r>
              <a:rPr lang="en-US" dirty="0" smtClean="0"/>
              <a:t>Optimize Min/</a:t>
            </a:r>
            <a:r>
              <a:rPr lang="en-US" dirty="0" err="1" smtClean="0"/>
              <a:t>MaxChannelTime</a:t>
            </a:r>
            <a:endParaRPr lang="en-US" dirty="0" smtClean="0"/>
          </a:p>
          <a:p>
            <a:pPr lvl="1"/>
            <a:r>
              <a:rPr lang="en-US" dirty="0" smtClean="0"/>
              <a:t>Selected Scanning (</a:t>
            </a:r>
            <a:r>
              <a:rPr lang="en-US" dirty="0"/>
              <a:t>C</a:t>
            </a:r>
            <a:r>
              <a:rPr lang="en-US" dirty="0" smtClean="0"/>
              <a:t>hannel Masking)</a:t>
            </a:r>
          </a:p>
          <a:p>
            <a:pPr lvl="1"/>
            <a:r>
              <a:rPr lang="en-US" dirty="0" smtClean="0"/>
              <a:t>Neighbor Graph (NG-pruning)</a:t>
            </a:r>
          </a:p>
          <a:p>
            <a:pPr lvl="1"/>
            <a:r>
              <a:rPr lang="en-US" dirty="0" smtClean="0"/>
              <a:t>Collaboration with APs (</a:t>
            </a:r>
            <a:r>
              <a:rPr lang="en-US" dirty="0" err="1" smtClean="0"/>
              <a:t>SyncScan</a:t>
            </a:r>
            <a:r>
              <a:rPr lang="en-US" dirty="0" smtClean="0"/>
              <a:t>)</a:t>
            </a:r>
          </a:p>
          <a:p>
            <a:pPr lvl="1"/>
            <a:r>
              <a:rPr lang="en-US" dirty="0" smtClean="0"/>
              <a:t>Multi-radio scanning (</a:t>
            </a:r>
            <a:r>
              <a:rPr lang="en-US" dirty="0" err="1" smtClean="0"/>
              <a:t>MultiScan</a:t>
            </a:r>
            <a:r>
              <a:rPr lang="en-US" dirty="0" smtClean="0"/>
              <a:t>)</a:t>
            </a:r>
          </a:p>
          <a:p>
            <a:pPr lvl="1"/>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838200"/>
          </a:xfrm>
        </p:spPr>
        <p:txBody>
          <a:bodyPr/>
          <a:lstStyle/>
          <a:p>
            <a:r>
              <a:rPr lang="en-US" dirty="0" smtClean="0"/>
              <a:t>Fast Scanning with NG-pruning</a:t>
            </a:r>
            <a:endParaRPr lang="en-US" dirty="0"/>
          </a:p>
        </p:txBody>
      </p:sp>
      <p:cxnSp>
        <p:nvCxnSpPr>
          <p:cNvPr id="7" name="Straight Connector 6"/>
          <p:cNvCxnSpPr/>
          <p:nvPr/>
        </p:nvCxnSpPr>
        <p:spPr>
          <a:xfrm rot="16200000" flipH="1">
            <a:off x="2188384" y="3423699"/>
            <a:ext cx="1000131" cy="642942"/>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14" idx="3"/>
          </p:cNvCxnSpPr>
          <p:nvPr/>
        </p:nvCxnSpPr>
        <p:spPr>
          <a:xfrm flipV="1">
            <a:off x="1165114" y="4388113"/>
            <a:ext cx="1701930" cy="54093"/>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24234" y="4442207"/>
            <a:ext cx="1285884" cy="1052168"/>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224234" y="3316543"/>
            <a:ext cx="1214446" cy="1000132"/>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2349634" y="4905525"/>
            <a:ext cx="1249136" cy="357192"/>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14" name="Picture 6" descr="C:\Users\mhshin\AppData\Local\Microsoft\Windows\Temporary Internet Files\Content.IE5\N3386ITT\MCj03984990000[1].wmf"/>
          <p:cNvPicPr>
            <a:picLocks noChangeAspect="1" noChangeArrowheads="1"/>
          </p:cNvPicPr>
          <p:nvPr/>
        </p:nvPicPr>
        <p:blipFill>
          <a:blip r:embed="rId3" cstate="print"/>
          <a:srcRect/>
          <a:stretch>
            <a:fillRect/>
          </a:stretch>
        </p:blipFill>
        <p:spPr bwMode="auto">
          <a:xfrm>
            <a:off x="581028" y="4173799"/>
            <a:ext cx="584086" cy="536814"/>
          </a:xfrm>
          <a:prstGeom prst="rect">
            <a:avLst/>
          </a:prstGeom>
          <a:noFill/>
        </p:spPr>
      </p:pic>
      <p:pic>
        <p:nvPicPr>
          <p:cNvPr id="15" name="Picture 6" descr="C:\Users\mhshin\AppData\Local\Microsoft\Windows\Temporary Internet Files\Content.IE5\N3386ITT\MCj03984990000[1].wmf"/>
          <p:cNvPicPr>
            <a:picLocks noChangeAspect="1" noChangeArrowheads="1"/>
          </p:cNvPicPr>
          <p:nvPr/>
        </p:nvPicPr>
        <p:blipFill>
          <a:blip r:embed="rId3" cstate="print"/>
          <a:srcRect/>
          <a:stretch>
            <a:fillRect/>
          </a:stretch>
        </p:blipFill>
        <p:spPr bwMode="auto">
          <a:xfrm>
            <a:off x="1938350" y="2745039"/>
            <a:ext cx="584086" cy="536814"/>
          </a:xfrm>
          <a:prstGeom prst="rect">
            <a:avLst/>
          </a:prstGeom>
          <a:noFill/>
        </p:spPr>
      </p:pic>
      <p:pic>
        <p:nvPicPr>
          <p:cNvPr id="17" name="Picture 6" descr="C:\Users\mhshin\AppData\Local\Microsoft\Windows\Temporary Internet Files\Content.IE5\N3386ITT\MCj03984990000[1].wmf"/>
          <p:cNvPicPr>
            <a:picLocks noChangeAspect="1" noChangeArrowheads="1"/>
          </p:cNvPicPr>
          <p:nvPr/>
        </p:nvPicPr>
        <p:blipFill>
          <a:blip r:embed="rId3" cstate="print"/>
          <a:srcRect/>
          <a:stretch>
            <a:fillRect/>
          </a:stretch>
        </p:blipFill>
        <p:spPr bwMode="auto">
          <a:xfrm>
            <a:off x="2795606" y="4030923"/>
            <a:ext cx="584086" cy="536814"/>
          </a:xfrm>
          <a:prstGeom prst="rect">
            <a:avLst/>
          </a:prstGeom>
          <a:noFill/>
        </p:spPr>
      </p:pic>
      <p:pic>
        <p:nvPicPr>
          <p:cNvPr id="18" name="Picture 6" descr="C:\Users\mhshin\AppData\Local\Microsoft\Windows\Temporary Internet Files\Content.IE5\N3386ITT\MCj03984990000[1].wmf"/>
          <p:cNvPicPr>
            <a:picLocks noChangeAspect="1" noChangeArrowheads="1"/>
          </p:cNvPicPr>
          <p:nvPr/>
        </p:nvPicPr>
        <p:blipFill>
          <a:blip r:embed="rId3" cstate="print"/>
          <a:srcRect/>
          <a:stretch>
            <a:fillRect/>
          </a:stretch>
        </p:blipFill>
        <p:spPr bwMode="auto">
          <a:xfrm>
            <a:off x="4152928" y="2887915"/>
            <a:ext cx="584086" cy="536814"/>
          </a:xfrm>
          <a:prstGeom prst="rect">
            <a:avLst/>
          </a:prstGeom>
          <a:noFill/>
        </p:spPr>
      </p:pic>
      <p:pic>
        <p:nvPicPr>
          <p:cNvPr id="20" name="Picture 19" descr="Samsung_GT-S5230.png"/>
          <p:cNvPicPr>
            <a:picLocks noChangeAspect="1"/>
          </p:cNvPicPr>
          <p:nvPr/>
        </p:nvPicPr>
        <p:blipFill>
          <a:blip r:embed="rId4" cstate="print"/>
          <a:stretch>
            <a:fillRect/>
          </a:stretch>
        </p:blipFill>
        <p:spPr>
          <a:xfrm>
            <a:off x="2428860" y="4429132"/>
            <a:ext cx="450776" cy="656845"/>
          </a:xfrm>
          <a:prstGeom prst="rect">
            <a:avLst/>
          </a:prstGeom>
        </p:spPr>
      </p:pic>
      <p:sp>
        <p:nvSpPr>
          <p:cNvPr id="38" name="Oval 37"/>
          <p:cNvSpPr/>
          <p:nvPr/>
        </p:nvSpPr>
        <p:spPr>
          <a:xfrm>
            <a:off x="2509854" y="2922607"/>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9" name="Oval 18"/>
          <p:cNvSpPr/>
          <p:nvPr/>
        </p:nvSpPr>
        <p:spPr>
          <a:xfrm>
            <a:off x="1009656" y="4565681"/>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21" name="Oval 20"/>
          <p:cNvSpPr/>
          <p:nvPr/>
        </p:nvSpPr>
        <p:spPr>
          <a:xfrm>
            <a:off x="2938482" y="5565813"/>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23" name="Oval 22"/>
          <p:cNvSpPr/>
          <p:nvPr/>
        </p:nvSpPr>
        <p:spPr>
          <a:xfrm>
            <a:off x="4652994" y="3208359"/>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36" name="Content Placeholder 2"/>
          <p:cNvSpPr>
            <a:spLocks noGrp="1"/>
          </p:cNvSpPr>
          <p:nvPr>
            <p:ph idx="1"/>
          </p:nvPr>
        </p:nvSpPr>
        <p:spPr>
          <a:xfrm>
            <a:off x="500034" y="1571612"/>
            <a:ext cx="8358246" cy="714380"/>
          </a:xfrm>
        </p:spPr>
        <p:txBody>
          <a:bodyPr>
            <a:noAutofit/>
          </a:bodyPr>
          <a:lstStyle/>
          <a:p>
            <a:r>
              <a:rPr lang="en-US" sz="3000" dirty="0" smtClean="0"/>
              <a:t>Minimize # of channels to scan w/ NG &amp; NOG</a:t>
            </a:r>
          </a:p>
          <a:p>
            <a:endParaRPr lang="en-US" sz="2400" dirty="0" smtClean="0"/>
          </a:p>
        </p:txBody>
      </p:sp>
      <p:pic>
        <p:nvPicPr>
          <p:cNvPr id="34" name="Picture 6" descr="C:\Users\mhshin\AppData\Local\Microsoft\Windows\Temporary Internet Files\Content.IE5\N3386ITT\MCj03984990000[1].wmf"/>
          <p:cNvPicPr>
            <a:picLocks noChangeAspect="1" noChangeArrowheads="1"/>
          </p:cNvPicPr>
          <p:nvPr/>
        </p:nvPicPr>
        <p:blipFill>
          <a:blip r:embed="rId3" cstate="print"/>
          <a:srcRect/>
          <a:stretch>
            <a:fillRect/>
          </a:stretch>
        </p:blipFill>
        <p:spPr bwMode="auto">
          <a:xfrm>
            <a:off x="2366978" y="5500702"/>
            <a:ext cx="584086" cy="536814"/>
          </a:xfrm>
          <a:prstGeom prst="rect">
            <a:avLst/>
          </a:prstGeom>
          <a:noFill/>
        </p:spPr>
      </p:pic>
      <p:pic>
        <p:nvPicPr>
          <p:cNvPr id="35" name="Picture 6" descr="C:\Users\mhshin\AppData\Local\Microsoft\Windows\Temporary Internet Files\Content.IE5\N3386ITT\MCj03984990000[1].wmf"/>
          <p:cNvPicPr>
            <a:picLocks noChangeAspect="1" noChangeArrowheads="1"/>
          </p:cNvPicPr>
          <p:nvPr/>
        </p:nvPicPr>
        <p:blipFill>
          <a:blip r:embed="rId3" cstate="print"/>
          <a:srcRect/>
          <a:stretch>
            <a:fillRect/>
          </a:stretch>
        </p:blipFill>
        <p:spPr bwMode="auto">
          <a:xfrm>
            <a:off x="4152928" y="5321078"/>
            <a:ext cx="584086" cy="536814"/>
          </a:xfrm>
          <a:prstGeom prst="rect">
            <a:avLst/>
          </a:prstGeom>
          <a:noFill/>
        </p:spPr>
      </p:pic>
      <p:sp>
        <p:nvSpPr>
          <p:cNvPr id="22" name="Oval 21"/>
          <p:cNvSpPr/>
          <p:nvPr/>
        </p:nvSpPr>
        <p:spPr>
          <a:xfrm>
            <a:off x="4652994" y="5208623"/>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39" name="Oval 38"/>
          <p:cNvSpPr/>
          <p:nvPr/>
        </p:nvSpPr>
        <p:spPr>
          <a:xfrm>
            <a:off x="3357554" y="4214818"/>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41" name="TextBox 40"/>
          <p:cNvSpPr txBox="1"/>
          <p:nvPr/>
        </p:nvSpPr>
        <p:spPr>
          <a:xfrm>
            <a:off x="1857356" y="2702478"/>
            <a:ext cx="308098" cy="369332"/>
          </a:xfrm>
          <a:prstGeom prst="rect">
            <a:avLst/>
          </a:prstGeom>
          <a:noFill/>
        </p:spPr>
        <p:txBody>
          <a:bodyPr wrap="none" rtlCol="0">
            <a:spAutoFit/>
          </a:bodyPr>
          <a:lstStyle/>
          <a:p>
            <a:r>
              <a:rPr lang="en-US" dirty="0" smtClean="0"/>
              <a:t>A</a:t>
            </a:r>
            <a:endParaRPr lang="en-US" dirty="0"/>
          </a:p>
        </p:txBody>
      </p:sp>
      <p:sp>
        <p:nvSpPr>
          <p:cNvPr id="42" name="TextBox 41"/>
          <p:cNvSpPr txBox="1"/>
          <p:nvPr/>
        </p:nvSpPr>
        <p:spPr>
          <a:xfrm>
            <a:off x="477688" y="4131238"/>
            <a:ext cx="324128" cy="369332"/>
          </a:xfrm>
          <a:prstGeom prst="rect">
            <a:avLst/>
          </a:prstGeom>
          <a:noFill/>
        </p:spPr>
        <p:txBody>
          <a:bodyPr wrap="none" rtlCol="0">
            <a:spAutoFit/>
          </a:bodyPr>
          <a:lstStyle/>
          <a:p>
            <a:r>
              <a:rPr lang="en-US" dirty="0" smtClean="0"/>
              <a:t>B</a:t>
            </a:r>
            <a:endParaRPr lang="en-US" dirty="0"/>
          </a:p>
        </p:txBody>
      </p:sp>
      <p:sp>
        <p:nvSpPr>
          <p:cNvPr id="43" name="TextBox 42"/>
          <p:cNvSpPr txBox="1"/>
          <p:nvPr/>
        </p:nvSpPr>
        <p:spPr>
          <a:xfrm>
            <a:off x="2247608" y="5429264"/>
            <a:ext cx="317716" cy="369332"/>
          </a:xfrm>
          <a:prstGeom prst="rect">
            <a:avLst/>
          </a:prstGeom>
          <a:noFill/>
        </p:spPr>
        <p:txBody>
          <a:bodyPr wrap="none" rtlCol="0">
            <a:spAutoFit/>
          </a:bodyPr>
          <a:lstStyle/>
          <a:p>
            <a:r>
              <a:rPr lang="en-US" dirty="0" smtClean="0"/>
              <a:t>C</a:t>
            </a:r>
          </a:p>
        </p:txBody>
      </p:sp>
      <p:sp>
        <p:nvSpPr>
          <p:cNvPr id="44" name="TextBox 43"/>
          <p:cNvSpPr txBox="1"/>
          <p:nvPr/>
        </p:nvSpPr>
        <p:spPr>
          <a:xfrm>
            <a:off x="4039970" y="5286388"/>
            <a:ext cx="333746" cy="369332"/>
          </a:xfrm>
          <a:prstGeom prst="rect">
            <a:avLst/>
          </a:prstGeom>
          <a:noFill/>
        </p:spPr>
        <p:txBody>
          <a:bodyPr wrap="none" rtlCol="0">
            <a:spAutoFit/>
          </a:bodyPr>
          <a:lstStyle/>
          <a:p>
            <a:r>
              <a:rPr lang="en-US" dirty="0" smtClean="0"/>
              <a:t>D</a:t>
            </a:r>
          </a:p>
        </p:txBody>
      </p:sp>
      <p:sp>
        <p:nvSpPr>
          <p:cNvPr id="45" name="TextBox 44"/>
          <p:cNvSpPr txBox="1"/>
          <p:nvPr/>
        </p:nvSpPr>
        <p:spPr>
          <a:xfrm>
            <a:off x="4643438" y="2845354"/>
            <a:ext cx="311304" cy="369332"/>
          </a:xfrm>
          <a:prstGeom prst="rect">
            <a:avLst/>
          </a:prstGeom>
          <a:noFill/>
        </p:spPr>
        <p:txBody>
          <a:bodyPr wrap="none" rtlCol="0">
            <a:spAutoFit/>
          </a:bodyPr>
          <a:lstStyle/>
          <a:p>
            <a:r>
              <a:rPr lang="en-US" dirty="0" smtClean="0"/>
              <a:t>E</a:t>
            </a:r>
          </a:p>
        </p:txBody>
      </p:sp>
      <p:sp>
        <p:nvSpPr>
          <p:cNvPr id="46" name="TextBox 45"/>
          <p:cNvSpPr txBox="1"/>
          <p:nvPr/>
        </p:nvSpPr>
        <p:spPr>
          <a:xfrm>
            <a:off x="3071802" y="3774048"/>
            <a:ext cx="311304" cy="369332"/>
          </a:xfrm>
          <a:prstGeom prst="rect">
            <a:avLst/>
          </a:prstGeom>
          <a:noFill/>
        </p:spPr>
        <p:txBody>
          <a:bodyPr wrap="none" rtlCol="0">
            <a:spAutoFit/>
          </a:bodyPr>
          <a:lstStyle/>
          <a:p>
            <a:r>
              <a:rPr lang="en-US" dirty="0" smtClean="0"/>
              <a:t>F</a:t>
            </a:r>
          </a:p>
        </p:txBody>
      </p:sp>
      <p:sp>
        <p:nvSpPr>
          <p:cNvPr id="50" name="Rounded Rectangle 49"/>
          <p:cNvSpPr/>
          <p:nvPr/>
        </p:nvSpPr>
        <p:spPr bwMode="auto">
          <a:xfrm>
            <a:off x="6215074" y="2786058"/>
            <a:ext cx="2428892" cy="571504"/>
          </a:xfrm>
          <a:prstGeom prst="roundRect">
            <a:avLst/>
          </a:prstGeom>
          <a:solidFill>
            <a:schemeClr val="bg1">
              <a:lumMod val="85000"/>
            </a:schemeClr>
          </a:solidFill>
          <a:ln w="9525">
            <a:solidFill>
              <a:schemeClr val="tx1">
                <a:lumMod val="50000"/>
                <a:lumOff val="50000"/>
              </a:schemeClr>
            </a:solidFill>
            <a:miter lim="800000"/>
            <a:headEnd/>
            <a:tailEnd/>
          </a:ln>
          <a:effectLst>
            <a:outerShdw blurRad="50800" dist="38100" dir="2700000" algn="tl" rotWithShape="0">
              <a:prstClr val="black">
                <a:alpha val="40000"/>
              </a:prstClr>
            </a:outerShdw>
          </a:effectLst>
        </p:spPr>
        <p:txBody>
          <a:bodyPr vert="horz" wrap="square" lIns="216000" tIns="144000" rIns="91440" bIns="144000" numCol="1" rtlCol="0" anchor="ctr" anchorCtr="0" compatLnSpc="1">
            <a:prstTxWarp prst="textNoShape">
              <a:avLst/>
            </a:prstTxWarp>
          </a:bodyPr>
          <a:lstStyle/>
          <a:p>
            <a:r>
              <a:rPr lang="en-US" sz="2400" dirty="0" smtClean="0">
                <a:latin typeface="Calibri" pitchFamily="34" charset="0"/>
              </a:rPr>
              <a:t>Neighbor Graph</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838200"/>
          </a:xfrm>
        </p:spPr>
        <p:txBody>
          <a:bodyPr/>
          <a:lstStyle/>
          <a:p>
            <a:r>
              <a:rPr lang="en-US" dirty="0" smtClean="0"/>
              <a:t>Fast Scanning with </a:t>
            </a:r>
            <a:r>
              <a:rPr lang="en-US" dirty="0" err="1" smtClean="0"/>
              <a:t>ng</a:t>
            </a:r>
            <a:r>
              <a:rPr lang="en-US" dirty="0" smtClean="0"/>
              <a:t>-pruning</a:t>
            </a:r>
            <a:endParaRPr lang="en-US" dirty="0"/>
          </a:p>
        </p:txBody>
      </p:sp>
      <p:pic>
        <p:nvPicPr>
          <p:cNvPr id="14" name="Picture 6" descr="C:\Users\mhshin\AppData\Local\Microsoft\Windows\Temporary Internet Files\Content.IE5\N3386ITT\MCj03984990000[1].wmf"/>
          <p:cNvPicPr>
            <a:picLocks noChangeAspect="1" noChangeArrowheads="1"/>
          </p:cNvPicPr>
          <p:nvPr/>
        </p:nvPicPr>
        <p:blipFill>
          <a:blip r:embed="rId3" cstate="print"/>
          <a:srcRect/>
          <a:stretch>
            <a:fillRect/>
          </a:stretch>
        </p:blipFill>
        <p:spPr bwMode="auto">
          <a:xfrm>
            <a:off x="581028" y="4173799"/>
            <a:ext cx="584086" cy="536814"/>
          </a:xfrm>
          <a:prstGeom prst="rect">
            <a:avLst/>
          </a:prstGeom>
          <a:noFill/>
        </p:spPr>
      </p:pic>
      <p:pic>
        <p:nvPicPr>
          <p:cNvPr id="15" name="Picture 6" descr="C:\Users\mhshin\AppData\Local\Microsoft\Windows\Temporary Internet Files\Content.IE5\N3386ITT\MCj03984990000[1].wmf"/>
          <p:cNvPicPr>
            <a:picLocks noChangeAspect="1" noChangeArrowheads="1"/>
          </p:cNvPicPr>
          <p:nvPr/>
        </p:nvPicPr>
        <p:blipFill>
          <a:blip r:embed="rId3" cstate="print"/>
          <a:srcRect/>
          <a:stretch>
            <a:fillRect/>
          </a:stretch>
        </p:blipFill>
        <p:spPr bwMode="auto">
          <a:xfrm>
            <a:off x="1938350" y="2745039"/>
            <a:ext cx="584086" cy="536814"/>
          </a:xfrm>
          <a:prstGeom prst="rect">
            <a:avLst/>
          </a:prstGeom>
          <a:noFill/>
        </p:spPr>
      </p:pic>
      <p:pic>
        <p:nvPicPr>
          <p:cNvPr id="17" name="Picture 6" descr="C:\Users\mhshin\AppData\Local\Microsoft\Windows\Temporary Internet Files\Content.IE5\N3386ITT\MCj03984990000[1].wmf"/>
          <p:cNvPicPr>
            <a:picLocks noChangeAspect="1" noChangeArrowheads="1"/>
          </p:cNvPicPr>
          <p:nvPr/>
        </p:nvPicPr>
        <p:blipFill>
          <a:blip r:embed="rId3" cstate="print"/>
          <a:srcRect/>
          <a:stretch>
            <a:fillRect/>
          </a:stretch>
        </p:blipFill>
        <p:spPr bwMode="auto">
          <a:xfrm>
            <a:off x="2795606" y="4030923"/>
            <a:ext cx="584086" cy="536814"/>
          </a:xfrm>
          <a:prstGeom prst="rect">
            <a:avLst/>
          </a:prstGeom>
          <a:noFill/>
        </p:spPr>
      </p:pic>
      <p:pic>
        <p:nvPicPr>
          <p:cNvPr id="18" name="Picture 6" descr="C:\Users\mhshin\AppData\Local\Microsoft\Windows\Temporary Internet Files\Content.IE5\N3386ITT\MCj03984990000[1].wmf"/>
          <p:cNvPicPr>
            <a:picLocks noChangeAspect="1" noChangeArrowheads="1"/>
          </p:cNvPicPr>
          <p:nvPr/>
        </p:nvPicPr>
        <p:blipFill>
          <a:blip r:embed="rId3" cstate="print"/>
          <a:srcRect/>
          <a:stretch>
            <a:fillRect/>
          </a:stretch>
        </p:blipFill>
        <p:spPr bwMode="auto">
          <a:xfrm>
            <a:off x="4152928" y="2887915"/>
            <a:ext cx="584086" cy="536814"/>
          </a:xfrm>
          <a:prstGeom prst="rect">
            <a:avLst/>
          </a:prstGeom>
          <a:noFill/>
        </p:spPr>
      </p:pic>
      <p:sp>
        <p:nvSpPr>
          <p:cNvPr id="38" name="Oval 37"/>
          <p:cNvSpPr/>
          <p:nvPr/>
        </p:nvSpPr>
        <p:spPr>
          <a:xfrm>
            <a:off x="2509854" y="2922607"/>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9" name="Oval 18"/>
          <p:cNvSpPr/>
          <p:nvPr/>
        </p:nvSpPr>
        <p:spPr>
          <a:xfrm>
            <a:off x="1009656" y="4565681"/>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21" name="Oval 20"/>
          <p:cNvSpPr/>
          <p:nvPr/>
        </p:nvSpPr>
        <p:spPr>
          <a:xfrm>
            <a:off x="2938482" y="5565813"/>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23" name="Oval 22"/>
          <p:cNvSpPr/>
          <p:nvPr/>
        </p:nvSpPr>
        <p:spPr>
          <a:xfrm>
            <a:off x="4652994" y="3208359"/>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36" name="Content Placeholder 2"/>
          <p:cNvSpPr>
            <a:spLocks noGrp="1"/>
          </p:cNvSpPr>
          <p:nvPr>
            <p:ph idx="1"/>
          </p:nvPr>
        </p:nvSpPr>
        <p:spPr>
          <a:xfrm>
            <a:off x="500034" y="1571612"/>
            <a:ext cx="8358246" cy="714380"/>
          </a:xfrm>
        </p:spPr>
        <p:txBody>
          <a:bodyPr>
            <a:noAutofit/>
          </a:bodyPr>
          <a:lstStyle/>
          <a:p>
            <a:r>
              <a:rPr lang="en-US" sz="3000" dirty="0" smtClean="0"/>
              <a:t>Minimize # of channels to scan w/ NG &amp; NOG</a:t>
            </a:r>
          </a:p>
          <a:p>
            <a:endParaRPr lang="en-US" sz="2400" dirty="0" smtClean="0"/>
          </a:p>
        </p:txBody>
      </p:sp>
      <p:pic>
        <p:nvPicPr>
          <p:cNvPr id="34" name="Picture 6" descr="C:\Users\mhshin\AppData\Local\Microsoft\Windows\Temporary Internet Files\Content.IE5\N3386ITT\MCj03984990000[1].wmf"/>
          <p:cNvPicPr>
            <a:picLocks noChangeAspect="1" noChangeArrowheads="1"/>
          </p:cNvPicPr>
          <p:nvPr/>
        </p:nvPicPr>
        <p:blipFill>
          <a:blip r:embed="rId3" cstate="print"/>
          <a:srcRect/>
          <a:stretch>
            <a:fillRect/>
          </a:stretch>
        </p:blipFill>
        <p:spPr bwMode="auto">
          <a:xfrm>
            <a:off x="2366978" y="5500702"/>
            <a:ext cx="584086" cy="536814"/>
          </a:xfrm>
          <a:prstGeom prst="rect">
            <a:avLst/>
          </a:prstGeom>
          <a:noFill/>
        </p:spPr>
      </p:pic>
      <p:pic>
        <p:nvPicPr>
          <p:cNvPr id="35" name="Picture 6" descr="C:\Users\mhshin\AppData\Local\Microsoft\Windows\Temporary Internet Files\Content.IE5\N3386ITT\MCj03984990000[1].wmf"/>
          <p:cNvPicPr>
            <a:picLocks noChangeAspect="1" noChangeArrowheads="1"/>
          </p:cNvPicPr>
          <p:nvPr/>
        </p:nvPicPr>
        <p:blipFill>
          <a:blip r:embed="rId3" cstate="print"/>
          <a:srcRect/>
          <a:stretch>
            <a:fillRect/>
          </a:stretch>
        </p:blipFill>
        <p:spPr bwMode="auto">
          <a:xfrm>
            <a:off x="4152928" y="5321078"/>
            <a:ext cx="584086" cy="536814"/>
          </a:xfrm>
          <a:prstGeom prst="rect">
            <a:avLst/>
          </a:prstGeom>
          <a:noFill/>
        </p:spPr>
      </p:pic>
      <p:sp>
        <p:nvSpPr>
          <p:cNvPr id="22" name="Oval 21"/>
          <p:cNvSpPr/>
          <p:nvPr/>
        </p:nvSpPr>
        <p:spPr>
          <a:xfrm>
            <a:off x="4652994" y="5208623"/>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39" name="Oval 38"/>
          <p:cNvSpPr/>
          <p:nvPr/>
        </p:nvSpPr>
        <p:spPr>
          <a:xfrm>
            <a:off x="3357554" y="4214818"/>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41" name="TextBox 40"/>
          <p:cNvSpPr txBox="1"/>
          <p:nvPr/>
        </p:nvSpPr>
        <p:spPr>
          <a:xfrm>
            <a:off x="1857356" y="2702478"/>
            <a:ext cx="308098" cy="369332"/>
          </a:xfrm>
          <a:prstGeom prst="rect">
            <a:avLst/>
          </a:prstGeom>
          <a:noFill/>
        </p:spPr>
        <p:txBody>
          <a:bodyPr wrap="none" rtlCol="0">
            <a:spAutoFit/>
          </a:bodyPr>
          <a:lstStyle/>
          <a:p>
            <a:r>
              <a:rPr lang="en-US" dirty="0" smtClean="0"/>
              <a:t>A</a:t>
            </a:r>
            <a:endParaRPr lang="en-US" dirty="0"/>
          </a:p>
        </p:txBody>
      </p:sp>
      <p:sp>
        <p:nvSpPr>
          <p:cNvPr id="42" name="TextBox 41"/>
          <p:cNvSpPr txBox="1"/>
          <p:nvPr/>
        </p:nvSpPr>
        <p:spPr>
          <a:xfrm>
            <a:off x="477688" y="4131238"/>
            <a:ext cx="324128" cy="369332"/>
          </a:xfrm>
          <a:prstGeom prst="rect">
            <a:avLst/>
          </a:prstGeom>
          <a:noFill/>
        </p:spPr>
        <p:txBody>
          <a:bodyPr wrap="none" rtlCol="0">
            <a:spAutoFit/>
          </a:bodyPr>
          <a:lstStyle/>
          <a:p>
            <a:r>
              <a:rPr lang="en-US" dirty="0" smtClean="0"/>
              <a:t>B</a:t>
            </a:r>
            <a:endParaRPr lang="en-US" dirty="0"/>
          </a:p>
        </p:txBody>
      </p:sp>
      <p:sp>
        <p:nvSpPr>
          <p:cNvPr id="43" name="TextBox 42"/>
          <p:cNvSpPr txBox="1"/>
          <p:nvPr/>
        </p:nvSpPr>
        <p:spPr>
          <a:xfrm>
            <a:off x="2247608" y="5429264"/>
            <a:ext cx="317716" cy="369332"/>
          </a:xfrm>
          <a:prstGeom prst="rect">
            <a:avLst/>
          </a:prstGeom>
          <a:noFill/>
        </p:spPr>
        <p:txBody>
          <a:bodyPr wrap="none" rtlCol="0">
            <a:spAutoFit/>
          </a:bodyPr>
          <a:lstStyle/>
          <a:p>
            <a:r>
              <a:rPr lang="en-US" dirty="0" smtClean="0"/>
              <a:t>C</a:t>
            </a:r>
          </a:p>
        </p:txBody>
      </p:sp>
      <p:sp>
        <p:nvSpPr>
          <p:cNvPr id="44" name="TextBox 43"/>
          <p:cNvSpPr txBox="1"/>
          <p:nvPr/>
        </p:nvSpPr>
        <p:spPr>
          <a:xfrm>
            <a:off x="4039970" y="5286388"/>
            <a:ext cx="333746" cy="369332"/>
          </a:xfrm>
          <a:prstGeom prst="rect">
            <a:avLst/>
          </a:prstGeom>
          <a:noFill/>
        </p:spPr>
        <p:txBody>
          <a:bodyPr wrap="none" rtlCol="0">
            <a:spAutoFit/>
          </a:bodyPr>
          <a:lstStyle/>
          <a:p>
            <a:r>
              <a:rPr lang="en-US" dirty="0" smtClean="0"/>
              <a:t>D</a:t>
            </a:r>
          </a:p>
        </p:txBody>
      </p:sp>
      <p:sp>
        <p:nvSpPr>
          <p:cNvPr id="45" name="TextBox 44"/>
          <p:cNvSpPr txBox="1"/>
          <p:nvPr/>
        </p:nvSpPr>
        <p:spPr>
          <a:xfrm>
            <a:off x="4643438" y="2845354"/>
            <a:ext cx="311304" cy="369332"/>
          </a:xfrm>
          <a:prstGeom prst="rect">
            <a:avLst/>
          </a:prstGeom>
          <a:noFill/>
        </p:spPr>
        <p:txBody>
          <a:bodyPr wrap="none" rtlCol="0">
            <a:spAutoFit/>
          </a:bodyPr>
          <a:lstStyle/>
          <a:p>
            <a:r>
              <a:rPr lang="en-US" dirty="0" smtClean="0"/>
              <a:t>E</a:t>
            </a:r>
          </a:p>
        </p:txBody>
      </p:sp>
      <p:sp>
        <p:nvSpPr>
          <p:cNvPr id="46" name="TextBox 45"/>
          <p:cNvSpPr txBox="1"/>
          <p:nvPr/>
        </p:nvSpPr>
        <p:spPr>
          <a:xfrm>
            <a:off x="3071802" y="3774048"/>
            <a:ext cx="311304" cy="369332"/>
          </a:xfrm>
          <a:prstGeom prst="rect">
            <a:avLst/>
          </a:prstGeom>
          <a:noFill/>
        </p:spPr>
        <p:txBody>
          <a:bodyPr wrap="none" rtlCol="0">
            <a:spAutoFit/>
          </a:bodyPr>
          <a:lstStyle/>
          <a:p>
            <a:r>
              <a:rPr lang="en-US" dirty="0" smtClean="0"/>
              <a:t>F</a:t>
            </a:r>
          </a:p>
        </p:txBody>
      </p:sp>
      <p:sp>
        <p:nvSpPr>
          <p:cNvPr id="57" name="Arc 56"/>
          <p:cNvSpPr/>
          <p:nvPr/>
        </p:nvSpPr>
        <p:spPr>
          <a:xfrm rot="2761067">
            <a:off x="1048697" y="1883386"/>
            <a:ext cx="2472567" cy="2376439"/>
          </a:xfrm>
          <a:prstGeom prst="arc">
            <a:avLst>
              <a:gd name="adj1" fmla="val 16200000"/>
              <a:gd name="adj2" fmla="val 5308696"/>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p:cNvSpPr/>
          <p:nvPr/>
        </p:nvSpPr>
        <p:spPr>
          <a:xfrm rot="12803606">
            <a:off x="3269573" y="4262568"/>
            <a:ext cx="2461979" cy="2436749"/>
          </a:xfrm>
          <a:prstGeom prst="arc">
            <a:avLst>
              <a:gd name="adj1" fmla="val 14722819"/>
              <a:gd name="adj2" fmla="val 8271187"/>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Arc 58"/>
          <p:cNvSpPr/>
          <p:nvPr/>
        </p:nvSpPr>
        <p:spPr>
          <a:xfrm rot="12803606">
            <a:off x="3253403" y="2119428"/>
            <a:ext cx="2461979" cy="2436749"/>
          </a:xfrm>
          <a:prstGeom prst="arc">
            <a:avLst>
              <a:gd name="adj1" fmla="val 9807092"/>
              <a:gd name="adj2" fmla="val 1799236"/>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838200"/>
          </a:xfrm>
        </p:spPr>
        <p:txBody>
          <a:bodyPr/>
          <a:lstStyle/>
          <a:p>
            <a:r>
              <a:rPr lang="en-US" dirty="0" smtClean="0"/>
              <a:t>Fast Scanning with </a:t>
            </a:r>
            <a:r>
              <a:rPr lang="en-US" dirty="0" err="1" smtClean="0"/>
              <a:t>ng</a:t>
            </a:r>
            <a:r>
              <a:rPr lang="en-US" dirty="0" smtClean="0"/>
              <a:t>-pruning</a:t>
            </a:r>
            <a:endParaRPr lang="en-US" dirty="0"/>
          </a:p>
        </p:txBody>
      </p:sp>
      <p:cxnSp>
        <p:nvCxnSpPr>
          <p:cNvPr id="7" name="Straight Connector 6"/>
          <p:cNvCxnSpPr>
            <a:endCxn id="35" idx="0"/>
          </p:cNvCxnSpPr>
          <p:nvPr/>
        </p:nvCxnSpPr>
        <p:spPr>
          <a:xfrm>
            <a:off x="2366979" y="3245104"/>
            <a:ext cx="2077992" cy="2075974"/>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14" idx="3"/>
            <a:endCxn id="18" idx="1"/>
          </p:cNvCxnSpPr>
          <p:nvPr/>
        </p:nvCxnSpPr>
        <p:spPr>
          <a:xfrm flipV="1">
            <a:off x="1165114" y="3156322"/>
            <a:ext cx="2987814" cy="1285884"/>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19" idx="5"/>
          </p:cNvCxnSpPr>
          <p:nvPr/>
        </p:nvCxnSpPr>
        <p:spPr>
          <a:xfrm rot="16200000" flipH="1">
            <a:off x="2539445" y="3523701"/>
            <a:ext cx="684789" cy="3256557"/>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43" idx="3"/>
            <a:endCxn id="15" idx="2"/>
          </p:cNvCxnSpPr>
          <p:nvPr/>
        </p:nvCxnSpPr>
        <p:spPr>
          <a:xfrm flipH="1" flipV="1">
            <a:off x="2230393" y="3281853"/>
            <a:ext cx="334931" cy="2332077"/>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14" name="Picture 6" descr="C:\Users\mhshin\AppData\Local\Microsoft\Windows\Temporary Internet Files\Content.IE5\N3386ITT\MCj03984990000[1].wmf"/>
          <p:cNvPicPr>
            <a:picLocks noChangeAspect="1" noChangeArrowheads="1"/>
          </p:cNvPicPr>
          <p:nvPr/>
        </p:nvPicPr>
        <p:blipFill>
          <a:blip r:embed="rId3" cstate="print"/>
          <a:srcRect/>
          <a:stretch>
            <a:fillRect/>
          </a:stretch>
        </p:blipFill>
        <p:spPr bwMode="auto">
          <a:xfrm>
            <a:off x="581028" y="4173799"/>
            <a:ext cx="584086" cy="536814"/>
          </a:xfrm>
          <a:prstGeom prst="rect">
            <a:avLst/>
          </a:prstGeom>
          <a:noFill/>
        </p:spPr>
      </p:pic>
      <p:pic>
        <p:nvPicPr>
          <p:cNvPr id="15" name="Picture 6" descr="C:\Users\mhshin\AppData\Local\Microsoft\Windows\Temporary Internet Files\Content.IE5\N3386ITT\MCj03984990000[1].wmf"/>
          <p:cNvPicPr>
            <a:picLocks noChangeAspect="1" noChangeArrowheads="1"/>
          </p:cNvPicPr>
          <p:nvPr/>
        </p:nvPicPr>
        <p:blipFill>
          <a:blip r:embed="rId3" cstate="print"/>
          <a:srcRect/>
          <a:stretch>
            <a:fillRect/>
          </a:stretch>
        </p:blipFill>
        <p:spPr bwMode="auto">
          <a:xfrm>
            <a:off x="1938350" y="2745039"/>
            <a:ext cx="584086" cy="536814"/>
          </a:xfrm>
          <a:prstGeom prst="rect">
            <a:avLst/>
          </a:prstGeom>
          <a:noFill/>
        </p:spPr>
      </p:pic>
      <p:pic>
        <p:nvPicPr>
          <p:cNvPr id="17" name="Picture 6" descr="C:\Users\mhshin\AppData\Local\Microsoft\Windows\Temporary Internet Files\Content.IE5\N3386ITT\MCj03984990000[1].wmf"/>
          <p:cNvPicPr>
            <a:picLocks noChangeAspect="1" noChangeArrowheads="1"/>
          </p:cNvPicPr>
          <p:nvPr/>
        </p:nvPicPr>
        <p:blipFill>
          <a:blip r:embed="rId3" cstate="print"/>
          <a:srcRect/>
          <a:stretch>
            <a:fillRect/>
          </a:stretch>
        </p:blipFill>
        <p:spPr bwMode="auto">
          <a:xfrm>
            <a:off x="2795606" y="4030923"/>
            <a:ext cx="584086" cy="536814"/>
          </a:xfrm>
          <a:prstGeom prst="rect">
            <a:avLst/>
          </a:prstGeom>
          <a:noFill/>
        </p:spPr>
      </p:pic>
      <p:pic>
        <p:nvPicPr>
          <p:cNvPr id="18" name="Picture 6" descr="C:\Users\mhshin\AppData\Local\Microsoft\Windows\Temporary Internet Files\Content.IE5\N3386ITT\MCj03984990000[1].wmf"/>
          <p:cNvPicPr>
            <a:picLocks noChangeAspect="1" noChangeArrowheads="1"/>
          </p:cNvPicPr>
          <p:nvPr/>
        </p:nvPicPr>
        <p:blipFill>
          <a:blip r:embed="rId3" cstate="print"/>
          <a:srcRect/>
          <a:stretch>
            <a:fillRect/>
          </a:stretch>
        </p:blipFill>
        <p:spPr bwMode="auto">
          <a:xfrm>
            <a:off x="4152928" y="2887915"/>
            <a:ext cx="584086" cy="536814"/>
          </a:xfrm>
          <a:prstGeom prst="rect">
            <a:avLst/>
          </a:prstGeom>
          <a:noFill/>
        </p:spPr>
      </p:pic>
      <p:sp>
        <p:nvSpPr>
          <p:cNvPr id="38" name="Oval 37"/>
          <p:cNvSpPr/>
          <p:nvPr/>
        </p:nvSpPr>
        <p:spPr>
          <a:xfrm>
            <a:off x="2509854" y="2922607"/>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9" name="Oval 18"/>
          <p:cNvSpPr/>
          <p:nvPr/>
        </p:nvSpPr>
        <p:spPr>
          <a:xfrm>
            <a:off x="1009656" y="4565681"/>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21" name="Oval 20"/>
          <p:cNvSpPr/>
          <p:nvPr/>
        </p:nvSpPr>
        <p:spPr>
          <a:xfrm>
            <a:off x="2938482" y="5565813"/>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23" name="Oval 22"/>
          <p:cNvSpPr/>
          <p:nvPr/>
        </p:nvSpPr>
        <p:spPr>
          <a:xfrm>
            <a:off x="4652994" y="3208359"/>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36" name="Content Placeholder 2"/>
          <p:cNvSpPr>
            <a:spLocks noGrp="1"/>
          </p:cNvSpPr>
          <p:nvPr>
            <p:ph idx="1"/>
          </p:nvPr>
        </p:nvSpPr>
        <p:spPr>
          <a:xfrm>
            <a:off x="500034" y="1571612"/>
            <a:ext cx="8358246" cy="714380"/>
          </a:xfrm>
        </p:spPr>
        <p:txBody>
          <a:bodyPr>
            <a:noAutofit/>
          </a:bodyPr>
          <a:lstStyle/>
          <a:p>
            <a:r>
              <a:rPr lang="en-US" sz="3000" dirty="0" smtClean="0"/>
              <a:t>Minimize # of channels to scan w/ NG &amp; NOG</a:t>
            </a:r>
          </a:p>
          <a:p>
            <a:endParaRPr lang="en-US" sz="2400" dirty="0" smtClean="0"/>
          </a:p>
        </p:txBody>
      </p:sp>
      <p:pic>
        <p:nvPicPr>
          <p:cNvPr id="34" name="Picture 6" descr="C:\Users\mhshin\AppData\Local\Microsoft\Windows\Temporary Internet Files\Content.IE5\N3386ITT\MCj03984990000[1].wmf"/>
          <p:cNvPicPr>
            <a:picLocks noChangeAspect="1" noChangeArrowheads="1"/>
          </p:cNvPicPr>
          <p:nvPr/>
        </p:nvPicPr>
        <p:blipFill>
          <a:blip r:embed="rId3" cstate="print"/>
          <a:srcRect/>
          <a:stretch>
            <a:fillRect/>
          </a:stretch>
        </p:blipFill>
        <p:spPr bwMode="auto">
          <a:xfrm>
            <a:off x="2366978" y="5500702"/>
            <a:ext cx="584086" cy="536814"/>
          </a:xfrm>
          <a:prstGeom prst="rect">
            <a:avLst/>
          </a:prstGeom>
          <a:noFill/>
        </p:spPr>
      </p:pic>
      <p:pic>
        <p:nvPicPr>
          <p:cNvPr id="35" name="Picture 6" descr="C:\Users\mhshin\AppData\Local\Microsoft\Windows\Temporary Internet Files\Content.IE5\N3386ITT\MCj03984990000[1].wmf"/>
          <p:cNvPicPr>
            <a:picLocks noChangeAspect="1" noChangeArrowheads="1"/>
          </p:cNvPicPr>
          <p:nvPr/>
        </p:nvPicPr>
        <p:blipFill>
          <a:blip r:embed="rId3" cstate="print"/>
          <a:srcRect/>
          <a:stretch>
            <a:fillRect/>
          </a:stretch>
        </p:blipFill>
        <p:spPr bwMode="auto">
          <a:xfrm>
            <a:off x="4152928" y="5321078"/>
            <a:ext cx="584086" cy="536814"/>
          </a:xfrm>
          <a:prstGeom prst="rect">
            <a:avLst/>
          </a:prstGeom>
          <a:noFill/>
        </p:spPr>
      </p:pic>
      <p:sp>
        <p:nvSpPr>
          <p:cNvPr id="22" name="Oval 21"/>
          <p:cNvSpPr/>
          <p:nvPr/>
        </p:nvSpPr>
        <p:spPr>
          <a:xfrm>
            <a:off x="4652994" y="5208623"/>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39" name="Oval 38"/>
          <p:cNvSpPr/>
          <p:nvPr/>
        </p:nvSpPr>
        <p:spPr>
          <a:xfrm>
            <a:off x="3357554" y="4214818"/>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41" name="TextBox 40"/>
          <p:cNvSpPr txBox="1"/>
          <p:nvPr/>
        </p:nvSpPr>
        <p:spPr>
          <a:xfrm>
            <a:off x="1857356" y="2702478"/>
            <a:ext cx="308098" cy="369332"/>
          </a:xfrm>
          <a:prstGeom prst="rect">
            <a:avLst/>
          </a:prstGeom>
          <a:noFill/>
        </p:spPr>
        <p:txBody>
          <a:bodyPr wrap="none" rtlCol="0">
            <a:spAutoFit/>
          </a:bodyPr>
          <a:lstStyle/>
          <a:p>
            <a:r>
              <a:rPr lang="en-US" dirty="0" smtClean="0"/>
              <a:t>A</a:t>
            </a:r>
            <a:endParaRPr lang="en-US" dirty="0"/>
          </a:p>
        </p:txBody>
      </p:sp>
      <p:sp>
        <p:nvSpPr>
          <p:cNvPr id="42" name="TextBox 41"/>
          <p:cNvSpPr txBox="1"/>
          <p:nvPr/>
        </p:nvSpPr>
        <p:spPr>
          <a:xfrm>
            <a:off x="477688" y="4131238"/>
            <a:ext cx="324128" cy="369332"/>
          </a:xfrm>
          <a:prstGeom prst="rect">
            <a:avLst/>
          </a:prstGeom>
          <a:noFill/>
        </p:spPr>
        <p:txBody>
          <a:bodyPr wrap="none" rtlCol="0">
            <a:spAutoFit/>
          </a:bodyPr>
          <a:lstStyle/>
          <a:p>
            <a:r>
              <a:rPr lang="en-US" dirty="0" smtClean="0"/>
              <a:t>B</a:t>
            </a:r>
            <a:endParaRPr lang="en-US" dirty="0"/>
          </a:p>
        </p:txBody>
      </p:sp>
      <p:sp>
        <p:nvSpPr>
          <p:cNvPr id="43" name="TextBox 42"/>
          <p:cNvSpPr txBox="1"/>
          <p:nvPr/>
        </p:nvSpPr>
        <p:spPr>
          <a:xfrm>
            <a:off x="2247608" y="5429264"/>
            <a:ext cx="317716" cy="369332"/>
          </a:xfrm>
          <a:prstGeom prst="rect">
            <a:avLst/>
          </a:prstGeom>
          <a:noFill/>
        </p:spPr>
        <p:txBody>
          <a:bodyPr wrap="none" rtlCol="0">
            <a:spAutoFit/>
          </a:bodyPr>
          <a:lstStyle/>
          <a:p>
            <a:r>
              <a:rPr lang="en-US" dirty="0" smtClean="0"/>
              <a:t>C</a:t>
            </a:r>
          </a:p>
        </p:txBody>
      </p:sp>
      <p:sp>
        <p:nvSpPr>
          <p:cNvPr id="44" name="TextBox 43"/>
          <p:cNvSpPr txBox="1"/>
          <p:nvPr/>
        </p:nvSpPr>
        <p:spPr>
          <a:xfrm>
            <a:off x="4039970" y="5286388"/>
            <a:ext cx="333746" cy="369332"/>
          </a:xfrm>
          <a:prstGeom prst="rect">
            <a:avLst/>
          </a:prstGeom>
          <a:noFill/>
        </p:spPr>
        <p:txBody>
          <a:bodyPr wrap="none" rtlCol="0">
            <a:spAutoFit/>
          </a:bodyPr>
          <a:lstStyle/>
          <a:p>
            <a:r>
              <a:rPr lang="en-US" dirty="0" smtClean="0"/>
              <a:t>D</a:t>
            </a:r>
          </a:p>
        </p:txBody>
      </p:sp>
      <p:sp>
        <p:nvSpPr>
          <p:cNvPr id="45" name="TextBox 44"/>
          <p:cNvSpPr txBox="1"/>
          <p:nvPr/>
        </p:nvSpPr>
        <p:spPr>
          <a:xfrm>
            <a:off x="4643438" y="2845354"/>
            <a:ext cx="311304" cy="369332"/>
          </a:xfrm>
          <a:prstGeom prst="rect">
            <a:avLst/>
          </a:prstGeom>
          <a:noFill/>
        </p:spPr>
        <p:txBody>
          <a:bodyPr wrap="none" rtlCol="0">
            <a:spAutoFit/>
          </a:bodyPr>
          <a:lstStyle/>
          <a:p>
            <a:r>
              <a:rPr lang="en-US" dirty="0" smtClean="0"/>
              <a:t>E</a:t>
            </a:r>
          </a:p>
        </p:txBody>
      </p:sp>
      <p:sp>
        <p:nvSpPr>
          <p:cNvPr id="46" name="TextBox 45"/>
          <p:cNvSpPr txBox="1"/>
          <p:nvPr/>
        </p:nvSpPr>
        <p:spPr>
          <a:xfrm>
            <a:off x="3071802" y="3774048"/>
            <a:ext cx="311304" cy="369332"/>
          </a:xfrm>
          <a:prstGeom prst="rect">
            <a:avLst/>
          </a:prstGeom>
          <a:noFill/>
        </p:spPr>
        <p:txBody>
          <a:bodyPr wrap="none" rtlCol="0">
            <a:spAutoFit/>
          </a:bodyPr>
          <a:lstStyle/>
          <a:p>
            <a:r>
              <a:rPr lang="en-US" dirty="0" smtClean="0"/>
              <a:t>F</a:t>
            </a:r>
          </a:p>
        </p:txBody>
      </p:sp>
      <p:cxnSp>
        <p:nvCxnSpPr>
          <p:cNvPr id="52" name="Straight Connector 51"/>
          <p:cNvCxnSpPr>
            <a:stCxn id="21" idx="2"/>
            <a:endCxn id="18" idx="2"/>
          </p:cNvCxnSpPr>
          <p:nvPr/>
        </p:nvCxnSpPr>
        <p:spPr>
          <a:xfrm rot="10800000" flipH="1">
            <a:off x="2938481" y="3424729"/>
            <a:ext cx="1506489" cy="228396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bwMode="auto">
          <a:xfrm>
            <a:off x="5572132" y="2786058"/>
            <a:ext cx="2857520" cy="571504"/>
          </a:xfrm>
          <a:prstGeom prst="roundRect">
            <a:avLst/>
          </a:prstGeom>
          <a:solidFill>
            <a:schemeClr val="bg1">
              <a:lumMod val="85000"/>
            </a:schemeClr>
          </a:solidFill>
          <a:ln w="9525">
            <a:solidFill>
              <a:schemeClr val="tx1">
                <a:lumMod val="50000"/>
                <a:lumOff val="50000"/>
              </a:schemeClr>
            </a:solidFill>
            <a:miter lim="800000"/>
            <a:headEnd/>
            <a:tailEnd/>
          </a:ln>
          <a:effectLst>
            <a:outerShdw blurRad="50800" dist="38100" dir="2700000" algn="tl" rotWithShape="0">
              <a:prstClr val="black">
                <a:alpha val="40000"/>
              </a:prstClr>
            </a:outerShdw>
          </a:effectLst>
        </p:spPr>
        <p:txBody>
          <a:bodyPr vert="horz" wrap="square" lIns="216000" tIns="144000" rIns="91440" bIns="144000" numCol="1" rtlCol="0" anchor="ctr" anchorCtr="0" compatLnSpc="1">
            <a:prstTxWarp prst="textNoShape">
              <a:avLst/>
            </a:prstTxWarp>
          </a:bodyPr>
          <a:lstStyle/>
          <a:p>
            <a:r>
              <a:rPr lang="en-US" sz="2400" dirty="0" smtClean="0">
                <a:latin typeface="Calibri" pitchFamily="34" charset="0"/>
              </a:rPr>
              <a:t>Non-Overlap Graph</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838200"/>
          </a:xfrm>
        </p:spPr>
        <p:txBody>
          <a:bodyPr/>
          <a:lstStyle/>
          <a:p>
            <a:r>
              <a:rPr lang="en-US" dirty="0" smtClean="0"/>
              <a:t>Fast Scanning with </a:t>
            </a:r>
            <a:r>
              <a:rPr lang="en-US" dirty="0" err="1" smtClean="0"/>
              <a:t>ng</a:t>
            </a:r>
            <a:r>
              <a:rPr lang="en-US" dirty="0" smtClean="0"/>
              <a:t>-pruning</a:t>
            </a:r>
            <a:endParaRPr lang="en-US" dirty="0"/>
          </a:p>
        </p:txBody>
      </p:sp>
      <p:pic>
        <p:nvPicPr>
          <p:cNvPr id="14" name="Picture 6" descr="C:\Users\mhshin\AppData\Local\Microsoft\Windows\Temporary Internet Files\Content.IE5\N3386ITT\MCj03984990000[1].wmf"/>
          <p:cNvPicPr>
            <a:picLocks noChangeAspect="1" noChangeArrowheads="1"/>
          </p:cNvPicPr>
          <p:nvPr/>
        </p:nvPicPr>
        <p:blipFill>
          <a:blip r:embed="rId3" cstate="print"/>
          <a:srcRect/>
          <a:stretch>
            <a:fillRect/>
          </a:stretch>
        </p:blipFill>
        <p:spPr bwMode="auto">
          <a:xfrm>
            <a:off x="581028" y="4173799"/>
            <a:ext cx="584086" cy="536814"/>
          </a:xfrm>
          <a:prstGeom prst="rect">
            <a:avLst/>
          </a:prstGeom>
          <a:noFill/>
        </p:spPr>
      </p:pic>
      <p:pic>
        <p:nvPicPr>
          <p:cNvPr id="15" name="Picture 6" descr="C:\Users\mhshin\AppData\Local\Microsoft\Windows\Temporary Internet Files\Content.IE5\N3386ITT\MCj03984990000[1].wmf"/>
          <p:cNvPicPr>
            <a:picLocks noChangeAspect="1" noChangeArrowheads="1"/>
          </p:cNvPicPr>
          <p:nvPr/>
        </p:nvPicPr>
        <p:blipFill>
          <a:blip r:embed="rId3" cstate="print"/>
          <a:srcRect/>
          <a:stretch>
            <a:fillRect/>
          </a:stretch>
        </p:blipFill>
        <p:spPr bwMode="auto">
          <a:xfrm>
            <a:off x="1938350" y="2745039"/>
            <a:ext cx="584086" cy="536814"/>
          </a:xfrm>
          <a:prstGeom prst="rect">
            <a:avLst/>
          </a:prstGeom>
          <a:noFill/>
        </p:spPr>
      </p:pic>
      <p:pic>
        <p:nvPicPr>
          <p:cNvPr id="17" name="Picture 6" descr="C:\Users\mhshin\AppData\Local\Microsoft\Windows\Temporary Internet Files\Content.IE5\N3386ITT\MCj03984990000[1].wmf"/>
          <p:cNvPicPr>
            <a:picLocks noChangeAspect="1" noChangeArrowheads="1"/>
          </p:cNvPicPr>
          <p:nvPr/>
        </p:nvPicPr>
        <p:blipFill>
          <a:blip r:embed="rId3" cstate="print"/>
          <a:srcRect/>
          <a:stretch>
            <a:fillRect/>
          </a:stretch>
        </p:blipFill>
        <p:spPr bwMode="auto">
          <a:xfrm>
            <a:off x="2795606" y="4030923"/>
            <a:ext cx="584086" cy="536814"/>
          </a:xfrm>
          <a:prstGeom prst="rect">
            <a:avLst/>
          </a:prstGeom>
          <a:noFill/>
        </p:spPr>
      </p:pic>
      <p:pic>
        <p:nvPicPr>
          <p:cNvPr id="18" name="Picture 6" descr="C:\Users\mhshin\AppData\Local\Microsoft\Windows\Temporary Internet Files\Content.IE5\N3386ITT\MCj03984990000[1].wmf"/>
          <p:cNvPicPr>
            <a:picLocks noChangeAspect="1" noChangeArrowheads="1"/>
          </p:cNvPicPr>
          <p:nvPr/>
        </p:nvPicPr>
        <p:blipFill>
          <a:blip r:embed="rId3" cstate="print"/>
          <a:srcRect/>
          <a:stretch>
            <a:fillRect/>
          </a:stretch>
        </p:blipFill>
        <p:spPr bwMode="auto">
          <a:xfrm>
            <a:off x="4152928" y="2887915"/>
            <a:ext cx="584086" cy="536814"/>
          </a:xfrm>
          <a:prstGeom prst="rect">
            <a:avLst/>
          </a:prstGeom>
          <a:noFill/>
        </p:spPr>
      </p:pic>
      <p:sp>
        <p:nvSpPr>
          <p:cNvPr id="38" name="Oval 37"/>
          <p:cNvSpPr/>
          <p:nvPr/>
        </p:nvSpPr>
        <p:spPr>
          <a:xfrm>
            <a:off x="2509854" y="2922607"/>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9" name="Oval 18"/>
          <p:cNvSpPr/>
          <p:nvPr/>
        </p:nvSpPr>
        <p:spPr>
          <a:xfrm>
            <a:off x="1009656" y="4565681"/>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21" name="Oval 20"/>
          <p:cNvSpPr/>
          <p:nvPr/>
        </p:nvSpPr>
        <p:spPr>
          <a:xfrm>
            <a:off x="2938482" y="5565813"/>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23" name="Oval 22"/>
          <p:cNvSpPr/>
          <p:nvPr/>
        </p:nvSpPr>
        <p:spPr>
          <a:xfrm>
            <a:off x="4652994" y="3208359"/>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36" name="Content Placeholder 2"/>
          <p:cNvSpPr>
            <a:spLocks noGrp="1"/>
          </p:cNvSpPr>
          <p:nvPr>
            <p:ph idx="1"/>
          </p:nvPr>
        </p:nvSpPr>
        <p:spPr>
          <a:xfrm>
            <a:off x="500034" y="1571612"/>
            <a:ext cx="8358246" cy="714380"/>
          </a:xfrm>
        </p:spPr>
        <p:txBody>
          <a:bodyPr>
            <a:noAutofit/>
          </a:bodyPr>
          <a:lstStyle/>
          <a:p>
            <a:r>
              <a:rPr lang="en-US" sz="3000" dirty="0" smtClean="0"/>
              <a:t>Minimize # of channels to scan w/ NG &amp; NOG</a:t>
            </a:r>
          </a:p>
          <a:p>
            <a:endParaRPr lang="en-US" sz="2400" dirty="0" smtClean="0"/>
          </a:p>
        </p:txBody>
      </p:sp>
      <p:pic>
        <p:nvPicPr>
          <p:cNvPr id="34" name="Picture 6" descr="C:\Users\mhshin\AppData\Local\Microsoft\Windows\Temporary Internet Files\Content.IE5\N3386ITT\MCj03984990000[1].wmf"/>
          <p:cNvPicPr>
            <a:picLocks noChangeAspect="1" noChangeArrowheads="1"/>
          </p:cNvPicPr>
          <p:nvPr/>
        </p:nvPicPr>
        <p:blipFill>
          <a:blip r:embed="rId3" cstate="print"/>
          <a:srcRect/>
          <a:stretch>
            <a:fillRect/>
          </a:stretch>
        </p:blipFill>
        <p:spPr bwMode="auto">
          <a:xfrm>
            <a:off x="2366978" y="5500702"/>
            <a:ext cx="584086" cy="536814"/>
          </a:xfrm>
          <a:prstGeom prst="rect">
            <a:avLst/>
          </a:prstGeom>
          <a:noFill/>
        </p:spPr>
      </p:pic>
      <p:pic>
        <p:nvPicPr>
          <p:cNvPr id="35" name="Picture 6" descr="C:\Users\mhshin\AppData\Local\Microsoft\Windows\Temporary Internet Files\Content.IE5\N3386ITT\MCj03984990000[1].wmf"/>
          <p:cNvPicPr>
            <a:picLocks noChangeAspect="1" noChangeArrowheads="1"/>
          </p:cNvPicPr>
          <p:nvPr/>
        </p:nvPicPr>
        <p:blipFill>
          <a:blip r:embed="rId3" cstate="print"/>
          <a:srcRect/>
          <a:stretch>
            <a:fillRect/>
          </a:stretch>
        </p:blipFill>
        <p:spPr bwMode="auto">
          <a:xfrm>
            <a:off x="4152928" y="5321078"/>
            <a:ext cx="584086" cy="536814"/>
          </a:xfrm>
          <a:prstGeom prst="rect">
            <a:avLst/>
          </a:prstGeom>
          <a:noFill/>
        </p:spPr>
      </p:pic>
      <p:sp>
        <p:nvSpPr>
          <p:cNvPr id="22" name="Oval 21"/>
          <p:cNvSpPr/>
          <p:nvPr/>
        </p:nvSpPr>
        <p:spPr>
          <a:xfrm>
            <a:off x="4652994" y="5208623"/>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39" name="Oval 38"/>
          <p:cNvSpPr/>
          <p:nvPr/>
        </p:nvSpPr>
        <p:spPr>
          <a:xfrm>
            <a:off x="3357554" y="4214818"/>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41" name="TextBox 40"/>
          <p:cNvSpPr txBox="1"/>
          <p:nvPr/>
        </p:nvSpPr>
        <p:spPr>
          <a:xfrm>
            <a:off x="1857356" y="2702478"/>
            <a:ext cx="308098" cy="369332"/>
          </a:xfrm>
          <a:prstGeom prst="rect">
            <a:avLst/>
          </a:prstGeom>
          <a:noFill/>
        </p:spPr>
        <p:txBody>
          <a:bodyPr wrap="none" rtlCol="0">
            <a:spAutoFit/>
          </a:bodyPr>
          <a:lstStyle/>
          <a:p>
            <a:r>
              <a:rPr lang="en-US" dirty="0" smtClean="0"/>
              <a:t>A</a:t>
            </a:r>
            <a:endParaRPr lang="en-US" dirty="0"/>
          </a:p>
        </p:txBody>
      </p:sp>
      <p:sp>
        <p:nvSpPr>
          <p:cNvPr id="42" name="TextBox 41"/>
          <p:cNvSpPr txBox="1"/>
          <p:nvPr/>
        </p:nvSpPr>
        <p:spPr>
          <a:xfrm>
            <a:off x="477688" y="4131238"/>
            <a:ext cx="324128" cy="369332"/>
          </a:xfrm>
          <a:prstGeom prst="rect">
            <a:avLst/>
          </a:prstGeom>
          <a:noFill/>
        </p:spPr>
        <p:txBody>
          <a:bodyPr wrap="none" rtlCol="0">
            <a:spAutoFit/>
          </a:bodyPr>
          <a:lstStyle/>
          <a:p>
            <a:r>
              <a:rPr lang="en-US" dirty="0" smtClean="0"/>
              <a:t>B</a:t>
            </a:r>
            <a:endParaRPr lang="en-US" dirty="0"/>
          </a:p>
        </p:txBody>
      </p:sp>
      <p:sp>
        <p:nvSpPr>
          <p:cNvPr id="43" name="TextBox 42"/>
          <p:cNvSpPr txBox="1"/>
          <p:nvPr/>
        </p:nvSpPr>
        <p:spPr>
          <a:xfrm>
            <a:off x="2247608" y="5429264"/>
            <a:ext cx="317716" cy="369332"/>
          </a:xfrm>
          <a:prstGeom prst="rect">
            <a:avLst/>
          </a:prstGeom>
          <a:noFill/>
        </p:spPr>
        <p:txBody>
          <a:bodyPr wrap="none" rtlCol="0">
            <a:spAutoFit/>
          </a:bodyPr>
          <a:lstStyle/>
          <a:p>
            <a:r>
              <a:rPr lang="en-US" dirty="0" smtClean="0"/>
              <a:t>C</a:t>
            </a:r>
          </a:p>
        </p:txBody>
      </p:sp>
      <p:sp>
        <p:nvSpPr>
          <p:cNvPr id="44" name="TextBox 43"/>
          <p:cNvSpPr txBox="1"/>
          <p:nvPr/>
        </p:nvSpPr>
        <p:spPr>
          <a:xfrm>
            <a:off x="4039970" y="5286388"/>
            <a:ext cx="333746" cy="369332"/>
          </a:xfrm>
          <a:prstGeom prst="rect">
            <a:avLst/>
          </a:prstGeom>
          <a:noFill/>
        </p:spPr>
        <p:txBody>
          <a:bodyPr wrap="none" rtlCol="0">
            <a:spAutoFit/>
          </a:bodyPr>
          <a:lstStyle/>
          <a:p>
            <a:r>
              <a:rPr lang="en-US" dirty="0" smtClean="0"/>
              <a:t>D</a:t>
            </a:r>
          </a:p>
        </p:txBody>
      </p:sp>
      <p:sp>
        <p:nvSpPr>
          <p:cNvPr id="45" name="TextBox 44"/>
          <p:cNvSpPr txBox="1"/>
          <p:nvPr/>
        </p:nvSpPr>
        <p:spPr>
          <a:xfrm>
            <a:off x="4643438" y="2845354"/>
            <a:ext cx="311304" cy="369332"/>
          </a:xfrm>
          <a:prstGeom prst="rect">
            <a:avLst/>
          </a:prstGeom>
          <a:noFill/>
        </p:spPr>
        <p:txBody>
          <a:bodyPr wrap="none" rtlCol="0">
            <a:spAutoFit/>
          </a:bodyPr>
          <a:lstStyle/>
          <a:p>
            <a:r>
              <a:rPr lang="en-US" dirty="0" smtClean="0"/>
              <a:t>E</a:t>
            </a:r>
          </a:p>
        </p:txBody>
      </p:sp>
      <p:sp>
        <p:nvSpPr>
          <p:cNvPr id="46" name="TextBox 45"/>
          <p:cNvSpPr txBox="1"/>
          <p:nvPr/>
        </p:nvSpPr>
        <p:spPr>
          <a:xfrm>
            <a:off x="3071802" y="3774048"/>
            <a:ext cx="311304" cy="369332"/>
          </a:xfrm>
          <a:prstGeom prst="rect">
            <a:avLst/>
          </a:prstGeom>
          <a:noFill/>
        </p:spPr>
        <p:txBody>
          <a:bodyPr wrap="none" rtlCol="0">
            <a:spAutoFit/>
          </a:bodyPr>
          <a:lstStyle/>
          <a:p>
            <a:r>
              <a:rPr lang="en-US" dirty="0" smtClean="0"/>
              <a:t>F</a:t>
            </a:r>
          </a:p>
        </p:txBody>
      </p:sp>
      <p:pic>
        <p:nvPicPr>
          <p:cNvPr id="29" name="Picture 28" descr="Samsung_GT-S5230.png"/>
          <p:cNvPicPr>
            <a:picLocks noChangeAspect="1"/>
          </p:cNvPicPr>
          <p:nvPr/>
        </p:nvPicPr>
        <p:blipFill>
          <a:blip r:embed="rId4" cstate="print"/>
          <a:stretch>
            <a:fillRect/>
          </a:stretch>
        </p:blipFill>
        <p:spPr>
          <a:xfrm>
            <a:off x="2571736" y="4429132"/>
            <a:ext cx="450776" cy="656845"/>
          </a:xfrm>
          <a:prstGeom prst="rect">
            <a:avLst/>
          </a:prstGeom>
        </p:spPr>
      </p:pic>
      <p:sp>
        <p:nvSpPr>
          <p:cNvPr id="30" name="Arc 29"/>
          <p:cNvSpPr/>
          <p:nvPr/>
        </p:nvSpPr>
        <p:spPr>
          <a:xfrm rot="2761067">
            <a:off x="762945" y="2669613"/>
            <a:ext cx="2472567" cy="2376439"/>
          </a:xfrm>
          <a:prstGeom prst="arc">
            <a:avLst>
              <a:gd name="adj1" fmla="val 16200000"/>
              <a:gd name="adj2" fmla="val 16063562"/>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Rounded Rectangle 31"/>
          <p:cNvSpPr/>
          <p:nvPr/>
        </p:nvSpPr>
        <p:spPr bwMode="auto">
          <a:xfrm>
            <a:off x="5715008" y="2357430"/>
            <a:ext cx="2428924" cy="1571636"/>
          </a:xfrm>
          <a:prstGeom prst="roundRect">
            <a:avLst/>
          </a:prstGeom>
          <a:solidFill>
            <a:schemeClr val="bg1">
              <a:lumMod val="85000"/>
            </a:schemeClr>
          </a:solidFill>
          <a:ln w="9525">
            <a:solidFill>
              <a:schemeClr val="tx1">
                <a:lumMod val="50000"/>
                <a:lumOff val="50000"/>
              </a:schemeClr>
            </a:solidFill>
            <a:miter lim="800000"/>
            <a:headEnd/>
            <a:tailEnd/>
          </a:ln>
          <a:effectLst>
            <a:outerShdw blurRad="50800" dist="38100" dir="2700000" algn="tl" rotWithShape="0">
              <a:prstClr val="black">
                <a:alpha val="40000"/>
              </a:prstClr>
            </a:outerShdw>
          </a:effectLst>
        </p:spPr>
        <p:txBody>
          <a:bodyPr vert="horz" wrap="square" lIns="216000" tIns="144000" rIns="91440" bIns="144000" numCol="1" rtlCol="0" anchor="ctr" anchorCtr="0" compatLnSpc="1">
            <a:prstTxWarp prst="textNoShape">
              <a:avLst/>
            </a:prstTxWarp>
          </a:bodyPr>
          <a:lstStyle/>
          <a:p>
            <a:endParaRPr lang="en-US" sz="2400" dirty="0" smtClean="0">
              <a:latin typeface="Calibri" pitchFamily="34" charset="0"/>
            </a:endParaRPr>
          </a:p>
        </p:txBody>
      </p:sp>
      <p:sp>
        <p:nvSpPr>
          <p:cNvPr id="33" name="TextBox 32"/>
          <p:cNvSpPr txBox="1"/>
          <p:nvPr/>
        </p:nvSpPr>
        <p:spPr>
          <a:xfrm>
            <a:off x="5786446" y="2488164"/>
            <a:ext cx="1841210" cy="369332"/>
          </a:xfrm>
          <a:prstGeom prst="rect">
            <a:avLst/>
          </a:prstGeom>
          <a:noFill/>
        </p:spPr>
        <p:txBody>
          <a:bodyPr wrap="none" rtlCol="0">
            <a:spAutoFit/>
          </a:bodyPr>
          <a:lstStyle/>
          <a:p>
            <a:r>
              <a:rPr lang="en-US" dirty="0" smtClean="0">
                <a:latin typeface="Calibri" pitchFamily="34" charset="0"/>
              </a:rPr>
              <a:t>Channels to Scan:</a:t>
            </a:r>
            <a:endParaRPr lang="en-US" dirty="0">
              <a:latin typeface="Calibri" pitchFamily="34" charset="0"/>
            </a:endParaRPr>
          </a:p>
        </p:txBody>
      </p:sp>
      <p:sp>
        <p:nvSpPr>
          <p:cNvPr id="37" name="Oval 36"/>
          <p:cNvSpPr/>
          <p:nvPr/>
        </p:nvSpPr>
        <p:spPr>
          <a:xfrm>
            <a:off x="6072198" y="2928934"/>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40" name="Oval 39"/>
          <p:cNvSpPr/>
          <p:nvPr/>
        </p:nvSpPr>
        <p:spPr>
          <a:xfrm>
            <a:off x="6429388" y="2928934"/>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47" name="Oval 46"/>
          <p:cNvSpPr/>
          <p:nvPr/>
        </p:nvSpPr>
        <p:spPr>
          <a:xfrm>
            <a:off x="6786578" y="2928934"/>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48" name="Oval 47"/>
          <p:cNvSpPr/>
          <p:nvPr/>
        </p:nvSpPr>
        <p:spPr>
          <a:xfrm>
            <a:off x="7143768" y="2928934"/>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51" name="Oval 50"/>
          <p:cNvSpPr/>
          <p:nvPr/>
        </p:nvSpPr>
        <p:spPr>
          <a:xfrm>
            <a:off x="7500958" y="2928934"/>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62" name="Oval 61"/>
          <p:cNvSpPr/>
          <p:nvPr/>
        </p:nvSpPr>
        <p:spPr>
          <a:xfrm>
            <a:off x="6072198" y="3352800"/>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63" name="Oval 62"/>
          <p:cNvSpPr/>
          <p:nvPr/>
        </p:nvSpPr>
        <p:spPr>
          <a:xfrm>
            <a:off x="6429388" y="3352800"/>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64" name="Oval 63"/>
          <p:cNvSpPr/>
          <p:nvPr/>
        </p:nvSpPr>
        <p:spPr>
          <a:xfrm>
            <a:off x="6786578" y="3352800"/>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65" name="Oval 64"/>
          <p:cNvSpPr/>
          <p:nvPr/>
        </p:nvSpPr>
        <p:spPr>
          <a:xfrm>
            <a:off x="7143768" y="3352800"/>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66" name="Oval 65"/>
          <p:cNvSpPr/>
          <p:nvPr/>
        </p:nvSpPr>
        <p:spPr>
          <a:xfrm>
            <a:off x="7500958" y="3352800"/>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t>10</a:t>
            </a:r>
            <a:endParaRPr lang="en-US" sz="1200" dirty="0"/>
          </a:p>
        </p:txBody>
      </p:sp>
      <p:grpSp>
        <p:nvGrpSpPr>
          <p:cNvPr id="3" name="Group 81"/>
          <p:cNvGrpSpPr/>
          <p:nvPr/>
        </p:nvGrpSpPr>
        <p:grpSpPr>
          <a:xfrm>
            <a:off x="6000760" y="3286124"/>
            <a:ext cx="1857388" cy="428628"/>
            <a:chOff x="6000760" y="3286124"/>
            <a:chExt cx="1857388" cy="428628"/>
          </a:xfrm>
        </p:grpSpPr>
        <p:grpSp>
          <p:nvGrpSpPr>
            <p:cNvPr id="4" name="Group 42"/>
            <p:cNvGrpSpPr/>
            <p:nvPr/>
          </p:nvGrpSpPr>
          <p:grpSpPr>
            <a:xfrm>
              <a:off x="6000760" y="3286124"/>
              <a:ext cx="428628" cy="428628"/>
              <a:chOff x="6715140" y="6143644"/>
              <a:chExt cx="428628" cy="428628"/>
            </a:xfrm>
          </p:grpSpPr>
          <p:cxnSp>
            <p:nvCxnSpPr>
              <p:cNvPr id="68" name="Straight Connector 67"/>
              <p:cNvCxnSpPr/>
              <p:nvPr/>
            </p:nvCxnSpPr>
            <p:spPr>
              <a:xfrm rot="16200000" flipH="1">
                <a:off x="6715140" y="6143644"/>
                <a:ext cx="428628" cy="428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6715140" y="6143644"/>
                <a:ext cx="428628" cy="428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 name="Group 42"/>
            <p:cNvGrpSpPr/>
            <p:nvPr/>
          </p:nvGrpSpPr>
          <p:grpSpPr>
            <a:xfrm>
              <a:off x="6357950" y="3286124"/>
              <a:ext cx="428628" cy="428628"/>
              <a:chOff x="6715140" y="6143644"/>
              <a:chExt cx="428628" cy="428628"/>
            </a:xfrm>
          </p:grpSpPr>
          <p:cxnSp>
            <p:nvCxnSpPr>
              <p:cNvPr id="71" name="Straight Connector 70"/>
              <p:cNvCxnSpPr/>
              <p:nvPr/>
            </p:nvCxnSpPr>
            <p:spPr>
              <a:xfrm rot="16200000" flipH="1">
                <a:off x="6715140" y="6143644"/>
                <a:ext cx="428628" cy="428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6715140" y="6143644"/>
                <a:ext cx="428628" cy="428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 name="Group 42"/>
            <p:cNvGrpSpPr/>
            <p:nvPr/>
          </p:nvGrpSpPr>
          <p:grpSpPr>
            <a:xfrm>
              <a:off x="6715140" y="3286124"/>
              <a:ext cx="428628" cy="428628"/>
              <a:chOff x="6715140" y="6143644"/>
              <a:chExt cx="428628" cy="428628"/>
            </a:xfrm>
          </p:grpSpPr>
          <p:cxnSp>
            <p:nvCxnSpPr>
              <p:cNvPr id="74" name="Straight Connector 73"/>
              <p:cNvCxnSpPr/>
              <p:nvPr/>
            </p:nvCxnSpPr>
            <p:spPr>
              <a:xfrm rot="16200000" flipH="1">
                <a:off x="6715140" y="6143644"/>
                <a:ext cx="428628" cy="428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6715140" y="6143644"/>
                <a:ext cx="428628" cy="428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 name="Group 42"/>
            <p:cNvGrpSpPr/>
            <p:nvPr/>
          </p:nvGrpSpPr>
          <p:grpSpPr>
            <a:xfrm>
              <a:off x="7072330" y="3286124"/>
              <a:ext cx="428628" cy="428628"/>
              <a:chOff x="6715140" y="6143644"/>
              <a:chExt cx="428628" cy="428628"/>
            </a:xfrm>
          </p:grpSpPr>
          <p:cxnSp>
            <p:nvCxnSpPr>
              <p:cNvPr id="77" name="Straight Connector 76"/>
              <p:cNvCxnSpPr/>
              <p:nvPr/>
            </p:nvCxnSpPr>
            <p:spPr>
              <a:xfrm rot="16200000" flipH="1">
                <a:off x="6715140" y="6143644"/>
                <a:ext cx="428628" cy="428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6715140" y="6143644"/>
                <a:ext cx="428628" cy="428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 name="Group 42"/>
            <p:cNvGrpSpPr/>
            <p:nvPr/>
          </p:nvGrpSpPr>
          <p:grpSpPr>
            <a:xfrm>
              <a:off x="7429520" y="3286124"/>
              <a:ext cx="428628" cy="428628"/>
              <a:chOff x="6715140" y="6143644"/>
              <a:chExt cx="428628" cy="428628"/>
            </a:xfrm>
          </p:grpSpPr>
          <p:cxnSp>
            <p:nvCxnSpPr>
              <p:cNvPr id="80" name="Straight Connector 79"/>
              <p:cNvCxnSpPr/>
              <p:nvPr/>
            </p:nvCxnSpPr>
            <p:spPr>
              <a:xfrm rot="16200000" flipH="1">
                <a:off x="6715140" y="6143644"/>
                <a:ext cx="428628" cy="428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6715140" y="6143644"/>
                <a:ext cx="428628" cy="428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7.77778E-6 -2.26232E-6 L -0.08663 -0.13625 " pathEditMode="relative" ptsTypes="AA">
                                      <p:cBhvr>
                                        <p:cTn id="6" dur="1000" fill="hold"/>
                                        <p:tgtEl>
                                          <p:spTgt spid="2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par>
                          <p:cTn id="15" fill="hold">
                            <p:stCondLst>
                              <p:cond delay="0"/>
                            </p:stCondLst>
                            <p:childTnLst>
                              <p:par>
                                <p:cTn id="16" presetID="35" presetClass="emph" presetSubtype="0" repeatCount="indefinite" fill="hold" grpId="1" nodeType="afterEffect">
                                  <p:stCondLst>
                                    <p:cond delay="0"/>
                                  </p:stCondLst>
                                  <p:endCondLst>
                                    <p:cond evt="onNext" delay="0">
                                      <p:tgtEl>
                                        <p:sldTgt/>
                                      </p:tgtEl>
                                    </p:cond>
                                  </p:endCondLst>
                                  <p:childTnLst>
                                    <p:anim calcmode="discrete" valueType="str">
                                      <p:cBhvr>
                                        <p:cTn id="17" dur="1000" fill="hold"/>
                                        <p:tgtEl>
                                          <p:spTgt spid="3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838200"/>
          </a:xfrm>
        </p:spPr>
        <p:txBody>
          <a:bodyPr/>
          <a:lstStyle/>
          <a:p>
            <a:r>
              <a:rPr lang="en-US" dirty="0" smtClean="0"/>
              <a:t>Fast Scanning with </a:t>
            </a:r>
            <a:r>
              <a:rPr lang="en-US" dirty="0" err="1" smtClean="0"/>
              <a:t>ng</a:t>
            </a:r>
            <a:r>
              <a:rPr lang="en-US" dirty="0" smtClean="0"/>
              <a:t>-pruning</a:t>
            </a:r>
            <a:endParaRPr lang="en-US" dirty="0"/>
          </a:p>
        </p:txBody>
      </p:sp>
      <p:pic>
        <p:nvPicPr>
          <p:cNvPr id="14" name="Picture 6" descr="C:\Users\mhshin\AppData\Local\Microsoft\Windows\Temporary Internet Files\Content.IE5\N3386ITT\MCj03984990000[1].wmf"/>
          <p:cNvPicPr>
            <a:picLocks noChangeAspect="1" noChangeArrowheads="1"/>
          </p:cNvPicPr>
          <p:nvPr/>
        </p:nvPicPr>
        <p:blipFill>
          <a:blip r:embed="rId3" cstate="print"/>
          <a:srcRect/>
          <a:stretch>
            <a:fillRect/>
          </a:stretch>
        </p:blipFill>
        <p:spPr bwMode="auto">
          <a:xfrm>
            <a:off x="581028" y="4173799"/>
            <a:ext cx="584086" cy="536814"/>
          </a:xfrm>
          <a:prstGeom prst="rect">
            <a:avLst/>
          </a:prstGeom>
          <a:noFill/>
        </p:spPr>
      </p:pic>
      <p:pic>
        <p:nvPicPr>
          <p:cNvPr id="15" name="Picture 6" descr="C:\Users\mhshin\AppData\Local\Microsoft\Windows\Temporary Internet Files\Content.IE5\N3386ITT\MCj03984990000[1].wmf"/>
          <p:cNvPicPr>
            <a:picLocks noChangeAspect="1" noChangeArrowheads="1"/>
          </p:cNvPicPr>
          <p:nvPr/>
        </p:nvPicPr>
        <p:blipFill>
          <a:blip r:embed="rId3" cstate="print"/>
          <a:srcRect/>
          <a:stretch>
            <a:fillRect/>
          </a:stretch>
        </p:blipFill>
        <p:spPr bwMode="auto">
          <a:xfrm>
            <a:off x="1938350" y="2745039"/>
            <a:ext cx="584086" cy="536814"/>
          </a:xfrm>
          <a:prstGeom prst="rect">
            <a:avLst/>
          </a:prstGeom>
          <a:noFill/>
        </p:spPr>
      </p:pic>
      <p:pic>
        <p:nvPicPr>
          <p:cNvPr id="17" name="Picture 6" descr="C:\Users\mhshin\AppData\Local\Microsoft\Windows\Temporary Internet Files\Content.IE5\N3386ITT\MCj03984990000[1].wmf"/>
          <p:cNvPicPr>
            <a:picLocks noChangeAspect="1" noChangeArrowheads="1"/>
          </p:cNvPicPr>
          <p:nvPr/>
        </p:nvPicPr>
        <p:blipFill>
          <a:blip r:embed="rId3" cstate="print"/>
          <a:srcRect/>
          <a:stretch>
            <a:fillRect/>
          </a:stretch>
        </p:blipFill>
        <p:spPr bwMode="auto">
          <a:xfrm>
            <a:off x="2795606" y="4030923"/>
            <a:ext cx="584086" cy="536814"/>
          </a:xfrm>
          <a:prstGeom prst="rect">
            <a:avLst/>
          </a:prstGeom>
          <a:noFill/>
        </p:spPr>
      </p:pic>
      <p:pic>
        <p:nvPicPr>
          <p:cNvPr id="18" name="Picture 6" descr="C:\Users\mhshin\AppData\Local\Microsoft\Windows\Temporary Internet Files\Content.IE5\N3386ITT\MCj03984990000[1].wmf"/>
          <p:cNvPicPr>
            <a:picLocks noChangeAspect="1" noChangeArrowheads="1"/>
          </p:cNvPicPr>
          <p:nvPr/>
        </p:nvPicPr>
        <p:blipFill>
          <a:blip r:embed="rId3" cstate="print"/>
          <a:srcRect/>
          <a:stretch>
            <a:fillRect/>
          </a:stretch>
        </p:blipFill>
        <p:spPr bwMode="auto">
          <a:xfrm>
            <a:off x="4152928" y="2887915"/>
            <a:ext cx="584086" cy="536814"/>
          </a:xfrm>
          <a:prstGeom prst="rect">
            <a:avLst/>
          </a:prstGeom>
          <a:noFill/>
        </p:spPr>
      </p:pic>
      <p:sp>
        <p:nvSpPr>
          <p:cNvPr id="38" name="Oval 37"/>
          <p:cNvSpPr/>
          <p:nvPr/>
        </p:nvSpPr>
        <p:spPr>
          <a:xfrm>
            <a:off x="2509854" y="2922607"/>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9" name="Oval 18"/>
          <p:cNvSpPr/>
          <p:nvPr/>
        </p:nvSpPr>
        <p:spPr>
          <a:xfrm>
            <a:off x="1009656" y="4565681"/>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21" name="Oval 20"/>
          <p:cNvSpPr/>
          <p:nvPr/>
        </p:nvSpPr>
        <p:spPr>
          <a:xfrm>
            <a:off x="2938482" y="5565813"/>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23" name="Oval 22"/>
          <p:cNvSpPr/>
          <p:nvPr/>
        </p:nvSpPr>
        <p:spPr>
          <a:xfrm>
            <a:off x="4652994" y="3208359"/>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36" name="Content Placeholder 2"/>
          <p:cNvSpPr>
            <a:spLocks noGrp="1"/>
          </p:cNvSpPr>
          <p:nvPr>
            <p:ph idx="1"/>
          </p:nvPr>
        </p:nvSpPr>
        <p:spPr>
          <a:xfrm>
            <a:off x="500034" y="1571612"/>
            <a:ext cx="8358246" cy="714380"/>
          </a:xfrm>
        </p:spPr>
        <p:txBody>
          <a:bodyPr>
            <a:noAutofit/>
          </a:bodyPr>
          <a:lstStyle/>
          <a:p>
            <a:r>
              <a:rPr lang="en-US" sz="3000" dirty="0" smtClean="0"/>
              <a:t>Minimize # of channels to scan w/ NG &amp; NOG</a:t>
            </a:r>
          </a:p>
          <a:p>
            <a:endParaRPr lang="en-US" sz="2400" dirty="0" smtClean="0"/>
          </a:p>
        </p:txBody>
      </p:sp>
      <p:pic>
        <p:nvPicPr>
          <p:cNvPr id="34" name="Picture 6" descr="C:\Users\mhshin\AppData\Local\Microsoft\Windows\Temporary Internet Files\Content.IE5\N3386ITT\MCj03984990000[1].wmf"/>
          <p:cNvPicPr>
            <a:picLocks noChangeAspect="1" noChangeArrowheads="1"/>
          </p:cNvPicPr>
          <p:nvPr/>
        </p:nvPicPr>
        <p:blipFill>
          <a:blip r:embed="rId3" cstate="print"/>
          <a:srcRect/>
          <a:stretch>
            <a:fillRect/>
          </a:stretch>
        </p:blipFill>
        <p:spPr bwMode="auto">
          <a:xfrm>
            <a:off x="2366978" y="5500702"/>
            <a:ext cx="584086" cy="536814"/>
          </a:xfrm>
          <a:prstGeom prst="rect">
            <a:avLst/>
          </a:prstGeom>
          <a:noFill/>
        </p:spPr>
      </p:pic>
      <p:pic>
        <p:nvPicPr>
          <p:cNvPr id="35" name="Picture 6" descr="C:\Users\mhshin\AppData\Local\Microsoft\Windows\Temporary Internet Files\Content.IE5\N3386ITT\MCj03984990000[1].wmf"/>
          <p:cNvPicPr>
            <a:picLocks noChangeAspect="1" noChangeArrowheads="1"/>
          </p:cNvPicPr>
          <p:nvPr/>
        </p:nvPicPr>
        <p:blipFill>
          <a:blip r:embed="rId3" cstate="print"/>
          <a:srcRect/>
          <a:stretch>
            <a:fillRect/>
          </a:stretch>
        </p:blipFill>
        <p:spPr bwMode="auto">
          <a:xfrm>
            <a:off x="4152928" y="5321078"/>
            <a:ext cx="584086" cy="536814"/>
          </a:xfrm>
          <a:prstGeom prst="rect">
            <a:avLst/>
          </a:prstGeom>
          <a:noFill/>
        </p:spPr>
      </p:pic>
      <p:sp>
        <p:nvSpPr>
          <p:cNvPr id="22" name="Oval 21"/>
          <p:cNvSpPr/>
          <p:nvPr/>
        </p:nvSpPr>
        <p:spPr>
          <a:xfrm>
            <a:off x="4652994" y="5208623"/>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39" name="Oval 38"/>
          <p:cNvSpPr/>
          <p:nvPr/>
        </p:nvSpPr>
        <p:spPr>
          <a:xfrm>
            <a:off x="3357554" y="4214818"/>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41" name="TextBox 40"/>
          <p:cNvSpPr txBox="1"/>
          <p:nvPr/>
        </p:nvSpPr>
        <p:spPr>
          <a:xfrm>
            <a:off x="1857356" y="2702478"/>
            <a:ext cx="308098" cy="369332"/>
          </a:xfrm>
          <a:prstGeom prst="rect">
            <a:avLst/>
          </a:prstGeom>
          <a:noFill/>
        </p:spPr>
        <p:txBody>
          <a:bodyPr wrap="none" rtlCol="0">
            <a:spAutoFit/>
          </a:bodyPr>
          <a:lstStyle/>
          <a:p>
            <a:r>
              <a:rPr lang="en-US" dirty="0" smtClean="0"/>
              <a:t>A</a:t>
            </a:r>
            <a:endParaRPr lang="en-US" dirty="0"/>
          </a:p>
        </p:txBody>
      </p:sp>
      <p:sp>
        <p:nvSpPr>
          <p:cNvPr id="42" name="TextBox 41"/>
          <p:cNvSpPr txBox="1"/>
          <p:nvPr/>
        </p:nvSpPr>
        <p:spPr>
          <a:xfrm>
            <a:off x="477688" y="4131238"/>
            <a:ext cx="324128" cy="369332"/>
          </a:xfrm>
          <a:prstGeom prst="rect">
            <a:avLst/>
          </a:prstGeom>
          <a:noFill/>
        </p:spPr>
        <p:txBody>
          <a:bodyPr wrap="none" rtlCol="0">
            <a:spAutoFit/>
          </a:bodyPr>
          <a:lstStyle/>
          <a:p>
            <a:r>
              <a:rPr lang="en-US" dirty="0" smtClean="0"/>
              <a:t>B</a:t>
            </a:r>
            <a:endParaRPr lang="en-US" dirty="0"/>
          </a:p>
        </p:txBody>
      </p:sp>
      <p:sp>
        <p:nvSpPr>
          <p:cNvPr id="43" name="TextBox 42"/>
          <p:cNvSpPr txBox="1"/>
          <p:nvPr/>
        </p:nvSpPr>
        <p:spPr>
          <a:xfrm>
            <a:off x="2247608" y="5429264"/>
            <a:ext cx="317716" cy="369332"/>
          </a:xfrm>
          <a:prstGeom prst="rect">
            <a:avLst/>
          </a:prstGeom>
          <a:noFill/>
        </p:spPr>
        <p:txBody>
          <a:bodyPr wrap="none" rtlCol="0">
            <a:spAutoFit/>
          </a:bodyPr>
          <a:lstStyle/>
          <a:p>
            <a:r>
              <a:rPr lang="en-US" dirty="0" smtClean="0"/>
              <a:t>C</a:t>
            </a:r>
          </a:p>
        </p:txBody>
      </p:sp>
      <p:sp>
        <p:nvSpPr>
          <p:cNvPr id="44" name="TextBox 43"/>
          <p:cNvSpPr txBox="1"/>
          <p:nvPr/>
        </p:nvSpPr>
        <p:spPr>
          <a:xfrm>
            <a:off x="5325854" y="5286388"/>
            <a:ext cx="333746" cy="369332"/>
          </a:xfrm>
          <a:prstGeom prst="rect">
            <a:avLst/>
          </a:prstGeom>
          <a:noFill/>
        </p:spPr>
        <p:txBody>
          <a:bodyPr wrap="none" rtlCol="0">
            <a:spAutoFit/>
          </a:bodyPr>
          <a:lstStyle/>
          <a:p>
            <a:r>
              <a:rPr lang="en-US" dirty="0" smtClean="0"/>
              <a:t>D</a:t>
            </a:r>
          </a:p>
        </p:txBody>
      </p:sp>
      <p:sp>
        <p:nvSpPr>
          <p:cNvPr id="45" name="TextBox 44"/>
          <p:cNvSpPr txBox="1"/>
          <p:nvPr/>
        </p:nvSpPr>
        <p:spPr>
          <a:xfrm>
            <a:off x="4643438" y="2845354"/>
            <a:ext cx="311304" cy="369332"/>
          </a:xfrm>
          <a:prstGeom prst="rect">
            <a:avLst/>
          </a:prstGeom>
          <a:noFill/>
        </p:spPr>
        <p:txBody>
          <a:bodyPr wrap="none" rtlCol="0">
            <a:spAutoFit/>
          </a:bodyPr>
          <a:lstStyle/>
          <a:p>
            <a:r>
              <a:rPr lang="en-US" dirty="0" smtClean="0"/>
              <a:t>E</a:t>
            </a:r>
          </a:p>
        </p:txBody>
      </p:sp>
      <p:sp>
        <p:nvSpPr>
          <p:cNvPr id="46" name="TextBox 45"/>
          <p:cNvSpPr txBox="1"/>
          <p:nvPr/>
        </p:nvSpPr>
        <p:spPr>
          <a:xfrm>
            <a:off x="3071802" y="3774048"/>
            <a:ext cx="311304" cy="369332"/>
          </a:xfrm>
          <a:prstGeom prst="rect">
            <a:avLst/>
          </a:prstGeom>
          <a:noFill/>
        </p:spPr>
        <p:txBody>
          <a:bodyPr wrap="none" rtlCol="0">
            <a:spAutoFit/>
          </a:bodyPr>
          <a:lstStyle/>
          <a:p>
            <a:r>
              <a:rPr lang="en-US" dirty="0" smtClean="0"/>
              <a:t>F</a:t>
            </a:r>
          </a:p>
        </p:txBody>
      </p:sp>
      <p:pic>
        <p:nvPicPr>
          <p:cNvPr id="29" name="Picture 28" descr="Samsung_GT-S5230.png"/>
          <p:cNvPicPr>
            <a:picLocks noChangeAspect="1"/>
          </p:cNvPicPr>
          <p:nvPr/>
        </p:nvPicPr>
        <p:blipFill>
          <a:blip r:embed="rId4" cstate="print"/>
          <a:stretch>
            <a:fillRect/>
          </a:stretch>
        </p:blipFill>
        <p:spPr>
          <a:xfrm>
            <a:off x="1785918" y="3571876"/>
            <a:ext cx="450776" cy="656845"/>
          </a:xfrm>
          <a:prstGeom prst="rect">
            <a:avLst/>
          </a:prstGeom>
        </p:spPr>
      </p:pic>
      <p:sp>
        <p:nvSpPr>
          <p:cNvPr id="30" name="Arc 29"/>
          <p:cNvSpPr/>
          <p:nvPr/>
        </p:nvSpPr>
        <p:spPr>
          <a:xfrm rot="2761067">
            <a:off x="762945" y="2669613"/>
            <a:ext cx="2472567" cy="2376439"/>
          </a:xfrm>
          <a:prstGeom prst="arc">
            <a:avLst>
              <a:gd name="adj1" fmla="val 16200000"/>
              <a:gd name="adj2" fmla="val 16063562"/>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Rounded Rectangle 31"/>
          <p:cNvSpPr/>
          <p:nvPr/>
        </p:nvSpPr>
        <p:spPr bwMode="auto">
          <a:xfrm>
            <a:off x="5715008" y="2357430"/>
            <a:ext cx="2428924" cy="1571636"/>
          </a:xfrm>
          <a:prstGeom prst="roundRect">
            <a:avLst/>
          </a:prstGeom>
          <a:solidFill>
            <a:schemeClr val="bg1">
              <a:lumMod val="85000"/>
            </a:schemeClr>
          </a:solidFill>
          <a:ln w="9525">
            <a:solidFill>
              <a:schemeClr val="tx1">
                <a:lumMod val="50000"/>
                <a:lumOff val="50000"/>
              </a:schemeClr>
            </a:solidFill>
            <a:miter lim="800000"/>
            <a:headEnd/>
            <a:tailEnd/>
          </a:ln>
          <a:effectLst>
            <a:outerShdw blurRad="50800" dist="38100" dir="2700000" algn="tl" rotWithShape="0">
              <a:prstClr val="black">
                <a:alpha val="40000"/>
              </a:prstClr>
            </a:outerShdw>
          </a:effectLst>
        </p:spPr>
        <p:txBody>
          <a:bodyPr vert="horz" wrap="square" lIns="216000" tIns="144000" rIns="91440" bIns="144000" numCol="1" rtlCol="0" anchor="ctr" anchorCtr="0" compatLnSpc="1">
            <a:prstTxWarp prst="textNoShape">
              <a:avLst/>
            </a:prstTxWarp>
          </a:bodyPr>
          <a:lstStyle/>
          <a:p>
            <a:endParaRPr lang="en-US" sz="2400" dirty="0" smtClean="0">
              <a:latin typeface="Calibri" pitchFamily="34" charset="0"/>
            </a:endParaRPr>
          </a:p>
        </p:txBody>
      </p:sp>
      <p:sp>
        <p:nvSpPr>
          <p:cNvPr id="33" name="TextBox 32"/>
          <p:cNvSpPr txBox="1"/>
          <p:nvPr/>
        </p:nvSpPr>
        <p:spPr>
          <a:xfrm>
            <a:off x="5786446" y="2488164"/>
            <a:ext cx="1841210" cy="369332"/>
          </a:xfrm>
          <a:prstGeom prst="rect">
            <a:avLst/>
          </a:prstGeom>
          <a:noFill/>
        </p:spPr>
        <p:txBody>
          <a:bodyPr wrap="none" rtlCol="0">
            <a:spAutoFit/>
          </a:bodyPr>
          <a:lstStyle/>
          <a:p>
            <a:r>
              <a:rPr lang="en-US" dirty="0" smtClean="0">
                <a:latin typeface="Calibri" pitchFamily="34" charset="0"/>
              </a:rPr>
              <a:t>Channels to Scan:</a:t>
            </a:r>
            <a:endParaRPr lang="en-US" dirty="0">
              <a:latin typeface="Calibri" pitchFamily="34" charset="0"/>
            </a:endParaRPr>
          </a:p>
        </p:txBody>
      </p:sp>
      <p:sp>
        <p:nvSpPr>
          <p:cNvPr id="37" name="Oval 36"/>
          <p:cNvSpPr/>
          <p:nvPr/>
        </p:nvSpPr>
        <p:spPr>
          <a:xfrm>
            <a:off x="6072198" y="2928934"/>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40" name="Oval 39"/>
          <p:cNvSpPr/>
          <p:nvPr/>
        </p:nvSpPr>
        <p:spPr>
          <a:xfrm>
            <a:off x="6429388" y="2928934"/>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47" name="Oval 46"/>
          <p:cNvSpPr/>
          <p:nvPr/>
        </p:nvSpPr>
        <p:spPr>
          <a:xfrm>
            <a:off x="6786578" y="2928934"/>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48" name="Oval 47"/>
          <p:cNvSpPr/>
          <p:nvPr/>
        </p:nvSpPr>
        <p:spPr>
          <a:xfrm>
            <a:off x="7143768" y="2928934"/>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51" name="Oval 50"/>
          <p:cNvSpPr/>
          <p:nvPr/>
        </p:nvSpPr>
        <p:spPr>
          <a:xfrm>
            <a:off x="7500958" y="2928934"/>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62" name="Oval 61"/>
          <p:cNvSpPr/>
          <p:nvPr/>
        </p:nvSpPr>
        <p:spPr>
          <a:xfrm>
            <a:off x="6072198" y="3352800"/>
            <a:ext cx="285752" cy="285752"/>
          </a:xfrm>
          <a:prstGeom prst="ellipse">
            <a:avLst/>
          </a:prstGeom>
          <a:solidFill>
            <a:srgbClr val="EAEAEA"/>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65000"/>
                  </a:schemeClr>
                </a:solidFill>
              </a:rPr>
              <a:t>6</a:t>
            </a:r>
            <a:endParaRPr lang="en-US" dirty="0">
              <a:solidFill>
                <a:schemeClr val="bg1">
                  <a:lumMod val="65000"/>
                </a:schemeClr>
              </a:solidFill>
            </a:endParaRPr>
          </a:p>
        </p:txBody>
      </p:sp>
      <p:sp>
        <p:nvSpPr>
          <p:cNvPr id="63" name="Oval 62"/>
          <p:cNvSpPr/>
          <p:nvPr/>
        </p:nvSpPr>
        <p:spPr>
          <a:xfrm>
            <a:off x="6429388" y="3352800"/>
            <a:ext cx="285752" cy="285752"/>
          </a:xfrm>
          <a:prstGeom prst="ellipse">
            <a:avLst/>
          </a:prstGeom>
          <a:solidFill>
            <a:srgbClr val="EAEAEA"/>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65000"/>
                  </a:schemeClr>
                </a:solidFill>
              </a:rPr>
              <a:t>7</a:t>
            </a:r>
            <a:endParaRPr lang="en-US" dirty="0">
              <a:solidFill>
                <a:schemeClr val="bg1">
                  <a:lumMod val="65000"/>
                </a:schemeClr>
              </a:solidFill>
            </a:endParaRPr>
          </a:p>
        </p:txBody>
      </p:sp>
      <p:sp>
        <p:nvSpPr>
          <p:cNvPr id="64" name="Oval 63"/>
          <p:cNvSpPr/>
          <p:nvPr/>
        </p:nvSpPr>
        <p:spPr>
          <a:xfrm>
            <a:off x="6786578" y="3352800"/>
            <a:ext cx="285752" cy="285752"/>
          </a:xfrm>
          <a:prstGeom prst="ellipse">
            <a:avLst/>
          </a:prstGeom>
          <a:solidFill>
            <a:srgbClr val="EAEAEA"/>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65000"/>
                  </a:schemeClr>
                </a:solidFill>
              </a:rPr>
              <a:t>8</a:t>
            </a:r>
            <a:endParaRPr lang="en-US" dirty="0">
              <a:solidFill>
                <a:schemeClr val="bg1">
                  <a:lumMod val="65000"/>
                </a:schemeClr>
              </a:solidFill>
            </a:endParaRPr>
          </a:p>
        </p:txBody>
      </p:sp>
      <p:sp>
        <p:nvSpPr>
          <p:cNvPr id="65" name="Oval 64"/>
          <p:cNvSpPr/>
          <p:nvPr/>
        </p:nvSpPr>
        <p:spPr>
          <a:xfrm>
            <a:off x="7143768" y="3352800"/>
            <a:ext cx="285752" cy="285752"/>
          </a:xfrm>
          <a:prstGeom prst="ellipse">
            <a:avLst/>
          </a:prstGeom>
          <a:solidFill>
            <a:srgbClr val="EAEAEA"/>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65000"/>
                  </a:schemeClr>
                </a:solidFill>
              </a:rPr>
              <a:t>9</a:t>
            </a:r>
            <a:endParaRPr lang="en-US" dirty="0">
              <a:solidFill>
                <a:schemeClr val="bg1">
                  <a:lumMod val="65000"/>
                </a:schemeClr>
              </a:solidFill>
            </a:endParaRPr>
          </a:p>
        </p:txBody>
      </p:sp>
      <p:sp>
        <p:nvSpPr>
          <p:cNvPr id="66" name="Oval 65"/>
          <p:cNvSpPr/>
          <p:nvPr/>
        </p:nvSpPr>
        <p:spPr>
          <a:xfrm>
            <a:off x="7500958" y="3352800"/>
            <a:ext cx="285752" cy="285752"/>
          </a:xfrm>
          <a:prstGeom prst="ellipse">
            <a:avLst/>
          </a:prstGeom>
          <a:solidFill>
            <a:srgbClr val="EAEAEA"/>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solidFill>
                  <a:schemeClr val="bg1">
                    <a:lumMod val="65000"/>
                  </a:schemeClr>
                </a:solidFill>
              </a:rPr>
              <a:t>10</a:t>
            </a:r>
            <a:endParaRPr lang="en-US" sz="1200" dirty="0">
              <a:solidFill>
                <a:schemeClr val="bg1">
                  <a:lumMod val="65000"/>
                </a:schemeClr>
              </a:solidFill>
            </a:endParaRPr>
          </a:p>
        </p:txBody>
      </p:sp>
      <p:cxnSp>
        <p:nvCxnSpPr>
          <p:cNvPr id="53" name="Straight Connector 52"/>
          <p:cNvCxnSpPr>
            <a:stCxn id="15" idx="2"/>
          </p:cNvCxnSpPr>
          <p:nvPr/>
        </p:nvCxnSpPr>
        <p:spPr>
          <a:xfrm rot="5400000">
            <a:off x="2041740" y="3383222"/>
            <a:ext cx="290023" cy="87285"/>
          </a:xfrm>
          <a:prstGeom prst="line">
            <a:avLst/>
          </a:prstGeom>
          <a:ln w="19050">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3" name="Group 42"/>
          <p:cNvGrpSpPr/>
          <p:nvPr/>
        </p:nvGrpSpPr>
        <p:grpSpPr>
          <a:xfrm>
            <a:off x="2500298" y="5643578"/>
            <a:ext cx="428628" cy="428628"/>
            <a:chOff x="6715140" y="6143644"/>
            <a:chExt cx="428628" cy="428628"/>
          </a:xfrm>
        </p:grpSpPr>
        <p:cxnSp>
          <p:nvCxnSpPr>
            <p:cNvPr id="83" name="Straight Connector 82"/>
            <p:cNvCxnSpPr/>
            <p:nvPr/>
          </p:nvCxnSpPr>
          <p:spPr>
            <a:xfrm rot="16200000" flipH="1">
              <a:off x="6715140" y="6143644"/>
              <a:ext cx="428628" cy="428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a:off x="6715140" y="6143644"/>
              <a:ext cx="428628" cy="428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 name="Group 42"/>
          <p:cNvGrpSpPr/>
          <p:nvPr/>
        </p:nvGrpSpPr>
        <p:grpSpPr>
          <a:xfrm>
            <a:off x="4286248" y="5429264"/>
            <a:ext cx="428628" cy="428628"/>
            <a:chOff x="6715140" y="6143644"/>
            <a:chExt cx="428628" cy="428628"/>
          </a:xfrm>
        </p:grpSpPr>
        <p:cxnSp>
          <p:nvCxnSpPr>
            <p:cNvPr id="79" name="Straight Connector 78"/>
            <p:cNvCxnSpPr/>
            <p:nvPr/>
          </p:nvCxnSpPr>
          <p:spPr>
            <a:xfrm rot="16200000" flipH="1">
              <a:off x="6715140" y="6143644"/>
              <a:ext cx="428628" cy="428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15140" y="6143644"/>
              <a:ext cx="428628" cy="428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 name="Group 42"/>
          <p:cNvGrpSpPr/>
          <p:nvPr/>
        </p:nvGrpSpPr>
        <p:grpSpPr>
          <a:xfrm>
            <a:off x="7072330" y="2857496"/>
            <a:ext cx="428628" cy="428628"/>
            <a:chOff x="6715140" y="6143644"/>
            <a:chExt cx="428628" cy="428628"/>
          </a:xfrm>
        </p:grpSpPr>
        <p:cxnSp>
          <p:nvCxnSpPr>
            <p:cNvPr id="67" name="Straight Connector 66"/>
            <p:cNvCxnSpPr/>
            <p:nvPr/>
          </p:nvCxnSpPr>
          <p:spPr>
            <a:xfrm rot="16200000" flipH="1">
              <a:off x="6715140" y="6143644"/>
              <a:ext cx="428628" cy="428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6715140" y="6143644"/>
              <a:ext cx="428628" cy="428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 name="Group 42"/>
          <p:cNvGrpSpPr/>
          <p:nvPr/>
        </p:nvGrpSpPr>
        <p:grpSpPr>
          <a:xfrm>
            <a:off x="6715140" y="2857496"/>
            <a:ext cx="428628" cy="428628"/>
            <a:chOff x="6715140" y="6143644"/>
            <a:chExt cx="428628" cy="428628"/>
          </a:xfrm>
        </p:grpSpPr>
        <p:cxnSp>
          <p:nvCxnSpPr>
            <p:cNvPr id="60" name="Straight Connector 59"/>
            <p:cNvCxnSpPr/>
            <p:nvPr/>
          </p:nvCxnSpPr>
          <p:spPr>
            <a:xfrm rot="16200000" flipH="1">
              <a:off x="6715140" y="6143644"/>
              <a:ext cx="428628" cy="428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6715140" y="6143644"/>
              <a:ext cx="428628" cy="428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5" name="Oval 84"/>
          <p:cNvSpPr/>
          <p:nvPr/>
        </p:nvSpPr>
        <p:spPr>
          <a:xfrm>
            <a:off x="6072198" y="2928934"/>
            <a:ext cx="285752" cy="285752"/>
          </a:xfrm>
          <a:prstGeom prst="ellipse">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838200"/>
          </a:xfrm>
        </p:spPr>
        <p:txBody>
          <a:bodyPr/>
          <a:lstStyle/>
          <a:p>
            <a:r>
              <a:rPr lang="en-US" dirty="0" smtClean="0"/>
              <a:t>Fast Scanning with </a:t>
            </a:r>
            <a:r>
              <a:rPr lang="en-US" dirty="0" err="1" smtClean="0"/>
              <a:t>ng</a:t>
            </a:r>
            <a:r>
              <a:rPr lang="en-US" dirty="0" smtClean="0"/>
              <a:t>-pruning</a:t>
            </a:r>
            <a:endParaRPr lang="en-US" dirty="0"/>
          </a:p>
        </p:txBody>
      </p:sp>
      <p:pic>
        <p:nvPicPr>
          <p:cNvPr id="14" name="Picture 6" descr="C:\Users\mhshin\AppData\Local\Microsoft\Windows\Temporary Internet Files\Content.IE5\N3386ITT\MCj03984990000[1].wmf"/>
          <p:cNvPicPr>
            <a:picLocks noChangeAspect="1" noChangeArrowheads="1"/>
          </p:cNvPicPr>
          <p:nvPr/>
        </p:nvPicPr>
        <p:blipFill>
          <a:blip r:embed="rId3" cstate="print"/>
          <a:srcRect/>
          <a:stretch>
            <a:fillRect/>
          </a:stretch>
        </p:blipFill>
        <p:spPr bwMode="auto">
          <a:xfrm>
            <a:off x="581028" y="4173799"/>
            <a:ext cx="584086" cy="536814"/>
          </a:xfrm>
          <a:prstGeom prst="rect">
            <a:avLst/>
          </a:prstGeom>
          <a:noFill/>
        </p:spPr>
      </p:pic>
      <p:pic>
        <p:nvPicPr>
          <p:cNvPr id="15" name="Picture 6" descr="C:\Users\mhshin\AppData\Local\Microsoft\Windows\Temporary Internet Files\Content.IE5\N3386ITT\MCj03984990000[1].wmf"/>
          <p:cNvPicPr>
            <a:picLocks noChangeAspect="1" noChangeArrowheads="1"/>
          </p:cNvPicPr>
          <p:nvPr/>
        </p:nvPicPr>
        <p:blipFill>
          <a:blip r:embed="rId3" cstate="print"/>
          <a:srcRect/>
          <a:stretch>
            <a:fillRect/>
          </a:stretch>
        </p:blipFill>
        <p:spPr bwMode="auto">
          <a:xfrm>
            <a:off x="1938350" y="2745039"/>
            <a:ext cx="584086" cy="536814"/>
          </a:xfrm>
          <a:prstGeom prst="rect">
            <a:avLst/>
          </a:prstGeom>
          <a:noFill/>
        </p:spPr>
      </p:pic>
      <p:pic>
        <p:nvPicPr>
          <p:cNvPr id="17" name="Picture 6" descr="C:\Users\mhshin\AppData\Local\Microsoft\Windows\Temporary Internet Files\Content.IE5\N3386ITT\MCj03984990000[1].wmf"/>
          <p:cNvPicPr>
            <a:picLocks noChangeAspect="1" noChangeArrowheads="1"/>
          </p:cNvPicPr>
          <p:nvPr/>
        </p:nvPicPr>
        <p:blipFill>
          <a:blip r:embed="rId3" cstate="print"/>
          <a:srcRect/>
          <a:stretch>
            <a:fillRect/>
          </a:stretch>
        </p:blipFill>
        <p:spPr bwMode="auto">
          <a:xfrm>
            <a:off x="2795606" y="4030923"/>
            <a:ext cx="584086" cy="536814"/>
          </a:xfrm>
          <a:prstGeom prst="rect">
            <a:avLst/>
          </a:prstGeom>
          <a:noFill/>
        </p:spPr>
      </p:pic>
      <p:pic>
        <p:nvPicPr>
          <p:cNvPr id="18" name="Picture 6" descr="C:\Users\mhshin\AppData\Local\Microsoft\Windows\Temporary Internet Files\Content.IE5\N3386ITT\MCj03984990000[1].wmf"/>
          <p:cNvPicPr>
            <a:picLocks noChangeAspect="1" noChangeArrowheads="1"/>
          </p:cNvPicPr>
          <p:nvPr/>
        </p:nvPicPr>
        <p:blipFill>
          <a:blip r:embed="rId3" cstate="print"/>
          <a:srcRect/>
          <a:stretch>
            <a:fillRect/>
          </a:stretch>
        </p:blipFill>
        <p:spPr bwMode="auto">
          <a:xfrm>
            <a:off x="4152928" y="2887915"/>
            <a:ext cx="584086" cy="536814"/>
          </a:xfrm>
          <a:prstGeom prst="rect">
            <a:avLst/>
          </a:prstGeom>
          <a:noFill/>
        </p:spPr>
      </p:pic>
      <p:sp>
        <p:nvSpPr>
          <p:cNvPr id="38" name="Oval 37"/>
          <p:cNvSpPr/>
          <p:nvPr/>
        </p:nvSpPr>
        <p:spPr>
          <a:xfrm>
            <a:off x="2509854" y="2922607"/>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9" name="Oval 18"/>
          <p:cNvSpPr/>
          <p:nvPr/>
        </p:nvSpPr>
        <p:spPr>
          <a:xfrm>
            <a:off x="1009656" y="4565681"/>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21" name="Oval 20"/>
          <p:cNvSpPr/>
          <p:nvPr/>
        </p:nvSpPr>
        <p:spPr>
          <a:xfrm>
            <a:off x="2938482" y="5565813"/>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23" name="Oval 22"/>
          <p:cNvSpPr/>
          <p:nvPr/>
        </p:nvSpPr>
        <p:spPr>
          <a:xfrm>
            <a:off x="4652994" y="3208359"/>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36" name="Content Placeholder 2"/>
          <p:cNvSpPr>
            <a:spLocks noGrp="1"/>
          </p:cNvSpPr>
          <p:nvPr>
            <p:ph idx="1"/>
          </p:nvPr>
        </p:nvSpPr>
        <p:spPr>
          <a:xfrm>
            <a:off x="500034" y="1571612"/>
            <a:ext cx="8358246" cy="714380"/>
          </a:xfrm>
        </p:spPr>
        <p:txBody>
          <a:bodyPr>
            <a:noAutofit/>
          </a:bodyPr>
          <a:lstStyle/>
          <a:p>
            <a:r>
              <a:rPr lang="en-US" sz="3000" dirty="0" smtClean="0"/>
              <a:t>Minimize # of channels to scan w/ NG &amp; NOG</a:t>
            </a:r>
          </a:p>
          <a:p>
            <a:endParaRPr lang="en-US" sz="2400" dirty="0" smtClean="0"/>
          </a:p>
        </p:txBody>
      </p:sp>
      <p:pic>
        <p:nvPicPr>
          <p:cNvPr id="34" name="Picture 6" descr="C:\Users\mhshin\AppData\Local\Microsoft\Windows\Temporary Internet Files\Content.IE5\N3386ITT\MCj03984990000[1].wmf"/>
          <p:cNvPicPr>
            <a:picLocks noChangeAspect="1" noChangeArrowheads="1"/>
          </p:cNvPicPr>
          <p:nvPr/>
        </p:nvPicPr>
        <p:blipFill>
          <a:blip r:embed="rId3" cstate="print"/>
          <a:srcRect/>
          <a:stretch>
            <a:fillRect/>
          </a:stretch>
        </p:blipFill>
        <p:spPr bwMode="auto">
          <a:xfrm>
            <a:off x="2366978" y="5500702"/>
            <a:ext cx="584086" cy="536814"/>
          </a:xfrm>
          <a:prstGeom prst="rect">
            <a:avLst/>
          </a:prstGeom>
          <a:noFill/>
        </p:spPr>
      </p:pic>
      <p:pic>
        <p:nvPicPr>
          <p:cNvPr id="35" name="Picture 6" descr="C:\Users\mhshin\AppData\Local\Microsoft\Windows\Temporary Internet Files\Content.IE5\N3386ITT\MCj03984990000[1].wmf"/>
          <p:cNvPicPr>
            <a:picLocks noChangeAspect="1" noChangeArrowheads="1"/>
          </p:cNvPicPr>
          <p:nvPr/>
        </p:nvPicPr>
        <p:blipFill>
          <a:blip r:embed="rId3" cstate="print"/>
          <a:srcRect/>
          <a:stretch>
            <a:fillRect/>
          </a:stretch>
        </p:blipFill>
        <p:spPr bwMode="auto">
          <a:xfrm>
            <a:off x="4152928" y="5321078"/>
            <a:ext cx="584086" cy="536814"/>
          </a:xfrm>
          <a:prstGeom prst="rect">
            <a:avLst/>
          </a:prstGeom>
          <a:noFill/>
        </p:spPr>
      </p:pic>
      <p:sp>
        <p:nvSpPr>
          <p:cNvPr id="22" name="Oval 21"/>
          <p:cNvSpPr/>
          <p:nvPr/>
        </p:nvSpPr>
        <p:spPr>
          <a:xfrm>
            <a:off x="4652994" y="5208623"/>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39" name="Oval 38"/>
          <p:cNvSpPr/>
          <p:nvPr/>
        </p:nvSpPr>
        <p:spPr>
          <a:xfrm>
            <a:off x="3357554" y="4214818"/>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41" name="TextBox 40"/>
          <p:cNvSpPr txBox="1"/>
          <p:nvPr/>
        </p:nvSpPr>
        <p:spPr>
          <a:xfrm>
            <a:off x="1857356" y="2702478"/>
            <a:ext cx="308098" cy="369332"/>
          </a:xfrm>
          <a:prstGeom prst="rect">
            <a:avLst/>
          </a:prstGeom>
          <a:noFill/>
        </p:spPr>
        <p:txBody>
          <a:bodyPr wrap="none" rtlCol="0">
            <a:spAutoFit/>
          </a:bodyPr>
          <a:lstStyle/>
          <a:p>
            <a:r>
              <a:rPr lang="en-US" dirty="0" smtClean="0"/>
              <a:t>A</a:t>
            </a:r>
            <a:endParaRPr lang="en-US" dirty="0"/>
          </a:p>
        </p:txBody>
      </p:sp>
      <p:sp>
        <p:nvSpPr>
          <p:cNvPr id="42" name="TextBox 41"/>
          <p:cNvSpPr txBox="1"/>
          <p:nvPr/>
        </p:nvSpPr>
        <p:spPr>
          <a:xfrm>
            <a:off x="477688" y="4131238"/>
            <a:ext cx="324128" cy="369332"/>
          </a:xfrm>
          <a:prstGeom prst="rect">
            <a:avLst/>
          </a:prstGeom>
          <a:noFill/>
        </p:spPr>
        <p:txBody>
          <a:bodyPr wrap="none" rtlCol="0">
            <a:spAutoFit/>
          </a:bodyPr>
          <a:lstStyle/>
          <a:p>
            <a:r>
              <a:rPr lang="en-US" dirty="0" smtClean="0"/>
              <a:t>B</a:t>
            </a:r>
            <a:endParaRPr lang="en-US" dirty="0"/>
          </a:p>
        </p:txBody>
      </p:sp>
      <p:sp>
        <p:nvSpPr>
          <p:cNvPr id="43" name="TextBox 42"/>
          <p:cNvSpPr txBox="1"/>
          <p:nvPr/>
        </p:nvSpPr>
        <p:spPr>
          <a:xfrm>
            <a:off x="2247608" y="5429264"/>
            <a:ext cx="317716" cy="369332"/>
          </a:xfrm>
          <a:prstGeom prst="rect">
            <a:avLst/>
          </a:prstGeom>
          <a:noFill/>
        </p:spPr>
        <p:txBody>
          <a:bodyPr wrap="none" rtlCol="0">
            <a:spAutoFit/>
          </a:bodyPr>
          <a:lstStyle/>
          <a:p>
            <a:r>
              <a:rPr lang="en-US" dirty="0" smtClean="0"/>
              <a:t>C</a:t>
            </a:r>
          </a:p>
        </p:txBody>
      </p:sp>
      <p:sp>
        <p:nvSpPr>
          <p:cNvPr id="45" name="TextBox 44"/>
          <p:cNvSpPr txBox="1"/>
          <p:nvPr/>
        </p:nvSpPr>
        <p:spPr>
          <a:xfrm>
            <a:off x="4643438" y="2845354"/>
            <a:ext cx="311304" cy="369332"/>
          </a:xfrm>
          <a:prstGeom prst="rect">
            <a:avLst/>
          </a:prstGeom>
          <a:noFill/>
        </p:spPr>
        <p:txBody>
          <a:bodyPr wrap="none" rtlCol="0">
            <a:spAutoFit/>
          </a:bodyPr>
          <a:lstStyle/>
          <a:p>
            <a:r>
              <a:rPr lang="en-US" dirty="0" smtClean="0"/>
              <a:t>E</a:t>
            </a:r>
          </a:p>
        </p:txBody>
      </p:sp>
      <p:sp>
        <p:nvSpPr>
          <p:cNvPr id="46" name="TextBox 45"/>
          <p:cNvSpPr txBox="1"/>
          <p:nvPr/>
        </p:nvSpPr>
        <p:spPr>
          <a:xfrm>
            <a:off x="3071802" y="3774048"/>
            <a:ext cx="311304" cy="369332"/>
          </a:xfrm>
          <a:prstGeom prst="rect">
            <a:avLst/>
          </a:prstGeom>
          <a:noFill/>
        </p:spPr>
        <p:txBody>
          <a:bodyPr wrap="none" rtlCol="0">
            <a:spAutoFit/>
          </a:bodyPr>
          <a:lstStyle/>
          <a:p>
            <a:r>
              <a:rPr lang="en-US" dirty="0" smtClean="0"/>
              <a:t>F</a:t>
            </a:r>
          </a:p>
        </p:txBody>
      </p:sp>
      <p:pic>
        <p:nvPicPr>
          <p:cNvPr id="29" name="Picture 28" descr="Samsung_GT-S5230.png"/>
          <p:cNvPicPr>
            <a:picLocks noChangeAspect="1"/>
          </p:cNvPicPr>
          <p:nvPr/>
        </p:nvPicPr>
        <p:blipFill>
          <a:blip r:embed="rId4" cstate="print"/>
          <a:stretch>
            <a:fillRect/>
          </a:stretch>
        </p:blipFill>
        <p:spPr>
          <a:xfrm>
            <a:off x="1785918" y="3571876"/>
            <a:ext cx="450776" cy="656845"/>
          </a:xfrm>
          <a:prstGeom prst="rect">
            <a:avLst/>
          </a:prstGeom>
        </p:spPr>
      </p:pic>
      <p:sp>
        <p:nvSpPr>
          <p:cNvPr id="30" name="Arc 29"/>
          <p:cNvSpPr/>
          <p:nvPr/>
        </p:nvSpPr>
        <p:spPr>
          <a:xfrm rot="2761067">
            <a:off x="762945" y="2669613"/>
            <a:ext cx="2472567" cy="2376439"/>
          </a:xfrm>
          <a:prstGeom prst="arc">
            <a:avLst>
              <a:gd name="adj1" fmla="val 16200000"/>
              <a:gd name="adj2" fmla="val 16063562"/>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Rounded Rectangle 31"/>
          <p:cNvSpPr/>
          <p:nvPr/>
        </p:nvSpPr>
        <p:spPr bwMode="auto">
          <a:xfrm>
            <a:off x="5715008" y="2357430"/>
            <a:ext cx="2428924" cy="1571636"/>
          </a:xfrm>
          <a:prstGeom prst="roundRect">
            <a:avLst/>
          </a:prstGeom>
          <a:solidFill>
            <a:schemeClr val="bg1">
              <a:lumMod val="85000"/>
            </a:schemeClr>
          </a:solidFill>
          <a:ln w="9525">
            <a:solidFill>
              <a:schemeClr val="tx1">
                <a:lumMod val="50000"/>
                <a:lumOff val="50000"/>
              </a:schemeClr>
            </a:solidFill>
            <a:miter lim="800000"/>
            <a:headEnd/>
            <a:tailEnd/>
          </a:ln>
          <a:effectLst>
            <a:outerShdw blurRad="50800" dist="38100" dir="2700000" algn="tl" rotWithShape="0">
              <a:prstClr val="black">
                <a:alpha val="40000"/>
              </a:prstClr>
            </a:outerShdw>
          </a:effectLst>
        </p:spPr>
        <p:txBody>
          <a:bodyPr vert="horz" wrap="square" lIns="216000" tIns="144000" rIns="91440" bIns="144000" numCol="1" rtlCol="0" anchor="ctr" anchorCtr="0" compatLnSpc="1">
            <a:prstTxWarp prst="textNoShape">
              <a:avLst/>
            </a:prstTxWarp>
          </a:bodyPr>
          <a:lstStyle/>
          <a:p>
            <a:endParaRPr lang="en-US" sz="2400" dirty="0" smtClean="0">
              <a:latin typeface="Calibri" pitchFamily="34" charset="0"/>
            </a:endParaRPr>
          </a:p>
        </p:txBody>
      </p:sp>
      <p:sp>
        <p:nvSpPr>
          <p:cNvPr id="33" name="TextBox 32"/>
          <p:cNvSpPr txBox="1"/>
          <p:nvPr/>
        </p:nvSpPr>
        <p:spPr>
          <a:xfrm>
            <a:off x="5786446" y="2488164"/>
            <a:ext cx="1841210" cy="369332"/>
          </a:xfrm>
          <a:prstGeom prst="rect">
            <a:avLst/>
          </a:prstGeom>
          <a:noFill/>
        </p:spPr>
        <p:txBody>
          <a:bodyPr wrap="none" rtlCol="0">
            <a:spAutoFit/>
          </a:bodyPr>
          <a:lstStyle/>
          <a:p>
            <a:r>
              <a:rPr lang="en-US" dirty="0" smtClean="0">
                <a:latin typeface="Calibri" pitchFamily="34" charset="0"/>
              </a:rPr>
              <a:t>Channels to Scan:</a:t>
            </a:r>
            <a:endParaRPr lang="en-US" dirty="0">
              <a:latin typeface="Calibri" pitchFamily="34" charset="0"/>
            </a:endParaRPr>
          </a:p>
        </p:txBody>
      </p:sp>
      <p:sp>
        <p:nvSpPr>
          <p:cNvPr id="37" name="Oval 36"/>
          <p:cNvSpPr/>
          <p:nvPr/>
        </p:nvSpPr>
        <p:spPr>
          <a:xfrm>
            <a:off x="6072198" y="2928934"/>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40" name="Oval 39"/>
          <p:cNvSpPr/>
          <p:nvPr/>
        </p:nvSpPr>
        <p:spPr>
          <a:xfrm>
            <a:off x="6429388" y="2928934"/>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47" name="Oval 46"/>
          <p:cNvSpPr/>
          <p:nvPr/>
        </p:nvSpPr>
        <p:spPr>
          <a:xfrm>
            <a:off x="6786578" y="2928934"/>
            <a:ext cx="285752" cy="285752"/>
          </a:xfrm>
          <a:prstGeom prst="ellipse">
            <a:avLst/>
          </a:prstGeom>
          <a:solidFill>
            <a:srgbClr val="EAEAEA"/>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65000"/>
                  </a:schemeClr>
                </a:solidFill>
              </a:rPr>
              <a:t>3</a:t>
            </a:r>
            <a:endParaRPr lang="en-US" dirty="0">
              <a:solidFill>
                <a:schemeClr val="bg1">
                  <a:lumMod val="65000"/>
                </a:schemeClr>
              </a:solidFill>
            </a:endParaRPr>
          </a:p>
        </p:txBody>
      </p:sp>
      <p:sp>
        <p:nvSpPr>
          <p:cNvPr id="48" name="Oval 47"/>
          <p:cNvSpPr/>
          <p:nvPr/>
        </p:nvSpPr>
        <p:spPr>
          <a:xfrm>
            <a:off x="7143768" y="2928934"/>
            <a:ext cx="285752" cy="285752"/>
          </a:xfrm>
          <a:prstGeom prst="ellipse">
            <a:avLst/>
          </a:prstGeom>
          <a:solidFill>
            <a:srgbClr val="EAEAEA"/>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65000"/>
                  </a:schemeClr>
                </a:solidFill>
              </a:rPr>
              <a:t>4</a:t>
            </a:r>
            <a:endParaRPr lang="en-US" dirty="0">
              <a:solidFill>
                <a:schemeClr val="bg1">
                  <a:lumMod val="65000"/>
                </a:schemeClr>
              </a:solidFill>
            </a:endParaRPr>
          </a:p>
        </p:txBody>
      </p:sp>
      <p:sp>
        <p:nvSpPr>
          <p:cNvPr id="51" name="Oval 50"/>
          <p:cNvSpPr/>
          <p:nvPr/>
        </p:nvSpPr>
        <p:spPr>
          <a:xfrm>
            <a:off x="7500958" y="2928934"/>
            <a:ext cx="285752" cy="28575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62" name="Oval 61"/>
          <p:cNvSpPr/>
          <p:nvPr/>
        </p:nvSpPr>
        <p:spPr>
          <a:xfrm>
            <a:off x="6072198" y="3352800"/>
            <a:ext cx="285752" cy="285752"/>
          </a:xfrm>
          <a:prstGeom prst="ellipse">
            <a:avLst/>
          </a:prstGeom>
          <a:solidFill>
            <a:srgbClr val="EAEAEA"/>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65000"/>
                  </a:schemeClr>
                </a:solidFill>
              </a:rPr>
              <a:t>6</a:t>
            </a:r>
            <a:endParaRPr lang="en-US" dirty="0">
              <a:solidFill>
                <a:schemeClr val="bg1">
                  <a:lumMod val="65000"/>
                </a:schemeClr>
              </a:solidFill>
            </a:endParaRPr>
          </a:p>
        </p:txBody>
      </p:sp>
      <p:sp>
        <p:nvSpPr>
          <p:cNvPr id="63" name="Oval 62"/>
          <p:cNvSpPr/>
          <p:nvPr/>
        </p:nvSpPr>
        <p:spPr>
          <a:xfrm>
            <a:off x="6429388" y="3352800"/>
            <a:ext cx="285752" cy="285752"/>
          </a:xfrm>
          <a:prstGeom prst="ellipse">
            <a:avLst/>
          </a:prstGeom>
          <a:solidFill>
            <a:srgbClr val="EAEAEA"/>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65000"/>
                  </a:schemeClr>
                </a:solidFill>
              </a:rPr>
              <a:t>7</a:t>
            </a:r>
            <a:endParaRPr lang="en-US" dirty="0">
              <a:solidFill>
                <a:schemeClr val="bg1">
                  <a:lumMod val="65000"/>
                </a:schemeClr>
              </a:solidFill>
            </a:endParaRPr>
          </a:p>
        </p:txBody>
      </p:sp>
      <p:sp>
        <p:nvSpPr>
          <p:cNvPr id="64" name="Oval 63"/>
          <p:cNvSpPr/>
          <p:nvPr/>
        </p:nvSpPr>
        <p:spPr>
          <a:xfrm>
            <a:off x="6786578" y="3352800"/>
            <a:ext cx="285752" cy="285752"/>
          </a:xfrm>
          <a:prstGeom prst="ellipse">
            <a:avLst/>
          </a:prstGeom>
          <a:solidFill>
            <a:srgbClr val="EAEAEA"/>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65000"/>
                  </a:schemeClr>
                </a:solidFill>
              </a:rPr>
              <a:t>8</a:t>
            </a:r>
            <a:endParaRPr lang="en-US" dirty="0">
              <a:solidFill>
                <a:schemeClr val="bg1">
                  <a:lumMod val="65000"/>
                </a:schemeClr>
              </a:solidFill>
            </a:endParaRPr>
          </a:p>
        </p:txBody>
      </p:sp>
      <p:sp>
        <p:nvSpPr>
          <p:cNvPr id="65" name="Oval 64"/>
          <p:cNvSpPr/>
          <p:nvPr/>
        </p:nvSpPr>
        <p:spPr>
          <a:xfrm>
            <a:off x="7143768" y="3352800"/>
            <a:ext cx="285752" cy="285752"/>
          </a:xfrm>
          <a:prstGeom prst="ellipse">
            <a:avLst/>
          </a:prstGeom>
          <a:solidFill>
            <a:srgbClr val="EAEAEA"/>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65000"/>
                  </a:schemeClr>
                </a:solidFill>
              </a:rPr>
              <a:t>9</a:t>
            </a:r>
            <a:endParaRPr lang="en-US" dirty="0">
              <a:solidFill>
                <a:schemeClr val="bg1">
                  <a:lumMod val="65000"/>
                </a:schemeClr>
              </a:solidFill>
            </a:endParaRPr>
          </a:p>
        </p:txBody>
      </p:sp>
      <p:sp>
        <p:nvSpPr>
          <p:cNvPr id="66" name="Oval 65"/>
          <p:cNvSpPr/>
          <p:nvPr/>
        </p:nvSpPr>
        <p:spPr>
          <a:xfrm>
            <a:off x="7500958" y="3352800"/>
            <a:ext cx="285752" cy="285752"/>
          </a:xfrm>
          <a:prstGeom prst="ellipse">
            <a:avLst/>
          </a:prstGeom>
          <a:solidFill>
            <a:srgbClr val="EAEAEA"/>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65000"/>
                  </a:schemeClr>
                </a:solidFill>
              </a:rPr>
              <a:t>10</a:t>
            </a:r>
            <a:endParaRPr lang="en-US" dirty="0">
              <a:solidFill>
                <a:schemeClr val="bg1">
                  <a:lumMod val="65000"/>
                </a:schemeClr>
              </a:solidFill>
            </a:endParaRPr>
          </a:p>
        </p:txBody>
      </p:sp>
      <p:cxnSp>
        <p:nvCxnSpPr>
          <p:cNvPr id="53" name="Straight Connector 52"/>
          <p:cNvCxnSpPr>
            <a:stCxn id="14" idx="3"/>
          </p:cNvCxnSpPr>
          <p:nvPr/>
        </p:nvCxnSpPr>
        <p:spPr>
          <a:xfrm flipV="1">
            <a:off x="1165114" y="4071942"/>
            <a:ext cx="620804" cy="370264"/>
          </a:xfrm>
          <a:prstGeom prst="line">
            <a:avLst/>
          </a:prstGeom>
          <a:ln w="19050">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3" name="Group 42"/>
          <p:cNvGrpSpPr/>
          <p:nvPr/>
        </p:nvGrpSpPr>
        <p:grpSpPr>
          <a:xfrm>
            <a:off x="2500298" y="5643578"/>
            <a:ext cx="428628" cy="428628"/>
            <a:chOff x="6715140" y="6143644"/>
            <a:chExt cx="428628" cy="428628"/>
          </a:xfrm>
        </p:grpSpPr>
        <p:cxnSp>
          <p:nvCxnSpPr>
            <p:cNvPr id="83" name="Straight Connector 82"/>
            <p:cNvCxnSpPr/>
            <p:nvPr/>
          </p:nvCxnSpPr>
          <p:spPr>
            <a:xfrm rot="16200000" flipH="1">
              <a:off x="6715140" y="6143644"/>
              <a:ext cx="428628" cy="428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a:off x="6715140" y="6143644"/>
              <a:ext cx="428628" cy="428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 name="Group 42"/>
          <p:cNvGrpSpPr/>
          <p:nvPr/>
        </p:nvGrpSpPr>
        <p:grpSpPr>
          <a:xfrm>
            <a:off x="4286248" y="5429264"/>
            <a:ext cx="428628" cy="428628"/>
            <a:chOff x="6715140" y="6143644"/>
            <a:chExt cx="428628" cy="428628"/>
          </a:xfrm>
        </p:grpSpPr>
        <p:cxnSp>
          <p:nvCxnSpPr>
            <p:cNvPr id="79" name="Straight Connector 78"/>
            <p:cNvCxnSpPr/>
            <p:nvPr/>
          </p:nvCxnSpPr>
          <p:spPr>
            <a:xfrm rot="16200000" flipH="1">
              <a:off x="6715140" y="6143644"/>
              <a:ext cx="428628" cy="428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15140" y="6143644"/>
              <a:ext cx="428628" cy="428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 name="Group 42"/>
          <p:cNvGrpSpPr/>
          <p:nvPr/>
        </p:nvGrpSpPr>
        <p:grpSpPr>
          <a:xfrm>
            <a:off x="4286248" y="2928934"/>
            <a:ext cx="428628" cy="428628"/>
            <a:chOff x="6715140" y="6143644"/>
            <a:chExt cx="428628" cy="428628"/>
          </a:xfrm>
        </p:grpSpPr>
        <p:cxnSp>
          <p:nvCxnSpPr>
            <p:cNvPr id="87" name="Straight Connector 86"/>
            <p:cNvCxnSpPr/>
            <p:nvPr/>
          </p:nvCxnSpPr>
          <p:spPr>
            <a:xfrm rot="16200000" flipH="1">
              <a:off x="6715140" y="6143644"/>
              <a:ext cx="428628" cy="428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6715140" y="6143644"/>
              <a:ext cx="428628" cy="428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 name="Group 42"/>
          <p:cNvGrpSpPr/>
          <p:nvPr/>
        </p:nvGrpSpPr>
        <p:grpSpPr>
          <a:xfrm>
            <a:off x="7429520" y="2857496"/>
            <a:ext cx="428628" cy="428628"/>
            <a:chOff x="6715140" y="6143644"/>
            <a:chExt cx="428628" cy="428628"/>
          </a:xfrm>
        </p:grpSpPr>
        <p:cxnSp>
          <p:nvCxnSpPr>
            <p:cNvPr id="90" name="Straight Connector 89"/>
            <p:cNvCxnSpPr/>
            <p:nvPr/>
          </p:nvCxnSpPr>
          <p:spPr>
            <a:xfrm rot="16200000" flipH="1">
              <a:off x="6715140" y="6143644"/>
              <a:ext cx="428628" cy="428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a:off x="6715140" y="6143644"/>
              <a:ext cx="428628" cy="428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2" name="Oval 91"/>
          <p:cNvSpPr/>
          <p:nvPr/>
        </p:nvSpPr>
        <p:spPr>
          <a:xfrm>
            <a:off x="6072198" y="2928934"/>
            <a:ext cx="285752" cy="285752"/>
          </a:xfrm>
          <a:prstGeom prst="ellipse">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93" name="Oval 92"/>
          <p:cNvSpPr/>
          <p:nvPr/>
        </p:nvSpPr>
        <p:spPr>
          <a:xfrm>
            <a:off x="6429388" y="2928934"/>
            <a:ext cx="285752" cy="285752"/>
          </a:xfrm>
          <a:prstGeom prst="ellipse">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94" name="Rounded Rectangle 93"/>
          <p:cNvSpPr/>
          <p:nvPr/>
        </p:nvSpPr>
        <p:spPr>
          <a:xfrm>
            <a:off x="5786446" y="4572008"/>
            <a:ext cx="2500330"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Scanning latency </a:t>
            </a:r>
          </a:p>
          <a:p>
            <a:pPr algn="ctr"/>
            <a:r>
              <a:rPr lang="en-US" dirty="0" smtClean="0">
                <a:solidFill>
                  <a:schemeClr val="tx1"/>
                </a:solidFill>
              </a:rPr>
              <a:t>Down to 20 ms</a:t>
            </a:r>
          </a:p>
          <a:p>
            <a:pPr algn="ctr"/>
            <a:r>
              <a:rPr lang="en-US" dirty="0" smtClean="0">
                <a:solidFill>
                  <a:schemeClr val="tx1"/>
                </a:solidFill>
              </a:rPr>
              <a:t>(</a:t>
            </a:r>
            <a:r>
              <a:rPr lang="en-US" dirty="0" err="1" smtClean="0">
                <a:solidFill>
                  <a:schemeClr val="tx1"/>
                </a:solidFill>
              </a:rPr>
              <a:t>Avg</a:t>
            </a:r>
            <a:r>
              <a:rPr lang="en-US" dirty="0" smtClean="0">
                <a:solidFill>
                  <a:schemeClr val="tx1"/>
                </a:solidFill>
              </a:rPr>
              <a:t> # of probes=1.5)</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Handoff in </a:t>
            </a:r>
            <a:r>
              <a:rPr lang="en-US" dirty="0" err="1" smtClean="0"/>
              <a:t>WiFi</a:t>
            </a:r>
            <a:endParaRPr lang="en-US" dirty="0"/>
          </a:p>
        </p:txBody>
      </p:sp>
      <p:sp>
        <p:nvSpPr>
          <p:cNvPr id="3" name="Content Placeholder 2"/>
          <p:cNvSpPr>
            <a:spLocks noGrp="1"/>
          </p:cNvSpPr>
          <p:nvPr>
            <p:ph idx="1"/>
          </p:nvPr>
        </p:nvSpPr>
        <p:spPr/>
        <p:txBody>
          <a:bodyPr/>
          <a:lstStyle/>
          <a:p>
            <a:r>
              <a:rPr lang="en-US" dirty="0" smtClean="0"/>
              <a:t>Remaining topics</a:t>
            </a:r>
          </a:p>
          <a:p>
            <a:pPr lvl="1"/>
            <a:r>
              <a:rPr lang="en-US" dirty="0" smtClean="0"/>
              <a:t>Fast AKE in </a:t>
            </a:r>
            <a:r>
              <a:rPr lang="en-US" dirty="0" err="1" smtClean="0"/>
              <a:t>WiFi</a:t>
            </a:r>
            <a:r>
              <a:rPr lang="en-US" dirty="0" smtClean="0"/>
              <a:t> handoff</a:t>
            </a:r>
          </a:p>
          <a:p>
            <a:pPr lvl="1"/>
            <a:r>
              <a:rPr lang="en-US" dirty="0" smtClean="0"/>
              <a:t>Fast vertical handoff</a:t>
            </a:r>
          </a:p>
          <a:p>
            <a:pPr lvl="1"/>
            <a:r>
              <a:rPr lang="en-US" dirty="0" smtClean="0"/>
              <a:t>Fast inter-network handoff</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Information (2)</a:t>
            </a:r>
            <a:endParaRPr lang="en-US" dirty="0"/>
          </a:p>
        </p:txBody>
      </p:sp>
      <p:sp>
        <p:nvSpPr>
          <p:cNvPr id="3" name="Content Placeholder 2"/>
          <p:cNvSpPr>
            <a:spLocks noGrp="1"/>
          </p:cNvSpPr>
          <p:nvPr>
            <p:ph idx="1"/>
          </p:nvPr>
        </p:nvSpPr>
        <p:spPr/>
        <p:txBody>
          <a:bodyPr>
            <a:normAutofit/>
          </a:bodyPr>
          <a:lstStyle/>
          <a:p>
            <a:r>
              <a:rPr lang="en-US" dirty="0" smtClean="0"/>
              <a:t>Goal</a:t>
            </a:r>
          </a:p>
          <a:p>
            <a:pPr lvl="1"/>
            <a:r>
              <a:rPr lang="en-US" dirty="0" smtClean="0"/>
              <a:t>Introduce research topics in Human-centric Mobile Computing</a:t>
            </a:r>
          </a:p>
          <a:p>
            <a:pPr lvl="1"/>
            <a:r>
              <a:rPr lang="en-US" dirty="0" smtClean="0"/>
              <a:t>Improve communication skill (in English)</a:t>
            </a:r>
          </a:p>
          <a:p>
            <a:pPr lvl="1"/>
            <a:r>
              <a:rPr lang="en-US" dirty="0" smtClean="0"/>
              <a:t>Train with developing research idea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People-centric Sensing</a:t>
            </a:r>
            <a:endParaRPr lang="en-US" dirty="0"/>
          </a:p>
        </p:txBody>
      </p:sp>
      <p:sp>
        <p:nvSpPr>
          <p:cNvPr id="3" name="Content Placeholder 2"/>
          <p:cNvSpPr>
            <a:spLocks noGrp="1"/>
          </p:cNvSpPr>
          <p:nvPr>
            <p:ph idx="1"/>
          </p:nvPr>
        </p:nvSpPr>
        <p:spPr/>
        <p:txBody>
          <a:bodyPr>
            <a:normAutofit lnSpcReduction="10000"/>
          </a:bodyPr>
          <a:lstStyle/>
          <a:p>
            <a:r>
              <a:rPr lang="en-US" dirty="0" smtClean="0"/>
              <a:t>Leverage human-carried devices for sensing</a:t>
            </a:r>
          </a:p>
          <a:p>
            <a:r>
              <a:rPr lang="en-US" dirty="0" smtClean="0"/>
              <a:t>Large-scale wide-area sensing</a:t>
            </a:r>
          </a:p>
          <a:p>
            <a:pPr lvl="1"/>
            <a:r>
              <a:rPr lang="en-US" dirty="0" smtClean="0"/>
              <a:t>Task-based sensing</a:t>
            </a:r>
          </a:p>
          <a:p>
            <a:r>
              <a:rPr lang="en-US" dirty="0" smtClean="0"/>
              <a:t>Ambient sensing (pervasive)</a:t>
            </a:r>
          </a:p>
          <a:p>
            <a:pPr lvl="1"/>
            <a:r>
              <a:rPr lang="en-US" dirty="0" smtClean="0"/>
              <a:t>Context-aware services</a:t>
            </a:r>
          </a:p>
          <a:p>
            <a:r>
              <a:rPr lang="en-US" dirty="0" smtClean="0"/>
              <a:t>Medical/Health sensing</a:t>
            </a:r>
          </a:p>
          <a:p>
            <a:pPr lvl="1"/>
            <a:r>
              <a:rPr lang="en-US" dirty="0" smtClean="0"/>
              <a:t>Chronic disease</a:t>
            </a:r>
          </a:p>
          <a:p>
            <a:pPr lvl="1"/>
            <a:r>
              <a:rPr lang="en-US" dirty="0" smtClean="0"/>
              <a:t>Emergency management</a:t>
            </a:r>
          </a:p>
          <a:p>
            <a:pPr lvl="1"/>
            <a:r>
              <a:rPr lang="en-US" dirty="0" smtClean="0"/>
              <a:t>Lifestyle management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People-centric Sensing</a:t>
            </a:r>
            <a:endParaRPr lang="en-US" dirty="0"/>
          </a:p>
        </p:txBody>
      </p:sp>
      <p:sp>
        <p:nvSpPr>
          <p:cNvPr id="3" name="Content Placeholder 2"/>
          <p:cNvSpPr>
            <a:spLocks noGrp="1"/>
          </p:cNvSpPr>
          <p:nvPr>
            <p:ph idx="1"/>
          </p:nvPr>
        </p:nvSpPr>
        <p:spPr/>
        <p:txBody>
          <a:bodyPr>
            <a:normAutofit fontScale="92500"/>
          </a:bodyPr>
          <a:lstStyle/>
          <a:p>
            <a:r>
              <a:rPr lang="en-US" dirty="0" smtClean="0"/>
              <a:t>Large-scale wide-area sensing</a:t>
            </a:r>
          </a:p>
          <a:p>
            <a:pPr lvl="1"/>
            <a:r>
              <a:rPr lang="en-US" dirty="0" smtClean="0"/>
              <a:t>How to monitor environmental/human/social phenomena in an efficient, correct, and secure way? </a:t>
            </a:r>
          </a:p>
          <a:p>
            <a:pPr lvl="1"/>
            <a:r>
              <a:rPr lang="en-US" dirty="0" smtClean="0"/>
              <a:t>Examples:</a:t>
            </a:r>
          </a:p>
          <a:p>
            <a:pPr lvl="2"/>
            <a:r>
              <a:rPr lang="en-US" dirty="0" err="1" smtClean="0"/>
              <a:t>CarTel</a:t>
            </a:r>
            <a:endParaRPr lang="en-US" dirty="0" smtClean="0"/>
          </a:p>
          <a:p>
            <a:pPr lvl="2"/>
            <a:r>
              <a:rPr lang="en-US" dirty="0" err="1" smtClean="0"/>
              <a:t>Mobiscopes</a:t>
            </a:r>
            <a:endParaRPr lang="en-US" dirty="0" smtClean="0"/>
          </a:p>
          <a:p>
            <a:pPr lvl="2"/>
            <a:r>
              <a:rPr lang="en-US" dirty="0" err="1" smtClean="0"/>
              <a:t>SenseWeb</a:t>
            </a:r>
            <a:endParaRPr lang="en-US" dirty="0" smtClean="0"/>
          </a:p>
          <a:p>
            <a:pPr lvl="2"/>
            <a:r>
              <a:rPr lang="en-US" dirty="0" err="1" smtClean="0"/>
              <a:t>Urbannet</a:t>
            </a:r>
            <a:endParaRPr lang="en-US" dirty="0" smtClean="0"/>
          </a:p>
          <a:p>
            <a:pPr lvl="2"/>
            <a:r>
              <a:rPr lang="en-US" dirty="0" err="1" smtClean="0"/>
              <a:t>Metrosense</a:t>
            </a:r>
            <a:endParaRPr lang="en-US" dirty="0"/>
          </a:p>
          <a:p>
            <a:pPr lvl="2"/>
            <a:r>
              <a:rPr lang="en-US" dirty="0" smtClean="0"/>
              <a:t>Millennium Project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924FACF3-EF75-46F7-975A-1938ACD241CA}" type="slidenum">
              <a:rPr lang="en-US" smtClean="0"/>
              <a:pPr/>
              <a:t>32</a:t>
            </a:fld>
            <a:endParaRPr lang="en-US" dirty="0"/>
          </a:p>
        </p:txBody>
      </p:sp>
      <p:sp>
        <p:nvSpPr>
          <p:cNvPr id="4" name="Title 3"/>
          <p:cNvSpPr>
            <a:spLocks noGrp="1"/>
          </p:cNvSpPr>
          <p:nvPr>
            <p:ph type="title"/>
          </p:nvPr>
        </p:nvSpPr>
        <p:spPr/>
        <p:txBody>
          <a:bodyPr/>
          <a:lstStyle/>
          <a:p>
            <a:r>
              <a:rPr lang="en-US" dirty="0" smtClean="0"/>
              <a:t>Large-scale </a:t>
            </a:r>
            <a:r>
              <a:rPr lang="en-US" dirty="0"/>
              <a:t>T</a:t>
            </a:r>
            <a:r>
              <a:rPr lang="en-US" dirty="0" smtClean="0"/>
              <a:t>ask-based Sensing</a:t>
            </a:r>
            <a:endParaRPr lang="en-US" dirty="0"/>
          </a:p>
        </p:txBody>
      </p:sp>
      <p:sp>
        <p:nvSpPr>
          <p:cNvPr id="5" name="Oval 4"/>
          <p:cNvSpPr/>
          <p:nvPr/>
        </p:nvSpPr>
        <p:spPr bwMode="auto">
          <a:xfrm>
            <a:off x="928558" y="1428736"/>
            <a:ext cx="7143904" cy="5410152"/>
          </a:xfrm>
          <a:prstGeom prst="ellipse">
            <a:avLst/>
          </a:prstGeom>
          <a:ln>
            <a:headEnd type="none" w="med" len="med"/>
            <a:tailEnd type="none" w="med" len="med"/>
          </a:ln>
          <a:effectLst>
            <a:outerShdw blurRad="152400" dist="317500" dir="5400000" sx="90000" sy="-19000" rotWithShape="0">
              <a:prstClr val="black">
                <a:alpha val="15000"/>
              </a:prstClr>
            </a:outerShdw>
          </a:effectLst>
        </p:spPr>
        <p:style>
          <a:lnRef idx="1">
            <a:schemeClr val="accent6"/>
          </a:lnRef>
          <a:fillRef idx="2">
            <a:schemeClr val="accent6"/>
          </a:fillRef>
          <a:effectRef idx="1">
            <a:schemeClr val="accent6"/>
          </a:effectRef>
          <a:fontRef idx="minor">
            <a:schemeClr val="dk1"/>
          </a:fontRef>
        </p:style>
        <p:txBody>
          <a:bodyPr/>
          <a:lstStyle/>
          <a:p>
            <a:pPr>
              <a:defRPr/>
            </a:pPr>
            <a:endParaRPr lang="en-US" sz="900">
              <a:solidFill>
                <a:schemeClr val="tx1"/>
              </a:solidFill>
            </a:endParaRPr>
          </a:p>
        </p:txBody>
      </p:sp>
      <p:pic>
        <p:nvPicPr>
          <p:cNvPr id="6" name="Picture 2" descr="C:\Program Files\Microsoft Office\MEDIA\CAGCAT10\j0195384.wmf"/>
          <p:cNvPicPr>
            <a:picLocks noChangeAspect="1" noChangeArrowheads="1"/>
          </p:cNvPicPr>
          <p:nvPr/>
        </p:nvPicPr>
        <p:blipFill>
          <a:blip r:embed="rId2" cstate="print"/>
          <a:srcRect/>
          <a:stretch>
            <a:fillRect/>
          </a:stretch>
        </p:blipFill>
        <p:spPr bwMode="auto">
          <a:xfrm flipH="1">
            <a:off x="1500166" y="3048330"/>
            <a:ext cx="1169442" cy="1095050"/>
          </a:xfrm>
          <a:prstGeom prst="rect">
            <a:avLst/>
          </a:prstGeom>
          <a:noFill/>
          <a:scene3d>
            <a:camera prst="orthographicFront">
              <a:rot lat="0" lon="0" rev="0"/>
            </a:camera>
            <a:lightRig rig="threePt" dir="t"/>
          </a:scene3d>
        </p:spPr>
      </p:pic>
      <p:pic>
        <p:nvPicPr>
          <p:cNvPr id="8" name="Picture 10" descr="C:\Documents and Settings\mhshin\Local Settings\Temporary Internet Files\Content.IE5\Q6LO6ARU\MCj04348450000[1].png"/>
          <p:cNvPicPr>
            <a:picLocks noChangeAspect="1" noChangeArrowheads="1"/>
          </p:cNvPicPr>
          <p:nvPr/>
        </p:nvPicPr>
        <p:blipFill>
          <a:blip r:embed="rId3" cstate="print"/>
          <a:srcRect/>
          <a:stretch>
            <a:fillRect/>
          </a:stretch>
        </p:blipFill>
        <p:spPr bwMode="auto">
          <a:xfrm>
            <a:off x="3915870" y="3276925"/>
            <a:ext cx="920465" cy="843586"/>
          </a:xfrm>
          <a:prstGeom prst="rect">
            <a:avLst/>
          </a:prstGeom>
          <a:noFill/>
          <a:ln w="9525">
            <a:noFill/>
            <a:miter lim="800000"/>
            <a:headEnd/>
            <a:tailEnd/>
          </a:ln>
        </p:spPr>
      </p:pic>
      <p:cxnSp>
        <p:nvCxnSpPr>
          <p:cNvPr id="9" name="Straight Arrow Connector 8"/>
          <p:cNvCxnSpPr/>
          <p:nvPr/>
        </p:nvCxnSpPr>
        <p:spPr>
          <a:xfrm>
            <a:off x="3006854" y="3857984"/>
            <a:ext cx="858642" cy="1400"/>
          </a:xfrm>
          <a:prstGeom prst="straightConnector1">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Document"/>
          <p:cNvSpPr>
            <a:spLocks noEditPoints="1" noChangeArrowheads="1"/>
          </p:cNvSpPr>
          <p:nvPr/>
        </p:nvSpPr>
        <p:spPr bwMode="auto">
          <a:xfrm>
            <a:off x="3338098" y="3571877"/>
            <a:ext cx="162332" cy="214314"/>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gradFill flip="none" rotWithShape="1">
            <a:gsLst>
              <a:gs pos="0">
                <a:srgbClr val="66FF66">
                  <a:tint val="66000"/>
                  <a:satMod val="160000"/>
                </a:srgbClr>
              </a:gs>
              <a:gs pos="50000">
                <a:srgbClr val="66FF66">
                  <a:tint val="44500"/>
                  <a:satMod val="160000"/>
                </a:srgbClr>
              </a:gs>
              <a:gs pos="100000">
                <a:srgbClr val="66FF66">
                  <a:tint val="23500"/>
                  <a:satMod val="160000"/>
                </a:srgbClr>
              </a:gs>
            </a:gsLst>
            <a:lin ang="16200000" scaled="1"/>
            <a:tileRect/>
          </a:gradFill>
          <a:ln>
            <a:solidFill>
              <a:schemeClr val="accent5">
                <a:lumMod val="25000"/>
              </a:schemeClr>
            </a:solidFill>
            <a:headEnd/>
            <a:tailEnd/>
          </a:ln>
        </p:spPr>
        <p:style>
          <a:lnRef idx="1">
            <a:schemeClr val="accent1"/>
          </a:lnRef>
          <a:fillRef idx="2">
            <a:schemeClr val="accent1"/>
          </a:fillRef>
          <a:effectRef idx="1">
            <a:schemeClr val="accent1"/>
          </a:effectRef>
          <a:fontRef idx="minor">
            <a:schemeClr val="dk1"/>
          </a:fontRef>
        </p:style>
        <p:txBody>
          <a:bodyPr lIns="0" tIns="0" rIns="0" bIns="0" anchor="ctr" anchorCtr="0"/>
          <a:lstStyle/>
          <a:p>
            <a:pPr algn="ctr">
              <a:defRPr/>
            </a:pPr>
            <a:r>
              <a:rPr lang="en-US" sz="900" dirty="0">
                <a:solidFill>
                  <a:schemeClr val="accent3">
                    <a:lumMod val="50000"/>
                  </a:schemeClr>
                </a:solidFill>
              </a:rPr>
              <a:t>T</a:t>
            </a:r>
          </a:p>
        </p:txBody>
      </p:sp>
      <p:grpSp>
        <p:nvGrpSpPr>
          <p:cNvPr id="2" name="Group 74"/>
          <p:cNvGrpSpPr/>
          <p:nvPr/>
        </p:nvGrpSpPr>
        <p:grpSpPr>
          <a:xfrm>
            <a:off x="5000628" y="1643050"/>
            <a:ext cx="1613230" cy="1938779"/>
            <a:chOff x="5244787" y="2302425"/>
            <a:chExt cx="1055666" cy="1279403"/>
          </a:xfrm>
        </p:grpSpPr>
        <p:pic>
          <p:nvPicPr>
            <p:cNvPr id="7" name="Picture 6" descr="C:\Documents and Settings\mhshin\Local Settings\Temporary Internet Files\Content.IE5\TZSTK84N\MPj04308050000[1].jpg"/>
            <p:cNvPicPr>
              <a:picLocks noChangeAspect="1" noChangeArrowheads="1"/>
            </p:cNvPicPr>
            <p:nvPr/>
          </p:nvPicPr>
          <p:blipFill>
            <a:blip r:embed="rId4" cstate="print"/>
            <a:srcRect/>
            <a:stretch>
              <a:fillRect/>
            </a:stretch>
          </p:blipFill>
          <p:spPr bwMode="auto">
            <a:xfrm>
              <a:off x="5244787" y="2302425"/>
              <a:ext cx="1055666" cy="1279403"/>
            </a:xfrm>
            <a:prstGeom prst="ellipse">
              <a:avLst/>
            </a:prstGeom>
            <a:ln>
              <a:noFill/>
            </a:ln>
            <a:effectLst>
              <a:softEdge rad="112500"/>
            </a:effectLst>
          </p:spPr>
        </p:pic>
        <p:sp>
          <p:nvSpPr>
            <p:cNvPr id="12" name="Oval 11"/>
            <p:cNvSpPr/>
            <p:nvPr/>
          </p:nvSpPr>
          <p:spPr>
            <a:xfrm flipV="1">
              <a:off x="5716348" y="3052202"/>
              <a:ext cx="39688" cy="3640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sp>
          <p:nvSpPr>
            <p:cNvPr id="13" name="Oval 12"/>
            <p:cNvSpPr/>
            <p:nvPr/>
          </p:nvSpPr>
          <p:spPr>
            <a:xfrm flipV="1">
              <a:off x="5920895" y="3052202"/>
              <a:ext cx="38925" cy="3640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cxnSp>
          <p:nvCxnSpPr>
            <p:cNvPr id="14" name="Straight Connector 13"/>
            <p:cNvCxnSpPr/>
            <p:nvPr/>
          </p:nvCxnSpPr>
          <p:spPr>
            <a:xfrm rot="5400000">
              <a:off x="5506953" y="2806987"/>
              <a:ext cx="450846" cy="4579"/>
            </a:xfrm>
            <a:prstGeom prst="line">
              <a:avLst/>
            </a:prstGeom>
            <a:ln>
              <a:solidFill>
                <a:srgbClr val="FF0066"/>
              </a:solidFill>
              <a:prstDash val="dash"/>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rot="16200000" flipH="1">
              <a:off x="5611066" y="2730924"/>
              <a:ext cx="466248" cy="176308"/>
            </a:xfrm>
            <a:prstGeom prst="line">
              <a:avLst/>
            </a:prstGeom>
            <a:ln>
              <a:solidFill>
                <a:srgbClr val="FF0000"/>
              </a:solidFill>
              <a:prstDash val="dash"/>
            </a:ln>
          </p:spPr>
          <p:style>
            <a:lnRef idx="1">
              <a:schemeClr val="accent2"/>
            </a:lnRef>
            <a:fillRef idx="0">
              <a:schemeClr val="accent2"/>
            </a:fillRef>
            <a:effectRef idx="0">
              <a:schemeClr val="accent2"/>
            </a:effectRef>
            <a:fontRef idx="minor">
              <a:schemeClr val="tx1"/>
            </a:fontRef>
          </p:style>
        </p:cxnSp>
      </p:grpSp>
      <p:grpSp>
        <p:nvGrpSpPr>
          <p:cNvPr id="44" name="Group 73"/>
          <p:cNvGrpSpPr/>
          <p:nvPr/>
        </p:nvGrpSpPr>
        <p:grpSpPr>
          <a:xfrm>
            <a:off x="6357950" y="3000372"/>
            <a:ext cx="1614103" cy="2173250"/>
            <a:chOff x="6231618" y="3286652"/>
            <a:chExt cx="1210329" cy="1743566"/>
          </a:xfrm>
        </p:grpSpPr>
        <p:pic>
          <p:nvPicPr>
            <p:cNvPr id="17" name="Picture 15" descr="C:\Documents and Settings\mhshin\Local Settings\Temporary Internet Files\Content.IE5\BMRTI6UG\MPj04308020000[1].jpg"/>
            <p:cNvPicPr>
              <a:picLocks noChangeAspect="1" noChangeArrowheads="1"/>
            </p:cNvPicPr>
            <p:nvPr/>
          </p:nvPicPr>
          <p:blipFill>
            <a:blip r:embed="rId5" cstate="print"/>
            <a:srcRect/>
            <a:stretch>
              <a:fillRect/>
            </a:stretch>
          </p:blipFill>
          <p:spPr bwMode="auto">
            <a:xfrm>
              <a:off x="6231618" y="3286652"/>
              <a:ext cx="1210329" cy="1743566"/>
            </a:xfrm>
            <a:prstGeom prst="ellipse">
              <a:avLst/>
            </a:prstGeom>
            <a:ln>
              <a:noFill/>
            </a:ln>
            <a:effectLst>
              <a:softEdge rad="112500"/>
            </a:effectLst>
          </p:spPr>
        </p:pic>
        <p:sp>
          <p:nvSpPr>
            <p:cNvPr id="19" name="Oval 18"/>
            <p:cNvSpPr/>
            <p:nvPr/>
          </p:nvSpPr>
          <p:spPr>
            <a:xfrm flipV="1">
              <a:off x="6687186" y="4469146"/>
              <a:ext cx="39688" cy="36404"/>
            </a:xfrm>
            <a:prstGeom prst="ellipse">
              <a:avLst/>
            </a:prstGeom>
            <a:solidFill>
              <a:srgbClr val="FF000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cxnSp>
          <p:nvCxnSpPr>
            <p:cNvPr id="21" name="Straight Connector 20"/>
            <p:cNvCxnSpPr/>
            <p:nvPr/>
          </p:nvCxnSpPr>
          <p:spPr>
            <a:xfrm rot="16200000" flipH="1">
              <a:off x="6444774" y="4212096"/>
              <a:ext cx="370338" cy="112959"/>
            </a:xfrm>
            <a:prstGeom prst="line">
              <a:avLst/>
            </a:prstGeom>
            <a:ln>
              <a:solidFill>
                <a:srgbClr val="FF0066"/>
              </a:solidFill>
              <a:prstDash val="dash"/>
            </a:ln>
          </p:spPr>
          <p:style>
            <a:lnRef idx="1">
              <a:schemeClr val="accent2"/>
            </a:lnRef>
            <a:fillRef idx="0">
              <a:schemeClr val="accent2"/>
            </a:fillRef>
            <a:effectRef idx="0">
              <a:schemeClr val="accent2"/>
            </a:effectRef>
            <a:fontRef idx="minor">
              <a:schemeClr val="tx1"/>
            </a:fontRef>
          </p:style>
        </p:cxnSp>
        <p:pic>
          <p:nvPicPr>
            <p:cNvPr id="22" name="Picture 19" descr="C:\Documents and Settings\mhshin\Local Settings\Temporary Internet Files\Content.IE5\BMRTI6UG\MCj04242280000[1].wmf"/>
            <p:cNvPicPr>
              <a:picLocks noChangeAspect="1" noChangeArrowheads="1"/>
            </p:cNvPicPr>
            <p:nvPr/>
          </p:nvPicPr>
          <p:blipFill>
            <a:blip r:embed="rId6" cstate="print">
              <a:duotone>
                <a:prstClr val="black"/>
                <a:schemeClr val="accent2">
                  <a:tint val="45000"/>
                  <a:satMod val="400000"/>
                </a:schemeClr>
              </a:duotone>
            </a:blip>
            <a:srcRect/>
            <a:stretch>
              <a:fillRect/>
            </a:stretch>
          </p:blipFill>
          <p:spPr bwMode="auto">
            <a:xfrm>
              <a:off x="6497140" y="3948993"/>
              <a:ext cx="90554" cy="168017"/>
            </a:xfrm>
            <a:prstGeom prst="rect">
              <a:avLst/>
            </a:prstGeom>
            <a:noFill/>
          </p:spPr>
        </p:pic>
      </p:grpSp>
      <p:grpSp>
        <p:nvGrpSpPr>
          <p:cNvPr id="45" name="Group 75"/>
          <p:cNvGrpSpPr/>
          <p:nvPr/>
        </p:nvGrpSpPr>
        <p:grpSpPr>
          <a:xfrm>
            <a:off x="4929190" y="4963205"/>
            <a:ext cx="1792124" cy="1466191"/>
            <a:chOff x="5065892" y="4748891"/>
            <a:chExt cx="1456314" cy="1068630"/>
          </a:xfrm>
        </p:grpSpPr>
        <p:pic>
          <p:nvPicPr>
            <p:cNvPr id="16" name="Picture 14" descr="C:\Documents and Settings\mhshin\Local Settings\Temporary Internet Files\Content.IE5\J0UYERXA\MPj04025990000[1].jpg"/>
            <p:cNvPicPr>
              <a:picLocks noChangeAspect="1" noChangeArrowheads="1"/>
            </p:cNvPicPr>
            <p:nvPr/>
          </p:nvPicPr>
          <p:blipFill>
            <a:blip r:embed="rId7" cstate="print"/>
            <a:srcRect/>
            <a:stretch>
              <a:fillRect/>
            </a:stretch>
          </p:blipFill>
          <p:spPr bwMode="auto">
            <a:xfrm>
              <a:off x="5065892" y="4748891"/>
              <a:ext cx="1456314" cy="1068630"/>
            </a:xfrm>
            <a:prstGeom prst="ellipse">
              <a:avLst/>
            </a:prstGeom>
            <a:ln>
              <a:noFill/>
            </a:ln>
            <a:effectLst>
              <a:softEdge rad="112500"/>
            </a:effectLst>
          </p:spPr>
        </p:pic>
        <p:sp>
          <p:nvSpPr>
            <p:cNvPr id="23" name="Oval 22"/>
            <p:cNvSpPr/>
            <p:nvPr/>
          </p:nvSpPr>
          <p:spPr>
            <a:xfrm flipV="1">
              <a:off x="6008668" y="5347036"/>
              <a:ext cx="38925" cy="357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sp>
          <p:nvSpPr>
            <p:cNvPr id="24" name="Oval 23"/>
            <p:cNvSpPr/>
            <p:nvPr/>
          </p:nvSpPr>
          <p:spPr>
            <a:xfrm flipV="1">
              <a:off x="5756036" y="5020803"/>
              <a:ext cx="38925" cy="357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cxnSp>
          <p:nvCxnSpPr>
            <p:cNvPr id="29" name="Straight Connector 28"/>
            <p:cNvCxnSpPr/>
            <p:nvPr/>
          </p:nvCxnSpPr>
          <p:spPr>
            <a:xfrm flipV="1">
              <a:off x="5462189" y="5377839"/>
              <a:ext cx="529687" cy="53205"/>
            </a:xfrm>
            <a:prstGeom prst="line">
              <a:avLst/>
            </a:prstGeom>
            <a:ln>
              <a:solidFill>
                <a:srgbClr val="FF0066"/>
              </a:solidFill>
              <a:prstDash val="dash"/>
            </a:ln>
          </p:spPr>
          <p:style>
            <a:lnRef idx="1">
              <a:schemeClr val="accent2"/>
            </a:lnRef>
            <a:fillRef idx="0">
              <a:schemeClr val="accent2"/>
            </a:fillRef>
            <a:effectRef idx="0">
              <a:schemeClr val="accent2"/>
            </a:effectRef>
            <a:fontRef idx="minor">
              <a:schemeClr val="tx1"/>
            </a:fontRef>
          </p:style>
        </p:cxnSp>
        <p:cxnSp>
          <p:nvCxnSpPr>
            <p:cNvPr id="30" name="Straight Connector 29"/>
            <p:cNvCxnSpPr/>
            <p:nvPr/>
          </p:nvCxnSpPr>
          <p:spPr>
            <a:xfrm rot="5400000" flipH="1" flipV="1">
              <a:off x="5435561" y="5093067"/>
              <a:ext cx="340235" cy="300716"/>
            </a:xfrm>
            <a:prstGeom prst="line">
              <a:avLst/>
            </a:prstGeom>
            <a:ln>
              <a:solidFill>
                <a:srgbClr val="FF0066"/>
              </a:solidFill>
              <a:prstDash val="dash"/>
            </a:ln>
          </p:spPr>
          <p:style>
            <a:lnRef idx="1">
              <a:schemeClr val="accent2"/>
            </a:lnRef>
            <a:fillRef idx="0">
              <a:schemeClr val="accent2"/>
            </a:fillRef>
            <a:effectRef idx="0">
              <a:schemeClr val="accent2"/>
            </a:effectRef>
            <a:fontRef idx="minor">
              <a:schemeClr val="tx1"/>
            </a:fontRef>
          </p:style>
        </p:cxnSp>
      </p:grpSp>
      <p:cxnSp>
        <p:nvCxnSpPr>
          <p:cNvPr id="31" name="Straight Arrow Connector 30"/>
          <p:cNvCxnSpPr/>
          <p:nvPr/>
        </p:nvCxnSpPr>
        <p:spPr>
          <a:xfrm rot="5400000" flipH="1" flipV="1">
            <a:off x="4462995" y="2434484"/>
            <a:ext cx="1400505" cy="960646"/>
          </a:xfrm>
          <a:prstGeom prst="straightConnector1">
            <a:avLst/>
          </a:prstGeom>
          <a:ln w="19050">
            <a:solidFill>
              <a:schemeClr val="accent1">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734061" y="3929066"/>
            <a:ext cx="1909641" cy="36029"/>
          </a:xfrm>
          <a:prstGeom prst="straightConnector1">
            <a:avLst/>
          </a:prstGeom>
          <a:ln w="19050">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4734061" y="3857628"/>
            <a:ext cx="1909641" cy="38160"/>
          </a:xfrm>
          <a:prstGeom prst="straightConnector1">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H="1">
            <a:off x="4251188" y="4679823"/>
            <a:ext cx="1481127" cy="732138"/>
          </a:xfrm>
          <a:prstGeom prst="straightConnector1">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6200000" flipH="1">
            <a:off x="4180328" y="4680402"/>
            <a:ext cx="1480424" cy="731680"/>
          </a:xfrm>
          <a:prstGeom prst="straightConnector1">
            <a:avLst/>
          </a:prstGeom>
          <a:ln w="19050">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Rounded Rectangular Callout 37"/>
          <p:cNvSpPr/>
          <p:nvPr/>
        </p:nvSpPr>
        <p:spPr>
          <a:xfrm>
            <a:off x="2285984" y="2071678"/>
            <a:ext cx="2379385" cy="1003626"/>
          </a:xfrm>
          <a:prstGeom prst="wedgeRoundRectCallout">
            <a:avLst>
              <a:gd name="adj1" fmla="val -5805"/>
              <a:gd name="adj2" fmla="val 115658"/>
              <a:gd name="adj3" fmla="val 16667"/>
            </a:avLst>
          </a:prstGeom>
          <a:ln/>
        </p:spPr>
        <p:style>
          <a:lnRef idx="1">
            <a:schemeClr val="accent3"/>
          </a:lnRef>
          <a:fillRef idx="2">
            <a:schemeClr val="accent3"/>
          </a:fillRef>
          <a:effectRef idx="1">
            <a:schemeClr val="accent3"/>
          </a:effectRef>
          <a:fontRef idx="minor">
            <a:schemeClr val="dk1"/>
          </a:fontRef>
        </p:style>
        <p:txBody>
          <a:bodyPr lIns="36000" tIns="0" rIns="0" bIns="0" anchor="ctr"/>
          <a:lstStyle/>
          <a:p>
            <a:pPr>
              <a:defRPr/>
            </a:pPr>
            <a:r>
              <a:rPr lang="en-US" sz="1600" b="1" dirty="0">
                <a:solidFill>
                  <a:schemeClr val="accent5">
                    <a:lumMod val="50000"/>
                  </a:schemeClr>
                </a:solidFill>
              </a:rPr>
              <a:t>Task</a:t>
            </a:r>
          </a:p>
          <a:p>
            <a:pPr>
              <a:buFont typeface="Arial" pitchFamily="34" charset="0"/>
              <a:buChar char="•"/>
              <a:defRPr/>
            </a:pPr>
            <a:r>
              <a:rPr lang="en-US" sz="1400" dirty="0">
                <a:solidFill>
                  <a:schemeClr val="tx1"/>
                </a:solidFill>
              </a:rPr>
              <a:t> report </a:t>
            </a:r>
            <a:r>
              <a:rPr lang="en-US" sz="1400" b="1" dirty="0">
                <a:solidFill>
                  <a:schemeClr val="tx1"/>
                </a:solidFill>
              </a:rPr>
              <a:t>location</a:t>
            </a:r>
            <a:r>
              <a:rPr lang="en-US" sz="1400" dirty="0">
                <a:solidFill>
                  <a:schemeClr val="tx1"/>
                </a:solidFill>
              </a:rPr>
              <a:t> and </a:t>
            </a:r>
            <a:r>
              <a:rPr lang="en-US" sz="1400" b="1" dirty="0">
                <a:solidFill>
                  <a:schemeClr val="tx1"/>
                </a:solidFill>
              </a:rPr>
              <a:t>humidity</a:t>
            </a:r>
            <a:r>
              <a:rPr lang="en-US" sz="1400" dirty="0">
                <a:solidFill>
                  <a:schemeClr val="tx1"/>
                </a:solidFill>
              </a:rPr>
              <a:t> when </a:t>
            </a:r>
            <a:r>
              <a:rPr lang="en-US" sz="1400" b="1" dirty="0">
                <a:solidFill>
                  <a:schemeClr val="tx1"/>
                </a:solidFill>
              </a:rPr>
              <a:t>temperature</a:t>
            </a:r>
            <a:r>
              <a:rPr lang="en-US" sz="1400" dirty="0">
                <a:solidFill>
                  <a:schemeClr val="tx1"/>
                </a:solidFill>
              </a:rPr>
              <a:t> &gt; 65°F</a:t>
            </a:r>
          </a:p>
        </p:txBody>
      </p:sp>
      <p:sp>
        <p:nvSpPr>
          <p:cNvPr id="39" name="Document"/>
          <p:cNvSpPr>
            <a:spLocks noEditPoints="1" noChangeArrowheads="1"/>
          </p:cNvSpPr>
          <p:nvPr/>
        </p:nvSpPr>
        <p:spPr bwMode="auto">
          <a:xfrm>
            <a:off x="3334282" y="3953194"/>
            <a:ext cx="166147" cy="190186"/>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16200000" scaled="1"/>
            <a:tileRect/>
          </a:gradFill>
          <a:ln>
            <a:solidFill>
              <a:srgbClr val="FF0066"/>
            </a:solidFill>
            <a:headEnd/>
            <a:tailEnd/>
          </a:ln>
        </p:spPr>
        <p:style>
          <a:lnRef idx="1">
            <a:schemeClr val="accent2"/>
          </a:lnRef>
          <a:fillRef idx="2">
            <a:schemeClr val="accent2"/>
          </a:fillRef>
          <a:effectRef idx="1">
            <a:schemeClr val="accent2"/>
          </a:effectRef>
          <a:fontRef idx="minor">
            <a:schemeClr val="dk1"/>
          </a:fontRef>
        </p:style>
        <p:txBody>
          <a:bodyPr lIns="0" tIns="0" rIns="0" bIns="0"/>
          <a:lstStyle/>
          <a:p>
            <a:pPr algn="ctr">
              <a:defRPr/>
            </a:pPr>
            <a:r>
              <a:rPr lang="en-US" sz="900" dirty="0">
                <a:solidFill>
                  <a:schemeClr val="accent6">
                    <a:lumMod val="50000"/>
                  </a:schemeClr>
                </a:solidFill>
              </a:rPr>
              <a:t>R</a:t>
            </a:r>
          </a:p>
        </p:txBody>
      </p:sp>
      <p:cxnSp>
        <p:nvCxnSpPr>
          <p:cNvPr id="40" name="Straight Arrow Connector 39"/>
          <p:cNvCxnSpPr/>
          <p:nvPr/>
        </p:nvCxnSpPr>
        <p:spPr>
          <a:xfrm>
            <a:off x="3004564" y="3917490"/>
            <a:ext cx="858643" cy="1400"/>
          </a:xfrm>
          <a:prstGeom prst="straightConnector1">
            <a:avLst/>
          </a:prstGeom>
          <a:ln w="19050">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Rounded Rectangular Callout 40"/>
          <p:cNvSpPr/>
          <p:nvPr/>
        </p:nvSpPr>
        <p:spPr>
          <a:xfrm>
            <a:off x="1500166" y="4520250"/>
            <a:ext cx="1773058" cy="766137"/>
          </a:xfrm>
          <a:prstGeom prst="wedgeRoundRectCallout">
            <a:avLst>
              <a:gd name="adj1" fmla="val 51910"/>
              <a:gd name="adj2" fmla="val -96443"/>
              <a:gd name="adj3" fmla="val 16667"/>
            </a:avLst>
          </a:prstGeom>
          <a:ln/>
        </p:spPr>
        <p:style>
          <a:lnRef idx="1">
            <a:schemeClr val="accent2"/>
          </a:lnRef>
          <a:fillRef idx="2">
            <a:schemeClr val="accent2"/>
          </a:fillRef>
          <a:effectRef idx="1">
            <a:schemeClr val="accent2"/>
          </a:effectRef>
          <a:fontRef idx="minor">
            <a:schemeClr val="dk1"/>
          </a:fontRef>
        </p:style>
        <p:txBody>
          <a:bodyPr lIns="36000" tIns="0" rIns="0" bIns="0" anchor="ctr"/>
          <a:lstStyle/>
          <a:p>
            <a:pPr>
              <a:defRPr/>
            </a:pPr>
            <a:r>
              <a:rPr lang="en-US" sz="1400" b="1" dirty="0">
                <a:solidFill>
                  <a:srgbClr val="C00000"/>
                </a:solidFill>
              </a:rPr>
              <a:t>Report</a:t>
            </a:r>
          </a:p>
          <a:p>
            <a:pPr>
              <a:buFont typeface="Arial" pitchFamily="34" charset="0"/>
              <a:buChar char="•"/>
              <a:defRPr/>
            </a:pPr>
            <a:r>
              <a:rPr lang="en-US" sz="1400" dirty="0">
                <a:solidFill>
                  <a:schemeClr val="tx1"/>
                </a:solidFill>
              </a:rPr>
              <a:t> result of task</a:t>
            </a:r>
          </a:p>
          <a:p>
            <a:pPr>
              <a:buFont typeface="Arial" pitchFamily="34" charset="0"/>
              <a:buChar char="•"/>
              <a:defRPr/>
            </a:pPr>
            <a:r>
              <a:rPr lang="en-US" sz="1400" dirty="0">
                <a:solidFill>
                  <a:schemeClr val="tx1"/>
                </a:solidFill>
              </a:rPr>
              <a:t> set of sensor values</a:t>
            </a:r>
          </a:p>
        </p:txBody>
      </p:sp>
      <p:sp>
        <p:nvSpPr>
          <p:cNvPr id="42" name="TextBox 41"/>
          <p:cNvSpPr txBox="1"/>
          <p:nvPr/>
        </p:nvSpPr>
        <p:spPr>
          <a:xfrm>
            <a:off x="3643306" y="4071942"/>
            <a:ext cx="1428760" cy="238363"/>
          </a:xfrm>
          <a:prstGeom prst="roundRect">
            <a:avLst/>
          </a:prstGeom>
          <a:solidFill>
            <a:srgbClr val="BF9CFE">
              <a:alpha val="65098"/>
            </a:srgbClr>
          </a:solidFill>
          <a:ln>
            <a:solidFill>
              <a:srgbClr val="7030A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lIns="108000" tIns="0" rIns="72000" bIns="0">
            <a:spAutoFit/>
          </a:bodyPr>
          <a:lstStyle/>
          <a:p>
            <a:pPr algn="ctr">
              <a:defRPr/>
            </a:pPr>
            <a:r>
              <a:rPr lang="en-US" sz="1400" dirty="0" smtClean="0"/>
              <a:t>Sensing System</a:t>
            </a:r>
            <a:endParaRPr lang="en-US" sz="1400" dirty="0"/>
          </a:p>
        </p:txBody>
      </p:sp>
      <p:sp>
        <p:nvSpPr>
          <p:cNvPr id="43" name="TextBox 42"/>
          <p:cNvSpPr txBox="1"/>
          <p:nvPr/>
        </p:nvSpPr>
        <p:spPr>
          <a:xfrm>
            <a:off x="1500166" y="4138712"/>
            <a:ext cx="1124306" cy="238363"/>
          </a:xfrm>
          <a:prstGeom prst="roundRect">
            <a:avLst/>
          </a:prstGeom>
          <a:solidFill>
            <a:srgbClr val="BF9CFE">
              <a:alpha val="65098"/>
            </a:srgbClr>
          </a:solidFill>
          <a:ln>
            <a:solidFill>
              <a:srgbClr val="7030A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lIns="108000" tIns="0" rIns="72000" bIns="0">
            <a:spAutoFit/>
          </a:bodyPr>
          <a:lstStyle/>
          <a:p>
            <a:pPr algn="ctr">
              <a:defRPr/>
            </a:pPr>
            <a:r>
              <a:rPr lang="en-US" sz="1400" dirty="0"/>
              <a:t>Application</a:t>
            </a:r>
          </a:p>
        </p:txBody>
      </p:sp>
      <p:grpSp>
        <p:nvGrpSpPr>
          <p:cNvPr id="46" name="Group 76"/>
          <p:cNvGrpSpPr/>
          <p:nvPr/>
        </p:nvGrpSpPr>
        <p:grpSpPr>
          <a:xfrm>
            <a:off x="2521847" y="5138132"/>
            <a:ext cx="2121591" cy="1505578"/>
            <a:chOff x="3252014" y="4852380"/>
            <a:chExt cx="1655627" cy="1012009"/>
          </a:xfrm>
        </p:grpSpPr>
        <p:pic>
          <p:nvPicPr>
            <p:cNvPr id="18" name="Picture 18" descr="C:\Documents and Settings\mhshin\Local Settings\Temporary Internet Files\Content.IE5\J0UYERXA\MPj04223420000[1].jpg"/>
            <p:cNvPicPr>
              <a:picLocks noChangeAspect="1" noChangeArrowheads="1"/>
            </p:cNvPicPr>
            <p:nvPr/>
          </p:nvPicPr>
          <p:blipFill>
            <a:blip r:embed="rId8" cstate="print"/>
            <a:srcRect/>
            <a:stretch>
              <a:fillRect/>
            </a:stretch>
          </p:blipFill>
          <p:spPr bwMode="auto">
            <a:xfrm>
              <a:off x="3252014" y="4852380"/>
              <a:ext cx="1655627" cy="1012009"/>
            </a:xfrm>
            <a:prstGeom prst="ellipse">
              <a:avLst/>
            </a:prstGeom>
            <a:ln>
              <a:noFill/>
            </a:ln>
            <a:effectLst>
              <a:softEdge rad="112500"/>
            </a:effectLst>
          </p:spPr>
        </p:pic>
        <p:cxnSp>
          <p:nvCxnSpPr>
            <p:cNvPr id="20" name="Straight Connector 19"/>
            <p:cNvCxnSpPr/>
            <p:nvPr/>
          </p:nvCxnSpPr>
          <p:spPr>
            <a:xfrm>
              <a:off x="3906711" y="5351936"/>
              <a:ext cx="67165" cy="14702"/>
            </a:xfrm>
            <a:prstGeom prst="line">
              <a:avLst/>
            </a:prstGeom>
            <a:ln>
              <a:prstDash val="sysDot"/>
            </a:ln>
          </p:spPr>
          <p:style>
            <a:lnRef idx="1">
              <a:schemeClr val="accent2"/>
            </a:lnRef>
            <a:fillRef idx="0">
              <a:schemeClr val="accent2"/>
            </a:fillRef>
            <a:effectRef idx="0">
              <a:schemeClr val="accent2"/>
            </a:effectRef>
            <a:fontRef idx="minor">
              <a:schemeClr val="tx1"/>
            </a:fontRef>
          </p:style>
        </p:cxnSp>
        <p:sp>
          <p:nvSpPr>
            <p:cNvPr id="25" name="Oval 24"/>
            <p:cNvSpPr/>
            <p:nvPr/>
          </p:nvSpPr>
          <p:spPr>
            <a:xfrm flipH="1" flipV="1">
              <a:off x="3745668" y="5255326"/>
              <a:ext cx="39688" cy="3570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pic>
          <p:nvPicPr>
            <p:cNvPr id="26" name="Picture 19" descr="C:\Documents and Settings\mhshin\Local Settings\Temporary Internet Files\Content.IE5\BMRTI6UG\MCj04242280000[1].wmf"/>
            <p:cNvPicPr>
              <a:picLocks noChangeAspect="1" noChangeArrowheads="1"/>
            </p:cNvPicPr>
            <p:nvPr/>
          </p:nvPicPr>
          <p:blipFill>
            <a:blip r:embed="rId6" cstate="print">
              <a:duotone>
                <a:prstClr val="black"/>
                <a:schemeClr val="accent3">
                  <a:tint val="45000"/>
                  <a:satMod val="400000"/>
                </a:schemeClr>
              </a:duotone>
            </a:blip>
            <a:srcRect/>
            <a:stretch>
              <a:fillRect/>
            </a:stretch>
          </p:blipFill>
          <p:spPr bwMode="auto">
            <a:xfrm>
              <a:off x="4018465" y="5506896"/>
              <a:ext cx="91633" cy="170021"/>
            </a:xfrm>
            <a:prstGeom prst="rect">
              <a:avLst/>
            </a:prstGeom>
            <a:noFill/>
          </p:spPr>
        </p:pic>
        <p:sp>
          <p:nvSpPr>
            <p:cNvPr id="27" name="Oval 26"/>
            <p:cNvSpPr/>
            <p:nvPr/>
          </p:nvSpPr>
          <p:spPr>
            <a:xfrm flipV="1">
              <a:off x="3636525" y="5641066"/>
              <a:ext cx="38925" cy="357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cxnSp>
          <p:nvCxnSpPr>
            <p:cNvPr id="28" name="Straight Connector 27"/>
            <p:cNvCxnSpPr/>
            <p:nvPr/>
          </p:nvCxnSpPr>
          <p:spPr>
            <a:xfrm rot="16200000" flipH="1">
              <a:off x="3919633" y="5301831"/>
              <a:ext cx="66507" cy="43505"/>
            </a:xfrm>
            <a:prstGeom prst="line">
              <a:avLst/>
            </a:prstGeom>
            <a:ln>
              <a:prstDash val="sysDot"/>
            </a:ln>
          </p:spPr>
          <p:style>
            <a:lnRef idx="1">
              <a:schemeClr val="accent2"/>
            </a:lnRef>
            <a:fillRef idx="0">
              <a:schemeClr val="accent2"/>
            </a:fillRef>
            <a:effectRef idx="0">
              <a:schemeClr val="accent2"/>
            </a:effectRef>
            <a:fontRef idx="minor">
              <a:schemeClr val="tx1"/>
            </a:fontRef>
          </p:style>
        </p:cxnSp>
        <p:cxnSp>
          <p:nvCxnSpPr>
            <p:cNvPr id="52" name="Straight Connector 51"/>
            <p:cNvCxnSpPr>
              <a:endCxn id="26" idx="1"/>
            </p:cNvCxnSpPr>
            <p:nvPr/>
          </p:nvCxnSpPr>
          <p:spPr>
            <a:xfrm flipV="1">
              <a:off x="3667055" y="5592061"/>
              <a:ext cx="351089" cy="61606"/>
            </a:xfrm>
            <a:prstGeom prst="line">
              <a:avLst/>
            </a:prstGeom>
            <a:ln>
              <a:solidFill>
                <a:srgbClr val="FF0066"/>
              </a:solidFill>
              <a:prstDash val="dash"/>
            </a:ln>
          </p:spPr>
          <p:style>
            <a:lnRef idx="1">
              <a:schemeClr val="accent2"/>
            </a:lnRef>
            <a:fillRef idx="0">
              <a:schemeClr val="accent2"/>
            </a:fillRef>
            <a:effectRef idx="0">
              <a:schemeClr val="accent2"/>
            </a:effectRef>
            <a:fontRef idx="minor">
              <a:schemeClr val="tx1"/>
            </a:fontRef>
          </p:style>
        </p:cxnSp>
        <p:cxnSp>
          <p:nvCxnSpPr>
            <p:cNvPr id="53" name="Straight Connector 52"/>
            <p:cNvCxnSpPr/>
            <p:nvPr/>
          </p:nvCxnSpPr>
          <p:spPr>
            <a:xfrm rot="16200000" flipH="1">
              <a:off x="3753754" y="5264795"/>
              <a:ext cx="280729" cy="261791"/>
            </a:xfrm>
            <a:prstGeom prst="line">
              <a:avLst/>
            </a:prstGeom>
            <a:ln>
              <a:solidFill>
                <a:srgbClr val="FF0066"/>
              </a:solidFill>
              <a:prstDash val="dash"/>
            </a:ln>
          </p:spPr>
          <p:style>
            <a:lnRef idx="1">
              <a:schemeClr val="accent2"/>
            </a:lnRef>
            <a:fillRef idx="0">
              <a:schemeClr val="accent2"/>
            </a:fillRef>
            <a:effectRef idx="0">
              <a:schemeClr val="accent2"/>
            </a:effectRef>
            <a:fontRef idx="minor">
              <a:schemeClr val="tx1"/>
            </a:fontRef>
          </p:style>
        </p:cxnSp>
      </p:grpSp>
      <p:cxnSp>
        <p:nvCxnSpPr>
          <p:cNvPr id="10" name="Straight Arrow Connector 9"/>
          <p:cNvCxnSpPr/>
          <p:nvPr/>
        </p:nvCxnSpPr>
        <p:spPr>
          <a:xfrm rot="5400000" flipH="1" flipV="1">
            <a:off x="4389440" y="2314025"/>
            <a:ext cx="1496476" cy="1011783"/>
          </a:xfrm>
          <a:prstGeom prst="straightConnector1">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3130453" y="4877692"/>
            <a:ext cx="1707370" cy="681663"/>
          </a:xfrm>
          <a:prstGeom prst="straightConnector1">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6" idx="0"/>
          </p:cNvCxnSpPr>
          <p:nvPr/>
        </p:nvCxnSpPr>
        <p:spPr>
          <a:xfrm rot="5400000">
            <a:off x="3021313" y="4859342"/>
            <a:ext cx="1793929" cy="711112"/>
          </a:xfrm>
          <a:prstGeom prst="straightConnector1">
            <a:avLst/>
          </a:prstGeom>
          <a:ln w="19050">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92" name="Document"/>
          <p:cNvSpPr>
            <a:spLocks noEditPoints="1" noChangeArrowheads="1"/>
          </p:cNvSpPr>
          <p:nvPr/>
        </p:nvSpPr>
        <p:spPr bwMode="auto">
          <a:xfrm>
            <a:off x="4714876" y="2928934"/>
            <a:ext cx="162332" cy="214314"/>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gradFill flip="none" rotWithShape="1">
            <a:gsLst>
              <a:gs pos="0">
                <a:srgbClr val="66FF66">
                  <a:tint val="66000"/>
                  <a:satMod val="160000"/>
                </a:srgbClr>
              </a:gs>
              <a:gs pos="50000">
                <a:srgbClr val="66FF66">
                  <a:tint val="44500"/>
                  <a:satMod val="160000"/>
                </a:srgbClr>
              </a:gs>
              <a:gs pos="100000">
                <a:srgbClr val="66FF66">
                  <a:tint val="23500"/>
                  <a:satMod val="160000"/>
                </a:srgbClr>
              </a:gs>
            </a:gsLst>
            <a:lin ang="16200000" scaled="1"/>
            <a:tileRect/>
          </a:gradFill>
          <a:ln>
            <a:solidFill>
              <a:schemeClr val="accent5">
                <a:lumMod val="25000"/>
              </a:schemeClr>
            </a:solidFill>
            <a:headEnd/>
            <a:tailEnd/>
          </a:ln>
        </p:spPr>
        <p:style>
          <a:lnRef idx="1">
            <a:schemeClr val="accent1"/>
          </a:lnRef>
          <a:fillRef idx="2">
            <a:schemeClr val="accent1"/>
          </a:fillRef>
          <a:effectRef idx="1">
            <a:schemeClr val="accent1"/>
          </a:effectRef>
          <a:fontRef idx="minor">
            <a:schemeClr val="dk1"/>
          </a:fontRef>
        </p:style>
        <p:txBody>
          <a:bodyPr lIns="0" tIns="0" rIns="0" bIns="0" anchor="ctr" anchorCtr="0"/>
          <a:lstStyle/>
          <a:p>
            <a:pPr algn="ctr">
              <a:defRPr/>
            </a:pPr>
            <a:r>
              <a:rPr lang="en-US" sz="900" dirty="0">
                <a:solidFill>
                  <a:schemeClr val="accent3">
                    <a:lumMod val="50000"/>
                  </a:schemeClr>
                </a:solidFill>
              </a:rPr>
              <a:t>T</a:t>
            </a:r>
          </a:p>
        </p:txBody>
      </p:sp>
      <p:sp>
        <p:nvSpPr>
          <p:cNvPr id="93" name="Document"/>
          <p:cNvSpPr>
            <a:spLocks noEditPoints="1" noChangeArrowheads="1"/>
          </p:cNvSpPr>
          <p:nvPr/>
        </p:nvSpPr>
        <p:spPr bwMode="auto">
          <a:xfrm>
            <a:off x="5357818" y="3620164"/>
            <a:ext cx="162332" cy="214314"/>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gradFill flip="none" rotWithShape="1">
            <a:gsLst>
              <a:gs pos="0">
                <a:srgbClr val="66FF66">
                  <a:tint val="66000"/>
                  <a:satMod val="160000"/>
                </a:srgbClr>
              </a:gs>
              <a:gs pos="50000">
                <a:srgbClr val="66FF66">
                  <a:tint val="44500"/>
                  <a:satMod val="160000"/>
                </a:srgbClr>
              </a:gs>
              <a:gs pos="100000">
                <a:srgbClr val="66FF66">
                  <a:tint val="23500"/>
                  <a:satMod val="160000"/>
                </a:srgbClr>
              </a:gs>
            </a:gsLst>
            <a:lin ang="16200000" scaled="1"/>
            <a:tileRect/>
          </a:gradFill>
          <a:ln>
            <a:solidFill>
              <a:schemeClr val="accent5">
                <a:lumMod val="25000"/>
              </a:schemeClr>
            </a:solidFill>
            <a:headEnd/>
            <a:tailEnd/>
          </a:ln>
        </p:spPr>
        <p:style>
          <a:lnRef idx="1">
            <a:schemeClr val="accent1"/>
          </a:lnRef>
          <a:fillRef idx="2">
            <a:schemeClr val="accent1"/>
          </a:fillRef>
          <a:effectRef idx="1">
            <a:schemeClr val="accent1"/>
          </a:effectRef>
          <a:fontRef idx="minor">
            <a:schemeClr val="dk1"/>
          </a:fontRef>
        </p:style>
        <p:txBody>
          <a:bodyPr lIns="0" tIns="0" rIns="0" bIns="0" anchor="ctr" anchorCtr="0"/>
          <a:lstStyle/>
          <a:p>
            <a:pPr algn="ctr">
              <a:defRPr/>
            </a:pPr>
            <a:r>
              <a:rPr lang="en-US" sz="900" dirty="0">
                <a:solidFill>
                  <a:schemeClr val="accent3">
                    <a:lumMod val="50000"/>
                  </a:schemeClr>
                </a:solidFill>
              </a:rPr>
              <a:t>T</a:t>
            </a:r>
          </a:p>
        </p:txBody>
      </p:sp>
      <p:sp>
        <p:nvSpPr>
          <p:cNvPr id="94" name="Document"/>
          <p:cNvSpPr>
            <a:spLocks noEditPoints="1" noChangeArrowheads="1"/>
          </p:cNvSpPr>
          <p:nvPr/>
        </p:nvSpPr>
        <p:spPr bwMode="auto">
          <a:xfrm>
            <a:off x="4929190" y="4643446"/>
            <a:ext cx="162332" cy="214314"/>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gradFill flip="none" rotWithShape="1">
            <a:gsLst>
              <a:gs pos="0">
                <a:srgbClr val="66FF66">
                  <a:tint val="66000"/>
                  <a:satMod val="160000"/>
                </a:srgbClr>
              </a:gs>
              <a:gs pos="50000">
                <a:srgbClr val="66FF66">
                  <a:tint val="44500"/>
                  <a:satMod val="160000"/>
                </a:srgbClr>
              </a:gs>
              <a:gs pos="100000">
                <a:srgbClr val="66FF66">
                  <a:tint val="23500"/>
                  <a:satMod val="160000"/>
                </a:srgbClr>
              </a:gs>
            </a:gsLst>
            <a:lin ang="16200000" scaled="1"/>
            <a:tileRect/>
          </a:gradFill>
          <a:ln>
            <a:solidFill>
              <a:schemeClr val="accent5">
                <a:lumMod val="25000"/>
              </a:schemeClr>
            </a:solidFill>
            <a:headEnd/>
            <a:tailEnd/>
          </a:ln>
        </p:spPr>
        <p:style>
          <a:lnRef idx="1">
            <a:schemeClr val="accent1"/>
          </a:lnRef>
          <a:fillRef idx="2">
            <a:schemeClr val="accent1"/>
          </a:fillRef>
          <a:effectRef idx="1">
            <a:schemeClr val="accent1"/>
          </a:effectRef>
          <a:fontRef idx="minor">
            <a:schemeClr val="dk1"/>
          </a:fontRef>
        </p:style>
        <p:txBody>
          <a:bodyPr lIns="0" tIns="0" rIns="0" bIns="0" anchor="ctr" anchorCtr="0"/>
          <a:lstStyle/>
          <a:p>
            <a:pPr algn="ctr">
              <a:defRPr/>
            </a:pPr>
            <a:r>
              <a:rPr lang="en-US" sz="900" dirty="0">
                <a:solidFill>
                  <a:schemeClr val="accent3">
                    <a:lumMod val="50000"/>
                  </a:schemeClr>
                </a:solidFill>
              </a:rPr>
              <a:t>T</a:t>
            </a:r>
          </a:p>
        </p:txBody>
      </p:sp>
      <p:sp>
        <p:nvSpPr>
          <p:cNvPr id="95" name="Document"/>
          <p:cNvSpPr>
            <a:spLocks noEditPoints="1" noChangeArrowheads="1"/>
          </p:cNvSpPr>
          <p:nvPr/>
        </p:nvSpPr>
        <p:spPr bwMode="auto">
          <a:xfrm>
            <a:off x="4075628" y="5000636"/>
            <a:ext cx="162332" cy="214314"/>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gradFill flip="none" rotWithShape="1">
            <a:gsLst>
              <a:gs pos="0">
                <a:srgbClr val="66FF66">
                  <a:tint val="66000"/>
                  <a:satMod val="160000"/>
                </a:srgbClr>
              </a:gs>
              <a:gs pos="50000">
                <a:srgbClr val="66FF66">
                  <a:tint val="44500"/>
                  <a:satMod val="160000"/>
                </a:srgbClr>
              </a:gs>
              <a:gs pos="100000">
                <a:srgbClr val="66FF66">
                  <a:tint val="23500"/>
                  <a:satMod val="160000"/>
                </a:srgbClr>
              </a:gs>
            </a:gsLst>
            <a:lin ang="16200000" scaled="1"/>
            <a:tileRect/>
          </a:gradFill>
          <a:ln>
            <a:solidFill>
              <a:schemeClr val="accent5">
                <a:lumMod val="25000"/>
              </a:schemeClr>
            </a:solidFill>
            <a:headEnd/>
            <a:tailEnd/>
          </a:ln>
        </p:spPr>
        <p:style>
          <a:lnRef idx="1">
            <a:schemeClr val="accent1"/>
          </a:lnRef>
          <a:fillRef idx="2">
            <a:schemeClr val="accent1"/>
          </a:fillRef>
          <a:effectRef idx="1">
            <a:schemeClr val="accent1"/>
          </a:effectRef>
          <a:fontRef idx="minor">
            <a:schemeClr val="dk1"/>
          </a:fontRef>
        </p:style>
        <p:txBody>
          <a:bodyPr lIns="0" tIns="0" rIns="0" bIns="0" anchor="ctr" anchorCtr="0"/>
          <a:lstStyle/>
          <a:p>
            <a:pPr algn="ctr">
              <a:defRPr/>
            </a:pPr>
            <a:r>
              <a:rPr lang="en-US" sz="900" dirty="0">
                <a:solidFill>
                  <a:schemeClr val="accent3">
                    <a:lumMod val="50000"/>
                  </a:schemeClr>
                </a:solidFill>
              </a:rPr>
              <a:t>T</a:t>
            </a:r>
          </a:p>
        </p:txBody>
      </p:sp>
      <p:sp>
        <p:nvSpPr>
          <p:cNvPr id="96" name="Document"/>
          <p:cNvSpPr>
            <a:spLocks noEditPoints="1" noChangeArrowheads="1"/>
          </p:cNvSpPr>
          <p:nvPr/>
        </p:nvSpPr>
        <p:spPr bwMode="auto">
          <a:xfrm>
            <a:off x="4977357" y="3238814"/>
            <a:ext cx="166147" cy="190186"/>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16200000" scaled="1"/>
            <a:tileRect/>
          </a:gradFill>
          <a:ln>
            <a:solidFill>
              <a:srgbClr val="FF0066"/>
            </a:solidFill>
            <a:headEnd/>
            <a:tailEnd/>
          </a:ln>
        </p:spPr>
        <p:style>
          <a:lnRef idx="1">
            <a:schemeClr val="accent2"/>
          </a:lnRef>
          <a:fillRef idx="2">
            <a:schemeClr val="accent2"/>
          </a:fillRef>
          <a:effectRef idx="1">
            <a:schemeClr val="accent2"/>
          </a:effectRef>
          <a:fontRef idx="minor">
            <a:schemeClr val="dk1"/>
          </a:fontRef>
        </p:style>
        <p:txBody>
          <a:bodyPr lIns="0" tIns="0" rIns="0" bIns="0"/>
          <a:lstStyle/>
          <a:p>
            <a:pPr algn="ctr">
              <a:defRPr/>
            </a:pPr>
            <a:r>
              <a:rPr lang="en-US" sz="900" dirty="0">
                <a:solidFill>
                  <a:schemeClr val="accent6">
                    <a:lumMod val="50000"/>
                  </a:schemeClr>
                </a:solidFill>
              </a:rPr>
              <a:t>R</a:t>
            </a:r>
          </a:p>
        </p:txBody>
      </p:sp>
      <p:sp>
        <p:nvSpPr>
          <p:cNvPr id="97" name="Document"/>
          <p:cNvSpPr>
            <a:spLocks noEditPoints="1" noChangeArrowheads="1"/>
          </p:cNvSpPr>
          <p:nvPr/>
        </p:nvSpPr>
        <p:spPr bwMode="auto">
          <a:xfrm>
            <a:off x="5357818" y="3976344"/>
            <a:ext cx="166147" cy="190186"/>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16200000" scaled="1"/>
            <a:tileRect/>
          </a:gradFill>
          <a:ln>
            <a:solidFill>
              <a:srgbClr val="FF0066"/>
            </a:solidFill>
            <a:headEnd/>
            <a:tailEnd/>
          </a:ln>
        </p:spPr>
        <p:style>
          <a:lnRef idx="1">
            <a:schemeClr val="accent2"/>
          </a:lnRef>
          <a:fillRef idx="2">
            <a:schemeClr val="accent2"/>
          </a:fillRef>
          <a:effectRef idx="1">
            <a:schemeClr val="accent2"/>
          </a:effectRef>
          <a:fontRef idx="minor">
            <a:schemeClr val="dk1"/>
          </a:fontRef>
        </p:style>
        <p:txBody>
          <a:bodyPr lIns="0" tIns="0" rIns="0" bIns="0"/>
          <a:lstStyle/>
          <a:p>
            <a:pPr algn="ctr">
              <a:defRPr/>
            </a:pPr>
            <a:r>
              <a:rPr lang="en-US" sz="900" dirty="0">
                <a:solidFill>
                  <a:schemeClr val="accent6">
                    <a:lumMod val="50000"/>
                  </a:schemeClr>
                </a:solidFill>
              </a:rPr>
              <a:t>R</a:t>
            </a:r>
          </a:p>
        </p:txBody>
      </p:sp>
      <p:sp>
        <p:nvSpPr>
          <p:cNvPr id="98" name="Document"/>
          <p:cNvSpPr>
            <a:spLocks noEditPoints="1" noChangeArrowheads="1"/>
          </p:cNvSpPr>
          <p:nvPr/>
        </p:nvSpPr>
        <p:spPr bwMode="auto">
          <a:xfrm>
            <a:off x="4643438" y="4881888"/>
            <a:ext cx="166147" cy="190186"/>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16200000" scaled="1"/>
            <a:tileRect/>
          </a:gradFill>
          <a:ln>
            <a:solidFill>
              <a:srgbClr val="FF0066"/>
            </a:solidFill>
            <a:headEnd/>
            <a:tailEnd/>
          </a:ln>
        </p:spPr>
        <p:style>
          <a:lnRef idx="1">
            <a:schemeClr val="accent2"/>
          </a:lnRef>
          <a:fillRef idx="2">
            <a:schemeClr val="accent2"/>
          </a:fillRef>
          <a:effectRef idx="1">
            <a:schemeClr val="accent2"/>
          </a:effectRef>
          <a:fontRef idx="minor">
            <a:schemeClr val="dk1"/>
          </a:fontRef>
        </p:style>
        <p:txBody>
          <a:bodyPr lIns="0" tIns="0" rIns="0" bIns="0"/>
          <a:lstStyle/>
          <a:p>
            <a:pPr algn="ctr">
              <a:defRPr/>
            </a:pPr>
            <a:r>
              <a:rPr lang="en-US" sz="900" dirty="0">
                <a:solidFill>
                  <a:schemeClr val="accent6">
                    <a:lumMod val="50000"/>
                  </a:schemeClr>
                </a:solidFill>
              </a:rPr>
              <a:t>R</a:t>
            </a:r>
          </a:p>
        </p:txBody>
      </p:sp>
      <p:sp>
        <p:nvSpPr>
          <p:cNvPr id="99" name="Document"/>
          <p:cNvSpPr>
            <a:spLocks noEditPoints="1" noChangeArrowheads="1"/>
          </p:cNvSpPr>
          <p:nvPr/>
        </p:nvSpPr>
        <p:spPr bwMode="auto">
          <a:xfrm>
            <a:off x="3774607" y="4881888"/>
            <a:ext cx="166147" cy="190186"/>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16200000" scaled="1"/>
            <a:tileRect/>
          </a:gradFill>
          <a:ln>
            <a:solidFill>
              <a:srgbClr val="FF0066"/>
            </a:solidFill>
            <a:headEnd/>
            <a:tailEnd/>
          </a:ln>
        </p:spPr>
        <p:style>
          <a:lnRef idx="1">
            <a:schemeClr val="accent2"/>
          </a:lnRef>
          <a:fillRef idx="2">
            <a:schemeClr val="accent2"/>
          </a:fillRef>
          <a:effectRef idx="1">
            <a:schemeClr val="accent2"/>
          </a:effectRef>
          <a:fontRef idx="minor">
            <a:schemeClr val="dk1"/>
          </a:fontRef>
        </p:style>
        <p:txBody>
          <a:bodyPr lIns="0" tIns="0" rIns="0" bIns="0"/>
          <a:lstStyle/>
          <a:p>
            <a:pPr algn="ctr">
              <a:defRPr/>
            </a:pPr>
            <a:r>
              <a:rPr lang="en-US" sz="900" dirty="0">
                <a:solidFill>
                  <a:schemeClr val="accent6">
                    <a:lumMod val="50000"/>
                  </a:schemeClr>
                </a:solidFill>
              </a:rPr>
              <a:t>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924FACF3-EF75-46F7-975A-1938ACD241CA}" type="slidenum">
              <a:rPr lang="en-US" smtClean="0"/>
              <a:pPr/>
              <a:t>33</a:t>
            </a:fld>
            <a:endParaRPr lang="en-US" dirty="0"/>
          </a:p>
        </p:txBody>
      </p:sp>
      <p:pic>
        <p:nvPicPr>
          <p:cNvPr id="10" name="Picture 3" descr="C:\Users\mhshin\AppData\Local\Microsoft\Windows\Temporary Internet Files\Content.IE5\N3386ITT\MCj04348450000[1].png"/>
          <p:cNvPicPr>
            <a:picLocks noChangeAspect="1" noChangeArrowheads="1"/>
          </p:cNvPicPr>
          <p:nvPr/>
        </p:nvPicPr>
        <p:blipFill>
          <a:blip r:embed="rId3" cstate="print">
            <a:lum bright="-10000" contrast="18000"/>
          </a:blip>
          <a:srcRect/>
          <a:stretch>
            <a:fillRect/>
          </a:stretch>
        </p:blipFill>
        <p:spPr bwMode="auto">
          <a:xfrm>
            <a:off x="3143240" y="214290"/>
            <a:ext cx="928694" cy="928694"/>
          </a:xfrm>
          <a:prstGeom prst="rect">
            <a:avLst/>
          </a:prstGeom>
          <a:noFill/>
        </p:spPr>
      </p:pic>
      <p:cxnSp>
        <p:nvCxnSpPr>
          <p:cNvPr id="12" name="Straight Arrow Connector 11"/>
          <p:cNvCxnSpPr>
            <a:stCxn id="10" idx="2"/>
          </p:cNvCxnSpPr>
          <p:nvPr/>
        </p:nvCxnSpPr>
        <p:spPr>
          <a:xfrm rot="16200000" flipH="1">
            <a:off x="3303975" y="1446595"/>
            <a:ext cx="1428760" cy="821537"/>
          </a:xfrm>
          <a:prstGeom prst="straightConnector1">
            <a:avLst/>
          </a:prstGeom>
          <a:ln w="57150">
            <a:solidFill>
              <a:srgbClr val="002060"/>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786182" y="285728"/>
            <a:ext cx="1727589" cy="369332"/>
          </a:xfrm>
          <a:prstGeom prst="rect">
            <a:avLst/>
          </a:prstGeom>
          <a:noFill/>
        </p:spPr>
        <p:txBody>
          <a:bodyPr wrap="none" rtlCol="0">
            <a:spAutoFit/>
          </a:bodyPr>
          <a:lstStyle/>
          <a:p>
            <a:r>
              <a:rPr lang="en-US" dirty="0" smtClean="0"/>
              <a:t>Sensing System</a:t>
            </a:r>
            <a:endParaRPr lang="en-US" dirty="0"/>
          </a:p>
        </p:txBody>
      </p:sp>
      <p:pic>
        <p:nvPicPr>
          <p:cNvPr id="15" name="Content Placeholder 14" descr="Picture 5.gif"/>
          <p:cNvPicPr>
            <a:picLocks noGrp="1" noChangeAspect="1"/>
          </p:cNvPicPr>
          <p:nvPr>
            <p:ph idx="1"/>
          </p:nvPr>
        </p:nvPicPr>
        <p:blipFill>
          <a:blip r:embed="rId4"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ealthmonitoring.png"/>
          <p:cNvPicPr>
            <a:picLocks noChangeAspect="1"/>
          </p:cNvPicPr>
          <p:nvPr/>
        </p:nvPicPr>
        <p:blipFill>
          <a:blip r:embed="rId2" cstate="print"/>
          <a:stretch>
            <a:fillRect/>
          </a:stretch>
        </p:blipFill>
        <p:spPr>
          <a:xfrm>
            <a:off x="0" y="0"/>
            <a:ext cx="9144000" cy="6857999"/>
          </a:xfrm>
          <a:prstGeom prst="rect">
            <a:avLst/>
          </a:prstGeom>
        </p:spPr>
      </p:pic>
      <p:sp>
        <p:nvSpPr>
          <p:cNvPr id="9" name="Title 1"/>
          <p:cNvSpPr>
            <a:spLocks noGrp="1"/>
          </p:cNvSpPr>
          <p:nvPr>
            <p:ph type="title"/>
          </p:nvPr>
        </p:nvSpPr>
        <p:spPr>
          <a:xfrm>
            <a:off x="4648200" y="762000"/>
            <a:ext cx="4114800" cy="1143000"/>
          </a:xfrm>
        </p:spPr>
        <p:txBody>
          <a:bodyPr>
            <a:normAutofit fontScale="90000"/>
          </a:bodyPr>
          <a:lstStyle/>
          <a:p>
            <a:r>
              <a:rPr lang="en-US" dirty="0" smtClean="0"/>
              <a:t>Pervasive Health Monitoring</a:t>
            </a:r>
            <a:endParaRPr lang="en-US" dirty="0"/>
          </a:p>
        </p:txBody>
      </p:sp>
      <p:sp>
        <p:nvSpPr>
          <p:cNvPr id="5" name="Rounded Rectangle 4"/>
          <p:cNvSpPr/>
          <p:nvPr/>
        </p:nvSpPr>
        <p:spPr>
          <a:xfrm>
            <a:off x="762000" y="2514600"/>
            <a:ext cx="6477000" cy="3429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smtClean="0"/>
              <a:t>Tons of Applications…</a:t>
            </a:r>
          </a:p>
          <a:p>
            <a:pPr>
              <a:buFont typeface="Arial"/>
              <a:buChar char="•"/>
            </a:pPr>
            <a:r>
              <a:rPr lang="en-US" sz="2400" dirty="0" smtClean="0"/>
              <a:t> Monitor Parkinson’s Disease (Klapper2003)</a:t>
            </a:r>
          </a:p>
          <a:p>
            <a:pPr>
              <a:buFont typeface="Arial"/>
              <a:buChar char="•"/>
            </a:pPr>
            <a:r>
              <a:rPr lang="en-US" sz="2400" dirty="0" smtClean="0"/>
              <a:t> Stress Level Monitoring (Jovanov2003)</a:t>
            </a:r>
          </a:p>
          <a:p>
            <a:pPr>
              <a:buFont typeface="Arial"/>
              <a:buChar char="•"/>
            </a:pPr>
            <a:r>
              <a:rPr lang="en-US" sz="2400" dirty="0" smtClean="0"/>
              <a:t> Brain Monitoring with EEG (Chen2008)</a:t>
            </a:r>
          </a:p>
          <a:p>
            <a:pPr>
              <a:buFont typeface="Arial"/>
              <a:buChar char="•"/>
            </a:pPr>
            <a:r>
              <a:rPr lang="en-US" sz="2400" dirty="0" smtClean="0"/>
              <a:t> Cardiovascular/Blood Pressure (Hahn2008)</a:t>
            </a:r>
          </a:p>
          <a:p>
            <a:pPr>
              <a:buFont typeface="Arial"/>
              <a:buChar char="•"/>
            </a:pPr>
            <a:r>
              <a:rPr lang="en-US" sz="2400" dirty="0" smtClean="0"/>
              <a:t> Physical Rehabilitation (Javanov2005)</a:t>
            </a:r>
          </a:p>
          <a:p>
            <a:pPr>
              <a:buFont typeface="Arial"/>
              <a:buChar char="•"/>
            </a:pPr>
            <a:r>
              <a:rPr lang="en-US" sz="2400" dirty="0" smtClean="0"/>
              <a:t> Fitness Monitoring (Jea2008)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20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2000"/>
                                        <p:tgtEl>
                                          <p:spTgt spid="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2000"/>
                                        <p:tgtEl>
                                          <p:spTgt spid="5">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2000"/>
                                        <p:tgtEl>
                                          <p:spTgt spid="5">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2000"/>
                                        <p:tgtEl>
                                          <p:spTgt spid="5">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System design</a:t>
            </a:r>
          </a:p>
          <a:p>
            <a:pPr lvl="1"/>
            <a:r>
              <a:rPr lang="en-US" dirty="0" smtClean="0"/>
              <a:t>Architecture</a:t>
            </a:r>
          </a:p>
          <a:p>
            <a:pPr lvl="1"/>
            <a:r>
              <a:rPr lang="en-US" dirty="0" smtClean="0"/>
              <a:t>Scalability</a:t>
            </a:r>
          </a:p>
          <a:p>
            <a:pPr lvl="1"/>
            <a:r>
              <a:rPr lang="en-US" dirty="0" smtClean="0"/>
              <a:t>Performance</a:t>
            </a:r>
          </a:p>
          <a:p>
            <a:r>
              <a:rPr lang="en-US" dirty="0" smtClean="0"/>
              <a:t>Energy-aware sensing</a:t>
            </a:r>
          </a:p>
          <a:p>
            <a:r>
              <a:rPr lang="en-US" dirty="0" smtClean="0"/>
              <a:t>Data integrity</a:t>
            </a:r>
          </a:p>
          <a:p>
            <a:r>
              <a:rPr lang="en-US" dirty="0" smtClean="0"/>
              <a:t>Privacy</a:t>
            </a:r>
          </a:p>
          <a:p>
            <a:r>
              <a:rPr lang="en-US" dirty="0" smtClean="0"/>
              <a:t>Authentication</a:t>
            </a:r>
          </a:p>
          <a:p>
            <a:r>
              <a:rPr lang="en-US" dirty="0" smtClean="0"/>
              <a:t>Etc…</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nf.png"/>
          <p:cNvPicPr>
            <a:picLocks noChangeAspect="1"/>
          </p:cNvPicPr>
          <p:nvPr/>
        </p:nvPicPr>
        <p:blipFill>
          <a:blip r:embed="rId3" cstate="print"/>
          <a:stretch>
            <a:fillRect/>
          </a:stretch>
        </p:blipFill>
        <p:spPr>
          <a:xfrm>
            <a:off x="71437" y="3071810"/>
            <a:ext cx="4103071" cy="1643074"/>
          </a:xfrm>
          <a:prstGeom prst="rect">
            <a:avLst/>
          </a:prstGeom>
        </p:spPr>
      </p:pic>
      <p:sp>
        <p:nvSpPr>
          <p:cNvPr id="2" name="Content Placeholder 1"/>
          <p:cNvSpPr>
            <a:spLocks noGrp="1"/>
          </p:cNvSpPr>
          <p:nvPr>
            <p:ph idx="1"/>
          </p:nvPr>
        </p:nvSpPr>
        <p:spPr/>
        <p:txBody>
          <a:bodyPr>
            <a:noAutofit/>
          </a:bodyPr>
          <a:lstStyle/>
          <a:p>
            <a:r>
              <a:rPr lang="en-US" sz="3000" dirty="0" smtClean="0"/>
              <a:t>Problem:</a:t>
            </a:r>
          </a:p>
          <a:p>
            <a:pPr lvl="1"/>
            <a:r>
              <a:rPr lang="en-US" sz="2600" dirty="0" smtClean="0"/>
              <a:t>Context monitoring requires continuous (wireless) communication with sensors (internal &amp; external)</a:t>
            </a:r>
          </a:p>
          <a:p>
            <a:endParaRPr lang="en-US" dirty="0"/>
          </a:p>
        </p:txBody>
      </p:sp>
      <p:sp>
        <p:nvSpPr>
          <p:cNvPr id="3" name="Slide Number Placeholder 2"/>
          <p:cNvSpPr>
            <a:spLocks noGrp="1"/>
          </p:cNvSpPr>
          <p:nvPr>
            <p:ph type="sldNum" sz="quarter" idx="11"/>
          </p:nvPr>
        </p:nvSpPr>
        <p:spPr/>
        <p:txBody>
          <a:bodyPr/>
          <a:lstStyle/>
          <a:p>
            <a:fld id="{924FACF3-EF75-46F7-975A-1938ACD241CA}" type="slidenum">
              <a:rPr lang="en-US" smtClean="0"/>
              <a:pPr/>
              <a:t>36</a:t>
            </a:fld>
            <a:endParaRPr lang="en-US" dirty="0"/>
          </a:p>
        </p:txBody>
      </p:sp>
      <p:sp>
        <p:nvSpPr>
          <p:cNvPr id="4" name="Title 3"/>
          <p:cNvSpPr>
            <a:spLocks noGrp="1"/>
          </p:cNvSpPr>
          <p:nvPr>
            <p:ph type="title"/>
          </p:nvPr>
        </p:nvSpPr>
        <p:spPr/>
        <p:txBody>
          <a:bodyPr>
            <a:normAutofit/>
          </a:bodyPr>
          <a:lstStyle/>
          <a:p>
            <a:r>
              <a:rPr lang="en-US" dirty="0" smtClean="0"/>
              <a:t>Energy-aware context monitoring</a:t>
            </a:r>
            <a:endParaRPr lang="en-US" dirty="0"/>
          </a:p>
        </p:txBody>
      </p:sp>
      <p:pic>
        <p:nvPicPr>
          <p:cNvPr id="8" name="Picture 7" descr="monitoring-alph.png"/>
          <p:cNvPicPr>
            <a:picLocks noChangeAspect="1"/>
          </p:cNvPicPr>
          <p:nvPr/>
        </p:nvPicPr>
        <p:blipFill>
          <a:blip r:embed="rId4" cstate="print"/>
          <a:stretch>
            <a:fillRect/>
          </a:stretch>
        </p:blipFill>
        <p:spPr>
          <a:xfrm>
            <a:off x="1071570" y="3219126"/>
            <a:ext cx="7858148" cy="356746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Goal:</a:t>
            </a:r>
          </a:p>
          <a:p>
            <a:pPr lvl="1"/>
            <a:r>
              <a:rPr lang="en-US" sz="2400" dirty="0" smtClean="0"/>
              <a:t>Given a Boolean expression </a:t>
            </a:r>
            <a:r>
              <a:rPr lang="en-US" sz="2400" b="1" i="1" dirty="0" smtClean="0">
                <a:latin typeface="Times New Roman" pitchFamily="18" charset="0"/>
                <a:cs typeface="Times New Roman" pitchFamily="18" charset="0"/>
              </a:rPr>
              <a:t>F</a:t>
            </a:r>
            <a:r>
              <a:rPr lang="en-US" sz="2400" dirty="0" smtClean="0"/>
              <a:t> defined on sensor values, a set of helping nodes, detect when </a:t>
            </a:r>
            <a:r>
              <a:rPr lang="en-US" sz="2400" b="1" i="1" dirty="0" smtClean="0">
                <a:latin typeface="Times New Roman" pitchFamily="18" charset="0"/>
                <a:cs typeface="Times New Roman" pitchFamily="18" charset="0"/>
              </a:rPr>
              <a:t>F</a:t>
            </a:r>
            <a:r>
              <a:rPr lang="en-US" sz="2400" dirty="0" smtClean="0"/>
              <a:t> becomes true</a:t>
            </a:r>
          </a:p>
          <a:p>
            <a:pPr lvl="1"/>
            <a:r>
              <a:rPr lang="en-US" sz="2400" dirty="0" smtClean="0"/>
              <a:t>Save energy: less communication and sampling</a:t>
            </a:r>
          </a:p>
          <a:p>
            <a:r>
              <a:rPr lang="en-US" sz="2800" dirty="0" smtClean="0"/>
              <a:t>Method:</a:t>
            </a:r>
          </a:p>
          <a:p>
            <a:pPr lvl="1"/>
            <a:r>
              <a:rPr lang="en-US" sz="2400" dirty="0" smtClean="0"/>
              <a:t>DEAMON (Distributed Energy-Aware sensor Monitoring)</a:t>
            </a:r>
          </a:p>
          <a:p>
            <a:pPr lvl="1"/>
            <a:r>
              <a:rPr lang="en-US" sz="2400" b="1" i="1" dirty="0" smtClean="0">
                <a:latin typeface="Times New Roman" pitchFamily="18" charset="0"/>
                <a:cs typeface="Times New Roman" pitchFamily="18" charset="0"/>
              </a:rPr>
              <a:t>F</a:t>
            </a:r>
            <a:r>
              <a:rPr lang="en-US" sz="2400" dirty="0" smtClean="0"/>
              <a:t> is either in CNF or DNF</a:t>
            </a:r>
          </a:p>
          <a:p>
            <a:pPr lvl="1"/>
            <a:r>
              <a:rPr lang="en-US" sz="2400" dirty="0" smtClean="0"/>
              <a:t>Assign sensors to helping nodes: weighted set cover prob.</a:t>
            </a:r>
          </a:p>
          <a:p>
            <a:pPr lvl="1"/>
            <a:r>
              <a:rPr lang="en-US" sz="2400" dirty="0" smtClean="0"/>
              <a:t>Monitor only sensors that determine value of </a:t>
            </a:r>
            <a:r>
              <a:rPr lang="en-US" sz="2400" b="1" i="1" dirty="0" smtClean="0">
                <a:latin typeface="Times New Roman" pitchFamily="18" charset="0"/>
                <a:cs typeface="Times New Roman" pitchFamily="18" charset="0"/>
              </a:rPr>
              <a:t>F</a:t>
            </a:r>
            <a:endParaRPr lang="en-US" sz="2400" dirty="0" smtClean="0"/>
          </a:p>
          <a:p>
            <a:endParaRPr lang="en-US" sz="2800" dirty="0"/>
          </a:p>
        </p:txBody>
      </p:sp>
      <p:sp>
        <p:nvSpPr>
          <p:cNvPr id="3" name="Slide Number Placeholder 2"/>
          <p:cNvSpPr>
            <a:spLocks noGrp="1"/>
          </p:cNvSpPr>
          <p:nvPr>
            <p:ph type="sldNum" sz="quarter" idx="11"/>
          </p:nvPr>
        </p:nvSpPr>
        <p:spPr/>
        <p:txBody>
          <a:bodyPr/>
          <a:lstStyle/>
          <a:p>
            <a:fld id="{924FACF3-EF75-46F7-975A-1938ACD241CA}" type="slidenum">
              <a:rPr lang="en-US" smtClean="0"/>
              <a:pPr/>
              <a:t>37</a:t>
            </a:fld>
            <a:endParaRPr lang="en-US" dirty="0"/>
          </a:p>
        </p:txBody>
      </p:sp>
      <p:sp>
        <p:nvSpPr>
          <p:cNvPr id="4" name="Title 3"/>
          <p:cNvSpPr>
            <a:spLocks noGrp="1"/>
          </p:cNvSpPr>
          <p:nvPr>
            <p:ph type="title"/>
          </p:nvPr>
        </p:nvSpPr>
        <p:spPr/>
        <p:txBody>
          <a:bodyPr>
            <a:normAutofit fontScale="90000"/>
          </a:bodyPr>
          <a:lstStyle/>
          <a:p>
            <a:r>
              <a:rPr lang="en-US" dirty="0" err="1" smtClean="0"/>
              <a:t>Deamon</a:t>
            </a:r>
            <a:r>
              <a:rPr lang="en-US" dirty="0" smtClean="0"/>
              <a:t>: energy efficient monitoring</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ln/>
        </p:spPr>
        <p:txBody>
          <a:bodyPr lIns="64291" tIns="32146" rIns="64291" bIns="32146"/>
          <a:lstStyle/>
          <a:p>
            <a:r>
              <a:rPr lang="en-US"/>
              <a:t>CNF Evaluation Tree</a:t>
            </a:r>
          </a:p>
        </p:txBody>
      </p:sp>
      <p:sp>
        <p:nvSpPr>
          <p:cNvPr id="31746" name="AutoShape 2"/>
          <p:cNvSpPr>
            <a:spLocks/>
          </p:cNvSpPr>
          <p:nvPr/>
        </p:nvSpPr>
        <p:spPr bwMode="auto">
          <a:xfrm>
            <a:off x="544711" y="6143625"/>
            <a:ext cx="8384977" cy="517922"/>
          </a:xfrm>
          <a:prstGeom prst="roundRect">
            <a:avLst>
              <a:gd name="adj" fmla="val 25861"/>
            </a:avLst>
          </a:prstGeom>
          <a:blipFill dpi="0" rotWithShape="0">
            <a:blip r:embed="rId2" cstate="print"/>
            <a:srcRect/>
            <a:tile tx="0" ty="0" sx="100000" sy="100000" flip="none" algn="tl"/>
          </a:blipFill>
          <a:ln w="25400" cap="flat">
            <a:solidFill>
              <a:schemeClr val="tx1"/>
            </a:solidFill>
            <a:prstDash val="solid"/>
            <a:miter lim="800000"/>
            <a:headEnd type="none" w="med" len="med"/>
            <a:tailEnd type="none" w="med" len="med"/>
          </a:ln>
        </p:spPr>
        <p:txBody>
          <a:bodyPr lIns="0" tIns="0" rIns="0" bIns="0" anchor="ctr"/>
          <a:lstStyle/>
          <a:p>
            <a:pPr algn="l"/>
            <a:endParaRPr lang="en-US" sz="2600" dirty="0">
              <a:solidFill>
                <a:srgbClr val="FFFFFF"/>
              </a:solidFill>
              <a:effectLst>
                <a:outerShdw blurRad="38100" dist="38100" dir="2700000" algn="tl">
                  <a:srgbClr val="C0C0C0"/>
                </a:outerShdw>
              </a:effectLst>
              <a:ea typeface="Gill Sans" charset="0"/>
              <a:cs typeface="Gill Sans" charset="0"/>
            </a:endParaRPr>
          </a:p>
          <a:p>
            <a:pPr algn="l"/>
            <a:r>
              <a:rPr lang="en-US" sz="2600" dirty="0">
                <a:solidFill>
                  <a:srgbClr val="FFFFFF"/>
                </a:solidFill>
                <a:effectLst>
                  <a:outerShdw blurRad="38100" dist="38100" dir="2700000" algn="tl">
                    <a:srgbClr val="C0C0C0"/>
                  </a:outerShdw>
                </a:effectLst>
                <a:ea typeface="Gill Sans" charset="0"/>
                <a:cs typeface="Gill Sans" charset="0"/>
              </a:rPr>
              <a:t> </a:t>
            </a:r>
          </a:p>
        </p:txBody>
      </p:sp>
      <p:sp>
        <p:nvSpPr>
          <p:cNvPr id="31747" name="Oval 3"/>
          <p:cNvSpPr>
            <a:spLocks/>
          </p:cNvSpPr>
          <p:nvPr/>
        </p:nvSpPr>
        <p:spPr bwMode="auto">
          <a:xfrm>
            <a:off x="1518047" y="5206008"/>
            <a:ext cx="437555" cy="437555"/>
          </a:xfrm>
          <a:prstGeom prst="ellipse">
            <a:avLst/>
          </a:prstGeom>
          <a:blipFill dpi="0" rotWithShape="0">
            <a:blip r:embed="rId2" cstate="print"/>
            <a:srcRect/>
            <a:tile tx="0" ty="0" sx="100000" sy="100000" flip="none" algn="tl"/>
          </a:blipFill>
          <a:ln w="25400" cap="flat">
            <a:solidFill>
              <a:schemeClr val="tx1"/>
            </a:solidFill>
            <a:prstDash val="solid"/>
            <a:miter lim="800000"/>
            <a:headEnd type="none" w="med" len="med"/>
            <a:tailEnd type="none" w="med" len="med"/>
          </a:ln>
        </p:spPr>
        <p:txBody>
          <a:bodyPr lIns="0" tIns="0" rIns="0" bIns="0" anchor="ctr"/>
          <a:lstStyle/>
          <a:p>
            <a:r>
              <a:rPr lang="en-US" sz="2000" dirty="0">
                <a:solidFill>
                  <a:srgbClr val="FFFFFF"/>
                </a:solidFill>
                <a:effectLst>
                  <a:outerShdw blurRad="38100" dist="38100" dir="2700000" algn="tl">
                    <a:srgbClr val="C0C0C0"/>
                  </a:outerShdw>
                </a:effectLst>
                <a:ea typeface="Gill Sans" charset="0"/>
                <a:cs typeface="Gill Sans" charset="0"/>
              </a:rPr>
              <a:t>S1</a:t>
            </a:r>
          </a:p>
        </p:txBody>
      </p:sp>
      <p:sp>
        <p:nvSpPr>
          <p:cNvPr id="31748" name="Oval 4"/>
          <p:cNvSpPr>
            <a:spLocks/>
          </p:cNvSpPr>
          <p:nvPr/>
        </p:nvSpPr>
        <p:spPr bwMode="auto">
          <a:xfrm>
            <a:off x="2411015" y="5206008"/>
            <a:ext cx="437555" cy="437555"/>
          </a:xfrm>
          <a:prstGeom prst="ellipse">
            <a:avLst/>
          </a:prstGeom>
          <a:blipFill dpi="0" rotWithShape="0">
            <a:blip r:embed="rId2" cstate="print"/>
            <a:srcRect/>
            <a:tile tx="0" ty="0" sx="100000" sy="100000" flip="none" algn="tl"/>
          </a:blipFill>
          <a:ln w="25400" cap="flat">
            <a:solidFill>
              <a:schemeClr val="tx1"/>
            </a:solidFill>
            <a:prstDash val="solid"/>
            <a:miter lim="800000"/>
            <a:headEnd type="none" w="med" len="med"/>
            <a:tailEnd type="none" w="med" len="med"/>
          </a:ln>
        </p:spPr>
        <p:txBody>
          <a:bodyPr lIns="0" tIns="0" rIns="0" bIns="0" anchor="ctr"/>
          <a:lstStyle/>
          <a:p>
            <a:r>
              <a:rPr lang="en-US" sz="2000" dirty="0">
                <a:solidFill>
                  <a:srgbClr val="FFFFFF"/>
                </a:solidFill>
                <a:effectLst>
                  <a:outerShdw blurRad="38100" dist="38100" dir="2700000" algn="tl">
                    <a:srgbClr val="C0C0C0"/>
                  </a:outerShdw>
                </a:effectLst>
                <a:ea typeface="Gill Sans" charset="0"/>
                <a:cs typeface="Gill Sans" charset="0"/>
              </a:rPr>
              <a:t>S2</a:t>
            </a:r>
          </a:p>
        </p:txBody>
      </p:sp>
      <p:sp>
        <p:nvSpPr>
          <p:cNvPr id="31749" name="Oval 5"/>
          <p:cNvSpPr>
            <a:spLocks/>
          </p:cNvSpPr>
          <p:nvPr/>
        </p:nvSpPr>
        <p:spPr bwMode="auto">
          <a:xfrm>
            <a:off x="3571875" y="5206008"/>
            <a:ext cx="437555" cy="437555"/>
          </a:xfrm>
          <a:prstGeom prst="ellipse">
            <a:avLst/>
          </a:prstGeom>
          <a:blipFill dpi="0" rotWithShape="0">
            <a:blip r:embed="rId2" cstate="print"/>
            <a:srcRect/>
            <a:tile tx="0" ty="0" sx="100000" sy="100000" flip="none" algn="tl"/>
          </a:blipFill>
          <a:ln w="25400" cap="flat">
            <a:solidFill>
              <a:schemeClr val="tx1"/>
            </a:solidFill>
            <a:prstDash val="solid"/>
            <a:miter lim="800000"/>
            <a:headEnd type="none" w="med" len="med"/>
            <a:tailEnd type="none" w="med" len="med"/>
          </a:ln>
        </p:spPr>
        <p:txBody>
          <a:bodyPr lIns="0" tIns="0" rIns="0" bIns="0" anchor="ctr"/>
          <a:lstStyle/>
          <a:p>
            <a:r>
              <a:rPr lang="en-US" sz="2000" dirty="0">
                <a:solidFill>
                  <a:srgbClr val="FFFFFF"/>
                </a:solidFill>
                <a:effectLst>
                  <a:outerShdw blurRad="38100" dist="38100" dir="2700000" algn="tl">
                    <a:srgbClr val="C0C0C0"/>
                  </a:outerShdw>
                </a:effectLst>
                <a:ea typeface="Gill Sans" charset="0"/>
                <a:cs typeface="Gill Sans" charset="0"/>
              </a:rPr>
              <a:t>S3</a:t>
            </a:r>
          </a:p>
        </p:txBody>
      </p:sp>
      <p:sp>
        <p:nvSpPr>
          <p:cNvPr id="31750" name="Oval 6"/>
          <p:cNvSpPr>
            <a:spLocks/>
          </p:cNvSpPr>
          <p:nvPr/>
        </p:nvSpPr>
        <p:spPr bwMode="auto">
          <a:xfrm>
            <a:off x="4464844" y="5206008"/>
            <a:ext cx="437555" cy="437555"/>
          </a:xfrm>
          <a:prstGeom prst="ellipse">
            <a:avLst/>
          </a:prstGeom>
          <a:blipFill dpi="0" rotWithShape="0">
            <a:blip r:embed="rId2" cstate="print"/>
            <a:srcRect/>
            <a:tile tx="0" ty="0" sx="100000" sy="100000" flip="none" algn="tl"/>
          </a:blipFill>
          <a:ln w="25400" cap="flat">
            <a:solidFill>
              <a:schemeClr val="tx1"/>
            </a:solidFill>
            <a:prstDash val="solid"/>
            <a:miter lim="800000"/>
            <a:headEnd type="none" w="med" len="med"/>
            <a:tailEnd type="none" w="med" len="med"/>
          </a:ln>
        </p:spPr>
        <p:txBody>
          <a:bodyPr lIns="0" tIns="0" rIns="0" bIns="0" anchor="ctr"/>
          <a:lstStyle/>
          <a:p>
            <a:r>
              <a:rPr lang="en-US" sz="2000" dirty="0">
                <a:solidFill>
                  <a:srgbClr val="FFFFFF"/>
                </a:solidFill>
                <a:effectLst>
                  <a:outerShdw blurRad="38100" dist="38100" dir="2700000" algn="tl">
                    <a:srgbClr val="C0C0C0"/>
                  </a:outerShdw>
                </a:effectLst>
                <a:ea typeface="Gill Sans" charset="0"/>
                <a:cs typeface="Gill Sans" charset="0"/>
              </a:rPr>
              <a:t>S4</a:t>
            </a:r>
          </a:p>
        </p:txBody>
      </p:sp>
      <p:sp>
        <p:nvSpPr>
          <p:cNvPr id="31751" name="Oval 7"/>
          <p:cNvSpPr>
            <a:spLocks/>
          </p:cNvSpPr>
          <p:nvPr/>
        </p:nvSpPr>
        <p:spPr bwMode="auto">
          <a:xfrm>
            <a:off x="5357812" y="5206008"/>
            <a:ext cx="437555" cy="437555"/>
          </a:xfrm>
          <a:prstGeom prst="ellipse">
            <a:avLst/>
          </a:prstGeom>
          <a:blipFill dpi="0" rotWithShape="0">
            <a:blip r:embed="rId2" cstate="print"/>
            <a:srcRect/>
            <a:tile tx="0" ty="0" sx="100000" sy="100000" flip="none" algn="tl"/>
          </a:blipFill>
          <a:ln w="25400" cap="flat">
            <a:solidFill>
              <a:schemeClr val="tx1"/>
            </a:solidFill>
            <a:prstDash val="solid"/>
            <a:miter lim="800000"/>
            <a:headEnd type="none" w="med" len="med"/>
            <a:tailEnd type="none" w="med" len="med"/>
          </a:ln>
        </p:spPr>
        <p:txBody>
          <a:bodyPr lIns="0" tIns="0" rIns="0" bIns="0" anchor="ctr"/>
          <a:lstStyle/>
          <a:p>
            <a:r>
              <a:rPr lang="en-US" sz="2000" dirty="0">
                <a:solidFill>
                  <a:srgbClr val="FFFFFF"/>
                </a:solidFill>
                <a:effectLst>
                  <a:outerShdw blurRad="38100" dist="38100" dir="2700000" algn="tl">
                    <a:srgbClr val="C0C0C0"/>
                  </a:outerShdw>
                </a:effectLst>
                <a:ea typeface="Gill Sans" charset="0"/>
                <a:cs typeface="Gill Sans" charset="0"/>
              </a:rPr>
              <a:t>S5</a:t>
            </a:r>
          </a:p>
        </p:txBody>
      </p:sp>
      <p:sp>
        <p:nvSpPr>
          <p:cNvPr id="31752" name="Oval 8"/>
          <p:cNvSpPr>
            <a:spLocks/>
          </p:cNvSpPr>
          <p:nvPr/>
        </p:nvSpPr>
        <p:spPr bwMode="auto">
          <a:xfrm>
            <a:off x="6518672" y="5206008"/>
            <a:ext cx="437555" cy="437555"/>
          </a:xfrm>
          <a:prstGeom prst="ellipse">
            <a:avLst/>
          </a:prstGeom>
          <a:blipFill dpi="0" rotWithShape="0">
            <a:blip r:embed="rId2" cstate="print"/>
            <a:srcRect/>
            <a:tile tx="0" ty="0" sx="100000" sy="100000" flip="none" algn="tl"/>
          </a:blipFill>
          <a:ln w="25400" cap="flat">
            <a:solidFill>
              <a:schemeClr val="tx1"/>
            </a:solidFill>
            <a:prstDash val="solid"/>
            <a:miter lim="800000"/>
            <a:headEnd type="none" w="med" len="med"/>
            <a:tailEnd type="none" w="med" len="med"/>
          </a:ln>
        </p:spPr>
        <p:txBody>
          <a:bodyPr lIns="0" tIns="0" rIns="0" bIns="0" anchor="ctr"/>
          <a:lstStyle/>
          <a:p>
            <a:r>
              <a:rPr lang="en-US" sz="2000" dirty="0">
                <a:solidFill>
                  <a:srgbClr val="FFFFFF"/>
                </a:solidFill>
                <a:effectLst>
                  <a:outerShdw blurRad="38100" dist="38100" dir="2700000" algn="tl">
                    <a:srgbClr val="C0C0C0"/>
                  </a:outerShdw>
                </a:effectLst>
                <a:ea typeface="Gill Sans" charset="0"/>
                <a:cs typeface="Gill Sans" charset="0"/>
              </a:rPr>
              <a:t>S6</a:t>
            </a:r>
          </a:p>
        </p:txBody>
      </p:sp>
      <p:sp>
        <p:nvSpPr>
          <p:cNvPr id="31753" name="Oval 9"/>
          <p:cNvSpPr>
            <a:spLocks/>
          </p:cNvSpPr>
          <p:nvPr/>
        </p:nvSpPr>
        <p:spPr bwMode="auto">
          <a:xfrm>
            <a:off x="7438430" y="5206008"/>
            <a:ext cx="437555" cy="437555"/>
          </a:xfrm>
          <a:prstGeom prst="ellipse">
            <a:avLst/>
          </a:prstGeom>
          <a:blipFill dpi="0" rotWithShape="0">
            <a:blip r:embed="rId2" cstate="print"/>
            <a:srcRect/>
            <a:tile tx="0" ty="0" sx="100000" sy="100000" flip="none" algn="tl"/>
          </a:blipFill>
          <a:ln w="25400" cap="flat">
            <a:solidFill>
              <a:schemeClr val="tx1"/>
            </a:solidFill>
            <a:prstDash val="solid"/>
            <a:miter lim="800000"/>
            <a:headEnd type="none" w="med" len="med"/>
            <a:tailEnd type="none" w="med" len="med"/>
          </a:ln>
        </p:spPr>
        <p:txBody>
          <a:bodyPr lIns="0" tIns="0" rIns="0" bIns="0" anchor="ctr"/>
          <a:lstStyle/>
          <a:p>
            <a:r>
              <a:rPr lang="en-US" sz="2000" dirty="0">
                <a:solidFill>
                  <a:srgbClr val="FFFFFF"/>
                </a:solidFill>
                <a:effectLst>
                  <a:outerShdw blurRad="38100" dist="38100" dir="2700000" algn="tl">
                    <a:srgbClr val="C0C0C0"/>
                  </a:outerShdw>
                </a:effectLst>
                <a:ea typeface="Gill Sans" charset="0"/>
                <a:cs typeface="Gill Sans" charset="0"/>
              </a:rPr>
              <a:t>S7</a:t>
            </a:r>
          </a:p>
        </p:txBody>
      </p:sp>
      <p:sp>
        <p:nvSpPr>
          <p:cNvPr id="31754" name="Oval 10"/>
          <p:cNvSpPr>
            <a:spLocks/>
          </p:cNvSpPr>
          <p:nvPr/>
        </p:nvSpPr>
        <p:spPr bwMode="auto">
          <a:xfrm>
            <a:off x="8197453" y="5206008"/>
            <a:ext cx="437555" cy="437555"/>
          </a:xfrm>
          <a:prstGeom prst="ellipse">
            <a:avLst/>
          </a:prstGeom>
          <a:blipFill dpi="0" rotWithShape="0">
            <a:blip r:embed="rId2" cstate="print"/>
            <a:srcRect/>
            <a:tile tx="0" ty="0" sx="100000" sy="100000" flip="none" algn="tl"/>
          </a:blipFill>
          <a:ln w="25400" cap="flat">
            <a:solidFill>
              <a:schemeClr val="tx1"/>
            </a:solidFill>
            <a:prstDash val="solid"/>
            <a:miter lim="800000"/>
            <a:headEnd type="none" w="med" len="med"/>
            <a:tailEnd type="none" w="med" len="med"/>
          </a:ln>
        </p:spPr>
        <p:txBody>
          <a:bodyPr lIns="0" tIns="0" rIns="0" bIns="0" anchor="ctr"/>
          <a:lstStyle/>
          <a:p>
            <a:r>
              <a:rPr lang="en-US" sz="2000" dirty="0">
                <a:solidFill>
                  <a:srgbClr val="FFFFFF"/>
                </a:solidFill>
                <a:effectLst>
                  <a:outerShdw blurRad="38100" dist="38100" dir="2700000" algn="tl">
                    <a:srgbClr val="C0C0C0"/>
                  </a:outerShdw>
                </a:effectLst>
                <a:ea typeface="Gill Sans" charset="0"/>
                <a:cs typeface="Gill Sans" charset="0"/>
              </a:rPr>
              <a:t>S8</a:t>
            </a:r>
          </a:p>
        </p:txBody>
      </p:sp>
      <p:sp>
        <p:nvSpPr>
          <p:cNvPr id="31755" name="Oval 11"/>
          <p:cNvSpPr>
            <a:spLocks/>
          </p:cNvSpPr>
          <p:nvPr/>
        </p:nvSpPr>
        <p:spPr bwMode="auto">
          <a:xfrm>
            <a:off x="1991320" y="3196828"/>
            <a:ext cx="437555" cy="437555"/>
          </a:xfrm>
          <a:prstGeom prst="ellipse">
            <a:avLst/>
          </a:prstGeom>
          <a:blipFill dpi="0" rotWithShape="0">
            <a:blip r:embed="rId2" cstate="print"/>
            <a:srcRect/>
            <a:tile tx="0" ty="0" sx="100000" sy="100000" flip="none" algn="tl"/>
          </a:blip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31756" name="Oval 12"/>
          <p:cNvSpPr>
            <a:spLocks/>
          </p:cNvSpPr>
          <p:nvPr/>
        </p:nvSpPr>
        <p:spPr bwMode="auto">
          <a:xfrm>
            <a:off x="4455914" y="3196828"/>
            <a:ext cx="437555" cy="437555"/>
          </a:xfrm>
          <a:prstGeom prst="ellipse">
            <a:avLst/>
          </a:prstGeom>
          <a:blipFill dpi="0" rotWithShape="0">
            <a:blip r:embed="rId2" cstate="print"/>
            <a:srcRect/>
            <a:tile tx="0" ty="0" sx="100000" sy="100000" flip="none" algn="tl"/>
          </a:blip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31757" name="Oval 13"/>
          <p:cNvSpPr>
            <a:spLocks/>
          </p:cNvSpPr>
          <p:nvPr/>
        </p:nvSpPr>
        <p:spPr bwMode="auto">
          <a:xfrm>
            <a:off x="7411640" y="3196828"/>
            <a:ext cx="437555" cy="437555"/>
          </a:xfrm>
          <a:prstGeom prst="ellipse">
            <a:avLst/>
          </a:prstGeom>
          <a:blipFill dpi="0" rotWithShape="0">
            <a:blip r:embed="rId2" cstate="print"/>
            <a:srcRect/>
            <a:tile tx="0" ty="0" sx="100000" sy="100000" flip="none" algn="tl"/>
          </a:blip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31758" name="Oval 14"/>
          <p:cNvSpPr>
            <a:spLocks/>
          </p:cNvSpPr>
          <p:nvPr/>
        </p:nvSpPr>
        <p:spPr bwMode="auto">
          <a:xfrm>
            <a:off x="4455914" y="1991320"/>
            <a:ext cx="437555" cy="437555"/>
          </a:xfrm>
          <a:prstGeom prst="ellipse">
            <a:avLst/>
          </a:prstGeom>
          <a:blipFill dpi="0" rotWithShape="0">
            <a:blip r:embed="rId2" cstate="print"/>
            <a:srcRect/>
            <a:tile tx="0" ty="0" sx="100000" sy="100000" flip="none" algn="tl"/>
          </a:blipFill>
          <a:ln w="25400" cap="flat">
            <a:solidFill>
              <a:schemeClr val="tx1"/>
            </a:solidFill>
            <a:prstDash val="solid"/>
            <a:miter lim="800000"/>
            <a:headEnd type="none" w="med" len="med"/>
            <a:tailEnd type="none" w="med" len="med"/>
          </a:ln>
        </p:spPr>
        <p:txBody>
          <a:bodyPr lIns="0" tIns="0" rIns="0" bIns="0"/>
          <a:lstStyle/>
          <a:p>
            <a:endParaRPr lang="en-US"/>
          </a:p>
        </p:txBody>
      </p:sp>
      <p:pic>
        <p:nvPicPr>
          <p:cNvPr id="31759" name="Picture 15"/>
          <p:cNvPicPr>
            <a:picLocks noChangeAspect="1" noChangeArrowheads="1"/>
          </p:cNvPicPr>
          <p:nvPr/>
        </p:nvPicPr>
        <p:blipFill>
          <a:blip r:embed="rId3" cstate="print"/>
          <a:srcRect/>
          <a:stretch>
            <a:fillRect/>
          </a:stretch>
        </p:blipFill>
        <p:spPr bwMode="auto">
          <a:xfrm>
            <a:off x="2089547" y="3286125"/>
            <a:ext cx="250031" cy="276820"/>
          </a:xfrm>
          <a:prstGeom prst="rect">
            <a:avLst/>
          </a:prstGeom>
          <a:noFill/>
          <a:ln w="12700" cap="flat">
            <a:noFill/>
            <a:miter lim="800000"/>
            <a:headEnd/>
            <a:tailEnd/>
          </a:ln>
        </p:spPr>
      </p:pic>
      <p:sp>
        <p:nvSpPr>
          <p:cNvPr id="31760" name="Line 16"/>
          <p:cNvSpPr>
            <a:spLocks noChangeShapeType="1"/>
          </p:cNvSpPr>
          <p:nvPr/>
        </p:nvSpPr>
        <p:spPr bwMode="auto">
          <a:xfrm>
            <a:off x="1720081" y="5650260"/>
            <a:ext cx="0" cy="611684"/>
          </a:xfrm>
          <a:prstGeom prst="line">
            <a:avLst/>
          </a:prstGeom>
          <a:noFill/>
          <a:ln w="50800" cap="flat">
            <a:solidFill>
              <a:srgbClr val="00B601"/>
            </a:solidFill>
            <a:prstDash val="solid"/>
            <a:miter lim="800000"/>
            <a:headEnd type="stealth" w="med" len="med"/>
            <a:tailEnd type="none" w="med" len="med"/>
          </a:ln>
        </p:spPr>
        <p:txBody>
          <a:bodyPr lIns="0" tIns="0" rIns="0" bIns="0"/>
          <a:lstStyle/>
          <a:p>
            <a:endParaRPr lang="en-US"/>
          </a:p>
        </p:txBody>
      </p:sp>
      <p:sp>
        <p:nvSpPr>
          <p:cNvPr id="31761" name="Line 17"/>
          <p:cNvSpPr>
            <a:spLocks noChangeShapeType="1"/>
          </p:cNvSpPr>
          <p:nvPr/>
        </p:nvSpPr>
        <p:spPr bwMode="auto">
          <a:xfrm>
            <a:off x="2616398" y="5652492"/>
            <a:ext cx="0" cy="611684"/>
          </a:xfrm>
          <a:prstGeom prst="line">
            <a:avLst/>
          </a:prstGeom>
          <a:noFill/>
          <a:ln w="50800" cap="flat">
            <a:solidFill>
              <a:srgbClr val="00B601"/>
            </a:solidFill>
            <a:prstDash val="solid"/>
            <a:miter lim="800000"/>
            <a:headEnd type="stealth" w="med" len="med"/>
            <a:tailEnd type="none" w="med" len="med"/>
          </a:ln>
        </p:spPr>
        <p:txBody>
          <a:bodyPr lIns="0" tIns="0" rIns="0" bIns="0"/>
          <a:lstStyle/>
          <a:p>
            <a:endParaRPr lang="en-US"/>
          </a:p>
        </p:txBody>
      </p:sp>
      <p:sp>
        <p:nvSpPr>
          <p:cNvPr id="31762" name="Line 18"/>
          <p:cNvSpPr>
            <a:spLocks noChangeShapeType="1"/>
          </p:cNvSpPr>
          <p:nvPr/>
        </p:nvSpPr>
        <p:spPr bwMode="auto">
          <a:xfrm>
            <a:off x="3777258" y="5652492"/>
            <a:ext cx="0" cy="611684"/>
          </a:xfrm>
          <a:prstGeom prst="line">
            <a:avLst/>
          </a:prstGeom>
          <a:noFill/>
          <a:ln w="50800" cap="flat">
            <a:solidFill>
              <a:srgbClr val="00B601"/>
            </a:solidFill>
            <a:prstDash val="solid"/>
            <a:miter lim="800000"/>
            <a:headEnd type="stealth" w="med" len="med"/>
            <a:tailEnd type="none" w="med" len="med"/>
          </a:ln>
        </p:spPr>
        <p:txBody>
          <a:bodyPr lIns="0" tIns="0" rIns="0" bIns="0"/>
          <a:lstStyle/>
          <a:p>
            <a:endParaRPr lang="en-US"/>
          </a:p>
        </p:txBody>
      </p:sp>
      <p:sp>
        <p:nvSpPr>
          <p:cNvPr id="31763" name="Line 19"/>
          <p:cNvSpPr>
            <a:spLocks noChangeShapeType="1"/>
          </p:cNvSpPr>
          <p:nvPr/>
        </p:nvSpPr>
        <p:spPr bwMode="auto">
          <a:xfrm>
            <a:off x="4670227" y="5652492"/>
            <a:ext cx="0" cy="611684"/>
          </a:xfrm>
          <a:prstGeom prst="line">
            <a:avLst/>
          </a:prstGeom>
          <a:noFill/>
          <a:ln w="50800" cap="flat">
            <a:solidFill>
              <a:srgbClr val="00B601"/>
            </a:solidFill>
            <a:prstDash val="solid"/>
            <a:miter lim="800000"/>
            <a:headEnd type="stealth" w="med" len="med"/>
            <a:tailEnd type="none" w="med" len="med"/>
          </a:ln>
        </p:spPr>
        <p:txBody>
          <a:bodyPr lIns="0" tIns="0" rIns="0" bIns="0"/>
          <a:lstStyle/>
          <a:p>
            <a:endParaRPr lang="en-US"/>
          </a:p>
        </p:txBody>
      </p:sp>
      <p:sp>
        <p:nvSpPr>
          <p:cNvPr id="31764" name="Line 20"/>
          <p:cNvSpPr>
            <a:spLocks noChangeShapeType="1"/>
          </p:cNvSpPr>
          <p:nvPr/>
        </p:nvSpPr>
        <p:spPr bwMode="auto">
          <a:xfrm>
            <a:off x="5563195" y="5652492"/>
            <a:ext cx="0" cy="611684"/>
          </a:xfrm>
          <a:prstGeom prst="line">
            <a:avLst/>
          </a:prstGeom>
          <a:noFill/>
          <a:ln w="50800" cap="flat">
            <a:solidFill>
              <a:srgbClr val="00B601"/>
            </a:solidFill>
            <a:prstDash val="solid"/>
            <a:miter lim="800000"/>
            <a:headEnd type="stealth" w="med" len="med"/>
            <a:tailEnd type="none" w="med" len="med"/>
          </a:ln>
        </p:spPr>
        <p:txBody>
          <a:bodyPr lIns="0" tIns="0" rIns="0" bIns="0"/>
          <a:lstStyle/>
          <a:p>
            <a:endParaRPr lang="en-US"/>
          </a:p>
        </p:txBody>
      </p:sp>
      <p:sp>
        <p:nvSpPr>
          <p:cNvPr id="31765" name="Line 21"/>
          <p:cNvSpPr>
            <a:spLocks noChangeShapeType="1"/>
          </p:cNvSpPr>
          <p:nvPr/>
        </p:nvSpPr>
        <p:spPr bwMode="auto">
          <a:xfrm>
            <a:off x="6724055" y="5652492"/>
            <a:ext cx="0" cy="611684"/>
          </a:xfrm>
          <a:prstGeom prst="line">
            <a:avLst/>
          </a:prstGeom>
          <a:noFill/>
          <a:ln w="50800" cap="flat">
            <a:solidFill>
              <a:srgbClr val="00B601"/>
            </a:solidFill>
            <a:prstDash val="solid"/>
            <a:miter lim="800000"/>
            <a:headEnd type="stealth" w="med" len="med"/>
            <a:tailEnd type="none" w="med" len="med"/>
          </a:ln>
        </p:spPr>
        <p:txBody>
          <a:bodyPr lIns="0" tIns="0" rIns="0" bIns="0"/>
          <a:lstStyle/>
          <a:p>
            <a:endParaRPr lang="en-US"/>
          </a:p>
        </p:txBody>
      </p:sp>
      <p:sp>
        <p:nvSpPr>
          <p:cNvPr id="31766" name="Line 22"/>
          <p:cNvSpPr>
            <a:spLocks noChangeShapeType="1"/>
          </p:cNvSpPr>
          <p:nvPr/>
        </p:nvSpPr>
        <p:spPr bwMode="auto">
          <a:xfrm>
            <a:off x="7643813" y="5652492"/>
            <a:ext cx="0" cy="611684"/>
          </a:xfrm>
          <a:prstGeom prst="line">
            <a:avLst/>
          </a:prstGeom>
          <a:noFill/>
          <a:ln w="50800" cap="flat">
            <a:solidFill>
              <a:srgbClr val="00B601"/>
            </a:solidFill>
            <a:prstDash val="solid"/>
            <a:miter lim="800000"/>
            <a:headEnd type="stealth" w="med" len="med"/>
            <a:tailEnd type="none" w="med" len="med"/>
          </a:ln>
        </p:spPr>
        <p:txBody>
          <a:bodyPr lIns="0" tIns="0" rIns="0" bIns="0"/>
          <a:lstStyle/>
          <a:p>
            <a:endParaRPr lang="en-US"/>
          </a:p>
        </p:txBody>
      </p:sp>
      <p:sp>
        <p:nvSpPr>
          <p:cNvPr id="31767" name="Line 23"/>
          <p:cNvSpPr>
            <a:spLocks noChangeShapeType="1"/>
          </p:cNvSpPr>
          <p:nvPr/>
        </p:nvSpPr>
        <p:spPr bwMode="auto">
          <a:xfrm>
            <a:off x="8420695" y="5652492"/>
            <a:ext cx="0" cy="611684"/>
          </a:xfrm>
          <a:prstGeom prst="line">
            <a:avLst/>
          </a:prstGeom>
          <a:noFill/>
          <a:ln w="50800" cap="flat">
            <a:solidFill>
              <a:srgbClr val="00B601"/>
            </a:solidFill>
            <a:prstDash val="solid"/>
            <a:miter lim="800000"/>
            <a:headEnd type="stealth" w="med" len="med"/>
            <a:tailEnd type="none" w="med" len="med"/>
          </a:ln>
        </p:spPr>
        <p:txBody>
          <a:bodyPr lIns="0" tIns="0" rIns="0" bIns="0"/>
          <a:lstStyle/>
          <a:p>
            <a:endParaRPr lang="en-US"/>
          </a:p>
        </p:txBody>
      </p:sp>
      <p:sp>
        <p:nvSpPr>
          <p:cNvPr id="31768" name="Line 24"/>
          <p:cNvSpPr>
            <a:spLocks noChangeShapeType="1"/>
          </p:cNvSpPr>
          <p:nvPr/>
        </p:nvSpPr>
        <p:spPr bwMode="auto">
          <a:xfrm flipH="1">
            <a:off x="1750219" y="3648894"/>
            <a:ext cx="344910" cy="1518047"/>
          </a:xfrm>
          <a:prstGeom prst="line">
            <a:avLst/>
          </a:prstGeom>
          <a:noFill/>
          <a:ln w="50800" cap="flat">
            <a:solidFill>
              <a:srgbClr val="00B601"/>
            </a:solidFill>
            <a:prstDash val="sysDot"/>
            <a:miter lim="800000"/>
            <a:headEnd type="stealth" w="med" len="med"/>
            <a:tailEnd type="stealth" w="med" len="med"/>
          </a:ln>
        </p:spPr>
        <p:txBody>
          <a:bodyPr lIns="0" tIns="0" rIns="0" bIns="0"/>
          <a:lstStyle/>
          <a:p>
            <a:endParaRPr lang="en-US"/>
          </a:p>
        </p:txBody>
      </p:sp>
      <p:sp>
        <p:nvSpPr>
          <p:cNvPr id="31769" name="Line 25"/>
          <p:cNvSpPr>
            <a:spLocks noChangeShapeType="1"/>
          </p:cNvSpPr>
          <p:nvPr/>
        </p:nvSpPr>
        <p:spPr bwMode="auto">
          <a:xfrm flipH="1">
            <a:off x="3868787" y="3568527"/>
            <a:ext cx="664146" cy="1634133"/>
          </a:xfrm>
          <a:prstGeom prst="line">
            <a:avLst/>
          </a:prstGeom>
          <a:noFill/>
          <a:ln w="50800" cap="flat">
            <a:solidFill>
              <a:srgbClr val="00B601"/>
            </a:solidFill>
            <a:prstDash val="sysDot"/>
            <a:miter lim="800000"/>
            <a:headEnd type="stealth" w="med" len="med"/>
            <a:tailEnd type="stealth" w="med" len="med"/>
          </a:ln>
        </p:spPr>
        <p:txBody>
          <a:bodyPr lIns="0" tIns="0" rIns="0" bIns="0"/>
          <a:lstStyle/>
          <a:p>
            <a:endParaRPr lang="en-US"/>
          </a:p>
        </p:txBody>
      </p:sp>
      <p:sp>
        <p:nvSpPr>
          <p:cNvPr id="31770" name="Line 26"/>
          <p:cNvSpPr>
            <a:spLocks noChangeShapeType="1"/>
          </p:cNvSpPr>
          <p:nvPr/>
        </p:nvSpPr>
        <p:spPr bwMode="auto">
          <a:xfrm flipH="1">
            <a:off x="6810003" y="3580805"/>
            <a:ext cx="660797" cy="1598414"/>
          </a:xfrm>
          <a:prstGeom prst="line">
            <a:avLst/>
          </a:prstGeom>
          <a:noFill/>
          <a:ln w="50800" cap="flat">
            <a:solidFill>
              <a:srgbClr val="00B601"/>
            </a:solidFill>
            <a:prstDash val="sysDot"/>
            <a:miter lim="800000"/>
            <a:headEnd type="stealth" w="med" len="med"/>
            <a:tailEnd type="stealth" w="med" len="med"/>
          </a:ln>
        </p:spPr>
        <p:txBody>
          <a:bodyPr lIns="0" tIns="0" rIns="0" bIns="0"/>
          <a:lstStyle/>
          <a:p>
            <a:endParaRPr lang="en-US"/>
          </a:p>
        </p:txBody>
      </p:sp>
      <p:sp>
        <p:nvSpPr>
          <p:cNvPr id="31771" name="Line 27"/>
          <p:cNvSpPr>
            <a:spLocks noChangeShapeType="1"/>
          </p:cNvSpPr>
          <p:nvPr/>
        </p:nvSpPr>
        <p:spPr bwMode="auto">
          <a:xfrm flipH="1">
            <a:off x="4666879" y="3636615"/>
            <a:ext cx="14510" cy="1530326"/>
          </a:xfrm>
          <a:prstGeom prst="line">
            <a:avLst/>
          </a:prstGeom>
          <a:noFill/>
          <a:ln w="50800" cap="flat">
            <a:solidFill>
              <a:srgbClr val="00B601"/>
            </a:solidFill>
            <a:prstDash val="sysDot"/>
            <a:miter lim="800000"/>
            <a:headEnd type="stealth" w="med" len="med"/>
            <a:tailEnd type="stealth" w="med" len="med"/>
          </a:ln>
        </p:spPr>
        <p:txBody>
          <a:bodyPr lIns="0" tIns="0" rIns="0" bIns="0"/>
          <a:lstStyle/>
          <a:p>
            <a:endParaRPr lang="en-US"/>
          </a:p>
        </p:txBody>
      </p:sp>
      <p:sp>
        <p:nvSpPr>
          <p:cNvPr id="31772" name="Line 28"/>
          <p:cNvSpPr>
            <a:spLocks noChangeShapeType="1"/>
          </p:cNvSpPr>
          <p:nvPr/>
        </p:nvSpPr>
        <p:spPr bwMode="auto">
          <a:xfrm>
            <a:off x="7634883" y="3634383"/>
            <a:ext cx="0" cy="1532558"/>
          </a:xfrm>
          <a:prstGeom prst="line">
            <a:avLst/>
          </a:prstGeom>
          <a:noFill/>
          <a:ln w="50800" cap="flat">
            <a:solidFill>
              <a:srgbClr val="00B601"/>
            </a:solidFill>
            <a:prstDash val="sysDot"/>
            <a:miter lim="800000"/>
            <a:headEnd type="stealth" w="med" len="med"/>
            <a:tailEnd type="stealth" w="med" len="med"/>
          </a:ln>
        </p:spPr>
        <p:txBody>
          <a:bodyPr lIns="0" tIns="0" rIns="0" bIns="0"/>
          <a:lstStyle/>
          <a:p>
            <a:endParaRPr lang="en-US"/>
          </a:p>
        </p:txBody>
      </p:sp>
      <p:sp>
        <p:nvSpPr>
          <p:cNvPr id="31773" name="Line 29"/>
          <p:cNvSpPr>
            <a:spLocks noChangeShapeType="1"/>
          </p:cNvSpPr>
          <p:nvPr/>
        </p:nvSpPr>
        <p:spPr bwMode="auto">
          <a:xfrm>
            <a:off x="4822031" y="3600897"/>
            <a:ext cx="666378" cy="1614041"/>
          </a:xfrm>
          <a:prstGeom prst="line">
            <a:avLst/>
          </a:prstGeom>
          <a:noFill/>
          <a:ln w="50800" cap="flat">
            <a:solidFill>
              <a:srgbClr val="00B601"/>
            </a:solidFill>
            <a:prstDash val="sysDot"/>
            <a:miter lim="800000"/>
            <a:headEnd type="stealth" w="med" len="med"/>
            <a:tailEnd type="stealth" w="med" len="med"/>
          </a:ln>
        </p:spPr>
        <p:txBody>
          <a:bodyPr lIns="0" tIns="0" rIns="0" bIns="0"/>
          <a:lstStyle/>
          <a:p>
            <a:endParaRPr lang="en-US"/>
          </a:p>
        </p:txBody>
      </p:sp>
      <p:sp>
        <p:nvSpPr>
          <p:cNvPr id="31774" name="Line 30"/>
          <p:cNvSpPr>
            <a:spLocks noChangeShapeType="1"/>
          </p:cNvSpPr>
          <p:nvPr/>
        </p:nvSpPr>
        <p:spPr bwMode="auto">
          <a:xfrm>
            <a:off x="7756550" y="3591967"/>
            <a:ext cx="577081" cy="1587252"/>
          </a:xfrm>
          <a:prstGeom prst="line">
            <a:avLst/>
          </a:prstGeom>
          <a:noFill/>
          <a:ln w="50800" cap="flat">
            <a:solidFill>
              <a:srgbClr val="00B601"/>
            </a:solidFill>
            <a:prstDash val="sysDot"/>
            <a:miter lim="800000"/>
            <a:headEnd type="stealth" w="med" len="med"/>
            <a:tailEnd type="stealth" w="med" len="med"/>
          </a:ln>
        </p:spPr>
        <p:txBody>
          <a:bodyPr lIns="0" tIns="0" rIns="0" bIns="0"/>
          <a:lstStyle/>
          <a:p>
            <a:endParaRPr lang="en-US"/>
          </a:p>
        </p:txBody>
      </p:sp>
      <p:sp>
        <p:nvSpPr>
          <p:cNvPr id="31775" name="Line 31"/>
          <p:cNvSpPr>
            <a:spLocks noChangeShapeType="1"/>
          </p:cNvSpPr>
          <p:nvPr/>
        </p:nvSpPr>
        <p:spPr bwMode="auto">
          <a:xfrm>
            <a:off x="2286000" y="3625453"/>
            <a:ext cx="296912" cy="1529209"/>
          </a:xfrm>
          <a:prstGeom prst="line">
            <a:avLst/>
          </a:prstGeom>
          <a:noFill/>
          <a:ln w="50800" cap="flat">
            <a:solidFill>
              <a:srgbClr val="00B601"/>
            </a:solidFill>
            <a:prstDash val="sysDot"/>
            <a:miter lim="800000"/>
            <a:headEnd type="stealth" w="med" len="med"/>
            <a:tailEnd type="stealth" w="med" len="med"/>
          </a:ln>
        </p:spPr>
        <p:txBody>
          <a:bodyPr lIns="0" tIns="0" rIns="0" bIns="0"/>
          <a:lstStyle/>
          <a:p>
            <a:endParaRPr lang="en-US"/>
          </a:p>
        </p:txBody>
      </p:sp>
      <p:sp>
        <p:nvSpPr>
          <p:cNvPr id="31776" name="Line 32"/>
          <p:cNvSpPr>
            <a:spLocks noChangeShapeType="1"/>
          </p:cNvSpPr>
          <p:nvPr/>
        </p:nvSpPr>
        <p:spPr bwMode="auto">
          <a:xfrm flipH="1">
            <a:off x="2402086" y="2398738"/>
            <a:ext cx="2062758" cy="884039"/>
          </a:xfrm>
          <a:prstGeom prst="line">
            <a:avLst/>
          </a:prstGeom>
          <a:noFill/>
          <a:ln w="50800" cap="flat">
            <a:solidFill>
              <a:srgbClr val="00B601"/>
            </a:solidFill>
            <a:prstDash val="solid"/>
            <a:miter lim="800000"/>
            <a:headEnd type="stealth" w="med" len="med"/>
            <a:tailEnd type="none" w="med" len="med"/>
          </a:ln>
        </p:spPr>
        <p:txBody>
          <a:bodyPr lIns="0" tIns="0" rIns="0" bIns="0"/>
          <a:lstStyle/>
          <a:p>
            <a:endParaRPr lang="en-US"/>
          </a:p>
        </p:txBody>
      </p:sp>
      <p:sp>
        <p:nvSpPr>
          <p:cNvPr id="31777" name="Line 33"/>
          <p:cNvSpPr>
            <a:spLocks noChangeShapeType="1"/>
          </p:cNvSpPr>
          <p:nvPr/>
        </p:nvSpPr>
        <p:spPr bwMode="auto">
          <a:xfrm>
            <a:off x="4911328" y="2393157"/>
            <a:ext cx="2529334" cy="886271"/>
          </a:xfrm>
          <a:prstGeom prst="line">
            <a:avLst/>
          </a:prstGeom>
          <a:noFill/>
          <a:ln w="50800" cap="flat">
            <a:solidFill>
              <a:srgbClr val="00B601"/>
            </a:solidFill>
            <a:prstDash val="solid"/>
            <a:miter lim="800000"/>
            <a:headEnd type="stealth" w="med" len="med"/>
            <a:tailEnd type="none" w="med" len="med"/>
          </a:ln>
        </p:spPr>
        <p:txBody>
          <a:bodyPr lIns="0" tIns="0" rIns="0" bIns="0"/>
          <a:lstStyle/>
          <a:p>
            <a:endParaRPr lang="en-US"/>
          </a:p>
        </p:txBody>
      </p:sp>
      <p:sp>
        <p:nvSpPr>
          <p:cNvPr id="31778" name="Line 34"/>
          <p:cNvSpPr>
            <a:spLocks noChangeShapeType="1"/>
          </p:cNvSpPr>
          <p:nvPr/>
        </p:nvSpPr>
        <p:spPr bwMode="auto">
          <a:xfrm>
            <a:off x="4679156" y="2428876"/>
            <a:ext cx="0" cy="762372"/>
          </a:xfrm>
          <a:prstGeom prst="line">
            <a:avLst/>
          </a:prstGeom>
          <a:noFill/>
          <a:ln w="50800" cap="flat">
            <a:solidFill>
              <a:srgbClr val="00B601"/>
            </a:solidFill>
            <a:prstDash val="solid"/>
            <a:miter lim="800000"/>
            <a:headEnd type="stealth" w="med" len="med"/>
            <a:tailEnd type="none" w="med" len="med"/>
          </a:ln>
        </p:spPr>
        <p:txBody>
          <a:bodyPr lIns="0" tIns="0" rIns="0" bIns="0"/>
          <a:lstStyle/>
          <a:p>
            <a:endParaRPr lang="en-US"/>
          </a:p>
        </p:txBody>
      </p:sp>
      <p:pic>
        <p:nvPicPr>
          <p:cNvPr id="31779" name="Picture 35"/>
          <p:cNvPicPr>
            <a:picLocks noChangeAspect="1" noChangeArrowheads="1"/>
          </p:cNvPicPr>
          <p:nvPr/>
        </p:nvPicPr>
        <p:blipFill>
          <a:blip r:embed="rId4" cstate="print"/>
          <a:srcRect/>
          <a:stretch>
            <a:fillRect/>
          </a:stretch>
        </p:blipFill>
        <p:spPr bwMode="auto">
          <a:xfrm>
            <a:off x="1227832" y="4608835"/>
            <a:ext cx="276820" cy="1424285"/>
          </a:xfrm>
          <a:prstGeom prst="rect">
            <a:avLst/>
          </a:prstGeom>
          <a:noFill/>
          <a:ln w="12700" cap="flat">
            <a:noFill/>
            <a:miter lim="800000"/>
            <a:headEnd/>
            <a:tailEnd/>
          </a:ln>
        </p:spPr>
      </p:pic>
      <p:pic>
        <p:nvPicPr>
          <p:cNvPr id="31780" name="Picture 36"/>
          <p:cNvPicPr>
            <a:picLocks noChangeAspect="1" noChangeArrowheads="1"/>
          </p:cNvPicPr>
          <p:nvPr/>
        </p:nvPicPr>
        <p:blipFill>
          <a:blip r:embed="rId4" cstate="print"/>
          <a:srcRect/>
          <a:stretch>
            <a:fillRect/>
          </a:stretch>
        </p:blipFill>
        <p:spPr bwMode="auto">
          <a:xfrm>
            <a:off x="1374056" y="1885281"/>
            <a:ext cx="376163" cy="1937742"/>
          </a:xfrm>
          <a:prstGeom prst="rect">
            <a:avLst/>
          </a:prstGeom>
          <a:noFill/>
          <a:ln w="12700" cap="flat">
            <a:noFill/>
            <a:miter lim="800000"/>
            <a:headEnd/>
            <a:tailEnd/>
          </a:ln>
        </p:spPr>
      </p:pic>
      <p:sp>
        <p:nvSpPr>
          <p:cNvPr id="31781" name="Rectangle 37"/>
          <p:cNvSpPr>
            <a:spLocks/>
          </p:cNvSpPr>
          <p:nvPr/>
        </p:nvSpPr>
        <p:spPr bwMode="auto">
          <a:xfrm>
            <a:off x="285720" y="4790777"/>
            <a:ext cx="1312664" cy="410766"/>
          </a:xfrm>
          <a:prstGeom prst="rect">
            <a:avLst/>
          </a:prstGeom>
          <a:noFill/>
          <a:ln w="12700" cap="flat">
            <a:noFill/>
            <a:miter lim="800000"/>
            <a:headEnd type="none" w="med" len="med"/>
            <a:tailEnd type="none" w="med" len="med"/>
          </a:ln>
        </p:spPr>
        <p:txBody>
          <a:bodyPr lIns="0" tIns="0" rIns="0" bIns="0" anchor="ctr"/>
          <a:lstStyle/>
          <a:p>
            <a:r>
              <a:rPr lang="en-US" sz="2300" dirty="0" smtClean="0">
                <a:ea typeface="Gill Sans" charset="0"/>
                <a:cs typeface="Gill Sans" charset="0"/>
              </a:rPr>
              <a:t>Slaves</a:t>
            </a:r>
            <a:endParaRPr lang="en-US" sz="2300" dirty="0">
              <a:ea typeface="Gill Sans" charset="0"/>
              <a:cs typeface="Gill Sans" charset="0"/>
            </a:endParaRPr>
          </a:p>
        </p:txBody>
      </p:sp>
      <p:pic>
        <p:nvPicPr>
          <p:cNvPr id="31782" name="Picture 38"/>
          <p:cNvPicPr>
            <a:picLocks noChangeAspect="1" noChangeArrowheads="1"/>
          </p:cNvPicPr>
          <p:nvPr/>
        </p:nvPicPr>
        <p:blipFill>
          <a:blip r:embed="rId5" cstate="print"/>
          <a:srcRect/>
          <a:stretch>
            <a:fillRect/>
          </a:stretch>
        </p:blipFill>
        <p:spPr bwMode="auto">
          <a:xfrm>
            <a:off x="500062" y="1999134"/>
            <a:ext cx="687586" cy="1134070"/>
          </a:xfrm>
          <a:prstGeom prst="rect">
            <a:avLst/>
          </a:prstGeom>
          <a:noFill/>
          <a:ln w="12700" cap="flat">
            <a:noFill/>
            <a:miter lim="800000"/>
            <a:headEnd/>
            <a:tailEnd/>
          </a:ln>
        </p:spPr>
      </p:pic>
      <p:sp>
        <p:nvSpPr>
          <p:cNvPr id="31783" name="Rectangle 39"/>
          <p:cNvSpPr>
            <a:spLocks/>
          </p:cNvSpPr>
          <p:nvPr/>
        </p:nvSpPr>
        <p:spPr bwMode="auto">
          <a:xfrm>
            <a:off x="401816" y="2991445"/>
            <a:ext cx="1312664" cy="437555"/>
          </a:xfrm>
          <a:prstGeom prst="rect">
            <a:avLst/>
          </a:prstGeom>
          <a:noFill/>
          <a:ln w="12700" cap="flat">
            <a:noFill/>
            <a:miter lim="800000"/>
            <a:headEnd type="none" w="med" len="med"/>
            <a:tailEnd type="none" w="med" len="med"/>
          </a:ln>
        </p:spPr>
        <p:txBody>
          <a:bodyPr lIns="0" tIns="0" rIns="0" bIns="0" anchor="ctr"/>
          <a:lstStyle/>
          <a:p>
            <a:r>
              <a:rPr lang="en-US" sz="2500" dirty="0" smtClean="0">
                <a:ea typeface="Gill Sans" charset="0"/>
                <a:cs typeface="Gill Sans" charset="0"/>
              </a:rPr>
              <a:t>Master</a:t>
            </a:r>
            <a:endParaRPr lang="en-US" sz="2500" dirty="0">
              <a:ea typeface="Gill Sans" charset="0"/>
              <a:cs typeface="Gill Sans" charset="0"/>
            </a:endParaRPr>
          </a:p>
        </p:txBody>
      </p:sp>
      <p:pic>
        <p:nvPicPr>
          <p:cNvPr id="31784" name="Picture 40"/>
          <p:cNvPicPr>
            <a:picLocks noChangeAspect="1" noChangeArrowheads="1"/>
          </p:cNvPicPr>
          <p:nvPr/>
        </p:nvPicPr>
        <p:blipFill>
          <a:blip r:embed="rId6" cstate="print"/>
          <a:srcRect/>
          <a:stretch>
            <a:fillRect/>
          </a:stretch>
        </p:blipFill>
        <p:spPr bwMode="auto">
          <a:xfrm>
            <a:off x="500063" y="5240611"/>
            <a:ext cx="455414" cy="751210"/>
          </a:xfrm>
          <a:prstGeom prst="rect">
            <a:avLst/>
          </a:prstGeom>
          <a:noFill/>
          <a:ln w="12700" cap="flat">
            <a:noFill/>
            <a:miter lim="800000"/>
            <a:headEnd/>
            <a:tailEnd/>
          </a:ln>
        </p:spPr>
      </p:pic>
      <p:sp>
        <p:nvSpPr>
          <p:cNvPr id="31785" name="AutoShape 41"/>
          <p:cNvSpPr>
            <a:spLocks/>
          </p:cNvSpPr>
          <p:nvPr/>
        </p:nvSpPr>
        <p:spPr bwMode="auto">
          <a:xfrm>
            <a:off x="964406" y="5456039"/>
            <a:ext cx="258961" cy="258961"/>
          </a:xfrm>
          <a:custGeom>
            <a:avLst/>
            <a:gdLst>
              <a:gd name="T0" fmla="+- 0 10800 -1671"/>
              <a:gd name="T1" fmla="*/ T0 w 24942"/>
              <a:gd name="T2" fmla="*/ 10800 h 21600"/>
            </a:gdLst>
            <a:ahLst/>
            <a:cxnLst>
              <a:cxn ang="0">
                <a:pos x="T1" y="T2"/>
              </a:cxn>
            </a:cxnLst>
            <a:rect l="0" t="0" r="r" b="b"/>
            <a:pathLst>
              <a:path w="24942" h="21600">
                <a:moveTo>
                  <a:pt x="12471" y="0"/>
                </a:moveTo>
                <a:lnTo>
                  <a:pt x="15589" y="6123"/>
                </a:lnTo>
                <a:lnTo>
                  <a:pt x="23271" y="5400"/>
                </a:lnTo>
                <a:lnTo>
                  <a:pt x="18706" y="10800"/>
                </a:lnTo>
                <a:lnTo>
                  <a:pt x="23271" y="16200"/>
                </a:lnTo>
                <a:lnTo>
                  <a:pt x="15589" y="15477"/>
                </a:lnTo>
                <a:lnTo>
                  <a:pt x="12471" y="21600"/>
                </a:lnTo>
                <a:lnTo>
                  <a:pt x="9353" y="15477"/>
                </a:lnTo>
                <a:lnTo>
                  <a:pt x="1671" y="16200"/>
                </a:lnTo>
                <a:lnTo>
                  <a:pt x="6236" y="10800"/>
                </a:lnTo>
                <a:lnTo>
                  <a:pt x="1671" y="5400"/>
                </a:lnTo>
                <a:lnTo>
                  <a:pt x="9353" y="6123"/>
                </a:lnTo>
                <a:lnTo>
                  <a:pt x="12471" y="0"/>
                </a:lnTo>
                <a:close/>
                <a:moveTo>
                  <a:pt x="12471" y="0"/>
                </a:moveTo>
              </a:path>
            </a:pathLst>
          </a:custGeom>
          <a:solidFill>
            <a:schemeClr val="accent1"/>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31786" name="Rectangle 42"/>
          <p:cNvSpPr>
            <a:spLocks/>
          </p:cNvSpPr>
          <p:nvPr/>
        </p:nvSpPr>
        <p:spPr bwMode="auto">
          <a:xfrm>
            <a:off x="2816201" y="4126096"/>
            <a:ext cx="1453924" cy="507831"/>
          </a:xfrm>
          <a:prstGeom prst="rect">
            <a:avLst/>
          </a:prstGeom>
          <a:noFill/>
          <a:ln w="12700" cap="flat">
            <a:noFill/>
            <a:miter lim="800000"/>
            <a:headEnd type="none" w="med" len="med"/>
            <a:tailEnd type="none" w="med" len="med"/>
          </a:ln>
        </p:spPr>
        <p:txBody>
          <a:bodyPr wrap="none" lIns="0" tIns="0" rIns="0" bIns="0" anchor="ctr">
            <a:spAutoFit/>
          </a:bodyPr>
          <a:lstStyle/>
          <a:p>
            <a:r>
              <a:rPr lang="en-US" sz="3300" i="1" dirty="0">
                <a:ea typeface="Gill Sans" charset="0"/>
                <a:cs typeface="Gill Sans" charset="0"/>
              </a:rPr>
              <a:t>wireless</a:t>
            </a:r>
          </a:p>
        </p:txBody>
      </p:sp>
      <p:pic>
        <p:nvPicPr>
          <p:cNvPr id="31787" name="Picture 43"/>
          <p:cNvPicPr>
            <a:picLocks noChangeAspect="1" noChangeArrowheads="1"/>
          </p:cNvPicPr>
          <p:nvPr/>
        </p:nvPicPr>
        <p:blipFill>
          <a:blip r:embed="rId7" cstate="print"/>
          <a:srcRect/>
          <a:stretch>
            <a:fillRect/>
          </a:stretch>
        </p:blipFill>
        <p:spPr bwMode="auto">
          <a:xfrm>
            <a:off x="732235" y="6197203"/>
            <a:ext cx="8018859" cy="401836"/>
          </a:xfrm>
          <a:prstGeom prst="rect">
            <a:avLst/>
          </a:prstGeom>
          <a:noFill/>
          <a:ln w="12700" cap="flat">
            <a:noFill/>
            <a:miter lim="800000"/>
            <a:headEnd/>
            <a:tailEnd/>
          </a:ln>
        </p:spPr>
      </p:pic>
      <p:pic>
        <p:nvPicPr>
          <p:cNvPr id="31788" name="Picture 44"/>
          <p:cNvPicPr>
            <a:picLocks noChangeAspect="1" noChangeArrowheads="1"/>
          </p:cNvPicPr>
          <p:nvPr/>
        </p:nvPicPr>
        <p:blipFill>
          <a:blip r:embed="rId8" cstate="print"/>
          <a:srcRect/>
          <a:stretch>
            <a:fillRect/>
          </a:stretch>
        </p:blipFill>
        <p:spPr bwMode="auto">
          <a:xfrm>
            <a:off x="4554141" y="2044899"/>
            <a:ext cx="250031" cy="276820"/>
          </a:xfrm>
          <a:prstGeom prst="rect">
            <a:avLst/>
          </a:prstGeom>
          <a:noFill/>
          <a:ln w="12700" cap="flat">
            <a:noFill/>
            <a:miter lim="800000"/>
            <a:headEnd/>
            <a:tailEnd/>
          </a:ln>
        </p:spPr>
      </p:pic>
      <p:pic>
        <p:nvPicPr>
          <p:cNvPr id="31789" name="Picture 45"/>
          <p:cNvPicPr>
            <a:picLocks noChangeAspect="1" noChangeArrowheads="1"/>
          </p:cNvPicPr>
          <p:nvPr/>
        </p:nvPicPr>
        <p:blipFill>
          <a:blip r:embed="rId3" cstate="print"/>
          <a:srcRect/>
          <a:stretch>
            <a:fillRect/>
          </a:stretch>
        </p:blipFill>
        <p:spPr bwMode="auto">
          <a:xfrm>
            <a:off x="4545211" y="3286125"/>
            <a:ext cx="250031" cy="276820"/>
          </a:xfrm>
          <a:prstGeom prst="rect">
            <a:avLst/>
          </a:prstGeom>
          <a:noFill/>
          <a:ln w="12700" cap="flat">
            <a:noFill/>
            <a:miter lim="800000"/>
            <a:headEnd/>
            <a:tailEnd/>
          </a:ln>
        </p:spPr>
      </p:pic>
      <p:pic>
        <p:nvPicPr>
          <p:cNvPr id="31790" name="Picture 46"/>
          <p:cNvPicPr>
            <a:picLocks noChangeAspect="1" noChangeArrowheads="1"/>
          </p:cNvPicPr>
          <p:nvPr/>
        </p:nvPicPr>
        <p:blipFill>
          <a:blip r:embed="rId3" cstate="print"/>
          <a:srcRect/>
          <a:stretch>
            <a:fillRect/>
          </a:stretch>
        </p:blipFill>
        <p:spPr bwMode="auto">
          <a:xfrm>
            <a:off x="7509867" y="3286125"/>
            <a:ext cx="250031" cy="276820"/>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924FACF3-EF75-46F7-975A-1938ACD241CA}" type="slidenum">
              <a:rPr lang="en-US" smtClean="0"/>
              <a:pPr/>
              <a:t>39</a:t>
            </a:fld>
            <a:endParaRPr lang="en-US" dirty="0"/>
          </a:p>
        </p:txBody>
      </p:sp>
      <p:sp>
        <p:nvSpPr>
          <p:cNvPr id="4" name="Title 3"/>
          <p:cNvSpPr>
            <a:spLocks noGrp="1"/>
          </p:cNvSpPr>
          <p:nvPr>
            <p:ph type="title"/>
          </p:nvPr>
        </p:nvSpPr>
        <p:spPr/>
        <p:txBody>
          <a:bodyPr/>
          <a:lstStyle/>
          <a:p>
            <a:r>
              <a:rPr lang="en-US" dirty="0" err="1" smtClean="0"/>
              <a:t>Deamon</a:t>
            </a:r>
            <a:r>
              <a:rPr lang="en-US" dirty="0" smtClean="0"/>
              <a:t>: idea</a:t>
            </a:r>
            <a:endParaRPr lang="en-US" dirty="0"/>
          </a:p>
        </p:txBody>
      </p:sp>
      <p:pic>
        <p:nvPicPr>
          <p:cNvPr id="8" name="Picture 7" descr="deamon1.png"/>
          <p:cNvPicPr>
            <a:picLocks noChangeAspect="1"/>
          </p:cNvPicPr>
          <p:nvPr/>
        </p:nvPicPr>
        <p:blipFill>
          <a:blip r:embed="rId3" cstate="print"/>
          <a:stretch>
            <a:fillRect/>
          </a:stretch>
        </p:blipFill>
        <p:spPr>
          <a:xfrm>
            <a:off x="95737" y="1357298"/>
            <a:ext cx="5404957" cy="2857520"/>
          </a:xfrm>
          <a:prstGeom prst="rect">
            <a:avLst/>
          </a:prstGeom>
        </p:spPr>
      </p:pic>
      <p:pic>
        <p:nvPicPr>
          <p:cNvPr id="10" name="Picture 9" descr="deamon2.png"/>
          <p:cNvPicPr>
            <a:picLocks noChangeAspect="1"/>
          </p:cNvPicPr>
          <p:nvPr/>
        </p:nvPicPr>
        <p:blipFill>
          <a:blip r:embed="rId4" cstate="print"/>
          <a:stretch>
            <a:fillRect/>
          </a:stretch>
        </p:blipFill>
        <p:spPr>
          <a:xfrm>
            <a:off x="3305815" y="3571877"/>
            <a:ext cx="5805559" cy="300039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Information (3)</a:t>
            </a:r>
            <a:endParaRPr lang="en-US" dirty="0"/>
          </a:p>
        </p:txBody>
      </p:sp>
      <p:sp>
        <p:nvSpPr>
          <p:cNvPr id="3" name="Content Placeholder 2"/>
          <p:cNvSpPr>
            <a:spLocks noGrp="1"/>
          </p:cNvSpPr>
          <p:nvPr>
            <p:ph idx="1"/>
          </p:nvPr>
        </p:nvSpPr>
        <p:spPr/>
        <p:txBody>
          <a:bodyPr>
            <a:normAutofit/>
          </a:bodyPr>
          <a:lstStyle/>
          <a:p>
            <a:r>
              <a:rPr lang="en-US" dirty="0" smtClean="0"/>
              <a:t>Evaluation</a:t>
            </a:r>
          </a:p>
          <a:p>
            <a:pPr lvl="1"/>
            <a:r>
              <a:rPr lang="en-US" dirty="0" smtClean="0"/>
              <a:t>Participation: 10%</a:t>
            </a:r>
          </a:p>
          <a:p>
            <a:pPr lvl="1"/>
            <a:r>
              <a:rPr lang="en-US" dirty="0" smtClean="0"/>
              <a:t>Paper Presentation: 30%</a:t>
            </a:r>
          </a:p>
          <a:p>
            <a:pPr lvl="1"/>
            <a:r>
              <a:rPr lang="en-US" dirty="0" smtClean="0"/>
              <a:t>Term paper: 30%</a:t>
            </a:r>
          </a:p>
          <a:p>
            <a:pPr lvl="1"/>
            <a:r>
              <a:rPr lang="en-US" dirty="0" smtClean="0"/>
              <a:t>Midterm Exam: 30%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Freeform 1"/>
          <p:cNvSpPr>
            <a:spLocks/>
          </p:cNvSpPr>
          <p:nvPr/>
        </p:nvSpPr>
        <p:spPr bwMode="auto">
          <a:xfrm rot="10800000" flipH="1">
            <a:off x="2652117" y="5188153"/>
            <a:ext cx="1544836" cy="348258"/>
          </a:xfrm>
          <a:custGeom>
            <a:avLst/>
            <a:gdLst/>
            <a:ahLst/>
            <a:cxnLst>
              <a:cxn ang="0">
                <a:pos x="21600" y="20251"/>
              </a:cxn>
              <a:cxn ang="0">
                <a:pos x="9988" y="164"/>
              </a:cxn>
              <a:cxn ang="0">
                <a:pos x="0" y="20251"/>
              </a:cxn>
            </a:cxnLst>
            <a:rect l="0" t="0" r="r" b="b"/>
            <a:pathLst>
              <a:path w="21600" h="20251">
                <a:moveTo>
                  <a:pt x="21600" y="20251"/>
                </a:moveTo>
                <a:cubicBezTo>
                  <a:pt x="18229" y="7816"/>
                  <a:pt x="14833" y="-1349"/>
                  <a:pt x="9988" y="164"/>
                </a:cubicBezTo>
                <a:cubicBezTo>
                  <a:pt x="5369" y="1606"/>
                  <a:pt x="2747" y="10904"/>
                  <a:pt x="0" y="20251"/>
                </a:cubicBezTo>
              </a:path>
            </a:pathLst>
          </a:custGeom>
          <a:noFill/>
          <a:ln w="50800" cap="flat">
            <a:solidFill>
              <a:srgbClr val="FF7F00"/>
            </a:solidFill>
            <a:prstDash val="solid"/>
            <a:miter lim="800000"/>
            <a:headEnd type="stealth" w="med" len="med"/>
            <a:tailEnd type="none" w="med" len="med"/>
          </a:ln>
        </p:spPr>
        <p:txBody>
          <a:bodyPr lIns="0" tIns="0" rIns="0" bIns="0"/>
          <a:lstStyle/>
          <a:p>
            <a:endParaRPr lang="en-US"/>
          </a:p>
        </p:txBody>
      </p:sp>
      <p:sp>
        <p:nvSpPr>
          <p:cNvPr id="52226" name="Rectangle 2"/>
          <p:cNvSpPr>
            <a:spLocks noGrp="1" noChangeArrowheads="1"/>
          </p:cNvSpPr>
          <p:nvPr>
            <p:ph type="title"/>
          </p:nvPr>
        </p:nvSpPr>
        <p:spPr>
          <a:ln/>
        </p:spPr>
        <p:txBody>
          <a:bodyPr lIns="64291" tIns="32146" rIns="64291" bIns="32146"/>
          <a:lstStyle/>
          <a:p>
            <a:r>
              <a:rPr lang="en-US" dirty="0" smtClean="0"/>
              <a:t>Model for analysis</a:t>
            </a:r>
            <a:endParaRPr lang="en-US" dirty="0"/>
          </a:p>
        </p:txBody>
      </p:sp>
      <p:sp>
        <p:nvSpPr>
          <p:cNvPr id="52227" name="Rectangle 3"/>
          <p:cNvSpPr>
            <a:spLocks noGrp="1" noChangeArrowheads="1"/>
          </p:cNvSpPr>
          <p:nvPr>
            <p:ph type="body" idx="1"/>
          </p:nvPr>
        </p:nvSpPr>
        <p:spPr>
          <a:xfrm>
            <a:off x="500034" y="1268016"/>
            <a:ext cx="8143932" cy="2160984"/>
          </a:xfrm>
          <a:ln/>
        </p:spPr>
        <p:txBody>
          <a:bodyPr lIns="64291" tIns="32146" rIns="64291" bIns="32146" anchor="t">
            <a:normAutofit fontScale="92500" lnSpcReduction="10000"/>
          </a:bodyPr>
          <a:lstStyle/>
          <a:p>
            <a:pPr rtl="0" eaLnBrk="1" latinLnBrk="0" hangingPunct="1"/>
            <a:r>
              <a:rPr kumimoji="0" lang="en-US" sz="3200" kern="1200" dirty="0" smtClean="0">
                <a:solidFill>
                  <a:schemeClr val="tx2"/>
                </a:solidFill>
                <a:latin typeface="Calibri" pitchFamily="34" charset="0"/>
                <a:ea typeface="+mn-ea"/>
                <a:cs typeface="+mn-cs"/>
              </a:rPr>
              <a:t>Dynamics of atom x in CNF</a:t>
            </a:r>
          </a:p>
          <a:p>
            <a:pPr rtl="0" eaLnBrk="1" latinLnBrk="0" hangingPunct="1"/>
            <a:r>
              <a:rPr kumimoji="0" lang="en-US" sz="3200" kern="1200" dirty="0" smtClean="0">
                <a:solidFill>
                  <a:schemeClr val="tx2"/>
                </a:solidFill>
                <a:latin typeface="Calibri" pitchFamily="34" charset="0"/>
                <a:ea typeface="+mn-ea"/>
                <a:cs typeface="+mn-cs"/>
              </a:rPr>
              <a:t>alternating renewal process </a:t>
            </a:r>
            <a:endParaRPr lang="en-US" dirty="0" smtClean="0"/>
          </a:p>
          <a:p>
            <a:pPr rtl="0" eaLnBrk="1" latinLnBrk="0" hangingPunct="1"/>
            <a:r>
              <a:rPr kumimoji="0" lang="en-US" sz="3200" kern="1200" dirty="0" smtClean="0">
                <a:solidFill>
                  <a:schemeClr val="tx2"/>
                </a:solidFill>
                <a:latin typeface="Calibri" pitchFamily="34" charset="0"/>
                <a:ea typeface="+mn-ea"/>
                <a:cs typeface="+mn-cs"/>
              </a:rPr>
              <a:t>                       :    stationary probability</a:t>
            </a:r>
            <a:endParaRPr lang="en-US" dirty="0" smtClean="0"/>
          </a:p>
          <a:p>
            <a:pPr rtl="0" eaLnBrk="1" latinLnBrk="0" hangingPunct="1"/>
            <a:r>
              <a:rPr kumimoji="0" lang="en-US" sz="3200" kern="1200" dirty="0" smtClean="0">
                <a:solidFill>
                  <a:schemeClr val="tx2"/>
                </a:solidFill>
                <a:latin typeface="Calibri" pitchFamily="34" charset="0"/>
                <a:ea typeface="+mn-ea"/>
                <a:cs typeface="+mn-cs"/>
              </a:rPr>
              <a:t>      : change rate</a:t>
            </a:r>
            <a:endParaRPr lang="en-US" dirty="0" smtClean="0"/>
          </a:p>
        </p:txBody>
      </p:sp>
      <p:sp>
        <p:nvSpPr>
          <p:cNvPr id="52228" name="Oval 4"/>
          <p:cNvSpPr>
            <a:spLocks/>
          </p:cNvSpPr>
          <p:nvPr/>
        </p:nvSpPr>
        <p:spPr bwMode="auto">
          <a:xfrm>
            <a:off x="2277057" y="4795247"/>
            <a:ext cx="437555" cy="437555"/>
          </a:xfrm>
          <a:prstGeom prst="ellipse">
            <a:avLst/>
          </a:prstGeom>
          <a:blipFill dpi="0" rotWithShape="0">
            <a:blip r:embed="rId2" cstate="print"/>
            <a:srcRect/>
            <a:tile tx="0" ty="0" sx="100000" sy="100000" flip="none" algn="tl"/>
          </a:blipFill>
          <a:ln w="25400" cap="flat">
            <a:solidFill>
              <a:schemeClr val="tx1"/>
            </a:solidFill>
            <a:prstDash val="solid"/>
            <a:miter lim="800000"/>
            <a:headEnd type="none" w="med" len="med"/>
            <a:tailEnd type="none" w="med" len="med"/>
          </a:ln>
        </p:spPr>
        <p:txBody>
          <a:bodyPr lIns="0" tIns="0" rIns="0" bIns="0" anchor="ctr"/>
          <a:lstStyle/>
          <a:p>
            <a:pPr algn="ctr"/>
            <a:r>
              <a:rPr lang="en-US" sz="2200" dirty="0">
                <a:solidFill>
                  <a:srgbClr val="FFFFFF"/>
                </a:solidFill>
                <a:effectLst>
                  <a:outerShdw blurRad="38100" dist="38100" dir="2700000" algn="tl">
                    <a:srgbClr val="C0C0C0"/>
                  </a:outerShdw>
                </a:effectLst>
                <a:latin typeface="Times New Roman" charset="0"/>
                <a:cs typeface="Times New Roman" charset="0"/>
                <a:sym typeface="Times New Roman" charset="0"/>
              </a:rPr>
              <a:t>F</a:t>
            </a:r>
          </a:p>
        </p:txBody>
      </p:sp>
      <p:sp>
        <p:nvSpPr>
          <p:cNvPr id="52229" name="Oval 5"/>
          <p:cNvSpPr>
            <a:spLocks/>
          </p:cNvSpPr>
          <p:nvPr/>
        </p:nvSpPr>
        <p:spPr bwMode="auto">
          <a:xfrm>
            <a:off x="4107656" y="4795247"/>
            <a:ext cx="437555" cy="437555"/>
          </a:xfrm>
          <a:prstGeom prst="ellipse">
            <a:avLst/>
          </a:prstGeom>
          <a:blipFill dpi="0" rotWithShape="0">
            <a:blip r:embed="rId2" cstate="print"/>
            <a:srcRect/>
            <a:tile tx="0" ty="0" sx="100000" sy="100000" flip="none" algn="tl"/>
          </a:blipFill>
          <a:ln w="25400" cap="flat">
            <a:solidFill>
              <a:schemeClr val="tx1"/>
            </a:solidFill>
            <a:prstDash val="solid"/>
            <a:miter lim="800000"/>
            <a:headEnd type="none" w="med" len="med"/>
            <a:tailEnd type="none" w="med" len="med"/>
          </a:ln>
        </p:spPr>
        <p:txBody>
          <a:bodyPr lIns="0" tIns="0" rIns="0" bIns="0" anchor="ctr"/>
          <a:lstStyle/>
          <a:p>
            <a:pPr algn="ctr"/>
            <a:r>
              <a:rPr lang="en-US" sz="2200" dirty="0">
                <a:solidFill>
                  <a:srgbClr val="FFFFFF"/>
                </a:solidFill>
                <a:effectLst>
                  <a:outerShdw blurRad="38100" dist="38100" dir="2700000" algn="tl">
                    <a:srgbClr val="C0C0C0"/>
                  </a:outerShdw>
                </a:effectLst>
                <a:latin typeface="Times New Roman" charset="0"/>
                <a:cs typeface="Times New Roman" charset="0"/>
                <a:sym typeface="Times New Roman" charset="0"/>
              </a:rPr>
              <a:t>T</a:t>
            </a:r>
          </a:p>
        </p:txBody>
      </p:sp>
      <p:sp>
        <p:nvSpPr>
          <p:cNvPr id="52230" name="Freeform 6"/>
          <p:cNvSpPr>
            <a:spLocks/>
          </p:cNvSpPr>
          <p:nvPr/>
        </p:nvSpPr>
        <p:spPr bwMode="auto">
          <a:xfrm>
            <a:off x="2652117" y="4482708"/>
            <a:ext cx="1544836" cy="348258"/>
          </a:xfrm>
          <a:custGeom>
            <a:avLst/>
            <a:gdLst/>
            <a:ahLst/>
            <a:cxnLst>
              <a:cxn ang="0">
                <a:pos x="21600" y="20251"/>
              </a:cxn>
              <a:cxn ang="0">
                <a:pos x="9988" y="164"/>
              </a:cxn>
              <a:cxn ang="0">
                <a:pos x="0" y="20251"/>
              </a:cxn>
            </a:cxnLst>
            <a:rect l="0" t="0" r="r" b="b"/>
            <a:pathLst>
              <a:path w="21600" h="20251">
                <a:moveTo>
                  <a:pt x="21600" y="20251"/>
                </a:moveTo>
                <a:cubicBezTo>
                  <a:pt x="18229" y="7816"/>
                  <a:pt x="14833" y="-1349"/>
                  <a:pt x="9988" y="164"/>
                </a:cubicBezTo>
                <a:cubicBezTo>
                  <a:pt x="5369" y="1606"/>
                  <a:pt x="2997" y="11642"/>
                  <a:pt x="0" y="20251"/>
                </a:cubicBezTo>
              </a:path>
            </a:pathLst>
          </a:custGeom>
          <a:noFill/>
          <a:ln w="50800" cap="flat">
            <a:solidFill>
              <a:srgbClr val="FF7F00"/>
            </a:solidFill>
            <a:prstDash val="solid"/>
            <a:miter lim="800000"/>
            <a:headEnd type="none" w="med" len="med"/>
            <a:tailEnd type="stealth" w="med" len="med"/>
          </a:ln>
        </p:spPr>
        <p:txBody>
          <a:bodyPr lIns="0" tIns="0" rIns="0" bIns="0"/>
          <a:lstStyle/>
          <a:p>
            <a:endParaRPr lang="en-US"/>
          </a:p>
        </p:txBody>
      </p:sp>
      <p:pic>
        <p:nvPicPr>
          <p:cNvPr id="52231" name="Picture 7"/>
          <p:cNvPicPr>
            <a:picLocks noChangeAspect="1" noChangeArrowheads="1"/>
          </p:cNvPicPr>
          <p:nvPr/>
        </p:nvPicPr>
        <p:blipFill>
          <a:blip r:embed="rId3" cstate="print"/>
          <a:srcRect/>
          <a:stretch>
            <a:fillRect/>
          </a:stretch>
        </p:blipFill>
        <p:spPr bwMode="auto">
          <a:xfrm>
            <a:off x="3259336" y="5572130"/>
            <a:ext cx="330398" cy="375047"/>
          </a:xfrm>
          <a:prstGeom prst="rect">
            <a:avLst/>
          </a:prstGeom>
          <a:noFill/>
          <a:ln w="12700" cap="flat">
            <a:noFill/>
            <a:miter lim="800000"/>
            <a:headEnd/>
            <a:tailEnd/>
          </a:ln>
        </p:spPr>
      </p:pic>
      <p:pic>
        <p:nvPicPr>
          <p:cNvPr id="52232" name="Picture 8"/>
          <p:cNvPicPr>
            <a:picLocks noChangeAspect="1" noChangeArrowheads="1"/>
          </p:cNvPicPr>
          <p:nvPr/>
        </p:nvPicPr>
        <p:blipFill>
          <a:blip r:embed="rId4" cstate="print"/>
          <a:srcRect/>
          <a:stretch>
            <a:fillRect/>
          </a:stretch>
        </p:blipFill>
        <p:spPr bwMode="auto">
          <a:xfrm>
            <a:off x="3286125" y="4071942"/>
            <a:ext cx="330398" cy="375047"/>
          </a:xfrm>
          <a:prstGeom prst="rect">
            <a:avLst/>
          </a:prstGeom>
          <a:noFill/>
          <a:ln w="12700" cap="flat">
            <a:noFill/>
            <a:miter lim="800000"/>
            <a:headEnd/>
            <a:tailEnd/>
          </a:ln>
        </p:spPr>
      </p:pic>
      <p:pic>
        <p:nvPicPr>
          <p:cNvPr id="52233" name="Picture 9"/>
          <p:cNvPicPr>
            <a:picLocks noChangeAspect="1" noChangeArrowheads="1"/>
          </p:cNvPicPr>
          <p:nvPr/>
        </p:nvPicPr>
        <p:blipFill>
          <a:blip r:embed="rId5" cstate="print"/>
          <a:srcRect/>
          <a:stretch>
            <a:fillRect/>
          </a:stretch>
        </p:blipFill>
        <p:spPr bwMode="auto">
          <a:xfrm>
            <a:off x="910818" y="2375292"/>
            <a:ext cx="2232422" cy="339328"/>
          </a:xfrm>
          <a:prstGeom prst="rect">
            <a:avLst/>
          </a:prstGeom>
          <a:noFill/>
          <a:ln w="12700" cap="flat">
            <a:noFill/>
            <a:miter lim="800000"/>
            <a:headEnd/>
            <a:tailEnd/>
          </a:ln>
        </p:spPr>
      </p:pic>
      <p:pic>
        <p:nvPicPr>
          <p:cNvPr id="52234" name="Picture 10"/>
          <p:cNvPicPr>
            <a:picLocks noChangeAspect="1" noChangeArrowheads="1"/>
          </p:cNvPicPr>
          <p:nvPr/>
        </p:nvPicPr>
        <p:blipFill>
          <a:blip r:embed="rId6" cstate="print"/>
          <a:srcRect/>
          <a:stretch>
            <a:fillRect/>
          </a:stretch>
        </p:blipFill>
        <p:spPr bwMode="auto">
          <a:xfrm>
            <a:off x="928662" y="2857496"/>
            <a:ext cx="330398" cy="294680"/>
          </a:xfrm>
          <a:prstGeom prst="rect">
            <a:avLst/>
          </a:prstGeom>
          <a:noFill/>
          <a:ln w="12700" cap="flat">
            <a:noFill/>
            <a:miter lim="800000"/>
            <a:headEnd/>
            <a:tailEnd/>
          </a:ln>
        </p:spPr>
      </p:pic>
      <p:pic>
        <p:nvPicPr>
          <p:cNvPr id="52235" name="Picture 11"/>
          <p:cNvPicPr>
            <a:picLocks noChangeAspect="1" noChangeArrowheads="1"/>
          </p:cNvPicPr>
          <p:nvPr/>
        </p:nvPicPr>
        <p:blipFill>
          <a:blip r:embed="rId7" cstate="print"/>
          <a:srcRect/>
          <a:stretch>
            <a:fillRect/>
          </a:stretch>
        </p:blipFill>
        <p:spPr bwMode="auto">
          <a:xfrm>
            <a:off x="5572132" y="1857364"/>
            <a:ext cx="1017984" cy="339328"/>
          </a:xfrm>
          <a:prstGeom prst="rect">
            <a:avLst/>
          </a:prstGeom>
          <a:noFill/>
          <a:ln w="12700" cap="flat">
            <a:noFill/>
            <a:miter lim="800000"/>
            <a:headEnd/>
            <a:tailEnd/>
          </a:ln>
        </p:spPr>
      </p:pic>
      <p:pic>
        <p:nvPicPr>
          <p:cNvPr id="52236" name="Picture 12"/>
          <p:cNvPicPr>
            <a:picLocks noChangeAspect="1" noChangeArrowheads="1"/>
          </p:cNvPicPr>
          <p:nvPr/>
        </p:nvPicPr>
        <p:blipFill>
          <a:blip r:embed="rId8" cstate="print"/>
          <a:srcRect/>
          <a:stretch>
            <a:fillRect/>
          </a:stretch>
        </p:blipFill>
        <p:spPr bwMode="auto">
          <a:xfrm>
            <a:off x="5322094" y="4161239"/>
            <a:ext cx="1696641" cy="714375"/>
          </a:xfrm>
          <a:prstGeom prst="rect">
            <a:avLst/>
          </a:prstGeom>
          <a:noFill/>
          <a:ln w="12700" cap="flat">
            <a:noFill/>
            <a:miter lim="800000"/>
            <a:headEnd/>
            <a:tailEnd/>
          </a:ln>
        </p:spPr>
      </p:pic>
      <p:pic>
        <p:nvPicPr>
          <p:cNvPr id="52237" name="Picture 13"/>
          <p:cNvPicPr>
            <a:picLocks noChangeAspect="1" noChangeArrowheads="1"/>
          </p:cNvPicPr>
          <p:nvPr/>
        </p:nvPicPr>
        <p:blipFill>
          <a:blip r:embed="rId9" cstate="print"/>
          <a:srcRect/>
          <a:stretch>
            <a:fillRect/>
          </a:stretch>
        </p:blipFill>
        <p:spPr bwMode="auto">
          <a:xfrm>
            <a:off x="5331024" y="4991700"/>
            <a:ext cx="1187648" cy="678656"/>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spect="1" noChangeArrowheads="1"/>
          </p:cNvPicPr>
          <p:nvPr/>
        </p:nvPicPr>
        <p:blipFill>
          <a:blip r:embed="rId2" cstate="print"/>
          <a:srcRect/>
          <a:stretch>
            <a:fillRect/>
          </a:stretch>
        </p:blipFill>
        <p:spPr bwMode="auto">
          <a:xfrm>
            <a:off x="6098977" y="2491383"/>
            <a:ext cx="2571750" cy="607219"/>
          </a:xfrm>
          <a:prstGeom prst="rect">
            <a:avLst/>
          </a:prstGeom>
          <a:noFill/>
          <a:ln w="12700" cap="flat">
            <a:noFill/>
            <a:miter lim="800000"/>
            <a:headEnd/>
            <a:tailEnd/>
          </a:ln>
        </p:spPr>
      </p:pic>
      <p:pic>
        <p:nvPicPr>
          <p:cNvPr id="56322" name="Picture 2"/>
          <p:cNvPicPr>
            <a:picLocks noChangeAspect="1" noChangeArrowheads="1"/>
          </p:cNvPicPr>
          <p:nvPr/>
        </p:nvPicPr>
        <p:blipFill>
          <a:blip r:embed="rId3" cstate="print"/>
          <a:srcRect/>
          <a:stretch>
            <a:fillRect/>
          </a:stretch>
        </p:blipFill>
        <p:spPr bwMode="auto">
          <a:xfrm>
            <a:off x="267891" y="5080992"/>
            <a:ext cx="2920008" cy="705445"/>
          </a:xfrm>
          <a:prstGeom prst="rect">
            <a:avLst/>
          </a:prstGeom>
          <a:noFill/>
          <a:ln w="12700" cap="flat">
            <a:noFill/>
            <a:miter lim="800000"/>
            <a:headEnd/>
            <a:tailEnd/>
          </a:ln>
        </p:spPr>
      </p:pic>
      <p:pic>
        <p:nvPicPr>
          <p:cNvPr id="56323" name="Picture 3"/>
          <p:cNvPicPr>
            <a:picLocks noChangeAspect="1" noChangeArrowheads="1"/>
          </p:cNvPicPr>
          <p:nvPr/>
        </p:nvPicPr>
        <p:blipFill>
          <a:blip r:embed="rId4" cstate="print"/>
          <a:srcRect/>
          <a:stretch>
            <a:fillRect/>
          </a:stretch>
        </p:blipFill>
        <p:spPr bwMode="auto">
          <a:xfrm>
            <a:off x="4411265" y="3018235"/>
            <a:ext cx="982266" cy="589359"/>
          </a:xfrm>
          <a:prstGeom prst="rect">
            <a:avLst/>
          </a:prstGeom>
          <a:noFill/>
          <a:ln w="12700" cap="flat">
            <a:noFill/>
            <a:miter lim="800000"/>
            <a:headEnd/>
            <a:tailEnd/>
          </a:ln>
        </p:spPr>
      </p:pic>
      <p:sp>
        <p:nvSpPr>
          <p:cNvPr id="56324" name="Rectangle 4"/>
          <p:cNvSpPr>
            <a:spLocks noGrp="1" noChangeArrowheads="1"/>
          </p:cNvSpPr>
          <p:nvPr>
            <p:ph type="title"/>
          </p:nvPr>
        </p:nvSpPr>
        <p:spPr>
          <a:ln/>
        </p:spPr>
        <p:txBody>
          <a:bodyPr lIns="64291" tIns="32146" rIns="64291" bIns="32146">
            <a:normAutofit/>
          </a:bodyPr>
          <a:lstStyle/>
          <a:p>
            <a:r>
              <a:rPr lang="en-US" sz="5800" dirty="0"/>
              <a:t>Markov Chain: Transition</a:t>
            </a:r>
          </a:p>
        </p:txBody>
      </p:sp>
      <p:pic>
        <p:nvPicPr>
          <p:cNvPr id="56325" name="Picture 5"/>
          <p:cNvPicPr>
            <a:picLocks noChangeAspect="1" noChangeArrowheads="1"/>
          </p:cNvPicPr>
          <p:nvPr/>
        </p:nvPicPr>
        <p:blipFill>
          <a:blip r:embed="rId5" cstate="print"/>
          <a:srcRect/>
          <a:stretch>
            <a:fillRect/>
          </a:stretch>
        </p:blipFill>
        <p:spPr bwMode="auto">
          <a:xfrm>
            <a:off x="223242" y="1615158"/>
            <a:ext cx="3320728" cy="2519288"/>
          </a:xfrm>
          <a:prstGeom prst="rect">
            <a:avLst/>
          </a:prstGeom>
          <a:noFill/>
          <a:ln w="12700" cap="flat">
            <a:noFill/>
            <a:miter lim="800000"/>
            <a:headEnd/>
            <a:tailEnd/>
          </a:ln>
        </p:spPr>
      </p:pic>
      <p:pic>
        <p:nvPicPr>
          <p:cNvPr id="56326" name="Picture 6"/>
          <p:cNvPicPr>
            <a:picLocks noChangeAspect="1" noChangeArrowheads="1"/>
          </p:cNvPicPr>
          <p:nvPr/>
        </p:nvPicPr>
        <p:blipFill>
          <a:blip r:embed="rId6" cstate="print"/>
          <a:srcRect/>
          <a:stretch>
            <a:fillRect/>
          </a:stretch>
        </p:blipFill>
        <p:spPr bwMode="auto">
          <a:xfrm>
            <a:off x="5536406" y="4092029"/>
            <a:ext cx="3321844" cy="2555007"/>
          </a:xfrm>
          <a:prstGeom prst="rect">
            <a:avLst/>
          </a:prstGeom>
          <a:noFill/>
          <a:ln w="12700" cap="flat">
            <a:noFill/>
            <a:miter lim="800000"/>
            <a:headEnd/>
            <a:tailEnd/>
          </a:ln>
        </p:spPr>
      </p:pic>
      <p:sp>
        <p:nvSpPr>
          <p:cNvPr id="56327" name="Line 7"/>
          <p:cNvSpPr>
            <a:spLocks noChangeShapeType="1"/>
          </p:cNvSpPr>
          <p:nvPr/>
        </p:nvSpPr>
        <p:spPr bwMode="auto">
          <a:xfrm>
            <a:off x="3670101" y="3018234"/>
            <a:ext cx="1812727" cy="1098352"/>
          </a:xfrm>
          <a:prstGeom prst="line">
            <a:avLst/>
          </a:prstGeom>
          <a:noFill/>
          <a:ln w="76200" cap="flat">
            <a:solidFill>
              <a:srgbClr val="FF7F00"/>
            </a:solidFill>
            <a:prstDash val="solid"/>
            <a:miter lim="800000"/>
            <a:headEnd type="stealth" w="med" len="med"/>
            <a:tailEnd type="none" w="med" len="med"/>
          </a:ln>
        </p:spPr>
        <p:txBody>
          <a:bodyPr lIns="0" tIns="0" rIns="0" bIns="0"/>
          <a:lstStyle/>
          <a:p>
            <a:endParaRPr lang="en-US"/>
          </a:p>
        </p:txBody>
      </p:sp>
      <p:sp>
        <p:nvSpPr>
          <p:cNvPr id="56328" name="Line 8"/>
          <p:cNvSpPr>
            <a:spLocks noChangeShapeType="1"/>
          </p:cNvSpPr>
          <p:nvPr/>
        </p:nvSpPr>
        <p:spPr bwMode="auto">
          <a:xfrm>
            <a:off x="3580804" y="4089797"/>
            <a:ext cx="1812727" cy="1098352"/>
          </a:xfrm>
          <a:prstGeom prst="line">
            <a:avLst/>
          </a:prstGeom>
          <a:noFill/>
          <a:ln w="76200" cap="flat">
            <a:solidFill>
              <a:srgbClr val="FF7F00"/>
            </a:solidFill>
            <a:prstDash val="solid"/>
            <a:miter lim="800000"/>
            <a:headEnd type="none" w="med" len="med"/>
            <a:tailEnd type="stealth" w="med" len="med"/>
          </a:ln>
        </p:spPr>
        <p:txBody>
          <a:bodyPr lIns="0" tIns="0" rIns="0" bIns="0"/>
          <a:lstStyle/>
          <a:p>
            <a:endParaRPr lang="en-US"/>
          </a:p>
        </p:txBody>
      </p:sp>
      <p:sp>
        <p:nvSpPr>
          <p:cNvPr id="56329" name="Freeform 9"/>
          <p:cNvSpPr>
            <a:spLocks/>
          </p:cNvSpPr>
          <p:nvPr/>
        </p:nvSpPr>
        <p:spPr bwMode="auto">
          <a:xfrm>
            <a:off x="1385218" y="4098727"/>
            <a:ext cx="943198" cy="944314"/>
          </a:xfrm>
          <a:custGeom>
            <a:avLst/>
            <a:gdLst/>
            <a:ahLst/>
            <a:cxnLst>
              <a:cxn ang="0">
                <a:pos x="5465" y="0"/>
              </a:cxn>
              <a:cxn ang="0">
                <a:pos x="360" y="7639"/>
              </a:cxn>
              <a:cxn ang="0">
                <a:pos x="3894" y="18999"/>
              </a:cxn>
              <a:cxn ang="0">
                <a:pos x="18033" y="17628"/>
              </a:cxn>
              <a:cxn ang="0">
                <a:pos x="20585" y="8814"/>
              </a:cxn>
              <a:cxn ang="0">
                <a:pos x="16658" y="1371"/>
              </a:cxn>
            </a:cxnLst>
            <a:rect l="0" t="0" r="r" b="b"/>
            <a:pathLst>
              <a:path w="20742" h="20723">
                <a:moveTo>
                  <a:pt x="5465" y="0"/>
                </a:moveTo>
                <a:cubicBezTo>
                  <a:pt x="2323" y="2938"/>
                  <a:pt x="1164" y="3628"/>
                  <a:pt x="360" y="7639"/>
                </a:cubicBezTo>
                <a:cubicBezTo>
                  <a:pt x="-622" y="12535"/>
                  <a:pt x="360" y="16257"/>
                  <a:pt x="3894" y="18999"/>
                </a:cubicBezTo>
                <a:cubicBezTo>
                  <a:pt x="7248" y="21600"/>
                  <a:pt x="14891" y="21349"/>
                  <a:pt x="18033" y="17628"/>
                </a:cubicBezTo>
                <a:cubicBezTo>
                  <a:pt x="20807" y="14342"/>
                  <a:pt x="20978" y="11556"/>
                  <a:pt x="20585" y="8814"/>
                </a:cubicBezTo>
                <a:cubicBezTo>
                  <a:pt x="20193" y="6072"/>
                  <a:pt x="17954" y="4344"/>
                  <a:pt x="16658" y="1371"/>
                </a:cubicBezTo>
              </a:path>
            </a:pathLst>
          </a:custGeom>
          <a:noFill/>
          <a:ln w="76200" cap="flat">
            <a:solidFill>
              <a:srgbClr val="FF7F00"/>
            </a:solidFill>
            <a:prstDash val="solid"/>
            <a:miter lim="800000"/>
            <a:headEnd type="none" w="med" len="med"/>
            <a:tailEnd type="triangle" w="med" len="med"/>
          </a:ln>
        </p:spPr>
        <p:txBody>
          <a:bodyPr lIns="0" tIns="0" rIns="0" bIns="0"/>
          <a:lstStyle/>
          <a:p>
            <a:endParaRPr lang="en-US"/>
          </a:p>
        </p:txBody>
      </p:sp>
      <p:sp>
        <p:nvSpPr>
          <p:cNvPr id="56330" name="Freeform 10"/>
          <p:cNvSpPr>
            <a:spLocks/>
          </p:cNvSpPr>
          <p:nvPr/>
        </p:nvSpPr>
        <p:spPr bwMode="auto">
          <a:xfrm rot="-10614587">
            <a:off x="6741914" y="3152180"/>
            <a:ext cx="943199" cy="944314"/>
          </a:xfrm>
          <a:custGeom>
            <a:avLst/>
            <a:gdLst/>
            <a:ahLst/>
            <a:cxnLst>
              <a:cxn ang="0">
                <a:pos x="5465" y="0"/>
              </a:cxn>
              <a:cxn ang="0">
                <a:pos x="360" y="7639"/>
              </a:cxn>
              <a:cxn ang="0">
                <a:pos x="3894" y="18999"/>
              </a:cxn>
              <a:cxn ang="0">
                <a:pos x="18033" y="17628"/>
              </a:cxn>
              <a:cxn ang="0">
                <a:pos x="20585" y="8814"/>
              </a:cxn>
              <a:cxn ang="0">
                <a:pos x="16658" y="1371"/>
              </a:cxn>
            </a:cxnLst>
            <a:rect l="0" t="0" r="r" b="b"/>
            <a:pathLst>
              <a:path w="20742" h="20723">
                <a:moveTo>
                  <a:pt x="5465" y="0"/>
                </a:moveTo>
                <a:cubicBezTo>
                  <a:pt x="2323" y="2938"/>
                  <a:pt x="1164" y="3628"/>
                  <a:pt x="360" y="7639"/>
                </a:cubicBezTo>
                <a:cubicBezTo>
                  <a:pt x="-622" y="12535"/>
                  <a:pt x="360" y="16257"/>
                  <a:pt x="3894" y="18999"/>
                </a:cubicBezTo>
                <a:cubicBezTo>
                  <a:pt x="7248" y="21600"/>
                  <a:pt x="14891" y="21349"/>
                  <a:pt x="18033" y="17628"/>
                </a:cubicBezTo>
                <a:cubicBezTo>
                  <a:pt x="20807" y="14342"/>
                  <a:pt x="20978" y="11556"/>
                  <a:pt x="20585" y="8814"/>
                </a:cubicBezTo>
                <a:cubicBezTo>
                  <a:pt x="20193" y="6072"/>
                  <a:pt x="17954" y="4344"/>
                  <a:pt x="16658" y="1371"/>
                </a:cubicBezTo>
              </a:path>
            </a:pathLst>
          </a:custGeom>
          <a:noFill/>
          <a:ln w="76200" cap="flat">
            <a:solidFill>
              <a:srgbClr val="FF7F00"/>
            </a:solidFill>
            <a:prstDash val="solid"/>
            <a:miter lim="800000"/>
            <a:headEnd type="none" w="med" len="med"/>
            <a:tailEnd type="triangle" w="med" len="med"/>
          </a:ln>
        </p:spPr>
        <p:txBody>
          <a:bodyPr lIns="0" tIns="0" rIns="0" bIns="0"/>
          <a:lstStyle/>
          <a:p>
            <a:endParaRPr lang="en-US"/>
          </a:p>
        </p:txBody>
      </p:sp>
      <p:pic>
        <p:nvPicPr>
          <p:cNvPr id="56331" name="Picture 11"/>
          <p:cNvPicPr>
            <a:picLocks noChangeAspect="1" noChangeArrowheads="1"/>
          </p:cNvPicPr>
          <p:nvPr/>
        </p:nvPicPr>
        <p:blipFill>
          <a:blip r:embed="rId7" cstate="print"/>
          <a:srcRect/>
          <a:stretch>
            <a:fillRect/>
          </a:stretch>
        </p:blipFill>
        <p:spPr bwMode="auto">
          <a:xfrm>
            <a:off x="2991445" y="4438055"/>
            <a:ext cx="2294930" cy="660797"/>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214282" y="1571612"/>
            <a:ext cx="8786874" cy="5072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a:grpSpLocks/>
          </p:cNvGrpSpPr>
          <p:nvPr/>
        </p:nvGrpSpPr>
        <p:grpSpPr bwMode="auto">
          <a:xfrm>
            <a:off x="160735" y="1777008"/>
            <a:ext cx="6851303" cy="4804172"/>
            <a:chOff x="0" y="0"/>
            <a:chExt cx="6138" cy="4304"/>
          </a:xfrm>
        </p:grpSpPr>
        <p:pic>
          <p:nvPicPr>
            <p:cNvPr id="62466" name="Picture 2"/>
            <p:cNvPicPr>
              <a:picLocks noChangeAspect="1" noChangeArrowheads="1"/>
            </p:cNvPicPr>
            <p:nvPr/>
          </p:nvPicPr>
          <p:blipFill>
            <a:blip r:embed="rId2" cstate="print"/>
            <a:srcRect/>
            <a:stretch>
              <a:fillRect/>
            </a:stretch>
          </p:blipFill>
          <p:spPr bwMode="auto">
            <a:xfrm>
              <a:off x="208" y="0"/>
              <a:ext cx="5930" cy="4224"/>
            </a:xfrm>
            <a:prstGeom prst="rect">
              <a:avLst/>
            </a:prstGeom>
            <a:noFill/>
            <a:ln w="12700" cap="flat">
              <a:noFill/>
              <a:miter lim="800000"/>
              <a:headEnd/>
              <a:tailEnd/>
            </a:ln>
          </p:spPr>
        </p:pic>
        <p:sp>
          <p:nvSpPr>
            <p:cNvPr id="62467" name="Rectangle 3"/>
            <p:cNvSpPr>
              <a:spLocks/>
            </p:cNvSpPr>
            <p:nvPr/>
          </p:nvSpPr>
          <p:spPr bwMode="auto">
            <a:xfrm>
              <a:off x="800" y="192"/>
              <a:ext cx="2680" cy="1568"/>
            </a:xfrm>
            <a:prstGeom prst="rect">
              <a:avLst/>
            </a:prstGeom>
            <a:solidFill>
              <a:srgbClr val="FFFFFF"/>
            </a:solidFill>
            <a:ln w="25400" cap="flat">
              <a:noFill/>
              <a:miter lim="800000"/>
              <a:headEnd type="none" w="med" len="med"/>
              <a:tailEnd type="none" w="med" len="med"/>
            </a:ln>
          </p:spPr>
          <p:txBody>
            <a:bodyPr lIns="0" tIns="0" rIns="0" bIns="0"/>
            <a:lstStyle/>
            <a:p>
              <a:endParaRPr lang="en-US"/>
            </a:p>
          </p:txBody>
        </p:sp>
        <p:sp>
          <p:nvSpPr>
            <p:cNvPr id="62468" name="Rectangle 4"/>
            <p:cNvSpPr>
              <a:spLocks/>
            </p:cNvSpPr>
            <p:nvPr/>
          </p:nvSpPr>
          <p:spPr bwMode="auto">
            <a:xfrm>
              <a:off x="808" y="1512"/>
              <a:ext cx="2376" cy="328"/>
            </a:xfrm>
            <a:prstGeom prst="rect">
              <a:avLst/>
            </a:prstGeom>
            <a:solidFill>
              <a:srgbClr val="FFFFFF"/>
            </a:solidFill>
            <a:ln w="25400" cap="flat">
              <a:noFill/>
              <a:miter lim="800000"/>
              <a:headEnd type="none" w="med" len="med"/>
              <a:tailEnd type="none" w="med" len="med"/>
            </a:ln>
          </p:spPr>
          <p:txBody>
            <a:bodyPr lIns="0" tIns="0" rIns="0" bIns="0"/>
            <a:lstStyle/>
            <a:p>
              <a:endParaRPr lang="en-US"/>
            </a:p>
          </p:txBody>
        </p:sp>
        <p:sp>
          <p:nvSpPr>
            <p:cNvPr id="62469" name="Rectangle 5"/>
            <p:cNvSpPr>
              <a:spLocks/>
            </p:cNvSpPr>
            <p:nvPr/>
          </p:nvSpPr>
          <p:spPr bwMode="auto">
            <a:xfrm>
              <a:off x="0" y="4208"/>
              <a:ext cx="3168" cy="96"/>
            </a:xfrm>
            <a:prstGeom prst="rect">
              <a:avLst/>
            </a:prstGeom>
            <a:solidFill>
              <a:srgbClr val="FFFFFF"/>
            </a:solidFill>
            <a:ln w="25400" cap="flat">
              <a:noFill/>
              <a:miter lim="800000"/>
              <a:headEnd type="none" w="med" len="med"/>
              <a:tailEnd type="none" w="med" len="med"/>
            </a:ln>
          </p:spPr>
          <p:txBody>
            <a:bodyPr lIns="0" tIns="0" rIns="0" bIns="0"/>
            <a:lstStyle/>
            <a:p>
              <a:endParaRPr lang="en-US"/>
            </a:p>
          </p:txBody>
        </p:sp>
        <p:sp>
          <p:nvSpPr>
            <p:cNvPr id="62470" name="Rectangle 6"/>
            <p:cNvSpPr>
              <a:spLocks/>
            </p:cNvSpPr>
            <p:nvPr/>
          </p:nvSpPr>
          <p:spPr bwMode="auto">
            <a:xfrm>
              <a:off x="64" y="3648"/>
              <a:ext cx="240" cy="312"/>
            </a:xfrm>
            <a:prstGeom prst="rect">
              <a:avLst/>
            </a:prstGeom>
            <a:solidFill>
              <a:srgbClr val="FFFFFF"/>
            </a:solidFill>
            <a:ln w="25400" cap="flat">
              <a:noFill/>
              <a:miter lim="800000"/>
              <a:headEnd type="none" w="med" len="med"/>
              <a:tailEnd type="none" w="med" len="med"/>
            </a:ln>
          </p:spPr>
          <p:txBody>
            <a:bodyPr lIns="0" tIns="0" rIns="0" bIns="0"/>
            <a:lstStyle/>
            <a:p>
              <a:endParaRPr lang="en-US"/>
            </a:p>
          </p:txBody>
        </p:sp>
        <p:sp>
          <p:nvSpPr>
            <p:cNvPr id="62471" name="Rectangle 7"/>
            <p:cNvSpPr>
              <a:spLocks/>
            </p:cNvSpPr>
            <p:nvPr/>
          </p:nvSpPr>
          <p:spPr bwMode="auto">
            <a:xfrm>
              <a:off x="4136" y="4208"/>
              <a:ext cx="800" cy="80"/>
            </a:xfrm>
            <a:prstGeom prst="rect">
              <a:avLst/>
            </a:prstGeom>
            <a:solidFill>
              <a:srgbClr val="FFFFFF"/>
            </a:solidFill>
            <a:ln w="25400" cap="flat">
              <a:noFill/>
              <a:miter lim="800000"/>
              <a:headEnd type="none" w="med" len="med"/>
              <a:tailEnd type="none" w="med" len="med"/>
            </a:ln>
          </p:spPr>
          <p:txBody>
            <a:bodyPr lIns="0" tIns="0" rIns="0" bIns="0"/>
            <a:lstStyle/>
            <a:p>
              <a:endParaRPr lang="en-US"/>
            </a:p>
          </p:txBody>
        </p:sp>
      </p:grpSp>
      <p:sp>
        <p:nvSpPr>
          <p:cNvPr id="62472" name="Rectangle 8"/>
          <p:cNvSpPr>
            <a:spLocks noGrp="1" noChangeArrowheads="1"/>
          </p:cNvSpPr>
          <p:nvPr>
            <p:ph type="title"/>
          </p:nvPr>
        </p:nvSpPr>
        <p:spPr>
          <a:ln/>
        </p:spPr>
        <p:txBody>
          <a:bodyPr lIns="64291" tIns="32146" rIns="64291" bIns="32146"/>
          <a:lstStyle/>
          <a:p>
            <a:r>
              <a:rPr lang="en-US"/>
              <a:t>Analysis vs. Simulations</a:t>
            </a:r>
          </a:p>
        </p:txBody>
      </p:sp>
      <p:sp>
        <p:nvSpPr>
          <p:cNvPr id="62473" name="Rectangle 9"/>
          <p:cNvSpPr>
            <a:spLocks/>
          </p:cNvSpPr>
          <p:nvPr/>
        </p:nvSpPr>
        <p:spPr bwMode="auto">
          <a:xfrm>
            <a:off x="7081242" y="1660922"/>
            <a:ext cx="892969" cy="4089797"/>
          </a:xfrm>
          <a:prstGeom prst="rect">
            <a:avLst/>
          </a:prstGeom>
          <a:solidFill>
            <a:srgbClr val="FFFFFF"/>
          </a:solidFill>
          <a:ln w="25400" cap="flat">
            <a:noFill/>
            <a:miter lim="800000"/>
            <a:headEnd type="none" w="med" len="med"/>
            <a:tailEnd type="none" w="med" len="med"/>
          </a:ln>
        </p:spPr>
        <p:txBody>
          <a:bodyPr lIns="0" tIns="0" rIns="0" bIns="0"/>
          <a:lstStyle/>
          <a:p>
            <a:endParaRPr lang="en-US"/>
          </a:p>
        </p:txBody>
      </p:sp>
      <p:pic>
        <p:nvPicPr>
          <p:cNvPr id="62474" name="Picture 10"/>
          <p:cNvPicPr>
            <a:picLocks noChangeAspect="1" noChangeArrowheads="1"/>
          </p:cNvPicPr>
          <p:nvPr/>
        </p:nvPicPr>
        <p:blipFill>
          <a:blip r:embed="rId3" cstate="print"/>
          <a:srcRect/>
          <a:stretch>
            <a:fillRect/>
          </a:stretch>
        </p:blipFill>
        <p:spPr bwMode="auto">
          <a:xfrm>
            <a:off x="6947297" y="5161359"/>
            <a:ext cx="133945" cy="526852"/>
          </a:xfrm>
          <a:prstGeom prst="rect">
            <a:avLst/>
          </a:prstGeom>
          <a:noFill/>
          <a:ln w="12700" cap="flat">
            <a:noFill/>
            <a:miter lim="800000"/>
            <a:headEnd/>
            <a:tailEnd/>
          </a:ln>
        </p:spPr>
      </p:pic>
      <p:sp>
        <p:nvSpPr>
          <p:cNvPr id="62475" name="Rectangle 11"/>
          <p:cNvSpPr>
            <a:spLocks/>
          </p:cNvSpPr>
          <p:nvPr/>
        </p:nvSpPr>
        <p:spPr bwMode="auto">
          <a:xfrm>
            <a:off x="7097986" y="5143928"/>
            <a:ext cx="1566134" cy="517065"/>
          </a:xfrm>
          <a:prstGeom prst="rect">
            <a:avLst/>
          </a:prstGeom>
          <a:noFill/>
          <a:ln w="12700" cap="flat">
            <a:noFill/>
            <a:miter lim="800000"/>
            <a:headEnd type="none" w="med" len="med"/>
            <a:tailEnd type="none" w="med" len="med"/>
          </a:ln>
        </p:spPr>
        <p:txBody>
          <a:bodyPr wrap="none" lIns="0" tIns="0" rIns="0" bIns="0" anchor="ctr">
            <a:spAutoFit/>
          </a:bodyPr>
          <a:lstStyle/>
          <a:p>
            <a:pPr algn="l">
              <a:lnSpc>
                <a:spcPct val="80000"/>
              </a:lnSpc>
            </a:pPr>
            <a:r>
              <a:rPr lang="en-US" sz="2100" dirty="0">
                <a:ea typeface="Gill Sans" charset="0"/>
                <a:cs typeface="Gill Sans" charset="0"/>
              </a:rPr>
              <a:t>DEAMON</a:t>
            </a:r>
          </a:p>
          <a:p>
            <a:pPr algn="l">
              <a:lnSpc>
                <a:spcPct val="80000"/>
              </a:lnSpc>
            </a:pPr>
            <a:r>
              <a:rPr lang="en-US" sz="2100" dirty="0">
                <a:ea typeface="Gill Sans" charset="0"/>
                <a:cs typeface="Gill Sans" charset="0"/>
              </a:rPr>
              <a:t>clause size=1</a:t>
            </a:r>
          </a:p>
        </p:txBody>
      </p:sp>
      <p:pic>
        <p:nvPicPr>
          <p:cNvPr id="62476" name="Picture 12"/>
          <p:cNvPicPr>
            <a:picLocks noChangeAspect="1" noChangeArrowheads="1"/>
          </p:cNvPicPr>
          <p:nvPr/>
        </p:nvPicPr>
        <p:blipFill>
          <a:blip r:embed="rId3" cstate="print"/>
          <a:srcRect/>
          <a:stretch>
            <a:fillRect/>
          </a:stretch>
        </p:blipFill>
        <p:spPr bwMode="auto">
          <a:xfrm>
            <a:off x="6947297" y="2946797"/>
            <a:ext cx="160734" cy="634008"/>
          </a:xfrm>
          <a:prstGeom prst="rect">
            <a:avLst/>
          </a:prstGeom>
          <a:noFill/>
          <a:ln w="12700" cap="flat">
            <a:noFill/>
            <a:miter lim="800000"/>
            <a:headEnd/>
            <a:tailEnd/>
          </a:ln>
        </p:spPr>
      </p:pic>
      <p:sp>
        <p:nvSpPr>
          <p:cNvPr id="62477" name="Rectangle 13"/>
          <p:cNvSpPr>
            <a:spLocks/>
          </p:cNvSpPr>
          <p:nvPr/>
        </p:nvSpPr>
        <p:spPr bwMode="auto">
          <a:xfrm>
            <a:off x="7099102" y="2969549"/>
            <a:ext cx="1566134" cy="517065"/>
          </a:xfrm>
          <a:prstGeom prst="rect">
            <a:avLst/>
          </a:prstGeom>
          <a:noFill/>
          <a:ln w="12700" cap="flat">
            <a:noFill/>
            <a:miter lim="800000"/>
            <a:headEnd type="none" w="med" len="med"/>
            <a:tailEnd type="none" w="med" len="med"/>
          </a:ln>
        </p:spPr>
        <p:txBody>
          <a:bodyPr wrap="none" lIns="0" tIns="0" rIns="0" bIns="0" anchor="ctr">
            <a:spAutoFit/>
          </a:bodyPr>
          <a:lstStyle/>
          <a:p>
            <a:pPr algn="l">
              <a:lnSpc>
                <a:spcPct val="80000"/>
              </a:lnSpc>
            </a:pPr>
            <a:r>
              <a:rPr lang="en-US" sz="2100" dirty="0">
                <a:ea typeface="Gill Sans" charset="0"/>
                <a:cs typeface="Gill Sans" charset="0"/>
              </a:rPr>
              <a:t>DEAMON</a:t>
            </a:r>
          </a:p>
          <a:p>
            <a:pPr algn="l">
              <a:lnSpc>
                <a:spcPct val="80000"/>
              </a:lnSpc>
            </a:pPr>
            <a:r>
              <a:rPr lang="en-US" sz="2100" dirty="0">
                <a:ea typeface="Gill Sans" charset="0"/>
                <a:cs typeface="Gill Sans" charset="0"/>
              </a:rPr>
              <a:t>clause size=2</a:t>
            </a:r>
          </a:p>
        </p:txBody>
      </p:sp>
      <p:pic>
        <p:nvPicPr>
          <p:cNvPr id="62478" name="Picture 14"/>
          <p:cNvPicPr>
            <a:picLocks noChangeAspect="1" noChangeArrowheads="1"/>
          </p:cNvPicPr>
          <p:nvPr/>
        </p:nvPicPr>
        <p:blipFill>
          <a:blip r:embed="rId3" cstate="print"/>
          <a:srcRect/>
          <a:stretch>
            <a:fillRect/>
          </a:stretch>
        </p:blipFill>
        <p:spPr bwMode="auto">
          <a:xfrm>
            <a:off x="6947297" y="2044898"/>
            <a:ext cx="160734" cy="634008"/>
          </a:xfrm>
          <a:prstGeom prst="rect">
            <a:avLst/>
          </a:prstGeom>
          <a:noFill/>
          <a:ln w="12700" cap="flat">
            <a:noFill/>
            <a:miter lim="800000"/>
            <a:headEnd/>
            <a:tailEnd/>
          </a:ln>
        </p:spPr>
      </p:pic>
      <p:sp>
        <p:nvSpPr>
          <p:cNvPr id="62479" name="Rectangle 15"/>
          <p:cNvSpPr>
            <a:spLocks/>
          </p:cNvSpPr>
          <p:nvPr/>
        </p:nvSpPr>
        <p:spPr bwMode="auto">
          <a:xfrm>
            <a:off x="7099102" y="2076580"/>
            <a:ext cx="1566134" cy="517065"/>
          </a:xfrm>
          <a:prstGeom prst="rect">
            <a:avLst/>
          </a:prstGeom>
          <a:noFill/>
          <a:ln w="12700" cap="flat">
            <a:noFill/>
            <a:miter lim="800000"/>
            <a:headEnd type="none" w="med" len="med"/>
            <a:tailEnd type="none" w="med" len="med"/>
          </a:ln>
        </p:spPr>
        <p:txBody>
          <a:bodyPr wrap="none" lIns="0" tIns="0" rIns="0" bIns="0" anchor="ctr">
            <a:spAutoFit/>
          </a:bodyPr>
          <a:lstStyle/>
          <a:p>
            <a:pPr algn="l">
              <a:lnSpc>
                <a:spcPct val="80000"/>
              </a:lnSpc>
            </a:pPr>
            <a:r>
              <a:rPr lang="en-US" sz="2100" dirty="0">
                <a:ea typeface="Gill Sans" charset="0"/>
                <a:cs typeface="Gill Sans" charset="0"/>
              </a:rPr>
              <a:t>DEAMON</a:t>
            </a:r>
          </a:p>
          <a:p>
            <a:pPr algn="l">
              <a:lnSpc>
                <a:spcPct val="80000"/>
              </a:lnSpc>
            </a:pPr>
            <a:r>
              <a:rPr lang="en-US" sz="2100" dirty="0">
                <a:ea typeface="Gill Sans" charset="0"/>
                <a:cs typeface="Gill Sans" charset="0"/>
              </a:rPr>
              <a:t>clause size=3</a:t>
            </a:r>
          </a:p>
        </p:txBody>
      </p:sp>
      <p:grpSp>
        <p:nvGrpSpPr>
          <p:cNvPr id="3" name="Group 16"/>
          <p:cNvGrpSpPr>
            <a:grpSpLocks/>
          </p:cNvGrpSpPr>
          <p:nvPr/>
        </p:nvGrpSpPr>
        <p:grpSpPr bwMode="auto">
          <a:xfrm>
            <a:off x="2357437" y="2312789"/>
            <a:ext cx="1205508" cy="294680"/>
            <a:chOff x="0" y="0"/>
            <a:chExt cx="1080" cy="264"/>
          </a:xfrm>
        </p:grpSpPr>
        <p:pic>
          <p:nvPicPr>
            <p:cNvPr id="62481" name="Picture 17"/>
            <p:cNvPicPr>
              <a:picLocks noChangeAspect="1" noChangeArrowheads="1"/>
            </p:cNvPicPr>
            <p:nvPr/>
          </p:nvPicPr>
          <p:blipFill>
            <a:blip r:embed="rId4" cstate="print"/>
            <a:srcRect/>
            <a:stretch>
              <a:fillRect/>
            </a:stretch>
          </p:blipFill>
          <p:spPr bwMode="auto">
            <a:xfrm>
              <a:off x="0" y="0"/>
              <a:ext cx="288" cy="240"/>
            </a:xfrm>
            <a:prstGeom prst="rect">
              <a:avLst/>
            </a:prstGeom>
            <a:noFill/>
            <a:ln w="12700" cap="flat">
              <a:noFill/>
              <a:miter lim="800000"/>
              <a:headEnd/>
              <a:tailEnd/>
            </a:ln>
          </p:spPr>
        </p:pic>
        <p:pic>
          <p:nvPicPr>
            <p:cNvPr id="62482" name="Picture 18"/>
            <p:cNvPicPr>
              <a:picLocks noChangeAspect="1" noChangeArrowheads="1"/>
            </p:cNvPicPr>
            <p:nvPr/>
          </p:nvPicPr>
          <p:blipFill>
            <a:blip r:embed="rId5" cstate="print"/>
            <a:srcRect/>
            <a:stretch>
              <a:fillRect/>
            </a:stretch>
          </p:blipFill>
          <p:spPr bwMode="auto">
            <a:xfrm>
              <a:off x="248" y="0"/>
              <a:ext cx="328" cy="264"/>
            </a:xfrm>
            <a:prstGeom prst="rect">
              <a:avLst/>
            </a:prstGeom>
            <a:noFill/>
            <a:ln w="12700" cap="flat">
              <a:noFill/>
              <a:miter lim="800000"/>
              <a:headEnd/>
              <a:tailEnd/>
            </a:ln>
          </p:spPr>
        </p:pic>
        <p:pic>
          <p:nvPicPr>
            <p:cNvPr id="62483" name="Picture 19"/>
            <p:cNvPicPr>
              <a:picLocks noChangeAspect="1" noChangeArrowheads="1"/>
            </p:cNvPicPr>
            <p:nvPr/>
          </p:nvPicPr>
          <p:blipFill>
            <a:blip r:embed="rId6" cstate="print"/>
            <a:srcRect/>
            <a:stretch>
              <a:fillRect/>
            </a:stretch>
          </p:blipFill>
          <p:spPr bwMode="auto">
            <a:xfrm>
              <a:off x="576" y="0"/>
              <a:ext cx="272" cy="264"/>
            </a:xfrm>
            <a:prstGeom prst="rect">
              <a:avLst/>
            </a:prstGeom>
            <a:noFill/>
            <a:ln w="12700" cap="flat">
              <a:noFill/>
              <a:miter lim="800000"/>
              <a:headEnd/>
              <a:tailEnd/>
            </a:ln>
          </p:spPr>
        </p:pic>
        <p:pic>
          <p:nvPicPr>
            <p:cNvPr id="62484" name="Picture 20"/>
            <p:cNvPicPr>
              <a:picLocks noChangeAspect="1" noChangeArrowheads="1"/>
            </p:cNvPicPr>
            <p:nvPr/>
          </p:nvPicPr>
          <p:blipFill>
            <a:blip r:embed="rId7" cstate="print"/>
            <a:srcRect/>
            <a:stretch>
              <a:fillRect/>
            </a:stretch>
          </p:blipFill>
          <p:spPr bwMode="auto">
            <a:xfrm>
              <a:off x="792" y="32"/>
              <a:ext cx="288" cy="216"/>
            </a:xfrm>
            <a:prstGeom prst="rect">
              <a:avLst/>
            </a:prstGeom>
            <a:noFill/>
            <a:ln w="12700" cap="flat">
              <a:noFill/>
              <a:miter lim="800000"/>
              <a:headEnd/>
              <a:tailEnd/>
            </a:ln>
          </p:spPr>
        </p:pic>
      </p:grpSp>
      <p:grpSp>
        <p:nvGrpSpPr>
          <p:cNvPr id="4" name="Group 21"/>
          <p:cNvGrpSpPr>
            <a:grpSpLocks/>
          </p:cNvGrpSpPr>
          <p:nvPr/>
        </p:nvGrpSpPr>
        <p:grpSpPr bwMode="auto">
          <a:xfrm>
            <a:off x="2348508" y="2027039"/>
            <a:ext cx="1276945" cy="312539"/>
            <a:chOff x="0" y="0"/>
            <a:chExt cx="1144" cy="280"/>
          </a:xfrm>
        </p:grpSpPr>
        <p:pic>
          <p:nvPicPr>
            <p:cNvPr id="62486" name="Picture 22"/>
            <p:cNvPicPr>
              <a:picLocks noChangeAspect="1" noChangeArrowheads="1"/>
            </p:cNvPicPr>
            <p:nvPr/>
          </p:nvPicPr>
          <p:blipFill>
            <a:blip r:embed="rId8" cstate="print"/>
            <a:srcRect/>
            <a:stretch>
              <a:fillRect/>
            </a:stretch>
          </p:blipFill>
          <p:spPr bwMode="auto">
            <a:xfrm>
              <a:off x="0" y="0"/>
              <a:ext cx="328" cy="248"/>
            </a:xfrm>
            <a:prstGeom prst="rect">
              <a:avLst/>
            </a:prstGeom>
            <a:noFill/>
            <a:ln w="12700" cap="flat">
              <a:noFill/>
              <a:miter lim="800000"/>
              <a:headEnd/>
              <a:tailEnd/>
            </a:ln>
          </p:spPr>
        </p:pic>
        <p:pic>
          <p:nvPicPr>
            <p:cNvPr id="62487" name="Picture 23"/>
            <p:cNvPicPr>
              <a:picLocks noChangeAspect="1" noChangeArrowheads="1"/>
            </p:cNvPicPr>
            <p:nvPr/>
          </p:nvPicPr>
          <p:blipFill>
            <a:blip r:embed="rId9" cstate="print"/>
            <a:srcRect/>
            <a:stretch>
              <a:fillRect/>
            </a:stretch>
          </p:blipFill>
          <p:spPr bwMode="auto">
            <a:xfrm>
              <a:off x="304" y="16"/>
              <a:ext cx="280" cy="264"/>
            </a:xfrm>
            <a:prstGeom prst="rect">
              <a:avLst/>
            </a:prstGeom>
            <a:noFill/>
            <a:ln w="12700" cap="flat">
              <a:noFill/>
              <a:miter lim="800000"/>
              <a:headEnd/>
              <a:tailEnd/>
            </a:ln>
          </p:spPr>
        </p:pic>
        <p:pic>
          <p:nvPicPr>
            <p:cNvPr id="62488" name="Picture 24"/>
            <p:cNvPicPr>
              <a:picLocks noChangeAspect="1" noChangeArrowheads="1"/>
            </p:cNvPicPr>
            <p:nvPr/>
          </p:nvPicPr>
          <p:blipFill>
            <a:blip r:embed="rId10" cstate="print"/>
            <a:srcRect/>
            <a:stretch>
              <a:fillRect/>
            </a:stretch>
          </p:blipFill>
          <p:spPr bwMode="auto">
            <a:xfrm>
              <a:off x="576" y="24"/>
              <a:ext cx="304" cy="224"/>
            </a:xfrm>
            <a:prstGeom prst="rect">
              <a:avLst/>
            </a:prstGeom>
            <a:noFill/>
            <a:ln w="12700" cap="flat">
              <a:noFill/>
              <a:miter lim="800000"/>
              <a:headEnd/>
              <a:tailEnd/>
            </a:ln>
          </p:spPr>
        </p:pic>
        <p:pic>
          <p:nvPicPr>
            <p:cNvPr id="62489" name="Picture 25"/>
            <p:cNvPicPr>
              <a:picLocks noChangeAspect="1" noChangeArrowheads="1"/>
            </p:cNvPicPr>
            <p:nvPr/>
          </p:nvPicPr>
          <p:blipFill>
            <a:blip r:embed="rId11" cstate="print"/>
            <a:srcRect/>
            <a:stretch>
              <a:fillRect/>
            </a:stretch>
          </p:blipFill>
          <p:spPr bwMode="auto">
            <a:xfrm>
              <a:off x="864" y="48"/>
              <a:ext cx="280" cy="216"/>
            </a:xfrm>
            <a:prstGeom prst="rect">
              <a:avLst/>
            </a:prstGeom>
            <a:noFill/>
            <a:ln w="12700" cap="flat">
              <a:noFill/>
              <a:miter lim="800000"/>
              <a:headEnd/>
              <a:tailEnd/>
            </a:ln>
          </p:spPr>
        </p:pic>
      </p:grpSp>
      <p:sp>
        <p:nvSpPr>
          <p:cNvPr id="62490" name="Rectangle 26"/>
          <p:cNvSpPr>
            <a:spLocks/>
          </p:cNvSpPr>
          <p:nvPr/>
        </p:nvSpPr>
        <p:spPr bwMode="auto">
          <a:xfrm>
            <a:off x="1073795" y="2270522"/>
            <a:ext cx="875240" cy="307777"/>
          </a:xfrm>
          <a:prstGeom prst="rect">
            <a:avLst/>
          </a:prstGeom>
          <a:noFill/>
          <a:ln w="12700" cap="flat">
            <a:noFill/>
            <a:miter lim="800000"/>
            <a:headEnd type="none" w="med" len="med"/>
            <a:tailEnd type="none" w="med" len="med"/>
          </a:ln>
        </p:spPr>
        <p:txBody>
          <a:bodyPr wrap="none" lIns="0" tIns="0" rIns="0" bIns="0" anchor="ctr">
            <a:spAutoFit/>
          </a:bodyPr>
          <a:lstStyle/>
          <a:p>
            <a:r>
              <a:rPr lang="en-US" sz="2000" dirty="0">
                <a:ea typeface="Gill Sans" charset="0"/>
                <a:cs typeface="Gill Sans" charset="0"/>
              </a:rPr>
              <a:t>Analysis</a:t>
            </a:r>
          </a:p>
        </p:txBody>
      </p:sp>
      <p:sp>
        <p:nvSpPr>
          <p:cNvPr id="62491" name="Rectangle 27"/>
          <p:cNvSpPr>
            <a:spLocks/>
          </p:cNvSpPr>
          <p:nvPr/>
        </p:nvSpPr>
        <p:spPr bwMode="auto">
          <a:xfrm>
            <a:off x="1071563" y="2007096"/>
            <a:ext cx="1158972" cy="307777"/>
          </a:xfrm>
          <a:prstGeom prst="rect">
            <a:avLst/>
          </a:prstGeom>
          <a:noFill/>
          <a:ln w="12700" cap="flat">
            <a:noFill/>
            <a:miter lim="800000"/>
            <a:headEnd type="none" w="med" len="med"/>
            <a:tailEnd type="none" w="med" len="med"/>
          </a:ln>
        </p:spPr>
        <p:txBody>
          <a:bodyPr wrap="none" lIns="0" tIns="0" rIns="0" bIns="0" anchor="ctr">
            <a:spAutoFit/>
          </a:bodyPr>
          <a:lstStyle/>
          <a:p>
            <a:r>
              <a:rPr lang="en-US" sz="2000" dirty="0">
                <a:ea typeface="Gill Sans" charset="0"/>
                <a:cs typeface="Gill Sans" charset="0"/>
              </a:rPr>
              <a:t>Simulation</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4282" y="1571612"/>
            <a:ext cx="8786874" cy="5072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41" name="Rectangle 1"/>
          <p:cNvSpPr>
            <a:spLocks noGrp="1" noChangeArrowheads="1"/>
          </p:cNvSpPr>
          <p:nvPr>
            <p:ph type="title"/>
          </p:nvPr>
        </p:nvSpPr>
        <p:spPr>
          <a:ln/>
        </p:spPr>
        <p:txBody>
          <a:bodyPr lIns="64291" tIns="32146" rIns="64291" bIns="32146"/>
          <a:lstStyle/>
          <a:p>
            <a:r>
              <a:rPr lang="en-US"/>
              <a:t>DEAMON saves energy</a:t>
            </a:r>
          </a:p>
        </p:txBody>
      </p:sp>
      <p:grpSp>
        <p:nvGrpSpPr>
          <p:cNvPr id="2" name="Group 2"/>
          <p:cNvGrpSpPr>
            <a:grpSpLocks/>
          </p:cNvGrpSpPr>
          <p:nvPr/>
        </p:nvGrpSpPr>
        <p:grpSpPr bwMode="auto">
          <a:xfrm>
            <a:off x="250031" y="1660922"/>
            <a:ext cx="7634883" cy="4866680"/>
            <a:chOff x="0" y="0"/>
            <a:chExt cx="6840" cy="4360"/>
          </a:xfrm>
        </p:grpSpPr>
        <p:pic>
          <p:nvPicPr>
            <p:cNvPr id="61443" name="Picture 3"/>
            <p:cNvPicPr>
              <a:picLocks noChangeAspect="1" noChangeArrowheads="1"/>
            </p:cNvPicPr>
            <p:nvPr/>
          </p:nvPicPr>
          <p:blipFill>
            <a:blip r:embed="rId2" cstate="print"/>
            <a:srcRect/>
            <a:stretch>
              <a:fillRect/>
            </a:stretch>
          </p:blipFill>
          <p:spPr bwMode="auto">
            <a:xfrm>
              <a:off x="0" y="16"/>
              <a:ext cx="6082" cy="4344"/>
            </a:xfrm>
            <a:prstGeom prst="rect">
              <a:avLst/>
            </a:prstGeom>
            <a:noFill/>
            <a:ln w="12700" cap="flat">
              <a:noFill/>
              <a:miter lim="800000"/>
              <a:headEnd/>
              <a:tailEnd/>
            </a:ln>
          </p:spPr>
        </p:pic>
        <p:sp>
          <p:nvSpPr>
            <p:cNvPr id="61444" name="Rectangle 4"/>
            <p:cNvSpPr>
              <a:spLocks/>
            </p:cNvSpPr>
            <p:nvPr/>
          </p:nvSpPr>
          <p:spPr bwMode="auto">
            <a:xfrm>
              <a:off x="6040" y="0"/>
              <a:ext cx="800" cy="3664"/>
            </a:xfrm>
            <a:prstGeom prst="rect">
              <a:avLst/>
            </a:prstGeom>
            <a:solidFill>
              <a:srgbClr val="FFFFFF"/>
            </a:solidFill>
            <a:ln w="25400" cap="flat">
              <a:noFill/>
              <a:miter lim="800000"/>
              <a:headEnd type="none" w="med" len="med"/>
              <a:tailEnd type="none" w="med" len="med"/>
            </a:ln>
          </p:spPr>
          <p:txBody>
            <a:bodyPr lIns="0" tIns="0" rIns="0" bIns="0"/>
            <a:lstStyle/>
            <a:p>
              <a:endParaRPr lang="en-US"/>
            </a:p>
          </p:txBody>
        </p:sp>
        <p:sp>
          <p:nvSpPr>
            <p:cNvPr id="61445" name="Rectangle 5"/>
            <p:cNvSpPr>
              <a:spLocks/>
            </p:cNvSpPr>
            <p:nvPr/>
          </p:nvSpPr>
          <p:spPr bwMode="auto">
            <a:xfrm>
              <a:off x="752" y="216"/>
              <a:ext cx="2776" cy="1520"/>
            </a:xfrm>
            <a:prstGeom prst="rect">
              <a:avLst/>
            </a:prstGeom>
            <a:solidFill>
              <a:srgbClr val="FFFFFF"/>
            </a:solidFill>
            <a:ln w="25400" cap="flat">
              <a:noFill/>
              <a:miter lim="800000"/>
              <a:headEnd type="none" w="med" len="med"/>
              <a:tailEnd type="none" w="med" len="med"/>
            </a:ln>
          </p:spPr>
          <p:txBody>
            <a:bodyPr lIns="0" tIns="0" rIns="0" bIns="0"/>
            <a:lstStyle/>
            <a:p>
              <a:endParaRPr lang="en-US"/>
            </a:p>
          </p:txBody>
        </p:sp>
      </p:grpSp>
      <p:pic>
        <p:nvPicPr>
          <p:cNvPr id="61446" name="Picture 6"/>
          <p:cNvPicPr>
            <a:picLocks noChangeAspect="1" noChangeArrowheads="1"/>
          </p:cNvPicPr>
          <p:nvPr/>
        </p:nvPicPr>
        <p:blipFill>
          <a:blip r:embed="rId3" cstate="print"/>
          <a:srcRect/>
          <a:stretch>
            <a:fillRect/>
          </a:stretch>
        </p:blipFill>
        <p:spPr bwMode="auto">
          <a:xfrm>
            <a:off x="6956227" y="2035969"/>
            <a:ext cx="169664" cy="696516"/>
          </a:xfrm>
          <a:prstGeom prst="rect">
            <a:avLst/>
          </a:prstGeom>
          <a:noFill/>
          <a:ln w="12700" cap="flat">
            <a:noFill/>
            <a:miter lim="800000"/>
            <a:headEnd/>
            <a:tailEnd/>
          </a:ln>
        </p:spPr>
      </p:pic>
      <p:sp>
        <p:nvSpPr>
          <p:cNvPr id="61447" name="Rectangle 7"/>
          <p:cNvSpPr>
            <a:spLocks/>
          </p:cNvSpPr>
          <p:nvPr/>
        </p:nvSpPr>
        <p:spPr bwMode="auto">
          <a:xfrm>
            <a:off x="7122542" y="2079983"/>
            <a:ext cx="1261820" cy="581698"/>
          </a:xfrm>
          <a:prstGeom prst="rect">
            <a:avLst/>
          </a:prstGeom>
          <a:noFill/>
          <a:ln w="12700" cap="flat">
            <a:noFill/>
            <a:miter lim="800000"/>
            <a:headEnd type="none" w="med" len="med"/>
            <a:tailEnd type="none" w="med" len="med"/>
          </a:ln>
        </p:spPr>
        <p:txBody>
          <a:bodyPr wrap="none" lIns="0" tIns="0" rIns="0" bIns="0" anchor="ctr">
            <a:spAutoFit/>
          </a:bodyPr>
          <a:lstStyle/>
          <a:p>
            <a:pPr>
              <a:lnSpc>
                <a:spcPct val="90000"/>
              </a:lnSpc>
            </a:pPr>
            <a:r>
              <a:rPr lang="en-US" sz="2100" dirty="0">
                <a:ea typeface="Gill Sans" charset="0"/>
                <a:cs typeface="Gill Sans" charset="0"/>
              </a:rPr>
              <a:t>Differential</a:t>
            </a:r>
          </a:p>
          <a:p>
            <a:pPr>
              <a:lnSpc>
                <a:spcPct val="90000"/>
              </a:lnSpc>
            </a:pPr>
            <a:r>
              <a:rPr lang="en-US" sz="2100" dirty="0">
                <a:ea typeface="Gill Sans" charset="0"/>
                <a:cs typeface="Gill Sans" charset="0"/>
              </a:rPr>
              <a:t>Monitoring</a:t>
            </a:r>
          </a:p>
        </p:txBody>
      </p:sp>
      <p:pic>
        <p:nvPicPr>
          <p:cNvPr id="61448" name="Picture 8"/>
          <p:cNvPicPr>
            <a:picLocks noChangeAspect="1" noChangeArrowheads="1"/>
          </p:cNvPicPr>
          <p:nvPr/>
        </p:nvPicPr>
        <p:blipFill>
          <a:blip r:embed="rId4" cstate="print"/>
          <a:srcRect/>
          <a:stretch>
            <a:fillRect/>
          </a:stretch>
        </p:blipFill>
        <p:spPr bwMode="auto">
          <a:xfrm>
            <a:off x="6947297" y="5125640"/>
            <a:ext cx="133945" cy="526852"/>
          </a:xfrm>
          <a:prstGeom prst="rect">
            <a:avLst/>
          </a:prstGeom>
          <a:noFill/>
          <a:ln w="12700" cap="flat">
            <a:noFill/>
            <a:miter lim="800000"/>
            <a:headEnd/>
            <a:tailEnd/>
          </a:ln>
        </p:spPr>
      </p:pic>
      <p:sp>
        <p:nvSpPr>
          <p:cNvPr id="61449" name="Rectangle 9"/>
          <p:cNvSpPr>
            <a:spLocks/>
          </p:cNvSpPr>
          <p:nvPr/>
        </p:nvSpPr>
        <p:spPr bwMode="auto">
          <a:xfrm>
            <a:off x="7097986" y="5108209"/>
            <a:ext cx="1566134" cy="517065"/>
          </a:xfrm>
          <a:prstGeom prst="rect">
            <a:avLst/>
          </a:prstGeom>
          <a:noFill/>
          <a:ln w="12700" cap="flat">
            <a:noFill/>
            <a:miter lim="800000"/>
            <a:headEnd type="none" w="med" len="med"/>
            <a:tailEnd type="none" w="med" len="med"/>
          </a:ln>
        </p:spPr>
        <p:txBody>
          <a:bodyPr wrap="none" lIns="0" tIns="0" rIns="0" bIns="0" anchor="ctr">
            <a:spAutoFit/>
          </a:bodyPr>
          <a:lstStyle/>
          <a:p>
            <a:pPr algn="l">
              <a:lnSpc>
                <a:spcPct val="80000"/>
              </a:lnSpc>
            </a:pPr>
            <a:r>
              <a:rPr lang="en-US" sz="2100" dirty="0">
                <a:ea typeface="Gill Sans" charset="0"/>
                <a:cs typeface="Gill Sans" charset="0"/>
              </a:rPr>
              <a:t>DEAMON</a:t>
            </a:r>
          </a:p>
          <a:p>
            <a:pPr algn="l">
              <a:lnSpc>
                <a:spcPct val="80000"/>
              </a:lnSpc>
            </a:pPr>
            <a:r>
              <a:rPr lang="en-US" sz="2100" dirty="0">
                <a:ea typeface="Gill Sans" charset="0"/>
                <a:cs typeface="Gill Sans" charset="0"/>
              </a:rPr>
              <a:t>clause size=1</a:t>
            </a:r>
          </a:p>
        </p:txBody>
      </p:sp>
      <p:pic>
        <p:nvPicPr>
          <p:cNvPr id="61450" name="Picture 10"/>
          <p:cNvPicPr>
            <a:picLocks noChangeAspect="1" noChangeArrowheads="1"/>
          </p:cNvPicPr>
          <p:nvPr/>
        </p:nvPicPr>
        <p:blipFill>
          <a:blip r:embed="rId4" cstate="print"/>
          <a:srcRect/>
          <a:stretch>
            <a:fillRect/>
          </a:stretch>
        </p:blipFill>
        <p:spPr bwMode="auto">
          <a:xfrm>
            <a:off x="6947297" y="4054078"/>
            <a:ext cx="133945" cy="526852"/>
          </a:xfrm>
          <a:prstGeom prst="rect">
            <a:avLst/>
          </a:prstGeom>
          <a:noFill/>
          <a:ln w="12700" cap="flat">
            <a:noFill/>
            <a:miter lim="800000"/>
            <a:headEnd/>
            <a:tailEnd/>
          </a:ln>
        </p:spPr>
      </p:pic>
      <p:sp>
        <p:nvSpPr>
          <p:cNvPr id="61451" name="Rectangle 11"/>
          <p:cNvSpPr>
            <a:spLocks/>
          </p:cNvSpPr>
          <p:nvPr/>
        </p:nvSpPr>
        <p:spPr bwMode="auto">
          <a:xfrm>
            <a:off x="7099102" y="4041112"/>
            <a:ext cx="1792157" cy="517065"/>
          </a:xfrm>
          <a:prstGeom prst="rect">
            <a:avLst/>
          </a:prstGeom>
          <a:noFill/>
          <a:ln w="12700" cap="flat">
            <a:noFill/>
            <a:miter lim="800000"/>
            <a:headEnd type="none" w="med" len="med"/>
            <a:tailEnd type="none" w="med" len="med"/>
          </a:ln>
        </p:spPr>
        <p:txBody>
          <a:bodyPr wrap="none" lIns="0" tIns="0" rIns="0" bIns="0" anchor="ctr">
            <a:spAutoFit/>
          </a:bodyPr>
          <a:lstStyle/>
          <a:p>
            <a:pPr algn="l">
              <a:lnSpc>
                <a:spcPct val="80000"/>
              </a:lnSpc>
            </a:pPr>
            <a:r>
              <a:rPr lang="en-US" sz="2100" dirty="0">
                <a:ea typeface="Gill Sans" charset="0"/>
                <a:cs typeface="Gill Sans" charset="0"/>
              </a:rPr>
              <a:t>DEAMON</a:t>
            </a:r>
          </a:p>
          <a:p>
            <a:pPr algn="l">
              <a:lnSpc>
                <a:spcPct val="80000"/>
              </a:lnSpc>
            </a:pPr>
            <a:r>
              <a:rPr lang="en-US" sz="2100" dirty="0">
                <a:ea typeface="Gill Sans" charset="0"/>
                <a:cs typeface="Gill Sans" charset="0"/>
              </a:rPr>
              <a:t>clause size=2,4</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Goal</a:t>
            </a:r>
          </a:p>
          <a:p>
            <a:pPr lvl="1"/>
            <a:r>
              <a:rPr lang="en-US" dirty="0" smtClean="0"/>
              <a:t>Verify if the sensor data belongs to the right person</a:t>
            </a:r>
          </a:p>
          <a:p>
            <a:pPr lvl="1"/>
            <a:r>
              <a:rPr lang="en-US" dirty="0" smtClean="0"/>
              <a:t>Continuous verification</a:t>
            </a:r>
          </a:p>
          <a:p>
            <a:pPr lvl="1"/>
            <a:r>
              <a:rPr lang="en-US" dirty="0" smtClean="0"/>
              <a:t>Non-permanent identification</a:t>
            </a:r>
          </a:p>
          <a:p>
            <a:r>
              <a:rPr lang="en-US" dirty="0" smtClean="0"/>
              <a:t>ECG-based activity-aware patient authentication</a:t>
            </a:r>
          </a:p>
          <a:p>
            <a:pPr lvl="1"/>
            <a:r>
              <a:rPr lang="en-US" sz="2000" i="1" dirty="0" smtClean="0">
                <a:solidFill>
                  <a:srgbClr val="00B050"/>
                </a:solidFill>
              </a:rPr>
              <a:t>[ICMI-MLMI’09]</a:t>
            </a:r>
            <a:endParaRPr lang="en-US" sz="2000" dirty="0" smtClean="0"/>
          </a:p>
          <a:p>
            <a:pPr lvl="1"/>
            <a:r>
              <a:rPr lang="en-US" dirty="0" smtClean="0"/>
              <a:t>Wearable ECG sensor &amp; activity sensor</a:t>
            </a:r>
          </a:p>
          <a:p>
            <a:pPr lvl="1"/>
            <a:r>
              <a:rPr lang="en-US" dirty="0" smtClean="0"/>
              <a:t>Classification by Machine Learning</a:t>
            </a:r>
          </a:p>
          <a:p>
            <a:endParaRPr lang="en-US" dirty="0" smtClean="0"/>
          </a:p>
          <a:p>
            <a:pPr lvl="1"/>
            <a:endParaRPr lang="en-US" dirty="0" smtClean="0"/>
          </a:p>
          <a:p>
            <a:pPr lvl="1">
              <a:buNone/>
            </a:pPr>
            <a:endParaRPr lang="en-US" dirty="0"/>
          </a:p>
        </p:txBody>
      </p:sp>
      <p:sp>
        <p:nvSpPr>
          <p:cNvPr id="3" name="Slide Number Placeholder 2"/>
          <p:cNvSpPr>
            <a:spLocks noGrp="1"/>
          </p:cNvSpPr>
          <p:nvPr>
            <p:ph type="sldNum" sz="quarter" idx="11"/>
          </p:nvPr>
        </p:nvSpPr>
        <p:spPr/>
        <p:txBody>
          <a:bodyPr/>
          <a:lstStyle/>
          <a:p>
            <a:fld id="{924FACF3-EF75-46F7-975A-1938ACD241CA}" type="slidenum">
              <a:rPr lang="en-US" smtClean="0"/>
              <a:pPr/>
              <a:t>44</a:t>
            </a:fld>
            <a:endParaRPr lang="en-US" dirty="0"/>
          </a:p>
        </p:txBody>
      </p:sp>
      <p:sp>
        <p:nvSpPr>
          <p:cNvPr id="4" name="Title 3"/>
          <p:cNvSpPr>
            <a:spLocks noGrp="1"/>
          </p:cNvSpPr>
          <p:nvPr>
            <p:ph type="title"/>
          </p:nvPr>
        </p:nvSpPr>
        <p:spPr/>
        <p:txBody>
          <a:bodyPr>
            <a:normAutofit/>
          </a:bodyPr>
          <a:lstStyle/>
          <a:p>
            <a:r>
              <a:rPr lang="en-US" sz="4000" dirty="0" smtClean="0"/>
              <a:t>Patient verification in Remote H. M.</a:t>
            </a:r>
            <a:endParaRPr lang="en-US" sz="4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ecg-features.png"/>
          <p:cNvPicPr>
            <a:picLocks noGrp="1" noChangeAspect="1"/>
          </p:cNvPicPr>
          <p:nvPr>
            <p:ph idx="1"/>
          </p:nvPr>
        </p:nvPicPr>
        <p:blipFill>
          <a:blip r:embed="rId2" cstate="print"/>
          <a:stretch>
            <a:fillRect/>
          </a:stretch>
        </p:blipFill>
        <p:spPr>
          <a:xfrm>
            <a:off x="5251340" y="4143380"/>
            <a:ext cx="3464064" cy="2007899"/>
          </a:xfrm>
        </p:spPr>
      </p:pic>
      <p:sp>
        <p:nvSpPr>
          <p:cNvPr id="3" name="Slide Number Placeholder 2"/>
          <p:cNvSpPr>
            <a:spLocks noGrp="1"/>
          </p:cNvSpPr>
          <p:nvPr>
            <p:ph type="sldNum" sz="quarter" idx="11"/>
          </p:nvPr>
        </p:nvSpPr>
        <p:spPr/>
        <p:txBody>
          <a:bodyPr/>
          <a:lstStyle/>
          <a:p>
            <a:fld id="{924FACF3-EF75-46F7-975A-1938ACD241CA}" type="slidenum">
              <a:rPr lang="en-US" smtClean="0"/>
              <a:pPr/>
              <a:t>45</a:t>
            </a:fld>
            <a:endParaRPr lang="en-US" dirty="0"/>
          </a:p>
        </p:txBody>
      </p:sp>
      <p:sp>
        <p:nvSpPr>
          <p:cNvPr id="4" name="Title 3"/>
          <p:cNvSpPr>
            <a:spLocks noGrp="1"/>
          </p:cNvSpPr>
          <p:nvPr>
            <p:ph type="title"/>
          </p:nvPr>
        </p:nvSpPr>
        <p:spPr/>
        <p:txBody>
          <a:bodyPr/>
          <a:lstStyle/>
          <a:p>
            <a:r>
              <a:rPr lang="en-US" dirty="0" smtClean="0"/>
              <a:t>Feature extraction</a:t>
            </a:r>
            <a:endParaRPr lang="en-US" dirty="0"/>
          </a:p>
        </p:txBody>
      </p:sp>
      <p:pic>
        <p:nvPicPr>
          <p:cNvPr id="6" name="Picture 5" descr="arch.png"/>
          <p:cNvPicPr>
            <a:picLocks noChangeAspect="1"/>
          </p:cNvPicPr>
          <p:nvPr/>
        </p:nvPicPr>
        <p:blipFill>
          <a:blip r:embed="rId3" cstate="print"/>
          <a:stretch>
            <a:fillRect/>
          </a:stretch>
        </p:blipFill>
        <p:spPr>
          <a:xfrm>
            <a:off x="464995" y="4316654"/>
            <a:ext cx="4500594" cy="1755551"/>
          </a:xfrm>
          <a:prstGeom prst="rect">
            <a:avLst/>
          </a:prstGeom>
        </p:spPr>
      </p:pic>
      <p:sp>
        <p:nvSpPr>
          <p:cNvPr id="7" name="Text Placeholder 6"/>
          <p:cNvSpPr>
            <a:spLocks noGrp="1"/>
          </p:cNvSpPr>
          <p:nvPr>
            <p:ph type="body" idx="4294967295"/>
          </p:nvPr>
        </p:nvSpPr>
        <p:spPr/>
        <p:txBody>
          <a:bodyPr/>
          <a:lstStyle/>
          <a:p>
            <a:r>
              <a:rPr lang="en-US" dirty="0" smtClean="0"/>
              <a:t>Features:</a:t>
            </a:r>
          </a:p>
          <a:p>
            <a:pPr lvl="1"/>
            <a:r>
              <a:rPr lang="en-US" dirty="0" err="1" smtClean="0"/>
              <a:t>Fiducial</a:t>
            </a:r>
            <a:r>
              <a:rPr lang="en-US" dirty="0" smtClean="0"/>
              <a:t>: R-R, QR-slope, RS-slope,</a:t>
            </a:r>
          </a:p>
          <a:p>
            <a:pPr lvl="1"/>
            <a:r>
              <a:rPr lang="en-US" dirty="0" smtClean="0"/>
              <a:t>Non-</a:t>
            </a:r>
            <a:r>
              <a:rPr lang="en-US" dirty="0" err="1" smtClean="0"/>
              <a:t>fiducial</a:t>
            </a:r>
            <a:r>
              <a:rPr lang="en-US" dirty="0" smtClean="0"/>
              <a:t>: Auto-Correlation</a:t>
            </a:r>
          </a:p>
          <a:p>
            <a:pPr lvl="1"/>
            <a:r>
              <a:rPr lang="en-US" dirty="0" smtClean="0"/>
              <a:t>Accelerometer means/variations</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Classification methods</a:t>
            </a:r>
          </a:p>
          <a:p>
            <a:pPr lvl="1"/>
            <a:r>
              <a:rPr lang="en-US" dirty="0" smtClean="0"/>
              <a:t>K-Nearest Neighbor (KNN)</a:t>
            </a:r>
          </a:p>
          <a:p>
            <a:pPr lvl="1"/>
            <a:r>
              <a:rPr lang="en-US" dirty="0" smtClean="0"/>
              <a:t>Bayesian Network</a:t>
            </a:r>
          </a:p>
          <a:p>
            <a:pPr lvl="1">
              <a:buNone/>
            </a:pPr>
            <a:endParaRPr lang="en-US" dirty="0" smtClean="0"/>
          </a:p>
          <a:p>
            <a:r>
              <a:rPr lang="en-US" dirty="0" smtClean="0"/>
              <a:t>Patient verification</a:t>
            </a:r>
          </a:p>
          <a:p>
            <a:pPr lvl="1"/>
            <a:r>
              <a:rPr lang="en-US" dirty="0" smtClean="0"/>
              <a:t>Binary classification using imposter model</a:t>
            </a:r>
            <a:endParaRPr lang="en-US" dirty="0"/>
          </a:p>
        </p:txBody>
      </p:sp>
      <p:sp>
        <p:nvSpPr>
          <p:cNvPr id="3" name="Slide Number Placeholder 2"/>
          <p:cNvSpPr>
            <a:spLocks noGrp="1"/>
          </p:cNvSpPr>
          <p:nvPr>
            <p:ph type="sldNum" sz="quarter" idx="11"/>
          </p:nvPr>
        </p:nvSpPr>
        <p:spPr/>
        <p:txBody>
          <a:bodyPr/>
          <a:lstStyle/>
          <a:p>
            <a:fld id="{924FACF3-EF75-46F7-975A-1938ACD241CA}" type="slidenum">
              <a:rPr lang="en-US" smtClean="0"/>
              <a:pPr/>
              <a:t>46</a:t>
            </a:fld>
            <a:endParaRPr lang="en-US" dirty="0"/>
          </a:p>
        </p:txBody>
      </p:sp>
      <p:sp>
        <p:nvSpPr>
          <p:cNvPr id="4" name="Title 3"/>
          <p:cNvSpPr>
            <a:spLocks noGrp="1"/>
          </p:cNvSpPr>
          <p:nvPr>
            <p:ph type="title"/>
          </p:nvPr>
        </p:nvSpPr>
        <p:spPr/>
        <p:txBody>
          <a:bodyPr/>
          <a:lstStyle/>
          <a:p>
            <a:r>
              <a:rPr lang="en-US" dirty="0" smtClean="0"/>
              <a:t>Classification and decision</a:t>
            </a:r>
            <a:endParaRPr lang="en-US" dirty="0"/>
          </a:p>
        </p:txBody>
      </p:sp>
      <p:pic>
        <p:nvPicPr>
          <p:cNvPr id="5" name="Picture 4" descr="bayes4.png"/>
          <p:cNvPicPr>
            <a:picLocks noChangeAspect="1"/>
          </p:cNvPicPr>
          <p:nvPr/>
        </p:nvPicPr>
        <p:blipFill>
          <a:blip r:embed="rId2" cstate="print"/>
          <a:stretch>
            <a:fillRect/>
          </a:stretch>
        </p:blipFill>
        <p:spPr>
          <a:xfrm>
            <a:off x="6364313" y="2714620"/>
            <a:ext cx="1664071" cy="1273959"/>
          </a:xfrm>
          <a:prstGeom prst="rect">
            <a:avLst/>
          </a:prstGeom>
        </p:spPr>
      </p:pic>
      <p:pic>
        <p:nvPicPr>
          <p:cNvPr id="6" name="Picture 5" descr="activity-unaware-bn.png"/>
          <p:cNvPicPr>
            <a:picLocks noChangeAspect="1"/>
          </p:cNvPicPr>
          <p:nvPr/>
        </p:nvPicPr>
        <p:blipFill>
          <a:blip r:embed="rId3" cstate="print"/>
          <a:stretch>
            <a:fillRect/>
          </a:stretch>
        </p:blipFill>
        <p:spPr>
          <a:xfrm>
            <a:off x="4067944" y="2708920"/>
            <a:ext cx="1585286" cy="1284989"/>
          </a:xfrm>
          <a:prstGeom prst="rect">
            <a:avLst/>
          </a:prstGeom>
        </p:spPr>
      </p:pic>
      <p:pic>
        <p:nvPicPr>
          <p:cNvPr id="7" name="Picture 6" descr="auth-result.png"/>
          <p:cNvPicPr>
            <a:picLocks noChangeAspect="1"/>
          </p:cNvPicPr>
          <p:nvPr/>
        </p:nvPicPr>
        <p:blipFill>
          <a:blip r:embed="rId4" cstate="print"/>
          <a:stretch>
            <a:fillRect/>
          </a:stretch>
        </p:blipFill>
        <p:spPr>
          <a:xfrm>
            <a:off x="566503" y="4904281"/>
            <a:ext cx="7749913" cy="1657289"/>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Architecture for People-cent. Sensing</a:t>
            </a:r>
            <a:endParaRPr lang="en-US" dirty="0"/>
          </a:p>
        </p:txBody>
      </p:sp>
      <p:pic>
        <p:nvPicPr>
          <p:cNvPr id="4" name="Content Placeholder 3" descr="anonysense-base.png"/>
          <p:cNvPicPr>
            <a:picLocks noGrp="1" noChangeAspect="1"/>
          </p:cNvPicPr>
          <p:nvPr>
            <p:ph idx="1"/>
          </p:nvPr>
        </p:nvPicPr>
        <p:blipFill>
          <a:blip r:embed="rId2" cstate="print"/>
          <a:stretch>
            <a:fillRect/>
          </a:stretch>
        </p:blipFill>
        <p:spPr>
          <a:xfrm>
            <a:off x="1291589" y="1600200"/>
            <a:ext cx="6560821" cy="4525963"/>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HMC offer?</a:t>
            </a:r>
            <a:endParaRPr lang="en-US" dirty="0"/>
          </a:p>
        </p:txBody>
      </p:sp>
      <p:sp>
        <p:nvSpPr>
          <p:cNvPr id="3" name="Content Placeholder 2"/>
          <p:cNvSpPr>
            <a:spLocks noGrp="1"/>
          </p:cNvSpPr>
          <p:nvPr>
            <p:ph idx="1"/>
          </p:nvPr>
        </p:nvSpPr>
        <p:spPr/>
        <p:txBody>
          <a:bodyPr>
            <a:normAutofit lnSpcReduction="10000"/>
          </a:bodyPr>
          <a:lstStyle/>
          <a:p>
            <a:r>
              <a:rPr lang="en-US" dirty="0" smtClean="0"/>
              <a:t>Human-centric mobile computing </a:t>
            </a:r>
          </a:p>
          <a:p>
            <a:pPr lvl="1"/>
            <a:r>
              <a:rPr lang="en-US" dirty="0" smtClean="0"/>
              <a:t>Everyone has one</a:t>
            </a:r>
          </a:p>
          <a:p>
            <a:pPr lvl="1"/>
            <a:r>
              <a:rPr lang="en-US" dirty="0" smtClean="0"/>
              <a:t>Always carried by the user</a:t>
            </a:r>
          </a:p>
          <a:p>
            <a:pPr lvl="1"/>
            <a:r>
              <a:rPr lang="en-US" dirty="0" smtClean="0"/>
              <a:t>Always interacts with the user</a:t>
            </a:r>
          </a:p>
          <a:p>
            <a:pPr lvl="1"/>
            <a:r>
              <a:rPr lang="en-US" dirty="0" smtClean="0"/>
              <a:t>Always connected</a:t>
            </a:r>
          </a:p>
          <a:p>
            <a:pPr lvl="1"/>
            <a:r>
              <a:rPr lang="en-US" dirty="0" smtClean="0"/>
              <a:t>Improving computation power</a:t>
            </a:r>
          </a:p>
          <a:p>
            <a:pPr lvl="1"/>
            <a:r>
              <a:rPr lang="en-US" dirty="0" smtClean="0"/>
              <a:t>Sensing capability</a:t>
            </a:r>
          </a:p>
          <a:p>
            <a:r>
              <a:rPr lang="en-US" dirty="0" smtClean="0"/>
              <a:t>What can mobile device learn about the user?</a:t>
            </a:r>
          </a:p>
          <a:p>
            <a:r>
              <a:rPr lang="en-US" dirty="0" smtClean="0"/>
              <a:t>What can we do with such information?</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Data about the User</a:t>
            </a:r>
            <a:endParaRPr lang="en-US" dirty="0"/>
          </a:p>
        </p:txBody>
      </p:sp>
      <p:sp>
        <p:nvSpPr>
          <p:cNvPr id="3" name="Content Placeholder 2"/>
          <p:cNvSpPr>
            <a:spLocks noGrp="1"/>
          </p:cNvSpPr>
          <p:nvPr>
            <p:ph idx="1"/>
          </p:nvPr>
        </p:nvSpPr>
        <p:spPr/>
        <p:txBody>
          <a:bodyPr>
            <a:normAutofit/>
          </a:bodyPr>
          <a:lstStyle/>
          <a:p>
            <a:r>
              <a:rPr lang="en-US" dirty="0" smtClean="0"/>
              <a:t>Hard sensor</a:t>
            </a:r>
          </a:p>
          <a:p>
            <a:pPr lvl="1"/>
            <a:r>
              <a:rPr lang="en-US" dirty="0" smtClean="0"/>
              <a:t>Location: GPS, Cell tower (Google), </a:t>
            </a:r>
            <a:r>
              <a:rPr lang="en-US" dirty="0" err="1" smtClean="0"/>
              <a:t>WiFi</a:t>
            </a:r>
            <a:r>
              <a:rPr lang="en-US" dirty="0" smtClean="0"/>
              <a:t> (Skyhook)</a:t>
            </a:r>
          </a:p>
          <a:p>
            <a:pPr lvl="1"/>
            <a:r>
              <a:rPr lang="en-US" dirty="0" smtClean="0"/>
              <a:t>Motion: accelerometer</a:t>
            </a:r>
          </a:p>
          <a:p>
            <a:pPr lvl="1"/>
            <a:r>
              <a:rPr lang="en-US" dirty="0" smtClean="0"/>
              <a:t>Proximity, Light, Audio, Video</a:t>
            </a:r>
          </a:p>
          <a:p>
            <a:r>
              <a:rPr lang="en-US" dirty="0" smtClean="0"/>
              <a:t>Soft sensor</a:t>
            </a:r>
          </a:p>
          <a:p>
            <a:pPr lvl="1"/>
            <a:r>
              <a:rPr lang="en-US" dirty="0" smtClean="0"/>
              <a:t>Explicit: schedule, </a:t>
            </a:r>
            <a:r>
              <a:rPr lang="en-US" dirty="0" err="1" smtClean="0"/>
              <a:t>todo</a:t>
            </a:r>
            <a:r>
              <a:rPr lang="en-US" dirty="0" smtClean="0"/>
              <a:t> list, contacts</a:t>
            </a:r>
          </a:p>
          <a:p>
            <a:pPr lvl="1"/>
            <a:r>
              <a:rPr lang="en-US" dirty="0" smtClean="0"/>
              <a:t>Implicit	: web browsing, email, chat, app usage, resource usage, …</a:t>
            </a:r>
          </a:p>
          <a:p>
            <a:pPr lvl="1"/>
            <a:endParaRPr lang="en-US" dirty="0" smtClean="0"/>
          </a:p>
          <a:p>
            <a:pPr lvl="1"/>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Presentation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Pick a research paper (from the list), review it, present to the class, and lead discussion</a:t>
            </a:r>
          </a:p>
          <a:p>
            <a:r>
              <a:rPr lang="en-US" dirty="0" smtClean="0"/>
              <a:t>Purpose:</a:t>
            </a:r>
          </a:p>
          <a:p>
            <a:pPr lvl="1"/>
            <a:r>
              <a:rPr lang="en-US" dirty="0" smtClean="0"/>
              <a:t>Improve presentation skill (20%)</a:t>
            </a:r>
          </a:p>
          <a:p>
            <a:pPr lvl="2"/>
            <a:r>
              <a:rPr lang="en-US" dirty="0"/>
              <a:t>T</a:t>
            </a:r>
            <a:r>
              <a:rPr lang="en-US" dirty="0" smtClean="0"/>
              <a:t>alk &amp; slides </a:t>
            </a:r>
            <a:r>
              <a:rPr lang="en-US" i="1" dirty="0" smtClean="0"/>
              <a:t>understandable</a:t>
            </a:r>
            <a:r>
              <a:rPr lang="en-US" dirty="0" smtClean="0"/>
              <a:t>? </a:t>
            </a:r>
          </a:p>
          <a:p>
            <a:pPr lvl="1"/>
            <a:r>
              <a:rPr lang="en-US" dirty="0" smtClean="0"/>
              <a:t>In-depth understanding of the selected paper (10%)</a:t>
            </a:r>
          </a:p>
          <a:p>
            <a:pPr lvl="2"/>
            <a:r>
              <a:rPr lang="en-US" dirty="0" smtClean="0"/>
              <a:t>Technical correctness</a:t>
            </a:r>
          </a:p>
          <a:p>
            <a:pPr lvl="2"/>
            <a:r>
              <a:rPr lang="en-US" dirty="0" smtClean="0"/>
              <a:t>Knowledge on the topic: Q&amp;A</a:t>
            </a:r>
          </a:p>
          <a:p>
            <a:pPr lvl="2"/>
            <a:r>
              <a:rPr lang="en-US" dirty="0" smtClean="0"/>
              <a:t>Evaluation of the paper: pros/cons, future direction</a:t>
            </a:r>
            <a:endParaRPr lang="en-US" dirty="0"/>
          </a:p>
          <a:p>
            <a:pPr lvl="1"/>
            <a:r>
              <a:rPr lang="en-US" dirty="0" smtClean="0"/>
              <a:t>Improve discussion skill (10%)</a:t>
            </a:r>
          </a:p>
          <a:p>
            <a:pPr lvl="2"/>
            <a:r>
              <a:rPr lang="en-US" dirty="0" smtClean="0"/>
              <a:t>Constructive comments</a:t>
            </a:r>
          </a:p>
          <a:p>
            <a:pPr lvl="2"/>
            <a:r>
              <a:rPr lang="en-US" dirty="0" smtClean="0"/>
              <a:t>Participation gets score!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processing of Human</a:t>
            </a:r>
            <a:endParaRPr lang="en-US" dirty="0"/>
          </a:p>
        </p:txBody>
      </p:sp>
      <p:grpSp>
        <p:nvGrpSpPr>
          <p:cNvPr id="32" name="Group 31"/>
          <p:cNvGrpSpPr/>
          <p:nvPr/>
        </p:nvGrpSpPr>
        <p:grpSpPr>
          <a:xfrm>
            <a:off x="971600" y="5600391"/>
            <a:ext cx="7814665" cy="720080"/>
            <a:chOff x="971600" y="5600391"/>
            <a:chExt cx="7814665" cy="720080"/>
          </a:xfrm>
        </p:grpSpPr>
        <p:sp>
          <p:nvSpPr>
            <p:cNvPr id="4" name="Rounded Rectangle 3"/>
            <p:cNvSpPr/>
            <p:nvPr/>
          </p:nvSpPr>
          <p:spPr>
            <a:xfrm>
              <a:off x="971600" y="5682952"/>
              <a:ext cx="2664296" cy="55436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Neural Sense</a:t>
              </a:r>
              <a:endParaRPr lang="en-US" dirty="0"/>
            </a:p>
          </p:txBody>
        </p:sp>
        <p:sp>
          <p:nvSpPr>
            <p:cNvPr id="17" name="Can 16"/>
            <p:cNvSpPr/>
            <p:nvPr/>
          </p:nvSpPr>
          <p:spPr>
            <a:xfrm>
              <a:off x="4572000" y="5600391"/>
              <a:ext cx="2088232" cy="720080"/>
            </a:xfrm>
            <a:prstGeom prst="ca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Basic Instinct</a:t>
              </a:r>
              <a:endParaRPr lang="en-US" dirty="0"/>
            </a:p>
          </p:txBody>
        </p:sp>
        <p:cxnSp>
          <p:nvCxnSpPr>
            <p:cNvPr id="18" name="Straight Arrow Connector 17"/>
            <p:cNvCxnSpPr>
              <a:stCxn id="17" idx="2"/>
              <a:endCxn id="4" idx="3"/>
            </p:cNvCxnSpPr>
            <p:nvPr/>
          </p:nvCxnSpPr>
          <p:spPr>
            <a:xfrm rot="10800000">
              <a:off x="3635896" y="5960133"/>
              <a:ext cx="936104" cy="29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8" name="TextBox 27"/>
            <p:cNvSpPr txBox="1"/>
            <p:nvPr/>
          </p:nvSpPr>
          <p:spPr>
            <a:xfrm>
              <a:off x="6804248" y="5805264"/>
              <a:ext cx="1982017" cy="369332"/>
            </a:xfrm>
            <a:prstGeom prst="rect">
              <a:avLst/>
            </a:prstGeom>
            <a:noFill/>
          </p:spPr>
          <p:txBody>
            <a:bodyPr wrap="none" rtlCol="0">
              <a:spAutoFit/>
            </a:bodyPr>
            <a:lstStyle/>
            <a:p>
              <a:r>
                <a:rPr lang="en-US" i="1" dirty="0" smtClean="0"/>
                <a:t>I smell something…</a:t>
              </a:r>
              <a:endParaRPr lang="en-US" i="1" dirty="0"/>
            </a:p>
          </p:txBody>
        </p:sp>
      </p:grpSp>
      <p:grpSp>
        <p:nvGrpSpPr>
          <p:cNvPr id="33" name="Group 32"/>
          <p:cNvGrpSpPr/>
          <p:nvPr/>
        </p:nvGrpSpPr>
        <p:grpSpPr>
          <a:xfrm>
            <a:off x="971600" y="4221088"/>
            <a:ext cx="7926811" cy="1375385"/>
            <a:chOff x="971600" y="4221088"/>
            <a:chExt cx="7926811" cy="1375385"/>
          </a:xfrm>
        </p:grpSpPr>
        <p:sp>
          <p:nvSpPr>
            <p:cNvPr id="6" name="Rounded Rectangle 5"/>
            <p:cNvSpPr/>
            <p:nvPr/>
          </p:nvSpPr>
          <p:spPr>
            <a:xfrm>
              <a:off x="971600" y="4379572"/>
              <a:ext cx="2664296" cy="55436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Cognitive Recognition</a:t>
              </a:r>
              <a:endParaRPr lang="en-US" dirty="0"/>
            </a:p>
          </p:txBody>
        </p:sp>
        <p:sp>
          <p:nvSpPr>
            <p:cNvPr id="8" name="Can 7"/>
            <p:cNvSpPr/>
            <p:nvPr/>
          </p:nvSpPr>
          <p:spPr>
            <a:xfrm>
              <a:off x="4572000" y="4221088"/>
              <a:ext cx="2088232" cy="864096"/>
            </a:xfrm>
            <a:prstGeom prst="ca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Perceptive rules</a:t>
              </a:r>
            </a:p>
            <a:p>
              <a:pPr algn="ctr"/>
              <a:r>
                <a:rPr lang="en-US" dirty="0" smtClean="0"/>
                <a:t>Experience, training</a:t>
              </a:r>
              <a:endParaRPr lang="en-US" dirty="0"/>
            </a:p>
          </p:txBody>
        </p:sp>
        <p:sp>
          <p:nvSpPr>
            <p:cNvPr id="11" name="Up Arrow 10"/>
            <p:cNvSpPr/>
            <p:nvPr/>
          </p:nvSpPr>
          <p:spPr>
            <a:xfrm>
              <a:off x="2051720" y="5020409"/>
              <a:ext cx="360040" cy="576064"/>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16" name="Straight Arrow Connector 15"/>
            <p:cNvCxnSpPr>
              <a:stCxn id="8" idx="2"/>
              <a:endCxn id="6" idx="3"/>
            </p:cNvCxnSpPr>
            <p:nvPr/>
          </p:nvCxnSpPr>
          <p:spPr>
            <a:xfrm rot="10800000" flipV="1">
              <a:off x="3635896" y="4653136"/>
              <a:ext cx="936104" cy="3616"/>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9" name="TextBox 28"/>
            <p:cNvSpPr txBox="1"/>
            <p:nvPr/>
          </p:nvSpPr>
          <p:spPr>
            <a:xfrm>
              <a:off x="6804248" y="4437112"/>
              <a:ext cx="2094163" cy="369332"/>
            </a:xfrm>
            <a:prstGeom prst="rect">
              <a:avLst/>
            </a:prstGeom>
            <a:noFill/>
          </p:spPr>
          <p:txBody>
            <a:bodyPr wrap="none" rtlCol="0">
              <a:spAutoFit/>
            </a:bodyPr>
            <a:lstStyle/>
            <a:p>
              <a:r>
                <a:rPr lang="en-US" i="1" dirty="0" smtClean="0"/>
                <a:t>It smells like burning</a:t>
              </a:r>
              <a:endParaRPr lang="en-US" i="1" dirty="0"/>
            </a:p>
          </p:txBody>
        </p:sp>
      </p:grpSp>
      <p:grpSp>
        <p:nvGrpSpPr>
          <p:cNvPr id="34" name="Group 33"/>
          <p:cNvGrpSpPr/>
          <p:nvPr/>
        </p:nvGrpSpPr>
        <p:grpSpPr>
          <a:xfrm>
            <a:off x="971600" y="2924944"/>
            <a:ext cx="7987405" cy="1368151"/>
            <a:chOff x="971600" y="2924944"/>
            <a:chExt cx="7987405" cy="1368151"/>
          </a:xfrm>
        </p:grpSpPr>
        <p:sp>
          <p:nvSpPr>
            <p:cNvPr id="7" name="Rounded Rectangle 6"/>
            <p:cNvSpPr/>
            <p:nvPr/>
          </p:nvSpPr>
          <p:spPr>
            <a:xfrm>
              <a:off x="971600" y="3076194"/>
              <a:ext cx="2664296" cy="55436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Reasoning</a:t>
              </a:r>
              <a:endParaRPr lang="en-US" dirty="0"/>
            </a:p>
          </p:txBody>
        </p:sp>
        <p:sp>
          <p:nvSpPr>
            <p:cNvPr id="9" name="Can 8"/>
            <p:cNvSpPr/>
            <p:nvPr/>
          </p:nvSpPr>
          <p:spPr>
            <a:xfrm>
              <a:off x="4572000" y="2924944"/>
              <a:ext cx="2088232" cy="864096"/>
            </a:xfrm>
            <a:prstGeom prst="ca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Logical rules, Statistical facts</a:t>
              </a:r>
              <a:endParaRPr lang="en-US" dirty="0"/>
            </a:p>
          </p:txBody>
        </p:sp>
        <p:sp>
          <p:nvSpPr>
            <p:cNvPr id="12" name="Up Arrow 11"/>
            <p:cNvSpPr/>
            <p:nvPr/>
          </p:nvSpPr>
          <p:spPr>
            <a:xfrm>
              <a:off x="2051720" y="3717031"/>
              <a:ext cx="360040" cy="576064"/>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22" name="Straight Arrow Connector 21"/>
            <p:cNvCxnSpPr>
              <a:stCxn id="9" idx="2"/>
              <a:endCxn id="7" idx="3"/>
            </p:cNvCxnSpPr>
            <p:nvPr/>
          </p:nvCxnSpPr>
          <p:spPr>
            <a:xfrm rot="10800000">
              <a:off x="3635896" y="3353374"/>
              <a:ext cx="936104" cy="361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30" name="TextBox 29"/>
            <p:cNvSpPr txBox="1"/>
            <p:nvPr/>
          </p:nvSpPr>
          <p:spPr>
            <a:xfrm>
              <a:off x="6804248" y="2924944"/>
              <a:ext cx="2154757" cy="923330"/>
            </a:xfrm>
            <a:prstGeom prst="rect">
              <a:avLst/>
            </a:prstGeom>
            <a:noFill/>
          </p:spPr>
          <p:txBody>
            <a:bodyPr wrap="none" rtlCol="0">
              <a:spAutoFit/>
            </a:bodyPr>
            <a:lstStyle/>
            <a:p>
              <a:r>
                <a:rPr lang="en-US" i="1" dirty="0" smtClean="0"/>
                <a:t>Burning is dangerous</a:t>
              </a:r>
            </a:p>
            <a:p>
              <a:r>
                <a:rPr lang="en-US" i="1" dirty="0" smtClean="0"/>
                <a:t>I was cooking</a:t>
              </a:r>
            </a:p>
            <a:p>
              <a:r>
                <a:rPr lang="en-US" i="1" dirty="0" smtClean="0"/>
                <a:t>I am alone at home…</a:t>
              </a:r>
              <a:endParaRPr lang="en-US" i="1" dirty="0"/>
            </a:p>
          </p:txBody>
        </p:sp>
      </p:grpSp>
      <p:grpSp>
        <p:nvGrpSpPr>
          <p:cNvPr id="35" name="Group 34"/>
          <p:cNvGrpSpPr/>
          <p:nvPr/>
        </p:nvGrpSpPr>
        <p:grpSpPr>
          <a:xfrm>
            <a:off x="971600" y="1617649"/>
            <a:ext cx="7865577" cy="1372068"/>
            <a:chOff x="971600" y="1617649"/>
            <a:chExt cx="7865577" cy="1372068"/>
          </a:xfrm>
        </p:grpSpPr>
        <p:sp>
          <p:nvSpPr>
            <p:cNvPr id="13" name="Rounded Rectangle 12"/>
            <p:cNvSpPr/>
            <p:nvPr/>
          </p:nvSpPr>
          <p:spPr>
            <a:xfrm>
              <a:off x="971600" y="1772816"/>
              <a:ext cx="2664296" cy="55436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Action</a:t>
              </a:r>
              <a:endParaRPr lang="en-US" dirty="0"/>
            </a:p>
          </p:txBody>
        </p:sp>
        <p:sp>
          <p:nvSpPr>
            <p:cNvPr id="14" name="Up Arrow 13"/>
            <p:cNvSpPr/>
            <p:nvPr/>
          </p:nvSpPr>
          <p:spPr>
            <a:xfrm>
              <a:off x="2051720" y="2413653"/>
              <a:ext cx="360040" cy="576064"/>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5" name="Can 24"/>
            <p:cNvSpPr/>
            <p:nvPr/>
          </p:nvSpPr>
          <p:spPr>
            <a:xfrm>
              <a:off x="4572000" y="1617649"/>
              <a:ext cx="2088232" cy="864096"/>
            </a:xfrm>
            <a:prstGeom prst="ca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Culture, Ethics</a:t>
              </a:r>
            </a:p>
            <a:p>
              <a:pPr algn="ctr"/>
              <a:r>
                <a:rPr lang="en-US" dirty="0" smtClean="0"/>
                <a:t>Policy, Preference</a:t>
              </a:r>
              <a:endParaRPr lang="en-US" dirty="0"/>
            </a:p>
          </p:txBody>
        </p:sp>
        <p:cxnSp>
          <p:nvCxnSpPr>
            <p:cNvPr id="27" name="Straight Arrow Connector 26"/>
            <p:cNvCxnSpPr>
              <a:stCxn id="25" idx="2"/>
              <a:endCxn id="13" idx="3"/>
            </p:cNvCxnSpPr>
            <p:nvPr/>
          </p:nvCxnSpPr>
          <p:spPr>
            <a:xfrm rot="10800000" flipV="1">
              <a:off x="3635896" y="2049696"/>
              <a:ext cx="936104" cy="29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31" name="TextBox 30"/>
            <p:cNvSpPr txBox="1"/>
            <p:nvPr/>
          </p:nvSpPr>
          <p:spPr>
            <a:xfrm>
              <a:off x="6804248" y="1702549"/>
              <a:ext cx="2032929" cy="646331"/>
            </a:xfrm>
            <a:prstGeom prst="rect">
              <a:avLst/>
            </a:prstGeom>
            <a:noFill/>
          </p:spPr>
          <p:txBody>
            <a:bodyPr wrap="none" rtlCol="0">
              <a:spAutoFit/>
            </a:bodyPr>
            <a:lstStyle/>
            <a:p>
              <a:r>
                <a:rPr lang="en-US" i="1" dirty="0" smtClean="0"/>
                <a:t>I have to turn it off</a:t>
              </a:r>
            </a:p>
            <a:p>
              <a:r>
                <a:rPr lang="en-US" i="1" dirty="0" smtClean="0"/>
                <a:t>as soon as possible!</a:t>
              </a:r>
              <a:endParaRPr lang="en-US" i="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down)">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processing of HMC</a:t>
            </a:r>
            <a:endParaRPr lang="en-US" dirty="0"/>
          </a:p>
        </p:txBody>
      </p:sp>
      <p:sp>
        <p:nvSpPr>
          <p:cNvPr id="4" name="Rounded Rectangle 3"/>
          <p:cNvSpPr/>
          <p:nvPr/>
        </p:nvSpPr>
        <p:spPr>
          <a:xfrm>
            <a:off x="1691680" y="5682952"/>
            <a:ext cx="2664296" cy="55436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Sensor data collection</a:t>
            </a:r>
            <a:endParaRPr lang="en-US" dirty="0"/>
          </a:p>
        </p:txBody>
      </p:sp>
      <p:sp>
        <p:nvSpPr>
          <p:cNvPr id="6" name="Rounded Rectangle 5"/>
          <p:cNvSpPr/>
          <p:nvPr/>
        </p:nvSpPr>
        <p:spPr>
          <a:xfrm>
            <a:off x="1691680" y="4379572"/>
            <a:ext cx="2664296" cy="55436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Recognition</a:t>
            </a:r>
            <a:endParaRPr lang="en-US" dirty="0"/>
          </a:p>
        </p:txBody>
      </p:sp>
      <p:sp>
        <p:nvSpPr>
          <p:cNvPr id="7" name="Rounded Rectangle 6"/>
          <p:cNvSpPr/>
          <p:nvPr/>
        </p:nvSpPr>
        <p:spPr>
          <a:xfrm>
            <a:off x="1691680" y="3076194"/>
            <a:ext cx="2664296" cy="55436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Reasoning</a:t>
            </a:r>
            <a:endParaRPr lang="en-US" dirty="0"/>
          </a:p>
        </p:txBody>
      </p:sp>
      <p:sp>
        <p:nvSpPr>
          <p:cNvPr id="8" name="Can 7"/>
          <p:cNvSpPr/>
          <p:nvPr/>
        </p:nvSpPr>
        <p:spPr>
          <a:xfrm>
            <a:off x="5292080" y="4221088"/>
            <a:ext cx="2088232" cy="864096"/>
          </a:xfrm>
          <a:prstGeom prst="ca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Machine Learning</a:t>
            </a:r>
            <a:endParaRPr lang="en-US" dirty="0"/>
          </a:p>
        </p:txBody>
      </p:sp>
      <p:sp>
        <p:nvSpPr>
          <p:cNvPr id="9" name="Can 8"/>
          <p:cNvSpPr/>
          <p:nvPr/>
        </p:nvSpPr>
        <p:spPr>
          <a:xfrm>
            <a:off x="5292080" y="2780928"/>
            <a:ext cx="2520280" cy="1152128"/>
          </a:xfrm>
          <a:prstGeom prst="ca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Ontology</a:t>
            </a:r>
          </a:p>
          <a:p>
            <a:pPr algn="ctr"/>
            <a:r>
              <a:rPr lang="en-US" dirty="0" smtClean="0"/>
              <a:t>Description Logic</a:t>
            </a:r>
          </a:p>
          <a:p>
            <a:pPr algn="ctr"/>
            <a:r>
              <a:rPr lang="en-US" dirty="0" smtClean="0"/>
              <a:t>Probabilistic Reasoning</a:t>
            </a:r>
            <a:endParaRPr lang="en-US" dirty="0"/>
          </a:p>
        </p:txBody>
      </p:sp>
      <p:sp>
        <p:nvSpPr>
          <p:cNvPr id="11" name="Up Arrow 10"/>
          <p:cNvSpPr/>
          <p:nvPr/>
        </p:nvSpPr>
        <p:spPr>
          <a:xfrm>
            <a:off x="2771800" y="5020409"/>
            <a:ext cx="360040" cy="576064"/>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Up Arrow 11"/>
          <p:cNvSpPr/>
          <p:nvPr/>
        </p:nvSpPr>
        <p:spPr>
          <a:xfrm>
            <a:off x="2771800" y="3717031"/>
            <a:ext cx="360040" cy="576064"/>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ounded Rectangle 12"/>
          <p:cNvSpPr/>
          <p:nvPr/>
        </p:nvSpPr>
        <p:spPr>
          <a:xfrm>
            <a:off x="1691680" y="1772816"/>
            <a:ext cx="2664296" cy="55436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Actuation</a:t>
            </a:r>
            <a:endParaRPr lang="en-US" dirty="0"/>
          </a:p>
        </p:txBody>
      </p:sp>
      <p:sp>
        <p:nvSpPr>
          <p:cNvPr id="14" name="Up Arrow 13"/>
          <p:cNvSpPr/>
          <p:nvPr/>
        </p:nvSpPr>
        <p:spPr>
          <a:xfrm>
            <a:off x="2771800" y="2413653"/>
            <a:ext cx="360040" cy="576064"/>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16" name="Straight Arrow Connector 15"/>
          <p:cNvCxnSpPr>
            <a:stCxn id="8" idx="2"/>
            <a:endCxn id="6" idx="3"/>
          </p:cNvCxnSpPr>
          <p:nvPr/>
        </p:nvCxnSpPr>
        <p:spPr>
          <a:xfrm rot="10800000" flipV="1">
            <a:off x="4355976" y="4653136"/>
            <a:ext cx="936104" cy="3616"/>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7" name="Can 16"/>
          <p:cNvSpPr/>
          <p:nvPr/>
        </p:nvSpPr>
        <p:spPr>
          <a:xfrm>
            <a:off x="5292080" y="5600391"/>
            <a:ext cx="2088232" cy="720080"/>
          </a:xfrm>
          <a:prstGeom prst="ca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Sensors</a:t>
            </a:r>
            <a:endParaRPr lang="en-US" dirty="0"/>
          </a:p>
        </p:txBody>
      </p:sp>
      <p:cxnSp>
        <p:nvCxnSpPr>
          <p:cNvPr id="18" name="Straight Arrow Connector 17"/>
          <p:cNvCxnSpPr>
            <a:stCxn id="17" idx="2"/>
            <a:endCxn id="4" idx="3"/>
          </p:cNvCxnSpPr>
          <p:nvPr/>
        </p:nvCxnSpPr>
        <p:spPr>
          <a:xfrm rot="10800000">
            <a:off x="4355976" y="5960133"/>
            <a:ext cx="936104" cy="29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2" name="Straight Arrow Connector 21"/>
          <p:cNvCxnSpPr>
            <a:stCxn id="9" idx="2"/>
            <a:endCxn id="7" idx="3"/>
          </p:cNvCxnSpPr>
          <p:nvPr/>
        </p:nvCxnSpPr>
        <p:spPr>
          <a:xfrm rot="10800000">
            <a:off x="4355976" y="3353374"/>
            <a:ext cx="936104" cy="361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5" name="Can 24"/>
          <p:cNvSpPr/>
          <p:nvPr/>
        </p:nvSpPr>
        <p:spPr>
          <a:xfrm>
            <a:off x="5292080" y="1617649"/>
            <a:ext cx="2088232" cy="864096"/>
          </a:xfrm>
          <a:prstGeom prst="ca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Policy</a:t>
            </a:r>
          </a:p>
          <a:p>
            <a:pPr algn="ctr"/>
            <a:r>
              <a:rPr lang="en-US" dirty="0" smtClean="0"/>
              <a:t>Decision tree</a:t>
            </a:r>
            <a:endParaRPr lang="en-US" dirty="0"/>
          </a:p>
        </p:txBody>
      </p:sp>
      <p:cxnSp>
        <p:nvCxnSpPr>
          <p:cNvPr id="27" name="Straight Arrow Connector 26"/>
          <p:cNvCxnSpPr>
            <a:stCxn id="25" idx="2"/>
            <a:endCxn id="13" idx="3"/>
          </p:cNvCxnSpPr>
          <p:nvPr/>
        </p:nvCxnSpPr>
        <p:spPr>
          <a:xfrm rot="10800000" flipV="1">
            <a:off x="4355976" y="2049696"/>
            <a:ext cx="936104" cy="29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Context-aware computing</a:t>
            </a:r>
            <a:endParaRPr lang="en-US" dirty="0"/>
          </a:p>
        </p:txBody>
      </p:sp>
      <p:sp>
        <p:nvSpPr>
          <p:cNvPr id="3" name="Content Placeholder 2"/>
          <p:cNvSpPr>
            <a:spLocks noGrp="1"/>
          </p:cNvSpPr>
          <p:nvPr>
            <p:ph idx="1"/>
          </p:nvPr>
        </p:nvSpPr>
        <p:spPr/>
        <p:txBody>
          <a:bodyPr>
            <a:normAutofit/>
          </a:bodyPr>
          <a:lstStyle/>
          <a:p>
            <a:r>
              <a:rPr lang="en-US" dirty="0" smtClean="0"/>
              <a:t>The mobile device “knows” the “context” of the user and “adapts” to the context</a:t>
            </a:r>
          </a:p>
          <a:p>
            <a:r>
              <a:rPr lang="en-US" b="1" i="1" dirty="0" smtClean="0"/>
              <a:t>Context</a:t>
            </a:r>
            <a:r>
              <a:rPr lang="en-US" i="1" dirty="0" smtClean="0"/>
              <a:t> is any information that can be used to characterize the situation of an entity. </a:t>
            </a:r>
            <a:r>
              <a:rPr lang="en-US" altLang="ko-KR" i="1" dirty="0" smtClean="0"/>
              <a:t>(by A. K. </a:t>
            </a:r>
            <a:r>
              <a:rPr lang="en-US" altLang="ko-KR" i="1" dirty="0" err="1" smtClean="0"/>
              <a:t>Dey</a:t>
            </a:r>
            <a:r>
              <a:rPr lang="en-US" altLang="ko-KR" i="1" dirty="0" smtClean="0"/>
              <a:t>)</a:t>
            </a:r>
            <a:endParaRPr lang="en-US" i="1" dirty="0" smtClean="0"/>
          </a:p>
          <a:p>
            <a:pPr lvl="1"/>
            <a:r>
              <a:rPr lang="en-US" i="1" dirty="0" smtClean="0"/>
              <a:t>An entity  is a person, place, or object that is considered relevant to the interaction between the user and application, including the user and applications themselves</a:t>
            </a:r>
            <a:r>
              <a:rPr lang="en-US" altLang="ko-KR" i="1" dirty="0" smtClean="0"/>
              <a:t>.</a:t>
            </a:r>
            <a:r>
              <a:rPr lang="ko-KR" altLang="en-US" i="1" dirty="0" smtClean="0"/>
              <a:t> </a:t>
            </a:r>
            <a:endParaRPr lang="en-US" i="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sp>
        <p:nvSpPr>
          <p:cNvPr id="3" name="Content Placeholder 2"/>
          <p:cNvSpPr>
            <a:spLocks noGrp="1"/>
          </p:cNvSpPr>
          <p:nvPr>
            <p:ph idx="1"/>
          </p:nvPr>
        </p:nvSpPr>
        <p:spPr/>
        <p:txBody>
          <a:bodyPr>
            <a:normAutofit/>
          </a:bodyPr>
          <a:lstStyle/>
          <a:p>
            <a:r>
              <a:rPr lang="en-US" dirty="0" smtClean="0"/>
              <a:t>Characteristics of Context</a:t>
            </a:r>
          </a:p>
          <a:p>
            <a:pPr lvl="1"/>
            <a:r>
              <a:rPr lang="en-US" dirty="0" smtClean="0"/>
              <a:t>Context is Dynamic</a:t>
            </a:r>
          </a:p>
          <a:p>
            <a:pPr lvl="1"/>
            <a:r>
              <a:rPr lang="en-US" dirty="0" smtClean="0"/>
              <a:t>Context is Relational</a:t>
            </a:r>
          </a:p>
          <a:p>
            <a:pPr lvl="1"/>
            <a:r>
              <a:rPr lang="en-US" dirty="0" smtClean="0"/>
              <a:t>Context is Imperfect</a:t>
            </a:r>
          </a:p>
          <a:p>
            <a:pPr lvl="1"/>
            <a:r>
              <a:rPr lang="en-US" dirty="0" smtClean="0"/>
              <a:t>Low-level context </a:t>
            </a:r>
            <a:r>
              <a:rPr lang="en-US" dirty="0" smtClean="0">
                <a:sym typeface="Wingdings" pitchFamily="2" charset="2"/>
              </a:rPr>
              <a:t></a:t>
            </a:r>
            <a:r>
              <a:rPr lang="en-US" dirty="0" smtClean="0"/>
              <a:t> High-level context</a:t>
            </a:r>
          </a:p>
          <a:p>
            <a:pPr lvl="2"/>
            <a:r>
              <a:rPr lang="en-US" dirty="0" smtClean="0"/>
              <a:t>Abstraction</a:t>
            </a:r>
          </a:p>
          <a:p>
            <a:pPr lvl="1"/>
            <a:r>
              <a:rPr lang="en-US" dirty="0" smtClean="0"/>
              <a:t>Hard sensor </a:t>
            </a:r>
            <a:r>
              <a:rPr lang="en-US" dirty="0" smtClean="0">
                <a:sym typeface="Wingdings" pitchFamily="2" charset="2"/>
              </a:rPr>
              <a:t></a:t>
            </a:r>
            <a:r>
              <a:rPr lang="en-US" dirty="0" smtClean="0"/>
              <a:t> soft sensor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Categorization of Context</a:t>
            </a:r>
            <a:endParaRPr lang="en-US" dirty="0"/>
          </a:p>
        </p:txBody>
      </p:sp>
      <p:sp>
        <p:nvSpPr>
          <p:cNvPr id="3" name="Content Placeholder 2"/>
          <p:cNvSpPr>
            <a:spLocks noGrp="1"/>
          </p:cNvSpPr>
          <p:nvPr>
            <p:ph idx="1"/>
          </p:nvPr>
        </p:nvSpPr>
        <p:spPr>
          <a:xfrm>
            <a:off x="457200" y="1600200"/>
            <a:ext cx="8229600" cy="4709120"/>
          </a:xfrm>
        </p:spPr>
        <p:txBody>
          <a:bodyPr>
            <a:normAutofit fontScale="77500" lnSpcReduction="20000"/>
          </a:bodyPr>
          <a:lstStyle/>
          <a:p>
            <a:r>
              <a:rPr lang="en-US" dirty="0" smtClean="0"/>
              <a:t>By [Soylu2009]</a:t>
            </a:r>
          </a:p>
          <a:p>
            <a:pPr lvl="1"/>
            <a:r>
              <a:rPr lang="en-US" dirty="0" smtClean="0"/>
              <a:t>User context</a:t>
            </a:r>
          </a:p>
          <a:p>
            <a:pPr lvl="2"/>
            <a:r>
              <a:rPr lang="en-US" dirty="0" smtClean="0"/>
              <a:t>External/ Internal</a:t>
            </a:r>
          </a:p>
          <a:p>
            <a:pPr lvl="1"/>
            <a:r>
              <a:rPr lang="en-US" dirty="0" smtClean="0"/>
              <a:t>Device context</a:t>
            </a:r>
          </a:p>
          <a:p>
            <a:pPr lvl="2"/>
            <a:r>
              <a:rPr lang="en-US" dirty="0" smtClean="0"/>
              <a:t>Hard/ Soft</a:t>
            </a:r>
          </a:p>
          <a:p>
            <a:pPr lvl="1"/>
            <a:r>
              <a:rPr lang="en-US" dirty="0" smtClean="0"/>
              <a:t>Application context</a:t>
            </a:r>
          </a:p>
          <a:p>
            <a:pPr lvl="2"/>
            <a:r>
              <a:rPr lang="en-US" dirty="0" smtClean="0"/>
              <a:t>Target platform, memory requirement, etc…</a:t>
            </a:r>
          </a:p>
          <a:p>
            <a:pPr lvl="1"/>
            <a:r>
              <a:rPr lang="en-US" dirty="0" smtClean="0"/>
              <a:t>Information context</a:t>
            </a:r>
          </a:p>
          <a:p>
            <a:pPr lvl="2"/>
            <a:r>
              <a:rPr lang="en-US" dirty="0" smtClean="0"/>
              <a:t>Properties of information pieces available</a:t>
            </a:r>
          </a:p>
          <a:p>
            <a:pPr lvl="1"/>
            <a:r>
              <a:rPr lang="en-US" dirty="0" smtClean="0"/>
              <a:t>Environmental context</a:t>
            </a:r>
          </a:p>
          <a:p>
            <a:pPr lvl="2"/>
            <a:r>
              <a:rPr lang="en-US" dirty="0" smtClean="0"/>
              <a:t>Physical/ Digital</a:t>
            </a:r>
          </a:p>
          <a:p>
            <a:pPr lvl="1"/>
            <a:r>
              <a:rPr lang="en-US" dirty="0" smtClean="0"/>
              <a:t>Time context</a:t>
            </a:r>
          </a:p>
          <a:p>
            <a:pPr lvl="1"/>
            <a:r>
              <a:rPr lang="en-US" dirty="0" smtClean="0"/>
              <a:t>Historical context</a:t>
            </a:r>
          </a:p>
          <a:p>
            <a:pPr lvl="1"/>
            <a:r>
              <a:rPr lang="en-US" dirty="0" smtClean="0"/>
              <a:t>Relational context</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 of Context-Aware Comp.</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Adaptation of system behavior depending on the current, past, or the future context</a:t>
            </a:r>
          </a:p>
          <a:p>
            <a:r>
              <a:rPr lang="en-US" dirty="0" smtClean="0"/>
              <a:t>Information filtering and recommendation</a:t>
            </a:r>
          </a:p>
          <a:p>
            <a:r>
              <a:rPr lang="en-US" dirty="0" smtClean="0"/>
              <a:t>Context-adaptive user interface/presentation</a:t>
            </a:r>
          </a:p>
          <a:p>
            <a:r>
              <a:rPr lang="en-US" dirty="0" smtClean="0"/>
              <a:t>Context-aware search</a:t>
            </a:r>
          </a:p>
          <a:p>
            <a:r>
              <a:rPr lang="en-US" dirty="0" smtClean="0"/>
              <a:t>Context-dependent application configuration</a:t>
            </a:r>
          </a:p>
          <a:p>
            <a:r>
              <a:rPr lang="en-US" dirty="0" smtClean="0"/>
              <a:t>Context-based action</a:t>
            </a:r>
          </a:p>
          <a:p>
            <a:r>
              <a:rPr lang="en-US" dirty="0" smtClean="0"/>
              <a:t>Context-based resource allocation</a:t>
            </a:r>
          </a:p>
          <a:p>
            <a:r>
              <a:rPr lang="en-US" dirty="0" smtClean="0"/>
              <a:t>Collaborative filtering</a:t>
            </a:r>
          </a:p>
          <a:p>
            <a:r>
              <a:rPr lang="en-US" dirty="0" smtClean="0"/>
              <a:t>Case-based reasoning</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Arrow Connector 45"/>
          <p:cNvCxnSpPr/>
          <p:nvPr/>
        </p:nvCxnSpPr>
        <p:spPr>
          <a:xfrm rot="5400000" flipH="1" flipV="1">
            <a:off x="4822271" y="5711609"/>
            <a:ext cx="576064" cy="1588"/>
          </a:xfrm>
          <a:prstGeom prst="straightConnector1">
            <a:avLst/>
          </a:prstGeom>
          <a:ln>
            <a:prstDash val="sysDash"/>
            <a:tailEnd type="arrow"/>
          </a:ln>
        </p:spPr>
        <p:style>
          <a:lnRef idx="2">
            <a:schemeClr val="accent4"/>
          </a:lnRef>
          <a:fillRef idx="0">
            <a:schemeClr val="accent4"/>
          </a:fillRef>
          <a:effectRef idx="1">
            <a:schemeClr val="accent4"/>
          </a:effectRef>
          <a:fontRef idx="minor">
            <a:schemeClr val="tx1"/>
          </a:fontRef>
        </p:style>
      </p:cxnSp>
      <p:cxnSp>
        <p:nvCxnSpPr>
          <p:cNvPr id="47" name="Straight Arrow Connector 46"/>
          <p:cNvCxnSpPr/>
          <p:nvPr/>
        </p:nvCxnSpPr>
        <p:spPr>
          <a:xfrm rot="5400000" flipH="1" flipV="1">
            <a:off x="5113817" y="5722760"/>
            <a:ext cx="576064" cy="1588"/>
          </a:xfrm>
          <a:prstGeom prst="straightConnector1">
            <a:avLst/>
          </a:prstGeom>
          <a:ln>
            <a:prstDash val="sysDash"/>
            <a:tailEnd type="arrow"/>
          </a:ln>
        </p:spPr>
        <p:style>
          <a:lnRef idx="2">
            <a:schemeClr val="accent4"/>
          </a:lnRef>
          <a:fillRef idx="0">
            <a:schemeClr val="accent4"/>
          </a:fillRef>
          <a:effectRef idx="1">
            <a:schemeClr val="accent4"/>
          </a:effectRef>
          <a:fontRef idx="minor">
            <a:schemeClr val="tx1"/>
          </a:fontRef>
        </p:style>
      </p:cxnSp>
      <p:cxnSp>
        <p:nvCxnSpPr>
          <p:cNvPr id="48" name="Straight Arrow Connector 47"/>
          <p:cNvCxnSpPr/>
          <p:nvPr/>
        </p:nvCxnSpPr>
        <p:spPr>
          <a:xfrm rot="5400000" flipH="1" flipV="1">
            <a:off x="5675216" y="5722760"/>
            <a:ext cx="576064" cy="1588"/>
          </a:xfrm>
          <a:prstGeom prst="straightConnector1">
            <a:avLst/>
          </a:prstGeom>
          <a:ln>
            <a:prstDash val="sysDash"/>
            <a:tailEnd type="arrow"/>
          </a:ln>
        </p:spPr>
        <p:style>
          <a:lnRef idx="2">
            <a:schemeClr val="accent4"/>
          </a:lnRef>
          <a:fillRef idx="0">
            <a:schemeClr val="accent4"/>
          </a:fillRef>
          <a:effectRef idx="1">
            <a:schemeClr val="accent4"/>
          </a:effectRef>
          <a:fontRef idx="minor">
            <a:schemeClr val="tx1"/>
          </a:fontRef>
        </p:style>
      </p:cxnSp>
      <p:cxnSp>
        <p:nvCxnSpPr>
          <p:cNvPr id="62" name="Shape 61"/>
          <p:cNvCxnSpPr>
            <a:stCxn id="19" idx="2"/>
            <a:endCxn id="1026" idx="1"/>
          </p:cNvCxnSpPr>
          <p:nvPr/>
        </p:nvCxnSpPr>
        <p:spPr>
          <a:xfrm rot="16200000" flipH="1">
            <a:off x="7100856" y="5161216"/>
            <a:ext cx="702928" cy="1152128"/>
          </a:xfrm>
          <a:prstGeom prst="curvedConnector2">
            <a:avLst/>
          </a:prstGeom>
          <a:ln>
            <a:prstDash val="sysDash"/>
            <a:headEnd type="arrow"/>
            <a:tailEnd type="arrow"/>
          </a:ln>
        </p:spPr>
        <p:style>
          <a:lnRef idx="2">
            <a:schemeClr val="accent4"/>
          </a:lnRef>
          <a:fillRef idx="0">
            <a:schemeClr val="accent4"/>
          </a:fillRef>
          <a:effectRef idx="1">
            <a:schemeClr val="accent4"/>
          </a:effectRef>
          <a:fontRef idx="minor">
            <a:schemeClr val="tx1"/>
          </a:fontRef>
        </p:style>
      </p:cxnSp>
      <p:cxnSp>
        <p:nvCxnSpPr>
          <p:cNvPr id="35" name="Straight Arrow Connector 34"/>
          <p:cNvCxnSpPr/>
          <p:nvPr/>
        </p:nvCxnSpPr>
        <p:spPr>
          <a:xfrm rot="5400000" flipH="1" flipV="1">
            <a:off x="2229189" y="4809752"/>
            <a:ext cx="576064"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8" name="Straight Arrow Connector 37"/>
          <p:cNvCxnSpPr/>
          <p:nvPr/>
        </p:nvCxnSpPr>
        <p:spPr>
          <a:xfrm rot="5400000" flipH="1" flipV="1">
            <a:off x="2590023" y="4808958"/>
            <a:ext cx="576064"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9" name="Straight Arrow Connector 38"/>
          <p:cNvCxnSpPr/>
          <p:nvPr/>
        </p:nvCxnSpPr>
        <p:spPr>
          <a:xfrm rot="5400000" flipH="1" flipV="1">
            <a:off x="3094079" y="4808164"/>
            <a:ext cx="576064"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0" name="Straight Arrow Connector 39"/>
          <p:cNvCxnSpPr/>
          <p:nvPr/>
        </p:nvCxnSpPr>
        <p:spPr>
          <a:xfrm rot="5400000" flipH="1" flipV="1">
            <a:off x="3598135" y="4786656"/>
            <a:ext cx="576064"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1" name="Straight Arrow Connector 40"/>
          <p:cNvCxnSpPr/>
          <p:nvPr/>
        </p:nvCxnSpPr>
        <p:spPr>
          <a:xfrm rot="5400000" flipH="1" flipV="1">
            <a:off x="3961689" y="4786656"/>
            <a:ext cx="576064"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2" name="Straight Arrow Connector 41"/>
          <p:cNvCxnSpPr/>
          <p:nvPr/>
        </p:nvCxnSpPr>
        <p:spPr>
          <a:xfrm rot="5400000" flipH="1" flipV="1">
            <a:off x="4460643" y="4786656"/>
            <a:ext cx="576064"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3" name="Straight Arrow Connector 42"/>
          <p:cNvCxnSpPr/>
          <p:nvPr/>
        </p:nvCxnSpPr>
        <p:spPr>
          <a:xfrm rot="5400000" flipH="1" flipV="1">
            <a:off x="6193937" y="4775505"/>
            <a:ext cx="576064"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4" name="Straight Arrow Connector 43"/>
          <p:cNvCxnSpPr/>
          <p:nvPr/>
        </p:nvCxnSpPr>
        <p:spPr>
          <a:xfrm rot="5400000" flipH="1" flipV="1">
            <a:off x="6478455" y="4764354"/>
            <a:ext cx="576064"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5" name="Straight Arrow Connector 44"/>
          <p:cNvCxnSpPr/>
          <p:nvPr/>
        </p:nvCxnSpPr>
        <p:spPr>
          <a:xfrm rot="5400000" flipH="1" flipV="1">
            <a:off x="6910503" y="4753203"/>
            <a:ext cx="576064"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2" name="Cloud 11"/>
          <p:cNvSpPr/>
          <p:nvPr/>
        </p:nvSpPr>
        <p:spPr>
          <a:xfrm>
            <a:off x="6804248" y="5652144"/>
            <a:ext cx="864096" cy="57606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System Architecture</a:t>
            </a:r>
            <a:endParaRPr lang="en-US" dirty="0"/>
          </a:p>
        </p:txBody>
      </p:sp>
      <p:sp>
        <p:nvSpPr>
          <p:cNvPr id="5" name="Oval 4"/>
          <p:cNvSpPr/>
          <p:nvPr/>
        </p:nvSpPr>
        <p:spPr>
          <a:xfrm>
            <a:off x="2411760" y="5169792"/>
            <a:ext cx="216024" cy="21602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6" name="Oval 5"/>
          <p:cNvSpPr/>
          <p:nvPr/>
        </p:nvSpPr>
        <p:spPr>
          <a:xfrm>
            <a:off x="2771800" y="5169792"/>
            <a:ext cx="216024" cy="21602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7" name="Oval 6"/>
          <p:cNvSpPr/>
          <p:nvPr/>
        </p:nvSpPr>
        <p:spPr>
          <a:xfrm>
            <a:off x="3275856" y="5169792"/>
            <a:ext cx="216024" cy="21602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8" name="Rectangle 7"/>
          <p:cNvSpPr/>
          <p:nvPr/>
        </p:nvSpPr>
        <p:spPr>
          <a:xfrm>
            <a:off x="5004048" y="5097784"/>
            <a:ext cx="1296144" cy="28803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Wireless</a:t>
            </a:r>
            <a:endParaRPr lang="en-US" dirty="0"/>
          </a:p>
        </p:txBody>
      </p:sp>
      <p:sp>
        <p:nvSpPr>
          <p:cNvPr id="9" name="Oval 8"/>
          <p:cNvSpPr/>
          <p:nvPr/>
        </p:nvSpPr>
        <p:spPr>
          <a:xfrm>
            <a:off x="5004048" y="5961880"/>
            <a:ext cx="216024" cy="21602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0" name="Oval 9"/>
          <p:cNvSpPr/>
          <p:nvPr/>
        </p:nvSpPr>
        <p:spPr>
          <a:xfrm>
            <a:off x="5292080" y="5961880"/>
            <a:ext cx="216024" cy="21602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1" name="Oval 10"/>
          <p:cNvSpPr/>
          <p:nvPr/>
        </p:nvSpPr>
        <p:spPr>
          <a:xfrm>
            <a:off x="5868144" y="5961880"/>
            <a:ext cx="216024" cy="21602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pic>
        <p:nvPicPr>
          <p:cNvPr id="1026" name="Picture 2" descr="C:\Documents and Settings\mhshin\Local Settings\Temporary Internet Files\Content.IE5\Y3XADFXV\MC900434845[1].png"/>
          <p:cNvPicPr>
            <a:picLocks noChangeAspect="1" noChangeArrowheads="1"/>
          </p:cNvPicPr>
          <p:nvPr/>
        </p:nvPicPr>
        <p:blipFill>
          <a:blip r:embed="rId3" cstate="print"/>
          <a:srcRect/>
          <a:stretch>
            <a:fillRect/>
          </a:stretch>
        </p:blipFill>
        <p:spPr bwMode="auto">
          <a:xfrm>
            <a:off x="8028384" y="5724152"/>
            <a:ext cx="729184" cy="729184"/>
          </a:xfrm>
          <a:prstGeom prst="rect">
            <a:avLst/>
          </a:prstGeom>
          <a:noFill/>
        </p:spPr>
      </p:pic>
      <p:sp>
        <p:nvSpPr>
          <p:cNvPr id="14" name="Rectangle 13"/>
          <p:cNvSpPr/>
          <p:nvPr/>
        </p:nvSpPr>
        <p:spPr>
          <a:xfrm>
            <a:off x="3779912" y="5097784"/>
            <a:ext cx="1080120" cy="28803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Kernel</a:t>
            </a:r>
            <a:endParaRPr lang="en-US" dirty="0"/>
          </a:p>
        </p:txBody>
      </p:sp>
      <p:sp>
        <p:nvSpPr>
          <p:cNvPr id="15" name="Oval 14"/>
          <p:cNvSpPr/>
          <p:nvPr/>
        </p:nvSpPr>
        <p:spPr>
          <a:xfrm>
            <a:off x="3779912" y="4725144"/>
            <a:ext cx="216024" cy="21602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6" name="Oval 15"/>
          <p:cNvSpPr/>
          <p:nvPr/>
        </p:nvSpPr>
        <p:spPr>
          <a:xfrm>
            <a:off x="4139952" y="4725144"/>
            <a:ext cx="216024" cy="21602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7" name="Oval 16"/>
          <p:cNvSpPr/>
          <p:nvPr/>
        </p:nvSpPr>
        <p:spPr>
          <a:xfrm>
            <a:off x="6372200" y="4725144"/>
            <a:ext cx="216024" cy="21602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8" name="Oval 17"/>
          <p:cNvSpPr/>
          <p:nvPr/>
        </p:nvSpPr>
        <p:spPr>
          <a:xfrm>
            <a:off x="7092280" y="4725144"/>
            <a:ext cx="216024" cy="21602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9" name="Rectangle 18"/>
          <p:cNvSpPr/>
          <p:nvPr/>
        </p:nvSpPr>
        <p:spPr>
          <a:xfrm>
            <a:off x="6372200" y="5097784"/>
            <a:ext cx="1008112" cy="28803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TCP/IP</a:t>
            </a:r>
          </a:p>
        </p:txBody>
      </p:sp>
      <p:sp>
        <p:nvSpPr>
          <p:cNvPr id="20" name="Oval 19"/>
          <p:cNvSpPr/>
          <p:nvPr/>
        </p:nvSpPr>
        <p:spPr>
          <a:xfrm>
            <a:off x="4644008" y="4725144"/>
            <a:ext cx="216024" cy="21602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21" name="Rounded Rectangle 20"/>
          <p:cNvSpPr/>
          <p:nvPr/>
        </p:nvSpPr>
        <p:spPr>
          <a:xfrm>
            <a:off x="5076056" y="3734734"/>
            <a:ext cx="936104" cy="64807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Fusion</a:t>
            </a:r>
            <a:endParaRPr lang="en-US" dirty="0"/>
          </a:p>
        </p:txBody>
      </p:sp>
      <p:sp>
        <p:nvSpPr>
          <p:cNvPr id="22" name="Rounded Rectangle 21"/>
          <p:cNvSpPr/>
          <p:nvPr/>
        </p:nvSpPr>
        <p:spPr>
          <a:xfrm>
            <a:off x="2051720" y="3734734"/>
            <a:ext cx="1440160" cy="64807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Recognition</a:t>
            </a:r>
            <a:endParaRPr lang="en-US" dirty="0"/>
          </a:p>
        </p:txBody>
      </p:sp>
      <p:sp>
        <p:nvSpPr>
          <p:cNvPr id="23" name="Rounded Rectangle 22"/>
          <p:cNvSpPr/>
          <p:nvPr/>
        </p:nvSpPr>
        <p:spPr>
          <a:xfrm>
            <a:off x="3635896" y="3734734"/>
            <a:ext cx="1296144" cy="64807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Interpreter</a:t>
            </a:r>
            <a:endParaRPr lang="en-US" dirty="0"/>
          </a:p>
        </p:txBody>
      </p:sp>
      <p:sp>
        <p:nvSpPr>
          <p:cNvPr id="24" name="Rounded Rectangle 23"/>
          <p:cNvSpPr/>
          <p:nvPr/>
        </p:nvSpPr>
        <p:spPr>
          <a:xfrm>
            <a:off x="611560" y="4809752"/>
            <a:ext cx="1512168" cy="720080"/>
          </a:xfrm>
          <a:prstGeom prst="roundRect">
            <a:avLst/>
          </a:prstGeom>
        </p:spPr>
        <p:style>
          <a:lnRef idx="0">
            <a:schemeClr val="accent2"/>
          </a:lnRef>
          <a:fillRef idx="3">
            <a:schemeClr val="accent2"/>
          </a:fillRef>
          <a:effectRef idx="3">
            <a:schemeClr val="accent2"/>
          </a:effectRef>
          <a:fontRef idx="minor">
            <a:schemeClr val="lt1"/>
          </a:fontRef>
        </p:style>
        <p:txBody>
          <a:bodyPr vert="horz" rtlCol="0" anchor="ctr"/>
          <a:lstStyle/>
          <a:p>
            <a:pPr algn="ctr"/>
            <a:r>
              <a:rPr lang="en-US" dirty="0" smtClean="0"/>
              <a:t>Sensor Management</a:t>
            </a:r>
            <a:endParaRPr lang="en-US" dirty="0"/>
          </a:p>
        </p:txBody>
      </p:sp>
      <p:sp>
        <p:nvSpPr>
          <p:cNvPr id="25" name="Rounded Rectangle 24"/>
          <p:cNvSpPr/>
          <p:nvPr/>
        </p:nvSpPr>
        <p:spPr>
          <a:xfrm>
            <a:off x="6228184" y="3734734"/>
            <a:ext cx="936104" cy="64807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Profiler</a:t>
            </a:r>
            <a:endParaRPr lang="en-US" dirty="0"/>
          </a:p>
        </p:txBody>
      </p:sp>
      <p:sp>
        <p:nvSpPr>
          <p:cNvPr id="26" name="Can 25"/>
          <p:cNvSpPr/>
          <p:nvPr/>
        </p:nvSpPr>
        <p:spPr>
          <a:xfrm>
            <a:off x="7557781" y="3773289"/>
            <a:ext cx="914400" cy="576064"/>
          </a:xfrm>
          <a:prstGeom prst="ca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Logs</a:t>
            </a:r>
            <a:endParaRPr lang="en-US" dirty="0"/>
          </a:p>
        </p:txBody>
      </p:sp>
      <p:sp>
        <p:nvSpPr>
          <p:cNvPr id="27" name="Can 26"/>
          <p:cNvSpPr/>
          <p:nvPr/>
        </p:nvSpPr>
        <p:spPr>
          <a:xfrm>
            <a:off x="754629" y="3784440"/>
            <a:ext cx="914400" cy="576064"/>
          </a:xfrm>
          <a:prstGeom prst="ca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Model</a:t>
            </a:r>
            <a:endParaRPr lang="en-US" dirty="0"/>
          </a:p>
        </p:txBody>
      </p:sp>
      <p:sp>
        <p:nvSpPr>
          <p:cNvPr id="29" name="Rounded Rectangle 28"/>
          <p:cNvSpPr/>
          <p:nvPr/>
        </p:nvSpPr>
        <p:spPr>
          <a:xfrm>
            <a:off x="2123728" y="2865536"/>
            <a:ext cx="5040560" cy="64807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err="1" smtClean="0"/>
              <a:t>Reasoner</a:t>
            </a:r>
            <a:endParaRPr lang="en-US" dirty="0"/>
          </a:p>
        </p:txBody>
      </p:sp>
      <p:sp>
        <p:nvSpPr>
          <p:cNvPr id="30" name="Rounded Rectangle 29"/>
          <p:cNvSpPr/>
          <p:nvPr/>
        </p:nvSpPr>
        <p:spPr>
          <a:xfrm>
            <a:off x="7380312" y="2865536"/>
            <a:ext cx="1080120" cy="64807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Actuator</a:t>
            </a:r>
            <a:endParaRPr lang="en-US" dirty="0"/>
          </a:p>
        </p:txBody>
      </p:sp>
      <p:sp>
        <p:nvSpPr>
          <p:cNvPr id="31" name="Oval 30"/>
          <p:cNvSpPr/>
          <p:nvPr/>
        </p:nvSpPr>
        <p:spPr>
          <a:xfrm>
            <a:off x="6660232" y="4725144"/>
            <a:ext cx="216024" cy="21602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32" name="Rounded Rectangle 31"/>
          <p:cNvSpPr/>
          <p:nvPr/>
        </p:nvSpPr>
        <p:spPr>
          <a:xfrm>
            <a:off x="2123728" y="2289472"/>
            <a:ext cx="5040560" cy="36004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Context API</a:t>
            </a:r>
            <a:endParaRPr lang="en-US" dirty="0"/>
          </a:p>
        </p:txBody>
      </p:sp>
      <p:sp>
        <p:nvSpPr>
          <p:cNvPr id="33" name="Can 32"/>
          <p:cNvSpPr/>
          <p:nvPr/>
        </p:nvSpPr>
        <p:spPr>
          <a:xfrm>
            <a:off x="539552" y="2758626"/>
            <a:ext cx="1224136" cy="864096"/>
          </a:xfrm>
          <a:prstGeom prst="ca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Knowledge</a:t>
            </a:r>
          </a:p>
          <a:p>
            <a:pPr algn="ctr"/>
            <a:r>
              <a:rPr lang="en-US" dirty="0" smtClean="0"/>
              <a:t>Base</a:t>
            </a:r>
            <a:endParaRPr lang="en-US" dirty="0"/>
          </a:p>
        </p:txBody>
      </p:sp>
      <p:sp>
        <p:nvSpPr>
          <p:cNvPr id="57" name="Rounded Rectangle 56"/>
          <p:cNvSpPr/>
          <p:nvPr/>
        </p:nvSpPr>
        <p:spPr>
          <a:xfrm>
            <a:off x="2123728" y="1691704"/>
            <a:ext cx="1224136" cy="28803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App</a:t>
            </a:r>
            <a:endParaRPr lang="en-US" dirty="0"/>
          </a:p>
        </p:txBody>
      </p:sp>
      <p:sp>
        <p:nvSpPr>
          <p:cNvPr id="58" name="Rounded Rectangle 57"/>
          <p:cNvSpPr/>
          <p:nvPr/>
        </p:nvSpPr>
        <p:spPr>
          <a:xfrm>
            <a:off x="3491880" y="1691704"/>
            <a:ext cx="1224136" cy="28803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App</a:t>
            </a:r>
            <a:endParaRPr lang="en-US" dirty="0"/>
          </a:p>
        </p:txBody>
      </p:sp>
      <p:sp>
        <p:nvSpPr>
          <p:cNvPr id="59" name="Rounded Rectangle 58"/>
          <p:cNvSpPr/>
          <p:nvPr/>
        </p:nvSpPr>
        <p:spPr>
          <a:xfrm>
            <a:off x="4860032" y="1691704"/>
            <a:ext cx="1224136" cy="28803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Service</a:t>
            </a:r>
            <a:endParaRPr lang="en-US" dirty="0"/>
          </a:p>
        </p:txBody>
      </p:sp>
      <p:sp>
        <p:nvSpPr>
          <p:cNvPr id="60" name="Rounded Rectangle 59"/>
          <p:cNvSpPr/>
          <p:nvPr/>
        </p:nvSpPr>
        <p:spPr>
          <a:xfrm>
            <a:off x="6228184" y="1691704"/>
            <a:ext cx="1224136" cy="28803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Service</a:t>
            </a:r>
            <a:endParaRPr lang="en-US" dirty="0"/>
          </a:p>
        </p:txBody>
      </p:sp>
      <p:sp>
        <p:nvSpPr>
          <p:cNvPr id="63" name="Rectangle 62"/>
          <p:cNvSpPr/>
          <p:nvPr/>
        </p:nvSpPr>
        <p:spPr>
          <a:xfrm>
            <a:off x="1946259" y="3611571"/>
            <a:ext cx="5328592" cy="864096"/>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a:solidFill>
                  <a:schemeClr val="tx1"/>
                </a:solidFill>
                <a:prstDash val="dash"/>
              </a:ln>
              <a:noFill/>
            </a:endParaRPr>
          </a:p>
        </p:txBody>
      </p:sp>
      <p:cxnSp>
        <p:nvCxnSpPr>
          <p:cNvPr id="65" name="Straight Connector 64"/>
          <p:cNvCxnSpPr>
            <a:stCxn id="25" idx="3"/>
            <a:endCxn id="26" idx="2"/>
          </p:cNvCxnSpPr>
          <p:nvPr/>
        </p:nvCxnSpPr>
        <p:spPr>
          <a:xfrm>
            <a:off x="7164288" y="4058770"/>
            <a:ext cx="393493" cy="2551"/>
          </a:xfrm>
          <a:prstGeom prst="line">
            <a:avLst/>
          </a:prstGeom>
          <a:ln>
            <a:headEnd type="arrow" w="med" len="med"/>
            <a:tailEnd type="arrow" w="med" len="med"/>
          </a:ln>
        </p:spPr>
        <p:style>
          <a:lnRef idx="2">
            <a:schemeClr val="accent6"/>
          </a:lnRef>
          <a:fillRef idx="0">
            <a:schemeClr val="accent6"/>
          </a:fillRef>
          <a:effectRef idx="1">
            <a:schemeClr val="accent6"/>
          </a:effectRef>
          <a:fontRef idx="minor">
            <a:schemeClr val="tx1"/>
          </a:fontRef>
        </p:style>
      </p:cxnSp>
      <p:cxnSp>
        <p:nvCxnSpPr>
          <p:cNvPr id="67" name="Straight Connector 66"/>
          <p:cNvCxnSpPr>
            <a:stCxn id="27" idx="4"/>
            <a:endCxn id="22" idx="1"/>
          </p:cNvCxnSpPr>
          <p:nvPr/>
        </p:nvCxnSpPr>
        <p:spPr>
          <a:xfrm flipV="1">
            <a:off x="1669029" y="4058770"/>
            <a:ext cx="382691" cy="13702"/>
          </a:xfrm>
          <a:prstGeom prst="line">
            <a:avLst/>
          </a:prstGeom>
          <a:ln>
            <a:headEnd type="arrow" w="med" len="med"/>
            <a:tailEnd type="arrow" w="med" len="med"/>
          </a:ln>
        </p:spPr>
        <p:style>
          <a:lnRef idx="2">
            <a:schemeClr val="accent6"/>
          </a:lnRef>
          <a:fillRef idx="0">
            <a:schemeClr val="accent6"/>
          </a:fillRef>
          <a:effectRef idx="1">
            <a:schemeClr val="accent6"/>
          </a:effectRef>
          <a:fontRef idx="minor">
            <a:schemeClr val="tx1"/>
          </a:fontRef>
        </p:style>
      </p:cxnSp>
      <p:cxnSp>
        <p:nvCxnSpPr>
          <p:cNvPr id="70" name="Straight Connector 69"/>
          <p:cNvCxnSpPr>
            <a:stCxn id="33" idx="4"/>
            <a:endCxn id="29" idx="1"/>
          </p:cNvCxnSpPr>
          <p:nvPr/>
        </p:nvCxnSpPr>
        <p:spPr>
          <a:xfrm flipV="1">
            <a:off x="1763688" y="3189572"/>
            <a:ext cx="360040" cy="1102"/>
          </a:xfrm>
          <a:prstGeom prst="line">
            <a:avLst/>
          </a:prstGeom>
          <a:ln>
            <a:headEnd type="arrow" w="med" len="med"/>
            <a:tailEnd type="arrow" w="med" len="med"/>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a:xfrm>
            <a:off x="457200" y="1412776"/>
            <a:ext cx="8229600" cy="5112568"/>
          </a:xfrm>
        </p:spPr>
        <p:txBody>
          <a:bodyPr>
            <a:noAutofit/>
          </a:bodyPr>
          <a:lstStyle/>
          <a:p>
            <a:r>
              <a:rPr lang="en-US" sz="2000" dirty="0" smtClean="0"/>
              <a:t>Context acquisition</a:t>
            </a:r>
          </a:p>
          <a:p>
            <a:pPr lvl="1"/>
            <a:r>
              <a:rPr lang="en-US" sz="2000" dirty="0" smtClean="0"/>
              <a:t>Given a set of contexts, provide appropriate and best low-data</a:t>
            </a:r>
          </a:p>
          <a:p>
            <a:pPr lvl="1"/>
            <a:r>
              <a:rPr lang="en-US" sz="2000" dirty="0" smtClean="0"/>
              <a:t>Identify, find, and obtain context data from various context source</a:t>
            </a:r>
          </a:p>
          <a:p>
            <a:r>
              <a:rPr lang="en-US" sz="2000" dirty="0" smtClean="0"/>
              <a:t>Context refinement</a:t>
            </a:r>
          </a:p>
          <a:p>
            <a:pPr lvl="1"/>
            <a:r>
              <a:rPr lang="en-US" sz="2000" dirty="0" smtClean="0"/>
              <a:t>Convert sensor-data into mid-level context</a:t>
            </a:r>
          </a:p>
          <a:p>
            <a:pPr lvl="1"/>
            <a:r>
              <a:rPr lang="en-US" sz="2000" dirty="0" smtClean="0"/>
              <a:t>Movement </a:t>
            </a:r>
            <a:r>
              <a:rPr lang="en-US" sz="2000" dirty="0" smtClean="0">
                <a:sym typeface="Wingdings" pitchFamily="2" charset="2"/>
              </a:rPr>
              <a:t> activity type</a:t>
            </a:r>
          </a:p>
          <a:p>
            <a:pPr lvl="1"/>
            <a:r>
              <a:rPr lang="en-US" sz="2000" dirty="0" smtClean="0">
                <a:sym typeface="Wingdings" pitchFamily="2" charset="2"/>
              </a:rPr>
              <a:t>Sound  activity or surrounding situation</a:t>
            </a:r>
          </a:p>
          <a:p>
            <a:pPr lvl="1"/>
            <a:r>
              <a:rPr lang="en-US" sz="2000" dirty="0" smtClean="0">
                <a:sym typeface="Wingdings" pitchFamily="2" charset="2"/>
              </a:rPr>
              <a:t>Image  place/ situation</a:t>
            </a:r>
          </a:p>
          <a:p>
            <a:r>
              <a:rPr lang="en-US" sz="2000" dirty="0" smtClean="0"/>
              <a:t>Profiling</a:t>
            </a:r>
          </a:p>
          <a:p>
            <a:pPr lvl="1"/>
            <a:r>
              <a:rPr lang="en-US" sz="2000" dirty="0" smtClean="0"/>
              <a:t>Derive personalized context pattern based on history data</a:t>
            </a:r>
          </a:p>
          <a:p>
            <a:pPr lvl="1"/>
            <a:r>
              <a:rPr lang="en-US" sz="2000" dirty="0" smtClean="0"/>
              <a:t>Movement profiling for significant-place learning, location prediction</a:t>
            </a:r>
          </a:p>
          <a:p>
            <a:pPr lvl="1"/>
            <a:r>
              <a:rPr lang="en-US" sz="2000" dirty="0" smtClean="0"/>
              <a:t>Behavior profiling for behavior prediction/recommendation</a:t>
            </a:r>
          </a:p>
          <a:p>
            <a:pPr lvl="1"/>
            <a:r>
              <a:rPr lang="en-US" sz="2000" dirty="0" smtClean="0"/>
              <a:t>Social profiling for social-activity prediction, relationship learning </a:t>
            </a:r>
          </a:p>
          <a:p>
            <a:pPr lvl="1"/>
            <a:r>
              <a:rPr lang="en-US" sz="2000" dirty="0" smtClean="0"/>
              <a:t>Preference profiling</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20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20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2000"/>
                                        <p:tgtEl>
                                          <p:spTgt spid="3">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2000"/>
                                        <p:tgtEl>
                                          <p:spTgt spid="3">
                                            <p:txEl>
                                              <p:pRg st="11" end="1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2000"/>
                                        <p:tgtEl>
                                          <p:spTgt spid="3">
                                            <p:txEl>
                                              <p:pRg st="12" end="12"/>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animEffect transition="in" filter="fade">
                                      <p:cBhvr>
                                        <p:cTn id="50"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Context modeling</a:t>
            </a:r>
          </a:p>
          <a:p>
            <a:pPr lvl="1"/>
            <a:r>
              <a:rPr lang="en-US" dirty="0" smtClean="0"/>
              <a:t>Ontology (no uncertainty, heavy)</a:t>
            </a:r>
          </a:p>
          <a:p>
            <a:pPr lvl="1"/>
            <a:r>
              <a:rPr lang="en-US" dirty="0" smtClean="0"/>
              <a:t>Bayesian networks</a:t>
            </a:r>
          </a:p>
          <a:p>
            <a:pPr lvl="1"/>
            <a:r>
              <a:rPr lang="en-US" dirty="0" smtClean="0"/>
              <a:t>Fuzzy logic</a:t>
            </a:r>
          </a:p>
          <a:p>
            <a:pPr lvl="1"/>
            <a:r>
              <a:rPr lang="en-US" dirty="0" smtClean="0"/>
              <a:t>Probabilistic Relational Model</a:t>
            </a:r>
          </a:p>
          <a:p>
            <a:pPr lvl="1"/>
            <a:r>
              <a:rPr lang="en-US" dirty="0" smtClean="0"/>
              <a:t>SCM (Symbol string Clustering Map)</a:t>
            </a:r>
          </a:p>
          <a:p>
            <a:r>
              <a:rPr lang="en-US" dirty="0" smtClean="0"/>
              <a:t>Context reasoning</a:t>
            </a:r>
          </a:p>
          <a:p>
            <a:pPr lvl="1"/>
            <a:r>
              <a:rPr lang="en-US" dirty="0" smtClean="0"/>
              <a:t>Description Logic (deterministic, deductive)</a:t>
            </a:r>
          </a:p>
          <a:p>
            <a:pPr lvl="1"/>
            <a:r>
              <a:rPr lang="en-US" dirty="0" smtClean="0"/>
              <a:t>Machine Learning (probabilistic, inductive)</a:t>
            </a:r>
          </a:p>
          <a:p>
            <a:r>
              <a:rPr lang="en-US" dirty="0" smtClean="0"/>
              <a:t>Context imperfectness</a:t>
            </a:r>
          </a:p>
          <a:p>
            <a:pPr lvl="1"/>
            <a:r>
              <a:rPr lang="en-US" dirty="0" smtClean="0"/>
              <a:t>Integration of Bayesian network with ontology</a:t>
            </a:r>
          </a:p>
          <a:p>
            <a:pPr lvl="1"/>
            <a:r>
              <a:rPr lang="en-US" dirty="0" smtClean="0"/>
              <a:t>Fuzzy /PRM/ Markov Logic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20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20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2000"/>
                                        <p:tgtEl>
                                          <p:spTgt spid="3">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Recognition</a:t>
            </a:r>
            <a:endParaRPr lang="en-US" dirty="0"/>
          </a:p>
        </p:txBody>
      </p:sp>
      <p:sp>
        <p:nvSpPr>
          <p:cNvPr id="3" name="Content Placeholder 2"/>
          <p:cNvSpPr>
            <a:spLocks noGrp="1"/>
          </p:cNvSpPr>
          <p:nvPr>
            <p:ph idx="1"/>
          </p:nvPr>
        </p:nvSpPr>
        <p:spPr/>
        <p:txBody>
          <a:bodyPr/>
          <a:lstStyle/>
          <a:p>
            <a:r>
              <a:rPr lang="en-US" dirty="0" smtClean="0"/>
              <a:t>Fordham Univ. KDD 2010</a:t>
            </a:r>
            <a:endParaRPr lang="en-US" dirty="0"/>
          </a:p>
        </p:txBody>
      </p:sp>
      <p:pic>
        <p:nvPicPr>
          <p:cNvPr id="5" name="Picture 4" descr="Screen shot 2011-03-15 at 12.02.35 PM.png"/>
          <p:cNvPicPr>
            <a:picLocks noChangeAspect="1"/>
          </p:cNvPicPr>
          <p:nvPr/>
        </p:nvPicPr>
        <p:blipFill>
          <a:blip r:embed="rId2" cstate="print"/>
          <a:stretch>
            <a:fillRect/>
          </a:stretch>
        </p:blipFill>
        <p:spPr>
          <a:xfrm>
            <a:off x="683568" y="2204864"/>
            <a:ext cx="6470080" cy="2304256"/>
          </a:xfrm>
          <a:prstGeom prst="rect">
            <a:avLst/>
          </a:prstGeom>
        </p:spPr>
      </p:pic>
      <p:pic>
        <p:nvPicPr>
          <p:cNvPr id="6" name="Picture 5" descr="Screen shot 2011-03-15 at 12.02.46 PM.png"/>
          <p:cNvPicPr>
            <a:picLocks noChangeAspect="1"/>
          </p:cNvPicPr>
          <p:nvPr/>
        </p:nvPicPr>
        <p:blipFill>
          <a:blip r:embed="rId3" cstate="print"/>
          <a:stretch>
            <a:fillRect/>
          </a:stretch>
        </p:blipFill>
        <p:spPr>
          <a:xfrm>
            <a:off x="1294344" y="2996952"/>
            <a:ext cx="7238096" cy="2514286"/>
          </a:xfrm>
          <a:prstGeom prst="rect">
            <a:avLst/>
          </a:prstGeom>
        </p:spPr>
      </p:pic>
      <p:pic>
        <p:nvPicPr>
          <p:cNvPr id="4" name="Picture 3" descr="Screen shot 2011-03-15 at 12.02.56 PM.png"/>
          <p:cNvPicPr>
            <a:picLocks noChangeAspect="1"/>
          </p:cNvPicPr>
          <p:nvPr/>
        </p:nvPicPr>
        <p:blipFill>
          <a:blip r:embed="rId4" cstate="print"/>
          <a:stretch>
            <a:fillRect/>
          </a:stretch>
        </p:blipFill>
        <p:spPr>
          <a:xfrm>
            <a:off x="2123728" y="4091431"/>
            <a:ext cx="6819048" cy="23619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 Paper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Pick a research problem in HMC and write a  research proposal</a:t>
            </a:r>
          </a:p>
          <a:p>
            <a:r>
              <a:rPr lang="en-US" dirty="0" smtClean="0"/>
              <a:t>Contents</a:t>
            </a:r>
          </a:p>
          <a:p>
            <a:pPr lvl="1"/>
            <a:r>
              <a:rPr lang="en-US" dirty="0" smtClean="0"/>
              <a:t>Motivation</a:t>
            </a:r>
          </a:p>
          <a:p>
            <a:pPr lvl="1"/>
            <a:r>
              <a:rPr lang="en-US" dirty="0" smtClean="0"/>
              <a:t>Problem definition</a:t>
            </a:r>
          </a:p>
          <a:p>
            <a:pPr lvl="1"/>
            <a:r>
              <a:rPr lang="en-US" dirty="0" smtClean="0"/>
              <a:t>Hypothesis</a:t>
            </a:r>
          </a:p>
          <a:p>
            <a:pPr lvl="1"/>
            <a:r>
              <a:rPr lang="en-US" dirty="0" smtClean="0"/>
              <a:t>Related work</a:t>
            </a:r>
          </a:p>
          <a:p>
            <a:pPr lvl="1"/>
            <a:r>
              <a:rPr lang="en-US" dirty="0" smtClean="0"/>
              <a:t>Approach</a:t>
            </a:r>
          </a:p>
          <a:p>
            <a:pPr lvl="1"/>
            <a:r>
              <a:rPr lang="en-US" dirty="0" smtClean="0"/>
              <a:t>Evaluation plan</a:t>
            </a:r>
          </a:p>
          <a:p>
            <a:pPr lvl="1"/>
            <a:r>
              <a:rPr lang="en-US" dirty="0" smtClean="0"/>
              <a:t>Expected contribution</a:t>
            </a:r>
          </a:p>
        </p:txBody>
      </p:sp>
      <p:sp>
        <p:nvSpPr>
          <p:cNvPr id="4" name="Content Placeholder 2"/>
          <p:cNvSpPr txBox="1">
            <a:spLocks/>
          </p:cNvSpPr>
          <p:nvPr/>
        </p:nvSpPr>
        <p:spPr>
          <a:xfrm>
            <a:off x="4572000" y="2492896"/>
            <a:ext cx="4248472" cy="371365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Evaluation</a:t>
            </a:r>
          </a:p>
          <a:p>
            <a:pPr marL="800100" lvl="1" indent="-342900">
              <a:spcBef>
                <a:spcPct val="20000"/>
              </a:spcBef>
              <a:buFont typeface="Arial" pitchFamily="34" charset="0"/>
              <a:buChar char="•"/>
            </a:pPr>
            <a:r>
              <a:rPr lang="en-US" sz="2600" dirty="0" smtClean="0"/>
              <a:t>Writing quality (10%)</a:t>
            </a:r>
          </a:p>
          <a:p>
            <a:pPr marL="800100" lvl="1" indent="-342900">
              <a:spcBef>
                <a:spcPct val="20000"/>
              </a:spcBef>
              <a:buFont typeface="Arial" pitchFamily="34" charset="0"/>
              <a:buChar cha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Technical quality (10%)</a:t>
            </a:r>
          </a:p>
          <a:p>
            <a:pPr marL="800100" lvl="1" indent="-342900">
              <a:spcBef>
                <a:spcPct val="20000"/>
              </a:spcBef>
              <a:buFont typeface="Arial" pitchFamily="34" charset="0"/>
              <a:buChar char="•"/>
            </a:pPr>
            <a:r>
              <a:rPr lang="en-US" sz="2600" dirty="0" smtClean="0"/>
              <a:t>Novelty (10%)</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800100" lvl="1" indent="-342900">
              <a:spcBef>
                <a:spcPct val="20000"/>
              </a:spcBef>
              <a:buFont typeface="Arial" pitchFamily="34" charset="0"/>
              <a:buChar cha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Recognition</a:t>
            </a:r>
            <a:endParaRPr lang="en-US" dirty="0"/>
          </a:p>
        </p:txBody>
      </p:sp>
      <p:pic>
        <p:nvPicPr>
          <p:cNvPr id="4" name="Content Placeholder 3" descr="Screen shot 2011-03-15 at 12.11.27 PM.png"/>
          <p:cNvPicPr>
            <a:picLocks noGrp="1" noChangeAspect="1"/>
          </p:cNvPicPr>
          <p:nvPr>
            <p:ph idx="1"/>
          </p:nvPr>
        </p:nvPicPr>
        <p:blipFill>
          <a:blip r:embed="rId2" cstate="print"/>
          <a:stretch>
            <a:fillRect/>
          </a:stretch>
        </p:blipFill>
        <p:spPr>
          <a:xfrm>
            <a:off x="933904" y="1653657"/>
            <a:ext cx="7276191" cy="4419048"/>
          </a:xfr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used</a:t>
            </a:r>
            <a:endParaRPr lang="en-US" dirty="0"/>
          </a:p>
        </p:txBody>
      </p:sp>
      <p:sp>
        <p:nvSpPr>
          <p:cNvPr id="3" name="Content Placeholder 2"/>
          <p:cNvSpPr>
            <a:spLocks noGrp="1"/>
          </p:cNvSpPr>
          <p:nvPr>
            <p:ph idx="1"/>
          </p:nvPr>
        </p:nvSpPr>
        <p:spPr/>
        <p:txBody>
          <a:bodyPr>
            <a:normAutofit/>
          </a:bodyPr>
          <a:lstStyle/>
          <a:p>
            <a:r>
              <a:rPr lang="en-US" sz="2000" dirty="0" smtClean="0"/>
              <a:t>Average[3]</a:t>
            </a:r>
          </a:p>
          <a:p>
            <a:pPr lvl="1"/>
            <a:r>
              <a:rPr lang="en-US" sz="1600" dirty="0" smtClean="0"/>
              <a:t>Average acceleration (for each axis) </a:t>
            </a:r>
          </a:p>
          <a:p>
            <a:r>
              <a:rPr lang="en-US" sz="2000" dirty="0" smtClean="0"/>
              <a:t>Standard Deviation[3]</a:t>
            </a:r>
          </a:p>
          <a:p>
            <a:pPr lvl="1"/>
            <a:r>
              <a:rPr lang="en-US" sz="1600" dirty="0" smtClean="0"/>
              <a:t>Standard deviation (for each axis) </a:t>
            </a:r>
          </a:p>
          <a:p>
            <a:r>
              <a:rPr lang="en-US" sz="2000" dirty="0" smtClean="0"/>
              <a:t>Average Absolute Difference[3]</a:t>
            </a:r>
          </a:p>
          <a:p>
            <a:pPr lvl="1"/>
            <a:r>
              <a:rPr lang="en-US" sz="1600" dirty="0" smtClean="0"/>
              <a:t>Average absolute difference between the value of each of the 200 readings within the ED and the mean value over those 200 values  (for each axis)  </a:t>
            </a:r>
          </a:p>
          <a:p>
            <a:r>
              <a:rPr lang="en-US" sz="2000" dirty="0" smtClean="0"/>
              <a:t>Average Resultant Acceleration[1]</a:t>
            </a:r>
          </a:p>
          <a:p>
            <a:pPr lvl="1"/>
            <a:r>
              <a:rPr lang="en-US" sz="1600" dirty="0" smtClean="0"/>
              <a:t>Average of the square roots of the sum of the values of  each axis squared over the ED </a:t>
            </a:r>
          </a:p>
          <a:p>
            <a:r>
              <a:rPr lang="en-US" sz="2000" dirty="0" smtClean="0"/>
              <a:t>Time Between Peaks[3]</a:t>
            </a:r>
          </a:p>
          <a:p>
            <a:pPr lvl="1"/>
            <a:r>
              <a:rPr lang="en-US" sz="1600" dirty="0" smtClean="0"/>
              <a:t>Time in milliseconds between peaks associated with most activities (for each axis) </a:t>
            </a:r>
          </a:p>
          <a:p>
            <a:r>
              <a:rPr lang="en-US" sz="2000" dirty="0" smtClean="0"/>
              <a:t>Binned Distribution[30]</a:t>
            </a:r>
          </a:p>
          <a:p>
            <a:pPr lvl="1"/>
            <a:r>
              <a:rPr lang="en-US" sz="1600" dirty="0" smtClean="0"/>
              <a:t>The range of values for each axis (maximum – minimum), divide this range into 10 equal sized bins, and then record what fraction of the 200 values fell within each of the bins.</a:t>
            </a:r>
            <a:endParaRPr lang="en-US" sz="16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Jigsaw [Sensys2010]</a:t>
            </a:r>
            <a:endParaRPr lang="en-US" dirty="0"/>
          </a:p>
        </p:txBody>
      </p:sp>
      <p:pic>
        <p:nvPicPr>
          <p:cNvPr id="4" name="Content Placeholder 3" descr="Screen shot 2011-03-15 at 12.24.28 PM.png"/>
          <p:cNvPicPr>
            <a:picLocks noGrp="1" noChangeAspect="1"/>
          </p:cNvPicPr>
          <p:nvPr>
            <p:ph idx="1"/>
          </p:nvPr>
        </p:nvPicPr>
        <p:blipFill>
          <a:blip r:embed="rId2" cstate="print"/>
          <a:stretch>
            <a:fillRect/>
          </a:stretch>
        </p:blipFill>
        <p:spPr>
          <a:xfrm>
            <a:off x="467544" y="1600200"/>
            <a:ext cx="3906885" cy="4525963"/>
          </a:xfrm>
        </p:spPr>
      </p:pic>
      <p:pic>
        <p:nvPicPr>
          <p:cNvPr id="6" name="Picture 5" descr="Screen shot 2011-03-15 at 12.25.05 PM.png"/>
          <p:cNvPicPr>
            <a:picLocks noChangeAspect="1"/>
          </p:cNvPicPr>
          <p:nvPr/>
        </p:nvPicPr>
        <p:blipFill>
          <a:blip r:embed="rId3" cstate="print"/>
          <a:stretch>
            <a:fillRect/>
          </a:stretch>
        </p:blipFill>
        <p:spPr>
          <a:xfrm>
            <a:off x="4644008" y="1196752"/>
            <a:ext cx="4022584" cy="5494484"/>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a:t>
            </a:r>
            <a:endParaRPr lang="en-US" dirty="0"/>
          </a:p>
        </p:txBody>
      </p:sp>
      <p:pic>
        <p:nvPicPr>
          <p:cNvPr id="5" name="Content Placeholder 4" descr="Screen shot 2011-03-15 at 12.33.03 PM.png"/>
          <p:cNvPicPr>
            <a:picLocks noGrp="1" noChangeAspect="1"/>
          </p:cNvPicPr>
          <p:nvPr>
            <p:ph idx="1"/>
          </p:nvPr>
        </p:nvPicPr>
        <p:blipFill>
          <a:blip r:embed="rId2" cstate="print"/>
          <a:stretch>
            <a:fillRect/>
          </a:stretch>
        </p:blipFill>
        <p:spPr>
          <a:xfrm>
            <a:off x="781523" y="1340768"/>
            <a:ext cx="7580953" cy="1752381"/>
          </a:xfrm>
        </p:spPr>
      </p:pic>
      <p:pic>
        <p:nvPicPr>
          <p:cNvPr id="6" name="Picture 5" descr="Screen shot 2011-03-15 at 12.33.40 PM.png"/>
          <p:cNvPicPr>
            <a:picLocks noChangeAspect="1"/>
          </p:cNvPicPr>
          <p:nvPr/>
        </p:nvPicPr>
        <p:blipFill>
          <a:blip r:embed="rId3" cstate="print"/>
          <a:stretch>
            <a:fillRect/>
          </a:stretch>
        </p:blipFill>
        <p:spPr>
          <a:xfrm>
            <a:off x="1537079" y="3304129"/>
            <a:ext cx="6069842" cy="3149207"/>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Jigsaw Architecture</a:t>
            </a:r>
            <a:endParaRPr lang="en-US" dirty="0"/>
          </a:p>
        </p:txBody>
      </p:sp>
      <p:pic>
        <p:nvPicPr>
          <p:cNvPr id="4" name="Content Placeholder 3" descr="Screen shot 2011-03-15 at 12.26.29 PM.png"/>
          <p:cNvPicPr>
            <a:picLocks noGrp="1" noChangeAspect="1"/>
          </p:cNvPicPr>
          <p:nvPr>
            <p:ph idx="1"/>
          </p:nvPr>
        </p:nvPicPr>
        <p:blipFill>
          <a:blip r:embed="rId2" cstate="print"/>
          <a:stretch>
            <a:fillRect/>
          </a:stretch>
        </p:blipFill>
        <p:spPr>
          <a:xfrm>
            <a:off x="1397313" y="1600200"/>
            <a:ext cx="6349373" cy="4525963"/>
          </a:xfr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4" name="Content Placeholder 3" descr="Screen shot 2011-03-15 at 12.27.44 PM.png"/>
          <p:cNvPicPr>
            <a:picLocks noGrp="1" noChangeAspect="1"/>
          </p:cNvPicPr>
          <p:nvPr>
            <p:ph idx="1"/>
          </p:nvPr>
        </p:nvPicPr>
        <p:blipFill>
          <a:blip r:embed="rId2" cstate="print"/>
          <a:stretch>
            <a:fillRect/>
          </a:stretch>
        </p:blipFill>
        <p:spPr>
          <a:xfrm>
            <a:off x="457200" y="1484785"/>
            <a:ext cx="6707088" cy="2272026"/>
          </a:xfrm>
        </p:spPr>
      </p:pic>
      <p:pic>
        <p:nvPicPr>
          <p:cNvPr id="6" name="Picture 5" descr="Screen shot 2011-03-15 at 12.35.52 PM.png"/>
          <p:cNvPicPr>
            <a:picLocks noChangeAspect="1"/>
          </p:cNvPicPr>
          <p:nvPr/>
        </p:nvPicPr>
        <p:blipFill>
          <a:blip r:embed="rId3" cstate="print"/>
          <a:stretch>
            <a:fillRect/>
          </a:stretch>
        </p:blipFill>
        <p:spPr>
          <a:xfrm>
            <a:off x="107504" y="4221088"/>
            <a:ext cx="5400600" cy="1317220"/>
          </a:xfrm>
          <a:prstGeom prst="rect">
            <a:avLst/>
          </a:prstGeom>
        </p:spPr>
      </p:pic>
      <p:pic>
        <p:nvPicPr>
          <p:cNvPr id="7" name="Picture 6" descr="Screen shot 2011-03-15 at 12.36.28 PM.png"/>
          <p:cNvPicPr>
            <a:picLocks noChangeAspect="1"/>
          </p:cNvPicPr>
          <p:nvPr/>
        </p:nvPicPr>
        <p:blipFill>
          <a:blip r:embed="rId4" cstate="print"/>
          <a:stretch>
            <a:fillRect/>
          </a:stretch>
        </p:blipFill>
        <p:spPr>
          <a:xfrm>
            <a:off x="5508104" y="3811387"/>
            <a:ext cx="3456384" cy="2785965"/>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&amp; Privacy in HMC</a:t>
            </a:r>
            <a:endParaRPr lang="en-US" dirty="0"/>
          </a:p>
        </p:txBody>
      </p:sp>
      <p:sp>
        <p:nvSpPr>
          <p:cNvPr id="3" name="Content Placeholder 2"/>
          <p:cNvSpPr>
            <a:spLocks noGrp="1"/>
          </p:cNvSpPr>
          <p:nvPr>
            <p:ph idx="1"/>
          </p:nvPr>
        </p:nvSpPr>
        <p:spPr/>
        <p:txBody>
          <a:bodyPr/>
          <a:lstStyle/>
          <a:p>
            <a:r>
              <a:rPr lang="en-US" dirty="0" smtClean="0"/>
              <a:t>What are security issues special to HMC?</a:t>
            </a:r>
          </a:p>
          <a:p>
            <a:r>
              <a:rPr lang="en-US" dirty="0" smtClean="0"/>
              <a:t>Why Privacy is a bigger issue in HMC?</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it is difficult?</a:t>
            </a:r>
            <a:endParaRPr lang="en-US" dirty="0"/>
          </a:p>
        </p:txBody>
      </p:sp>
      <p:sp>
        <p:nvSpPr>
          <p:cNvPr id="3" name="Content Placeholder 2"/>
          <p:cNvSpPr>
            <a:spLocks noGrp="1"/>
          </p:cNvSpPr>
          <p:nvPr>
            <p:ph idx="1"/>
          </p:nvPr>
        </p:nvSpPr>
        <p:spPr>
          <a:xfrm>
            <a:off x="457200" y="1600200"/>
            <a:ext cx="8229600" cy="4781128"/>
          </a:xfrm>
        </p:spPr>
        <p:txBody>
          <a:bodyPr>
            <a:normAutofit fontScale="85000" lnSpcReduction="20000"/>
          </a:bodyPr>
          <a:lstStyle/>
          <a:p>
            <a:r>
              <a:rPr lang="en-US" dirty="0" smtClean="0"/>
              <a:t>The HMC device is more vulnerable</a:t>
            </a:r>
          </a:p>
          <a:p>
            <a:pPr lvl="1"/>
            <a:r>
              <a:rPr lang="en-US" dirty="0" smtClean="0"/>
              <a:t>Less computation power/memory</a:t>
            </a:r>
          </a:p>
          <a:p>
            <a:pPr lvl="1"/>
            <a:r>
              <a:rPr lang="en-US" dirty="0" smtClean="0"/>
              <a:t>Less complex software stacks</a:t>
            </a:r>
          </a:p>
          <a:p>
            <a:r>
              <a:rPr lang="en-US" dirty="0" smtClean="0"/>
              <a:t>HMC device runs in hostile environment</a:t>
            </a:r>
          </a:p>
          <a:p>
            <a:pPr lvl="1"/>
            <a:r>
              <a:rPr lang="en-US" dirty="0" smtClean="0"/>
              <a:t>Easier to be lost</a:t>
            </a:r>
          </a:p>
          <a:p>
            <a:pPr lvl="1"/>
            <a:r>
              <a:rPr lang="en-US" dirty="0" smtClean="0"/>
              <a:t>Wireless networking (3G, </a:t>
            </a:r>
            <a:r>
              <a:rPr lang="en-US" dirty="0" err="1" smtClean="0"/>
              <a:t>WiFi</a:t>
            </a:r>
            <a:r>
              <a:rPr lang="en-US" dirty="0" smtClean="0"/>
              <a:t>, Bluetooth)</a:t>
            </a:r>
          </a:p>
          <a:p>
            <a:pPr lvl="1"/>
            <a:r>
              <a:rPr lang="en-US" dirty="0" smtClean="0"/>
              <a:t>Tons of applications from untrustworthy parties</a:t>
            </a:r>
          </a:p>
          <a:p>
            <a:r>
              <a:rPr lang="en-US" dirty="0" smtClean="0"/>
              <a:t>Full of personal, critical information</a:t>
            </a:r>
          </a:p>
          <a:p>
            <a:pPr lvl="1"/>
            <a:r>
              <a:rPr lang="en-US" dirty="0" smtClean="0"/>
              <a:t>Personal information</a:t>
            </a:r>
          </a:p>
          <a:p>
            <a:pPr lvl="1"/>
            <a:r>
              <a:rPr lang="en-US" dirty="0" smtClean="0"/>
              <a:t>Financial transactions</a:t>
            </a:r>
          </a:p>
          <a:p>
            <a:pPr lvl="1"/>
            <a:r>
              <a:rPr lang="en-US" dirty="0" smtClean="0"/>
              <a:t>Medical information</a:t>
            </a:r>
          </a:p>
          <a:p>
            <a:r>
              <a:rPr lang="en-US" dirty="0" smtClean="0"/>
              <a:t>Malicious users/ compromised devices</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Security: Challenges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How to protect the integrity of the device SW stacks and the information therein?</a:t>
            </a:r>
          </a:p>
          <a:p>
            <a:r>
              <a:rPr lang="en-US" dirty="0" smtClean="0"/>
              <a:t>Example attacks (</a:t>
            </a:r>
            <a:r>
              <a:rPr lang="en-US" dirty="0" err="1" smtClean="0"/>
              <a:t>Symbian</a:t>
            </a:r>
            <a:r>
              <a:rPr lang="en-US" dirty="0" smtClean="0"/>
              <a:t>, Android)</a:t>
            </a:r>
          </a:p>
          <a:p>
            <a:pPr lvl="1"/>
            <a:r>
              <a:rPr lang="en-US" dirty="0" err="1" smtClean="0"/>
              <a:t>Keylogging</a:t>
            </a:r>
            <a:r>
              <a:rPr lang="en-US" dirty="0" smtClean="0"/>
              <a:t> attack</a:t>
            </a:r>
          </a:p>
          <a:p>
            <a:pPr lvl="2"/>
            <a:r>
              <a:rPr lang="en-US" dirty="0" smtClean="0"/>
              <a:t>A background-running program can monitor keystrokes in other Apps, via system function calls or DTMF</a:t>
            </a:r>
          </a:p>
          <a:p>
            <a:pPr lvl="1"/>
            <a:r>
              <a:rPr lang="en-US" dirty="0" smtClean="0"/>
              <a:t>Remote command execution</a:t>
            </a:r>
          </a:p>
          <a:p>
            <a:pPr lvl="2"/>
            <a:r>
              <a:rPr lang="en-US" dirty="0" err="1" smtClean="0"/>
              <a:t>BlueBug</a:t>
            </a:r>
            <a:r>
              <a:rPr lang="en-US" dirty="0" smtClean="0"/>
              <a:t>: control the device by modem commands via Bluetooth, to call, read/write SMS/phonebook, etc</a:t>
            </a:r>
          </a:p>
          <a:p>
            <a:pPr lvl="1"/>
            <a:r>
              <a:rPr lang="en-US" dirty="0" smtClean="0"/>
              <a:t>Malware launching network DOS</a:t>
            </a:r>
          </a:p>
          <a:p>
            <a:pPr lvl="2"/>
            <a:r>
              <a:rPr lang="en-US" dirty="0" smtClean="0"/>
              <a:t>Jam control channel to block incoming calls to other phones</a:t>
            </a:r>
          </a:p>
          <a:p>
            <a:pPr lvl="2"/>
            <a:r>
              <a:rPr lang="en-US" dirty="0" smtClean="0"/>
              <a:t>Compromise network nodes (HLR, MSC)</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Security: Approaches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Strict access control for resources</a:t>
            </a:r>
          </a:p>
          <a:p>
            <a:pPr lvl="1"/>
            <a:r>
              <a:rPr lang="en-US" dirty="0" smtClean="0"/>
              <a:t>Mandatory Access Control (MAC)</a:t>
            </a:r>
          </a:p>
          <a:p>
            <a:pPr lvl="2"/>
            <a:r>
              <a:rPr lang="en-US" dirty="0" smtClean="0"/>
              <a:t>Subject-operation-object access control (ex: </a:t>
            </a:r>
            <a:r>
              <a:rPr lang="en-US" dirty="0" err="1" smtClean="0"/>
              <a:t>SELinux</a:t>
            </a:r>
            <a:r>
              <a:rPr lang="en-US" dirty="0" smtClean="0"/>
              <a:t>)</a:t>
            </a:r>
          </a:p>
          <a:p>
            <a:pPr lvl="2"/>
            <a:r>
              <a:rPr lang="en-US" dirty="0" smtClean="0"/>
              <a:t>vs. Discretionary Access Control (DAC)</a:t>
            </a:r>
          </a:p>
          <a:p>
            <a:pPr lvl="1"/>
            <a:r>
              <a:rPr lang="en-US" dirty="0" smtClean="0"/>
              <a:t>Ex: Restrict access to Telephony API</a:t>
            </a:r>
          </a:p>
          <a:p>
            <a:pPr lvl="1"/>
            <a:r>
              <a:rPr lang="en-US" dirty="0" smtClean="0"/>
              <a:t>Granularity? </a:t>
            </a:r>
          </a:p>
          <a:p>
            <a:pPr lvl="2"/>
            <a:r>
              <a:rPr lang="en-US" dirty="0" err="1" smtClean="0"/>
              <a:t>Symbian</a:t>
            </a:r>
            <a:r>
              <a:rPr lang="en-US" dirty="0" smtClean="0"/>
              <a:t>: too coarse-grained, </a:t>
            </a:r>
            <a:r>
              <a:rPr lang="en-US" dirty="0" err="1" smtClean="0"/>
              <a:t>SELinux</a:t>
            </a:r>
            <a:r>
              <a:rPr lang="en-US" dirty="0" smtClean="0"/>
              <a:t>: too fine-grained</a:t>
            </a:r>
          </a:p>
          <a:p>
            <a:pPr lvl="1"/>
            <a:r>
              <a:rPr lang="en-US" dirty="0" smtClean="0"/>
              <a:t>System compromise?</a:t>
            </a:r>
          </a:p>
          <a:p>
            <a:r>
              <a:rPr lang="en-US" dirty="0" smtClean="0"/>
              <a:t>MTPM (Mobile Trusted Platform Module)</a:t>
            </a:r>
          </a:p>
          <a:p>
            <a:pPr lvl="1"/>
            <a:r>
              <a:rPr lang="en-US" dirty="0" smtClean="0"/>
              <a:t>Hardware-based system integrity protection</a:t>
            </a:r>
          </a:p>
          <a:p>
            <a:r>
              <a:rPr lang="en-US" dirty="0" smtClean="0"/>
              <a:t>Virtualization</a:t>
            </a:r>
          </a:p>
          <a:p>
            <a:pPr lvl="1"/>
            <a:r>
              <a:rPr lang="en-US" dirty="0" smtClean="0"/>
              <a:t>Hypervisor</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Midterm Exam</a:t>
            </a:r>
            <a:endParaRPr lang="en-US" dirty="0"/>
          </a:p>
        </p:txBody>
      </p:sp>
      <p:sp>
        <p:nvSpPr>
          <p:cNvPr id="3" name="Content Placeholder 2"/>
          <p:cNvSpPr>
            <a:spLocks noGrp="1"/>
          </p:cNvSpPr>
          <p:nvPr>
            <p:ph idx="1"/>
          </p:nvPr>
        </p:nvSpPr>
        <p:spPr/>
        <p:txBody>
          <a:bodyPr>
            <a:normAutofit/>
          </a:bodyPr>
          <a:lstStyle/>
          <a:p>
            <a:r>
              <a:rPr lang="en-US" dirty="0" smtClean="0"/>
              <a:t>Exam is in English</a:t>
            </a:r>
          </a:p>
          <a:p>
            <a:r>
              <a:rPr lang="en-US" dirty="0" smtClean="0"/>
              <a:t>Only from the talks and discussions in the class</a:t>
            </a:r>
          </a:p>
          <a:p>
            <a:r>
              <a:rPr lang="en-US" dirty="0" smtClean="0"/>
              <a:t>Short answer/ long answer </a:t>
            </a:r>
          </a:p>
          <a:p>
            <a:pPr lvl="1"/>
            <a:r>
              <a:rPr lang="en-US" dirty="0" smtClean="0"/>
              <a:t>(no multiple choice)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Security</a:t>
            </a:r>
            <a:endParaRPr lang="en-US" dirty="0"/>
          </a:p>
        </p:txBody>
      </p:sp>
      <p:sp>
        <p:nvSpPr>
          <p:cNvPr id="3" name="Content Placeholder 2"/>
          <p:cNvSpPr>
            <a:spLocks noGrp="1"/>
          </p:cNvSpPr>
          <p:nvPr>
            <p:ph idx="1"/>
          </p:nvPr>
        </p:nvSpPr>
        <p:spPr/>
        <p:txBody>
          <a:bodyPr/>
          <a:lstStyle/>
          <a:p>
            <a:r>
              <a:rPr lang="en-US" dirty="0" smtClean="0"/>
              <a:t>How to protect network communication </a:t>
            </a:r>
            <a:r>
              <a:rPr lang="en-US" dirty="0" err="1" smtClean="0"/>
              <a:t>w.r.t</a:t>
            </a:r>
            <a:r>
              <a:rPr lang="en-US" dirty="0" smtClean="0"/>
              <a:t>.</a:t>
            </a:r>
          </a:p>
          <a:p>
            <a:pPr lvl="1"/>
            <a:r>
              <a:rPr lang="en-US" dirty="0" smtClean="0"/>
              <a:t>Confidentiality: Encryption/Decryption</a:t>
            </a:r>
          </a:p>
          <a:p>
            <a:pPr lvl="1"/>
            <a:r>
              <a:rPr lang="en-US" dirty="0" smtClean="0"/>
              <a:t>Integrity: Message Authentication Code</a:t>
            </a:r>
          </a:p>
          <a:p>
            <a:pPr lvl="1"/>
            <a:r>
              <a:rPr lang="en-US" dirty="0" smtClean="0"/>
              <a:t>Authenticity and Key Exchange: SSL, RSA, DH,…</a:t>
            </a:r>
          </a:p>
          <a:p>
            <a:pPr lvl="1"/>
            <a:r>
              <a:rPr lang="en-US" dirty="0" smtClean="0"/>
              <a:t>Accountability</a:t>
            </a:r>
          </a:p>
          <a:p>
            <a:pPr lvl="1"/>
            <a:r>
              <a:rPr lang="en-US" dirty="0" smtClean="0"/>
              <a:t>Anonymity: anonymous authentication, group-sig</a:t>
            </a:r>
          </a:p>
          <a:p>
            <a:r>
              <a:rPr lang="en-US" dirty="0" smtClean="0"/>
              <a:t>Subject to constraints on</a:t>
            </a:r>
          </a:p>
          <a:p>
            <a:pPr lvl="1"/>
            <a:r>
              <a:rPr lang="en-US" dirty="0" smtClean="0"/>
              <a:t>Energy, Computation power, Mobility</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cstate="print">
            <a:duotone>
              <a:prstClr val="black"/>
              <a:srgbClr val="D9C3A5">
                <a:tint val="50000"/>
                <a:satMod val="180000"/>
              </a:srgbClr>
            </a:duotone>
            <a:lum contrast="-24000"/>
          </a:blip>
          <a:srcRect/>
          <a:stretch>
            <a:fillRect/>
          </a:stretch>
        </p:blipFill>
        <p:spPr bwMode="auto">
          <a:xfrm flipH="1">
            <a:off x="0" y="-1395"/>
            <a:ext cx="9144000" cy="6859396"/>
          </a:xfrm>
          <a:prstGeom prst="rect">
            <a:avLst/>
          </a:prstGeom>
          <a:noFill/>
          <a:ln w="50800" algn="ctr">
            <a:noFill/>
            <a:miter lim="800000"/>
            <a:headEnd/>
            <a:tailEnd/>
          </a:ln>
          <a:effectLst/>
        </p:spPr>
      </p:pic>
      <p:pic>
        <p:nvPicPr>
          <p:cNvPr id="4100" name="Picture 48" descr="psp.png"/>
          <p:cNvPicPr>
            <a:picLocks noChangeAspect="1"/>
          </p:cNvPicPr>
          <p:nvPr/>
        </p:nvPicPr>
        <p:blipFill>
          <a:blip r:embed="rId4" cstate="print"/>
          <a:srcRect/>
          <a:stretch>
            <a:fillRect/>
          </a:stretch>
        </p:blipFill>
        <p:spPr bwMode="auto">
          <a:xfrm>
            <a:off x="1371600" y="5181600"/>
            <a:ext cx="1066800" cy="804863"/>
          </a:xfrm>
          <a:prstGeom prst="rect">
            <a:avLst/>
          </a:prstGeom>
          <a:noFill/>
          <a:ln w="9525">
            <a:noFill/>
            <a:miter lim="800000"/>
            <a:headEnd/>
            <a:tailEnd/>
          </a:ln>
          <a:effectLst>
            <a:glow rad="63500">
              <a:schemeClr val="accent3">
                <a:satMod val="175000"/>
                <a:alpha val="40000"/>
              </a:schemeClr>
            </a:glow>
            <a:outerShdw blurRad="63500" sx="102000" sy="102000" algn="ctr" rotWithShape="0">
              <a:prstClr val="black">
                <a:alpha val="40000"/>
              </a:prstClr>
            </a:outerShdw>
          </a:effectLst>
        </p:spPr>
      </p:pic>
      <p:pic>
        <p:nvPicPr>
          <p:cNvPr id="4101" name="Picture 38" descr="itouch.png"/>
          <p:cNvPicPr>
            <a:picLocks noChangeAspect="1"/>
          </p:cNvPicPr>
          <p:nvPr/>
        </p:nvPicPr>
        <p:blipFill>
          <a:blip r:embed="rId5" cstate="screen"/>
          <a:srcRect/>
          <a:stretch>
            <a:fillRect/>
          </a:stretch>
        </p:blipFill>
        <p:spPr bwMode="auto">
          <a:xfrm>
            <a:off x="2590800" y="3733800"/>
            <a:ext cx="304800" cy="509588"/>
          </a:xfrm>
          <a:prstGeom prst="rect">
            <a:avLst/>
          </a:prstGeom>
          <a:noFill/>
          <a:ln w="9525">
            <a:noFill/>
            <a:miter lim="800000"/>
            <a:headEnd/>
            <a:tailEnd/>
          </a:ln>
          <a:effectLst>
            <a:glow rad="63500">
              <a:schemeClr val="accent3">
                <a:satMod val="175000"/>
                <a:alpha val="40000"/>
              </a:schemeClr>
            </a:glow>
          </a:effectLst>
        </p:spPr>
      </p:pic>
      <p:pic>
        <p:nvPicPr>
          <p:cNvPr id="4102" name="Picture 59" descr="phone.png"/>
          <p:cNvPicPr>
            <a:picLocks noChangeAspect="1"/>
          </p:cNvPicPr>
          <p:nvPr/>
        </p:nvPicPr>
        <p:blipFill>
          <a:blip r:embed="rId6" cstate="print"/>
          <a:srcRect/>
          <a:stretch>
            <a:fillRect/>
          </a:stretch>
        </p:blipFill>
        <p:spPr bwMode="auto">
          <a:xfrm>
            <a:off x="4038600" y="3675063"/>
            <a:ext cx="457200" cy="631825"/>
          </a:xfrm>
          <a:prstGeom prst="rect">
            <a:avLst/>
          </a:prstGeom>
          <a:noFill/>
          <a:ln w="9525">
            <a:noFill/>
            <a:miter lim="800000"/>
            <a:headEnd/>
            <a:tailEnd/>
          </a:ln>
          <a:effectLst>
            <a:glow rad="63500">
              <a:schemeClr val="accent3">
                <a:satMod val="175000"/>
                <a:alpha val="40000"/>
              </a:schemeClr>
            </a:glow>
          </a:effectLst>
        </p:spPr>
      </p:pic>
      <p:pic>
        <p:nvPicPr>
          <p:cNvPr id="4103" name="Picture 6" descr="pacemaker.png"/>
          <p:cNvPicPr>
            <a:picLocks noChangeAspect="1"/>
          </p:cNvPicPr>
          <p:nvPr/>
        </p:nvPicPr>
        <p:blipFill>
          <a:blip r:embed="rId7" cstate="screen"/>
          <a:srcRect/>
          <a:stretch>
            <a:fillRect/>
          </a:stretch>
        </p:blipFill>
        <p:spPr bwMode="auto">
          <a:xfrm>
            <a:off x="914400" y="2438400"/>
            <a:ext cx="946150" cy="946150"/>
          </a:xfrm>
          <a:prstGeom prst="rect">
            <a:avLst/>
          </a:prstGeom>
          <a:noFill/>
          <a:ln w="9525">
            <a:noFill/>
            <a:miter lim="800000"/>
            <a:headEnd/>
            <a:tailEnd/>
          </a:ln>
          <a:effectLst>
            <a:glow rad="63500">
              <a:schemeClr val="accent3">
                <a:satMod val="175000"/>
                <a:alpha val="40000"/>
              </a:schemeClr>
            </a:glow>
          </a:effectLst>
        </p:spPr>
      </p:pic>
      <p:pic>
        <p:nvPicPr>
          <p:cNvPr id="4104" name="Picture 11" descr="nikeipod2.png"/>
          <p:cNvPicPr>
            <a:picLocks noChangeAspect="1"/>
          </p:cNvPicPr>
          <p:nvPr/>
        </p:nvPicPr>
        <p:blipFill>
          <a:blip r:embed="rId8" cstate="screen"/>
          <a:srcRect/>
          <a:stretch>
            <a:fillRect/>
          </a:stretch>
        </p:blipFill>
        <p:spPr bwMode="auto">
          <a:xfrm>
            <a:off x="3962400" y="5638800"/>
            <a:ext cx="685800" cy="1057275"/>
          </a:xfrm>
          <a:prstGeom prst="rect">
            <a:avLst/>
          </a:prstGeom>
          <a:noFill/>
          <a:ln w="9525">
            <a:noFill/>
            <a:miter lim="800000"/>
            <a:headEnd/>
            <a:tailEnd/>
          </a:ln>
          <a:effectLst>
            <a:glow rad="63500">
              <a:schemeClr val="accent3">
                <a:satMod val="175000"/>
                <a:alpha val="40000"/>
              </a:schemeClr>
            </a:glow>
          </a:effectLst>
        </p:spPr>
      </p:pic>
      <p:cxnSp>
        <p:nvCxnSpPr>
          <p:cNvPr id="28" name="Straight Arrow Connector 27"/>
          <p:cNvCxnSpPr>
            <a:stCxn id="4104" idx="3"/>
          </p:cNvCxnSpPr>
          <p:nvPr/>
        </p:nvCxnSpPr>
        <p:spPr>
          <a:xfrm>
            <a:off x="4648200" y="6167438"/>
            <a:ext cx="762000" cy="85725"/>
          </a:xfrm>
          <a:prstGeom prst="straightConnector1">
            <a:avLst/>
          </a:prstGeom>
          <a:ln w="76200">
            <a:solidFill>
              <a:srgbClr val="FFFF00">
                <a:alpha val="70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flipV="1">
            <a:off x="381000" y="3124200"/>
            <a:ext cx="533400" cy="228600"/>
          </a:xfrm>
          <a:prstGeom prst="straightConnector1">
            <a:avLst/>
          </a:prstGeom>
          <a:ln w="76200">
            <a:solidFill>
              <a:srgbClr val="FFFF00">
                <a:alpha val="70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110" name="Picture 55" descr="cannon.png"/>
          <p:cNvPicPr>
            <a:picLocks noChangeAspect="1"/>
          </p:cNvPicPr>
          <p:nvPr/>
        </p:nvPicPr>
        <p:blipFill>
          <a:blip r:embed="rId9" cstate="screen"/>
          <a:srcRect/>
          <a:stretch>
            <a:fillRect/>
          </a:stretch>
        </p:blipFill>
        <p:spPr bwMode="auto">
          <a:xfrm>
            <a:off x="5867400" y="4267200"/>
            <a:ext cx="481013" cy="346075"/>
          </a:xfrm>
          <a:prstGeom prst="rect">
            <a:avLst/>
          </a:prstGeom>
          <a:noFill/>
          <a:ln w="9525">
            <a:noFill/>
            <a:miter lim="800000"/>
            <a:headEnd/>
            <a:tailEnd/>
          </a:ln>
          <a:effectLst>
            <a:glow rad="63500">
              <a:schemeClr val="accent3">
                <a:satMod val="175000"/>
                <a:alpha val="40000"/>
              </a:schemeClr>
            </a:glow>
          </a:effectLst>
        </p:spPr>
      </p:pic>
      <p:pic>
        <p:nvPicPr>
          <p:cNvPr id="4111" name="Picture 61" descr="kindle.png"/>
          <p:cNvPicPr>
            <a:picLocks noChangeAspect="1"/>
          </p:cNvPicPr>
          <p:nvPr/>
        </p:nvPicPr>
        <p:blipFill>
          <a:blip r:embed="rId10" cstate="screen"/>
          <a:srcRect/>
          <a:stretch>
            <a:fillRect/>
          </a:stretch>
        </p:blipFill>
        <p:spPr bwMode="auto">
          <a:xfrm>
            <a:off x="2667000" y="4953000"/>
            <a:ext cx="1068388" cy="1046163"/>
          </a:xfrm>
          <a:prstGeom prst="rect">
            <a:avLst/>
          </a:prstGeom>
          <a:noFill/>
          <a:ln w="9525">
            <a:noFill/>
            <a:miter lim="800000"/>
            <a:headEnd/>
            <a:tailEnd/>
          </a:ln>
          <a:effectLst>
            <a:glow rad="63500">
              <a:schemeClr val="accent3">
                <a:satMod val="175000"/>
                <a:alpha val="40000"/>
              </a:schemeClr>
            </a:glow>
          </a:effectLst>
        </p:spPr>
      </p:pic>
      <p:pic>
        <p:nvPicPr>
          <p:cNvPr id="4113" name="Picture 83" descr="portablevideo.png"/>
          <p:cNvPicPr>
            <a:picLocks noChangeAspect="1"/>
          </p:cNvPicPr>
          <p:nvPr/>
        </p:nvPicPr>
        <p:blipFill>
          <a:blip r:embed="rId11" cstate="screen"/>
          <a:srcRect/>
          <a:stretch>
            <a:fillRect/>
          </a:stretch>
        </p:blipFill>
        <p:spPr bwMode="auto">
          <a:xfrm>
            <a:off x="2914650" y="3733800"/>
            <a:ext cx="857250" cy="490538"/>
          </a:xfrm>
          <a:prstGeom prst="rect">
            <a:avLst/>
          </a:prstGeom>
          <a:noFill/>
          <a:ln w="9525">
            <a:noFill/>
            <a:miter lim="800000"/>
            <a:headEnd/>
            <a:tailEnd/>
          </a:ln>
          <a:effectLst>
            <a:glow rad="63500">
              <a:schemeClr val="accent3">
                <a:satMod val="175000"/>
                <a:alpha val="40000"/>
              </a:schemeClr>
            </a:glow>
          </a:effectLst>
        </p:spPr>
      </p:pic>
      <p:pic>
        <p:nvPicPr>
          <p:cNvPr id="4109" name="Picture 98" descr="radiowaves2.png"/>
          <p:cNvPicPr>
            <a:picLocks noChangeAspect="1"/>
          </p:cNvPicPr>
          <p:nvPr/>
        </p:nvPicPr>
        <p:blipFill>
          <a:blip r:embed="rId12" cstate="print"/>
          <a:srcRect/>
          <a:stretch>
            <a:fillRect/>
          </a:stretch>
        </p:blipFill>
        <p:spPr bwMode="auto">
          <a:xfrm rot="-7328111">
            <a:off x="1636712" y="2524126"/>
            <a:ext cx="468313" cy="423862"/>
          </a:xfrm>
          <a:prstGeom prst="rect">
            <a:avLst/>
          </a:prstGeom>
          <a:noFill/>
          <a:ln w="9525">
            <a:noFill/>
            <a:miter lim="800000"/>
            <a:headEnd/>
            <a:tailEnd/>
          </a:ln>
        </p:spPr>
      </p:pic>
      <p:pic>
        <p:nvPicPr>
          <p:cNvPr id="7" name="Picture 99" descr="radiowaves2.png"/>
          <p:cNvPicPr>
            <a:picLocks noChangeAspect="1"/>
          </p:cNvPicPr>
          <p:nvPr/>
        </p:nvPicPr>
        <p:blipFill>
          <a:blip r:embed="rId13" cstate="print"/>
          <a:srcRect/>
          <a:stretch>
            <a:fillRect/>
          </a:stretch>
        </p:blipFill>
        <p:spPr bwMode="auto">
          <a:xfrm>
            <a:off x="2971800" y="3352800"/>
            <a:ext cx="609600" cy="457200"/>
          </a:xfrm>
          <a:prstGeom prst="rect">
            <a:avLst/>
          </a:prstGeom>
          <a:noFill/>
          <a:ln w="9525">
            <a:noFill/>
            <a:miter lim="800000"/>
            <a:headEnd/>
            <a:tailEnd/>
          </a:ln>
        </p:spPr>
      </p:pic>
      <p:pic>
        <p:nvPicPr>
          <p:cNvPr id="11" name="Picture 100" descr="radiowaves2.png"/>
          <p:cNvPicPr>
            <a:picLocks noChangeAspect="1"/>
          </p:cNvPicPr>
          <p:nvPr/>
        </p:nvPicPr>
        <p:blipFill>
          <a:blip r:embed="rId13" cstate="print"/>
          <a:srcRect/>
          <a:stretch>
            <a:fillRect/>
          </a:stretch>
        </p:blipFill>
        <p:spPr bwMode="auto">
          <a:xfrm>
            <a:off x="4038600" y="3276600"/>
            <a:ext cx="685800" cy="457200"/>
          </a:xfrm>
          <a:prstGeom prst="rect">
            <a:avLst/>
          </a:prstGeom>
          <a:noFill/>
          <a:ln w="9525">
            <a:noFill/>
            <a:miter lim="800000"/>
            <a:headEnd/>
            <a:tailEnd/>
          </a:ln>
        </p:spPr>
      </p:pic>
      <p:pic>
        <p:nvPicPr>
          <p:cNvPr id="4112" name="Picture 101" descr="radiowaves2.png"/>
          <p:cNvPicPr>
            <a:picLocks noChangeAspect="1"/>
          </p:cNvPicPr>
          <p:nvPr/>
        </p:nvPicPr>
        <p:blipFill>
          <a:blip r:embed="rId13" cstate="print"/>
          <a:srcRect/>
          <a:stretch>
            <a:fillRect/>
          </a:stretch>
        </p:blipFill>
        <p:spPr bwMode="auto">
          <a:xfrm>
            <a:off x="2514600" y="3276600"/>
            <a:ext cx="457200" cy="457200"/>
          </a:xfrm>
          <a:prstGeom prst="rect">
            <a:avLst/>
          </a:prstGeom>
          <a:noFill/>
          <a:ln w="9525">
            <a:noFill/>
            <a:miter lim="800000"/>
            <a:headEnd/>
            <a:tailEnd/>
          </a:ln>
        </p:spPr>
      </p:pic>
      <p:pic>
        <p:nvPicPr>
          <p:cNvPr id="12" name="Picture 102" descr="radiowaves2.png"/>
          <p:cNvPicPr>
            <a:picLocks noChangeAspect="1"/>
          </p:cNvPicPr>
          <p:nvPr/>
        </p:nvPicPr>
        <p:blipFill>
          <a:blip r:embed="rId13" cstate="print"/>
          <a:srcRect/>
          <a:stretch>
            <a:fillRect/>
          </a:stretch>
        </p:blipFill>
        <p:spPr bwMode="auto">
          <a:xfrm>
            <a:off x="5791200" y="3810000"/>
            <a:ext cx="609600" cy="457200"/>
          </a:xfrm>
          <a:prstGeom prst="rect">
            <a:avLst/>
          </a:prstGeom>
          <a:noFill/>
          <a:ln w="9525">
            <a:noFill/>
            <a:miter lim="800000"/>
            <a:headEnd/>
            <a:tailEnd/>
          </a:ln>
        </p:spPr>
      </p:pic>
      <p:pic>
        <p:nvPicPr>
          <p:cNvPr id="4114" name="Picture 103" descr="radiowaves2.png"/>
          <p:cNvPicPr>
            <a:picLocks noChangeAspect="1"/>
          </p:cNvPicPr>
          <p:nvPr/>
        </p:nvPicPr>
        <p:blipFill>
          <a:blip r:embed="rId12" cstate="print"/>
          <a:srcRect/>
          <a:stretch>
            <a:fillRect/>
          </a:stretch>
        </p:blipFill>
        <p:spPr bwMode="auto">
          <a:xfrm rot="-9662205">
            <a:off x="4318000" y="5264150"/>
            <a:ext cx="574675" cy="412750"/>
          </a:xfrm>
          <a:prstGeom prst="rect">
            <a:avLst/>
          </a:prstGeom>
          <a:noFill/>
          <a:ln w="9525">
            <a:noFill/>
            <a:miter lim="800000"/>
            <a:headEnd/>
            <a:tailEnd/>
          </a:ln>
        </p:spPr>
      </p:pic>
      <p:pic>
        <p:nvPicPr>
          <p:cNvPr id="4115" name="Picture 104" descr="radiowaves2.png"/>
          <p:cNvPicPr>
            <a:picLocks noChangeAspect="1"/>
          </p:cNvPicPr>
          <p:nvPr/>
        </p:nvPicPr>
        <p:blipFill>
          <a:blip r:embed="rId13" cstate="print"/>
          <a:srcRect/>
          <a:stretch>
            <a:fillRect/>
          </a:stretch>
        </p:blipFill>
        <p:spPr bwMode="auto">
          <a:xfrm>
            <a:off x="1600200" y="4697413"/>
            <a:ext cx="774700" cy="636587"/>
          </a:xfrm>
          <a:prstGeom prst="rect">
            <a:avLst/>
          </a:prstGeom>
          <a:noFill/>
          <a:ln w="9525">
            <a:noFill/>
            <a:miter lim="800000"/>
            <a:headEnd/>
            <a:tailEnd/>
          </a:ln>
        </p:spPr>
      </p:pic>
      <p:pic>
        <p:nvPicPr>
          <p:cNvPr id="4116" name="Picture 105" descr="radiowaves2.png"/>
          <p:cNvPicPr>
            <a:picLocks noChangeAspect="1"/>
          </p:cNvPicPr>
          <p:nvPr/>
        </p:nvPicPr>
        <p:blipFill>
          <a:blip r:embed="rId12" cstate="print"/>
          <a:srcRect/>
          <a:stretch>
            <a:fillRect/>
          </a:stretch>
        </p:blipFill>
        <p:spPr bwMode="auto">
          <a:xfrm rot="-10346836">
            <a:off x="3195638" y="4686300"/>
            <a:ext cx="614362" cy="503238"/>
          </a:xfrm>
          <a:prstGeom prst="rect">
            <a:avLst/>
          </a:prstGeom>
          <a:noFill/>
          <a:ln w="9525">
            <a:noFill/>
            <a:miter lim="800000"/>
            <a:headEnd/>
            <a:tailEnd/>
          </a:ln>
        </p:spPr>
      </p:pic>
      <p:sp>
        <p:nvSpPr>
          <p:cNvPr id="4117" name="Rectangle 2"/>
          <p:cNvSpPr>
            <a:spLocks noGrp="1" noChangeArrowheads="1"/>
          </p:cNvSpPr>
          <p:nvPr>
            <p:ph type="title"/>
          </p:nvPr>
        </p:nvSpPr>
        <p:spPr>
          <a:xfrm>
            <a:off x="0" y="381000"/>
            <a:ext cx="9144000" cy="990600"/>
          </a:xfrm>
          <a:solidFill>
            <a:schemeClr val="bg1">
              <a:alpha val="74901"/>
            </a:schemeClr>
          </a:solidFill>
        </p:spPr>
        <p:txBody>
          <a:bodyPr/>
          <a:lstStyle/>
          <a:p>
            <a:pPr eaLnBrk="1" hangingPunct="1"/>
            <a:r>
              <a:rPr lang="en-US" dirty="0" smtClean="0"/>
              <a:t>Our Wireless World</a:t>
            </a:r>
          </a:p>
        </p:txBody>
      </p:sp>
      <p:grpSp>
        <p:nvGrpSpPr>
          <p:cNvPr id="2" name="Group 48"/>
          <p:cNvGrpSpPr/>
          <p:nvPr/>
        </p:nvGrpSpPr>
        <p:grpSpPr>
          <a:xfrm>
            <a:off x="1295400" y="1371600"/>
            <a:ext cx="1587188" cy="1676400"/>
            <a:chOff x="7239000" y="1447800"/>
            <a:chExt cx="1587188" cy="1676400"/>
          </a:xfrm>
          <a:effectLst>
            <a:outerShdw blurRad="50800" dist="38100" dir="2700000" algn="tl" rotWithShape="0">
              <a:prstClr val="black">
                <a:alpha val="40000"/>
              </a:prstClr>
            </a:outerShdw>
          </a:effectLst>
        </p:grpSpPr>
        <p:cxnSp>
          <p:nvCxnSpPr>
            <p:cNvPr id="38" name="Straight Arrow Connector 37"/>
            <p:cNvCxnSpPr/>
            <p:nvPr/>
          </p:nvCxnSpPr>
          <p:spPr>
            <a:xfrm rot="5400000">
              <a:off x="8116094" y="2933700"/>
              <a:ext cx="380206" cy="794"/>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 name="Group 25"/>
            <p:cNvGrpSpPr>
              <a:grpSpLocks/>
            </p:cNvGrpSpPr>
            <p:nvPr/>
          </p:nvGrpSpPr>
          <p:grpSpPr bwMode="auto">
            <a:xfrm>
              <a:off x="7239000" y="1447800"/>
              <a:ext cx="1587188" cy="1288851"/>
              <a:chOff x="6629400" y="1371600"/>
              <a:chExt cx="1587188" cy="1288851"/>
            </a:xfrm>
          </p:grpSpPr>
          <p:pic>
            <p:nvPicPr>
              <p:cNvPr id="4126" name="Picture 22" descr="tp.png"/>
              <p:cNvPicPr>
                <a:picLocks noChangeAspect="1"/>
              </p:cNvPicPr>
              <p:nvPr/>
            </p:nvPicPr>
            <p:blipFill>
              <a:blip r:embed="rId14" cstate="screen"/>
              <a:srcRect/>
              <a:stretch>
                <a:fillRect/>
              </a:stretch>
            </p:blipFill>
            <p:spPr bwMode="auto">
              <a:xfrm>
                <a:off x="6781800" y="1447800"/>
                <a:ext cx="1434788" cy="1212651"/>
              </a:xfrm>
              <a:prstGeom prst="rect">
                <a:avLst/>
              </a:prstGeom>
              <a:noFill/>
              <a:ln w="9525">
                <a:noFill/>
                <a:miter lim="800000"/>
                <a:headEnd/>
                <a:tailEnd/>
              </a:ln>
            </p:spPr>
          </p:pic>
          <p:pic>
            <p:nvPicPr>
              <p:cNvPr id="4127" name="Picture 68" descr="devil"/>
              <p:cNvPicPr>
                <a:picLocks noChangeAspect="1" noChangeArrowheads="1"/>
              </p:cNvPicPr>
              <p:nvPr/>
            </p:nvPicPr>
            <p:blipFill>
              <a:blip r:embed="rId15" cstate="screen"/>
              <a:srcRect/>
              <a:stretch>
                <a:fillRect/>
              </a:stretch>
            </p:blipFill>
            <p:spPr bwMode="auto">
              <a:xfrm flipH="1">
                <a:off x="6629400" y="1371600"/>
                <a:ext cx="759354" cy="725174"/>
              </a:xfrm>
              <a:prstGeom prst="rect">
                <a:avLst/>
              </a:prstGeom>
              <a:noFill/>
              <a:ln w="9525">
                <a:noFill/>
                <a:miter lim="800000"/>
                <a:headEnd/>
                <a:tailEnd/>
              </a:ln>
            </p:spPr>
          </p:pic>
          <p:sp>
            <p:nvSpPr>
              <p:cNvPr id="4128" name="Text Box 18"/>
              <p:cNvSpPr txBox="1">
                <a:spLocks noChangeArrowheads="1"/>
              </p:cNvSpPr>
              <p:nvPr/>
            </p:nvSpPr>
            <p:spPr bwMode="auto">
              <a:xfrm rot="374540">
                <a:off x="7327784" y="1644801"/>
                <a:ext cx="835485" cy="276999"/>
              </a:xfrm>
              <a:prstGeom prst="rect">
                <a:avLst/>
              </a:prstGeom>
              <a:noFill/>
              <a:ln w="9525">
                <a:noFill/>
                <a:miter lim="800000"/>
                <a:headEnd/>
                <a:tailEnd/>
              </a:ln>
            </p:spPr>
            <p:txBody>
              <a:bodyPr wrap="none">
                <a:spAutoFit/>
              </a:bodyPr>
              <a:lstStyle/>
              <a:p>
                <a:pPr>
                  <a:defRPr/>
                </a:pPr>
                <a:r>
                  <a:rPr lang="en-US" sz="1200" b="1" dirty="0" err="1">
                    <a:solidFill>
                      <a:srgbClr val="00FF00"/>
                    </a:solidFill>
                    <a:latin typeface="Courier New" pitchFamily="49" charset="0"/>
                  </a:rPr>
                  <a:t>tcpdump</a:t>
                </a:r>
                <a:endParaRPr lang="en-US" sz="1200" b="1" dirty="0">
                  <a:solidFill>
                    <a:srgbClr val="00FF00"/>
                  </a:solidFill>
                  <a:latin typeface="Courier New" pitchFamily="49" charset="0"/>
                </a:endParaRPr>
              </a:p>
            </p:txBody>
          </p:sp>
        </p:grpSp>
      </p:grpSp>
      <p:grpSp>
        <p:nvGrpSpPr>
          <p:cNvPr id="4" name="Group 47"/>
          <p:cNvGrpSpPr>
            <a:grpSpLocks/>
          </p:cNvGrpSpPr>
          <p:nvPr/>
        </p:nvGrpSpPr>
        <p:grpSpPr bwMode="auto">
          <a:xfrm>
            <a:off x="4495800" y="3810000"/>
            <a:ext cx="3962400" cy="381000"/>
            <a:chOff x="3733800" y="4267200"/>
            <a:chExt cx="3962400" cy="381000"/>
          </a:xfrm>
          <a:effectLst>
            <a:outerShdw blurRad="50800" dist="38100" dir="2700000" algn="tl" rotWithShape="0">
              <a:prstClr val="black">
                <a:alpha val="40000"/>
              </a:prstClr>
            </a:outerShdw>
          </a:effectLst>
        </p:grpSpPr>
        <p:sp>
          <p:nvSpPr>
            <p:cNvPr id="35" name="Rectangle 34"/>
            <p:cNvSpPr/>
            <p:nvPr/>
          </p:nvSpPr>
          <p:spPr bwMode="auto">
            <a:xfrm>
              <a:off x="5334000" y="42672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t>PrivatePhoto1.jpg</a:t>
              </a:r>
            </a:p>
          </p:txBody>
        </p:sp>
        <p:sp>
          <p:nvSpPr>
            <p:cNvPr id="34" name="Rectangle 33"/>
            <p:cNvSpPr/>
            <p:nvPr/>
          </p:nvSpPr>
          <p:spPr bwMode="auto">
            <a:xfrm>
              <a:off x="3733800" y="4267200"/>
              <a:ext cx="1600200"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solidFill>
                    <a:schemeClr val="tx1"/>
                  </a:solidFill>
                </a:rPr>
                <a:t>Link Layer Header</a:t>
              </a:r>
            </a:p>
          </p:txBody>
        </p:sp>
      </p:grpSp>
      <p:grpSp>
        <p:nvGrpSpPr>
          <p:cNvPr id="5" name="Group 47"/>
          <p:cNvGrpSpPr>
            <a:grpSpLocks/>
          </p:cNvGrpSpPr>
          <p:nvPr/>
        </p:nvGrpSpPr>
        <p:grpSpPr bwMode="auto">
          <a:xfrm>
            <a:off x="2895600" y="5257800"/>
            <a:ext cx="3962400" cy="381000"/>
            <a:chOff x="3733800" y="4267200"/>
            <a:chExt cx="3962400" cy="381000"/>
          </a:xfrm>
          <a:effectLst>
            <a:outerShdw blurRad="50800" dist="38100" dir="2700000" algn="tl" rotWithShape="0">
              <a:prstClr val="black">
                <a:alpha val="40000"/>
              </a:prstClr>
            </a:outerShdw>
          </a:effectLst>
        </p:grpSpPr>
        <p:sp>
          <p:nvSpPr>
            <p:cNvPr id="40" name="Rectangle 39"/>
            <p:cNvSpPr/>
            <p:nvPr/>
          </p:nvSpPr>
          <p:spPr bwMode="auto">
            <a:xfrm>
              <a:off x="3733800" y="4267200"/>
              <a:ext cx="1600200"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solidFill>
                    <a:schemeClr val="tx1"/>
                  </a:solidFill>
                </a:rPr>
                <a:t>Link Layer Header</a:t>
              </a:r>
            </a:p>
          </p:txBody>
        </p:sp>
        <p:sp>
          <p:nvSpPr>
            <p:cNvPr id="41" name="Rectangle 40"/>
            <p:cNvSpPr/>
            <p:nvPr/>
          </p:nvSpPr>
          <p:spPr bwMode="auto">
            <a:xfrm>
              <a:off x="5334000" y="42672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t>Home location=(47.28,…</a:t>
              </a:r>
            </a:p>
          </p:txBody>
        </p:sp>
      </p:grpSp>
      <p:grpSp>
        <p:nvGrpSpPr>
          <p:cNvPr id="8" name="Group 47"/>
          <p:cNvGrpSpPr>
            <a:grpSpLocks/>
          </p:cNvGrpSpPr>
          <p:nvPr/>
        </p:nvGrpSpPr>
        <p:grpSpPr bwMode="auto">
          <a:xfrm>
            <a:off x="304800" y="4724400"/>
            <a:ext cx="3962400" cy="381000"/>
            <a:chOff x="3733800" y="4267200"/>
            <a:chExt cx="3962400" cy="381000"/>
          </a:xfrm>
          <a:effectLst>
            <a:outerShdw blurRad="50800" dist="38100" dir="2700000" algn="tl" rotWithShape="0">
              <a:prstClr val="black">
                <a:alpha val="40000"/>
              </a:prstClr>
            </a:outerShdw>
          </a:effectLst>
        </p:grpSpPr>
        <p:sp>
          <p:nvSpPr>
            <p:cNvPr id="39" name="Rectangle 38"/>
            <p:cNvSpPr/>
            <p:nvPr/>
          </p:nvSpPr>
          <p:spPr bwMode="auto">
            <a:xfrm>
              <a:off x="3733800" y="4267200"/>
              <a:ext cx="1600200"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solidFill>
                    <a:schemeClr val="tx1"/>
                  </a:solidFill>
                </a:rPr>
                <a:t>Link Layer Header</a:t>
              </a:r>
            </a:p>
          </p:txBody>
        </p:sp>
        <p:sp>
          <p:nvSpPr>
            <p:cNvPr id="42" name="Rectangle 41"/>
            <p:cNvSpPr/>
            <p:nvPr/>
          </p:nvSpPr>
          <p:spPr bwMode="auto">
            <a:xfrm>
              <a:off x="5334000" y="42672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t>Buddy list: Alice, Bob, …</a:t>
              </a:r>
            </a:p>
          </p:txBody>
        </p:sp>
      </p:grpSp>
      <p:grpSp>
        <p:nvGrpSpPr>
          <p:cNvPr id="9" name="Group 47"/>
          <p:cNvGrpSpPr>
            <a:grpSpLocks/>
          </p:cNvGrpSpPr>
          <p:nvPr/>
        </p:nvGrpSpPr>
        <p:grpSpPr bwMode="auto">
          <a:xfrm>
            <a:off x="1143000" y="3200400"/>
            <a:ext cx="3962400" cy="381000"/>
            <a:chOff x="3733800" y="4267200"/>
            <a:chExt cx="3962400" cy="381000"/>
          </a:xfrm>
          <a:effectLst>
            <a:outerShdw blurRad="50800" dist="38100" dir="2700000" algn="tl" rotWithShape="0">
              <a:prstClr val="black">
                <a:alpha val="40000"/>
              </a:prstClr>
            </a:outerShdw>
          </a:effectLst>
        </p:grpSpPr>
        <p:sp>
          <p:nvSpPr>
            <p:cNvPr id="48" name="Rectangle 47"/>
            <p:cNvSpPr/>
            <p:nvPr/>
          </p:nvSpPr>
          <p:spPr bwMode="auto">
            <a:xfrm>
              <a:off x="5334000" y="42672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t>PrivateVideo1.avi</a:t>
              </a:r>
            </a:p>
          </p:txBody>
        </p:sp>
        <p:sp>
          <p:nvSpPr>
            <p:cNvPr id="47" name="Rectangle 46"/>
            <p:cNvSpPr/>
            <p:nvPr/>
          </p:nvSpPr>
          <p:spPr bwMode="auto">
            <a:xfrm>
              <a:off x="3733800" y="4267200"/>
              <a:ext cx="1600200"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solidFill>
                    <a:schemeClr val="tx1"/>
                  </a:solidFill>
                </a:rPr>
                <a:t>Link Layer Header</a:t>
              </a:r>
            </a:p>
          </p:txBody>
        </p:sp>
      </p:grpSp>
      <p:grpSp>
        <p:nvGrpSpPr>
          <p:cNvPr id="10" name="Group 47"/>
          <p:cNvGrpSpPr>
            <a:grpSpLocks/>
          </p:cNvGrpSpPr>
          <p:nvPr/>
        </p:nvGrpSpPr>
        <p:grpSpPr bwMode="auto">
          <a:xfrm>
            <a:off x="228600" y="2590800"/>
            <a:ext cx="3962400" cy="381000"/>
            <a:chOff x="3733800" y="4267200"/>
            <a:chExt cx="3962400" cy="381000"/>
          </a:xfrm>
          <a:effectLst>
            <a:outerShdw blurRad="50800" dist="38100" dir="2700000" algn="tl" rotWithShape="0">
              <a:prstClr val="black">
                <a:alpha val="40000"/>
              </a:prstClr>
            </a:outerShdw>
          </a:effectLst>
        </p:grpSpPr>
        <p:sp>
          <p:nvSpPr>
            <p:cNvPr id="44" name="Rectangle 43"/>
            <p:cNvSpPr/>
            <p:nvPr/>
          </p:nvSpPr>
          <p:spPr bwMode="auto">
            <a:xfrm>
              <a:off x="3733800" y="4267200"/>
              <a:ext cx="1600200"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solidFill>
                    <a:schemeClr val="tx1"/>
                  </a:solidFill>
                </a:rPr>
                <a:t>Link Layer Header</a:t>
              </a:r>
            </a:p>
          </p:txBody>
        </p:sp>
        <p:sp>
          <p:nvSpPr>
            <p:cNvPr id="45" name="Rectangle 44"/>
            <p:cNvSpPr/>
            <p:nvPr/>
          </p:nvSpPr>
          <p:spPr bwMode="auto">
            <a:xfrm>
              <a:off x="5334000" y="4267200"/>
              <a:ext cx="2362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600" dirty="0"/>
                <a:t>Blood pressure: high</a:t>
              </a:r>
            </a:p>
          </p:txBody>
        </p:sp>
      </p:grpSp>
      <p:sp>
        <p:nvSpPr>
          <p:cNvPr id="43" name="Slide Number Placeholder 42"/>
          <p:cNvSpPr>
            <a:spLocks noGrp="1"/>
          </p:cNvSpPr>
          <p:nvPr>
            <p:ph type="sldNum" sz="quarter" idx="12"/>
          </p:nvPr>
        </p:nvSpPr>
        <p:spPr/>
        <p:txBody>
          <a:bodyPr/>
          <a:lstStyle/>
          <a:p>
            <a:pPr>
              <a:defRPr/>
            </a:pPr>
            <a:fld id="{71A3E10C-F069-4896-A202-22455FC4258D}" type="slidenum">
              <a:rPr lang="en-US" smtClean="0"/>
              <a:pPr>
                <a:defRPr/>
              </a:pPr>
              <a:t>71</a:t>
            </a:fld>
            <a:endParaRPr lang="en-US" dirty="0"/>
          </a:p>
        </p:txBody>
      </p:sp>
      <p:sp>
        <p:nvSpPr>
          <p:cNvPr id="46" name="Rectangle 45"/>
          <p:cNvSpPr/>
          <p:nvPr/>
        </p:nvSpPr>
        <p:spPr>
          <a:xfrm>
            <a:off x="5257800" y="4953000"/>
            <a:ext cx="3810000" cy="838200"/>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12713">
              <a:defRPr/>
            </a:pPr>
            <a:r>
              <a:rPr lang="en-US" sz="2400" dirty="0" smtClean="0">
                <a:solidFill>
                  <a:schemeClr val="tx1"/>
                </a:solidFill>
              </a:rPr>
              <a:t>Our wireless devices reveal lots of information about us </a:t>
            </a:r>
            <a:endParaRPr lang="en-US" sz="2400" dirty="0">
              <a:solidFill>
                <a:schemeClr val="tx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49" presetClass="path" presetSubtype="0" accel="50000" fill="hold" nodeType="withEffect">
                                  <p:stCondLst>
                                    <p:cond delay="0"/>
                                  </p:stCondLst>
                                  <p:childTnLst>
                                    <p:animMotion origin="layout" path="M -3.33333E-6 -4.44444E-6 L 0.00834 -0.58333 " pathEditMode="relative" rAng="0" ptsTypes="AA">
                                      <p:cBhvr>
                                        <p:cTn id="11" dur="1000" fill="hold"/>
                                        <p:tgtEl>
                                          <p:spTgt spid="5"/>
                                        </p:tgtEl>
                                        <p:attrNameLst>
                                          <p:attrName>ppt_x</p:attrName>
                                          <p:attrName>ppt_y</p:attrName>
                                        </p:attrNameLst>
                                      </p:cBhvr>
                                      <p:rCtr x="4" y="-292"/>
                                    </p:animMotion>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par>
                                <p:cTn id="18" presetID="49" presetClass="path" presetSubtype="0" accel="50000" fill="hold" nodeType="withEffect">
                                  <p:stCondLst>
                                    <p:cond delay="0"/>
                                  </p:stCondLst>
                                  <p:childTnLst>
                                    <p:animMotion origin="layout" path="M 3.33333E-6 -4.44444E-6 L 0.2 -0.21666 " pathEditMode="relative" rAng="0" ptsTypes="AA">
                                      <p:cBhvr>
                                        <p:cTn id="19" dur="1000" fill="hold"/>
                                        <p:tgtEl>
                                          <p:spTgt spid="9"/>
                                        </p:tgtEl>
                                        <p:attrNameLst>
                                          <p:attrName>ppt_x</p:attrName>
                                          <p:attrName>ppt_y</p:attrName>
                                        </p:attrNameLst>
                                      </p:cBhvr>
                                      <p:rCtr x="100" y="-108"/>
                                    </p:animMotion>
                                  </p:childTnLst>
                                </p:cTn>
                              </p:par>
                            </p:childTnLst>
                          </p:cTn>
                        </p:par>
                        <p:par>
                          <p:cTn id="20" fill="hold">
                            <p:stCondLst>
                              <p:cond delay="2000"/>
                            </p:stCondLst>
                            <p:childTnLst>
                              <p:par>
                                <p:cTn id="21" presetID="53"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Effect transition="in" filter="fade">
                                      <p:cBhvr>
                                        <p:cTn id="25" dur="1000"/>
                                        <p:tgtEl>
                                          <p:spTgt spid="4"/>
                                        </p:tgtEl>
                                      </p:cBhvr>
                                    </p:animEffect>
                                  </p:childTnLst>
                                </p:cTn>
                              </p:par>
                              <p:par>
                                <p:cTn id="26" presetID="49" presetClass="path" presetSubtype="0" accel="50000" fill="hold" nodeType="withEffect">
                                  <p:stCondLst>
                                    <p:cond delay="0"/>
                                  </p:stCondLst>
                                  <p:childTnLst>
                                    <p:animMotion origin="layout" path="M -3.33333E-6 -3.33333E-6 L -0.16666 -0.23889 " pathEditMode="relative" rAng="0" ptsTypes="AA">
                                      <p:cBhvr>
                                        <p:cTn id="27" dur="1000" fill="hold"/>
                                        <p:tgtEl>
                                          <p:spTgt spid="4"/>
                                        </p:tgtEl>
                                        <p:attrNameLst>
                                          <p:attrName>ppt_x</p:attrName>
                                          <p:attrName>ppt_y</p:attrName>
                                        </p:attrNameLst>
                                      </p:cBhvr>
                                      <p:rCtr x="-83" y="-119"/>
                                    </p:animMotion>
                                  </p:childTnLst>
                                </p:cTn>
                              </p:par>
                            </p:childTnLst>
                          </p:cTn>
                        </p:par>
                        <p:par>
                          <p:cTn id="28" fill="hold">
                            <p:stCondLst>
                              <p:cond delay="3000"/>
                            </p:stCondLst>
                            <p:childTnLst>
                              <p:par>
                                <p:cTn id="29" presetID="53"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Effect transition="in" filter="fade">
                                      <p:cBhvr>
                                        <p:cTn id="33" dur="1000"/>
                                        <p:tgtEl>
                                          <p:spTgt spid="10"/>
                                        </p:tgtEl>
                                      </p:cBhvr>
                                    </p:animEffect>
                                  </p:childTnLst>
                                </p:cTn>
                              </p:par>
                              <p:par>
                                <p:cTn id="34" presetID="49" presetClass="path" presetSubtype="0" accel="50000" fill="hold" nodeType="withEffect">
                                  <p:stCondLst>
                                    <p:cond delay="0"/>
                                  </p:stCondLst>
                                  <p:childTnLst>
                                    <p:animMotion origin="layout" path="M 3.33333E-6 -3.88529E-7 L 0.3 0.00555 " pathEditMode="relative" rAng="0" ptsTypes="AA">
                                      <p:cBhvr>
                                        <p:cTn id="35" dur="1000" fill="hold"/>
                                        <p:tgtEl>
                                          <p:spTgt spid="10"/>
                                        </p:tgtEl>
                                        <p:attrNameLst>
                                          <p:attrName>ppt_x</p:attrName>
                                          <p:attrName>ppt_y</p:attrName>
                                        </p:attrNameLst>
                                      </p:cBhvr>
                                      <p:rCtr x="150" y="3"/>
                                    </p:animMotion>
                                  </p:childTnLst>
                                </p:cTn>
                              </p:par>
                            </p:childTnLst>
                          </p:cTn>
                        </p:par>
                        <p:par>
                          <p:cTn id="36" fill="hold">
                            <p:stCondLst>
                              <p:cond delay="4000"/>
                            </p:stCondLst>
                            <p:childTnLst>
                              <p:par>
                                <p:cTn id="37" presetID="53"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Effect transition="in" filter="fade">
                                      <p:cBhvr>
                                        <p:cTn id="41" dur="1000"/>
                                        <p:tgtEl>
                                          <p:spTgt spid="8"/>
                                        </p:tgtEl>
                                      </p:cBhvr>
                                    </p:animEffect>
                                  </p:childTnLst>
                                </p:cTn>
                              </p:par>
                              <p:par>
                                <p:cTn id="42" presetID="49" presetClass="path" presetSubtype="0" accel="50000" fill="hold" nodeType="withEffect">
                                  <p:stCondLst>
                                    <p:cond delay="0"/>
                                  </p:stCondLst>
                                  <p:childTnLst>
                                    <p:animMotion origin="layout" path="M 0 3.33333E-6 L 0.29167 -0.23889 " pathEditMode="relative" rAng="0" ptsTypes="AA">
                                      <p:cBhvr>
                                        <p:cTn id="43" dur="1000" fill="hold"/>
                                        <p:tgtEl>
                                          <p:spTgt spid="8"/>
                                        </p:tgtEl>
                                        <p:attrNameLst>
                                          <p:attrName>ppt_x</p:attrName>
                                          <p:attrName>ppt_y</p:attrName>
                                        </p:attrNameLst>
                                      </p:cBhvr>
                                      <p:rCtr x="146" y="-119"/>
                                    </p:animMotion>
                                  </p:childTnLst>
                                </p:cTn>
                              </p:par>
                            </p:childTnLst>
                          </p:cTn>
                        </p:par>
                        <p:par>
                          <p:cTn id="44" fill="hold">
                            <p:stCondLst>
                              <p:cond delay="5000"/>
                            </p:stCondLst>
                            <p:childTnLst>
                              <p:par>
                                <p:cTn id="45" presetID="1"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cstate="print">
            <a:duotone>
              <a:prstClr val="black"/>
              <a:srgbClr val="D9C3A5">
                <a:tint val="50000"/>
                <a:satMod val="180000"/>
              </a:srgbClr>
            </a:duotone>
            <a:lum contrast="-24000"/>
          </a:blip>
          <a:srcRect/>
          <a:stretch>
            <a:fillRect/>
          </a:stretch>
        </p:blipFill>
        <p:spPr bwMode="auto">
          <a:xfrm flipH="1">
            <a:off x="0" y="-1395"/>
            <a:ext cx="9144000" cy="6859396"/>
          </a:xfrm>
          <a:prstGeom prst="rect">
            <a:avLst/>
          </a:prstGeom>
          <a:noFill/>
          <a:ln w="50800" algn="ctr">
            <a:noFill/>
            <a:miter lim="800000"/>
            <a:headEnd/>
            <a:tailEnd/>
          </a:ln>
          <a:effectLst/>
        </p:spPr>
      </p:pic>
      <p:pic>
        <p:nvPicPr>
          <p:cNvPr id="4100" name="Picture 48" descr="psp.png"/>
          <p:cNvPicPr>
            <a:picLocks noChangeAspect="1"/>
          </p:cNvPicPr>
          <p:nvPr/>
        </p:nvPicPr>
        <p:blipFill>
          <a:blip r:embed="rId4" cstate="print"/>
          <a:srcRect/>
          <a:stretch>
            <a:fillRect/>
          </a:stretch>
        </p:blipFill>
        <p:spPr bwMode="auto">
          <a:xfrm>
            <a:off x="1371600" y="5181600"/>
            <a:ext cx="1066800" cy="804863"/>
          </a:xfrm>
          <a:prstGeom prst="rect">
            <a:avLst/>
          </a:prstGeom>
          <a:noFill/>
          <a:ln w="9525">
            <a:noFill/>
            <a:miter lim="800000"/>
            <a:headEnd/>
            <a:tailEnd/>
          </a:ln>
          <a:effectLst>
            <a:glow rad="101600">
              <a:srgbClr val="00FF00">
                <a:alpha val="60000"/>
              </a:srgbClr>
            </a:glow>
          </a:effectLst>
        </p:spPr>
      </p:pic>
      <p:pic>
        <p:nvPicPr>
          <p:cNvPr id="4101" name="Picture 38" descr="itouch.png"/>
          <p:cNvPicPr>
            <a:picLocks noChangeAspect="1"/>
          </p:cNvPicPr>
          <p:nvPr/>
        </p:nvPicPr>
        <p:blipFill>
          <a:blip r:embed="rId5" cstate="screen"/>
          <a:srcRect/>
          <a:stretch>
            <a:fillRect/>
          </a:stretch>
        </p:blipFill>
        <p:spPr bwMode="auto">
          <a:xfrm>
            <a:off x="2590800" y="3733800"/>
            <a:ext cx="304800" cy="509588"/>
          </a:xfrm>
          <a:prstGeom prst="rect">
            <a:avLst/>
          </a:prstGeom>
          <a:noFill/>
          <a:ln w="9525">
            <a:noFill/>
            <a:miter lim="800000"/>
            <a:headEnd/>
            <a:tailEnd/>
          </a:ln>
          <a:effectLst>
            <a:glow rad="63500">
              <a:schemeClr val="accent3">
                <a:satMod val="175000"/>
                <a:alpha val="40000"/>
              </a:schemeClr>
            </a:glow>
          </a:effectLst>
        </p:spPr>
      </p:pic>
      <p:pic>
        <p:nvPicPr>
          <p:cNvPr id="5125" name="Picture 59" descr="phone.png"/>
          <p:cNvPicPr>
            <a:picLocks noChangeAspect="1"/>
          </p:cNvPicPr>
          <p:nvPr/>
        </p:nvPicPr>
        <p:blipFill>
          <a:blip r:embed="rId6" cstate="print"/>
          <a:srcRect/>
          <a:stretch>
            <a:fillRect/>
          </a:stretch>
        </p:blipFill>
        <p:spPr bwMode="auto">
          <a:xfrm>
            <a:off x="4038600" y="3675063"/>
            <a:ext cx="457200" cy="631825"/>
          </a:xfrm>
          <a:prstGeom prst="rect">
            <a:avLst/>
          </a:prstGeom>
          <a:noFill/>
          <a:ln w="9525">
            <a:noFill/>
            <a:miter lim="800000"/>
            <a:headEnd/>
            <a:tailEnd/>
          </a:ln>
        </p:spPr>
      </p:pic>
      <p:pic>
        <p:nvPicPr>
          <p:cNvPr id="5126" name="Picture 11" descr="nikeipod2.png"/>
          <p:cNvPicPr>
            <a:picLocks noChangeAspect="1"/>
          </p:cNvPicPr>
          <p:nvPr/>
        </p:nvPicPr>
        <p:blipFill>
          <a:blip r:embed="rId7" cstate="print"/>
          <a:srcRect/>
          <a:stretch>
            <a:fillRect/>
          </a:stretch>
        </p:blipFill>
        <p:spPr bwMode="auto">
          <a:xfrm>
            <a:off x="3962400" y="5638800"/>
            <a:ext cx="685800" cy="1057275"/>
          </a:xfrm>
          <a:prstGeom prst="rect">
            <a:avLst/>
          </a:prstGeom>
          <a:noFill/>
          <a:ln w="9525">
            <a:noFill/>
            <a:miter lim="800000"/>
            <a:headEnd/>
            <a:tailEnd/>
          </a:ln>
        </p:spPr>
      </p:pic>
      <p:pic>
        <p:nvPicPr>
          <p:cNvPr id="5127" name="Picture 55" descr="cannon.png"/>
          <p:cNvPicPr>
            <a:picLocks noChangeAspect="1"/>
          </p:cNvPicPr>
          <p:nvPr/>
        </p:nvPicPr>
        <p:blipFill>
          <a:blip r:embed="rId8" cstate="print"/>
          <a:srcRect/>
          <a:stretch>
            <a:fillRect/>
          </a:stretch>
        </p:blipFill>
        <p:spPr bwMode="auto">
          <a:xfrm>
            <a:off x="5867400" y="4267200"/>
            <a:ext cx="481013" cy="346075"/>
          </a:xfrm>
          <a:prstGeom prst="rect">
            <a:avLst/>
          </a:prstGeom>
          <a:noFill/>
          <a:ln w="9525">
            <a:noFill/>
            <a:miter lim="800000"/>
            <a:headEnd/>
            <a:tailEnd/>
          </a:ln>
        </p:spPr>
      </p:pic>
      <p:pic>
        <p:nvPicPr>
          <p:cNvPr id="5128" name="Picture 61" descr="kindle.png"/>
          <p:cNvPicPr>
            <a:picLocks noChangeAspect="1"/>
          </p:cNvPicPr>
          <p:nvPr/>
        </p:nvPicPr>
        <p:blipFill>
          <a:blip r:embed="rId9" cstate="print"/>
          <a:srcRect/>
          <a:stretch>
            <a:fillRect/>
          </a:stretch>
        </p:blipFill>
        <p:spPr bwMode="auto">
          <a:xfrm>
            <a:off x="2667000" y="4953000"/>
            <a:ext cx="1068388" cy="1046163"/>
          </a:xfrm>
          <a:prstGeom prst="rect">
            <a:avLst/>
          </a:prstGeom>
          <a:noFill/>
          <a:ln w="9525">
            <a:noFill/>
            <a:miter lim="800000"/>
            <a:headEnd/>
            <a:tailEnd/>
          </a:ln>
        </p:spPr>
      </p:pic>
      <p:pic>
        <p:nvPicPr>
          <p:cNvPr id="5129" name="Picture 83" descr="portablevideo.png"/>
          <p:cNvPicPr>
            <a:picLocks noChangeAspect="1"/>
          </p:cNvPicPr>
          <p:nvPr/>
        </p:nvPicPr>
        <p:blipFill>
          <a:blip r:embed="rId10" cstate="print"/>
          <a:srcRect/>
          <a:stretch>
            <a:fillRect/>
          </a:stretch>
        </p:blipFill>
        <p:spPr bwMode="auto">
          <a:xfrm>
            <a:off x="2914650" y="3733800"/>
            <a:ext cx="857250" cy="490538"/>
          </a:xfrm>
          <a:prstGeom prst="rect">
            <a:avLst/>
          </a:prstGeom>
          <a:noFill/>
          <a:ln w="9525">
            <a:noFill/>
            <a:miter lim="800000"/>
            <a:headEnd/>
            <a:tailEnd/>
          </a:ln>
        </p:spPr>
      </p:pic>
      <p:pic>
        <p:nvPicPr>
          <p:cNvPr id="5130" name="Picture 99" descr="radiowaves2.png"/>
          <p:cNvPicPr>
            <a:picLocks noChangeAspect="1"/>
          </p:cNvPicPr>
          <p:nvPr/>
        </p:nvPicPr>
        <p:blipFill>
          <a:blip r:embed="rId11" cstate="print"/>
          <a:srcRect/>
          <a:stretch>
            <a:fillRect/>
          </a:stretch>
        </p:blipFill>
        <p:spPr bwMode="auto">
          <a:xfrm>
            <a:off x="2971800" y="3352800"/>
            <a:ext cx="609600" cy="457200"/>
          </a:xfrm>
          <a:prstGeom prst="rect">
            <a:avLst/>
          </a:prstGeom>
          <a:noFill/>
          <a:ln w="9525">
            <a:noFill/>
            <a:miter lim="800000"/>
            <a:headEnd/>
            <a:tailEnd/>
          </a:ln>
        </p:spPr>
      </p:pic>
      <p:pic>
        <p:nvPicPr>
          <p:cNvPr id="5131" name="Picture 100" descr="radiowaves2.png"/>
          <p:cNvPicPr>
            <a:picLocks noChangeAspect="1"/>
          </p:cNvPicPr>
          <p:nvPr/>
        </p:nvPicPr>
        <p:blipFill>
          <a:blip r:embed="rId11" cstate="print"/>
          <a:srcRect/>
          <a:stretch>
            <a:fillRect/>
          </a:stretch>
        </p:blipFill>
        <p:spPr bwMode="auto">
          <a:xfrm>
            <a:off x="4038600" y="3276600"/>
            <a:ext cx="685800" cy="457200"/>
          </a:xfrm>
          <a:prstGeom prst="rect">
            <a:avLst/>
          </a:prstGeom>
          <a:noFill/>
          <a:ln w="9525">
            <a:noFill/>
            <a:miter lim="800000"/>
            <a:headEnd/>
            <a:tailEnd/>
          </a:ln>
        </p:spPr>
      </p:pic>
      <p:pic>
        <p:nvPicPr>
          <p:cNvPr id="5132" name="Picture 101" descr="radiowaves2.png"/>
          <p:cNvPicPr>
            <a:picLocks noChangeAspect="1"/>
          </p:cNvPicPr>
          <p:nvPr/>
        </p:nvPicPr>
        <p:blipFill>
          <a:blip r:embed="rId11" cstate="print"/>
          <a:srcRect/>
          <a:stretch>
            <a:fillRect/>
          </a:stretch>
        </p:blipFill>
        <p:spPr bwMode="auto">
          <a:xfrm>
            <a:off x="2514600" y="3276600"/>
            <a:ext cx="457200" cy="457200"/>
          </a:xfrm>
          <a:prstGeom prst="rect">
            <a:avLst/>
          </a:prstGeom>
          <a:noFill/>
          <a:ln w="9525">
            <a:noFill/>
            <a:miter lim="800000"/>
            <a:headEnd/>
            <a:tailEnd/>
          </a:ln>
        </p:spPr>
      </p:pic>
      <p:pic>
        <p:nvPicPr>
          <p:cNvPr id="5133" name="Picture 102" descr="radiowaves2.png"/>
          <p:cNvPicPr>
            <a:picLocks noChangeAspect="1"/>
          </p:cNvPicPr>
          <p:nvPr/>
        </p:nvPicPr>
        <p:blipFill>
          <a:blip r:embed="rId11" cstate="print"/>
          <a:srcRect/>
          <a:stretch>
            <a:fillRect/>
          </a:stretch>
        </p:blipFill>
        <p:spPr bwMode="auto">
          <a:xfrm>
            <a:off x="5791200" y="3810000"/>
            <a:ext cx="609600" cy="457200"/>
          </a:xfrm>
          <a:prstGeom prst="rect">
            <a:avLst/>
          </a:prstGeom>
          <a:noFill/>
          <a:ln w="9525">
            <a:noFill/>
            <a:miter lim="800000"/>
            <a:headEnd/>
            <a:tailEnd/>
          </a:ln>
        </p:spPr>
      </p:pic>
      <p:pic>
        <p:nvPicPr>
          <p:cNvPr id="5134" name="Picture 103" descr="radiowaves2.png"/>
          <p:cNvPicPr>
            <a:picLocks noChangeAspect="1"/>
          </p:cNvPicPr>
          <p:nvPr/>
        </p:nvPicPr>
        <p:blipFill>
          <a:blip r:embed="rId12" cstate="print"/>
          <a:srcRect/>
          <a:stretch>
            <a:fillRect/>
          </a:stretch>
        </p:blipFill>
        <p:spPr bwMode="auto">
          <a:xfrm rot="-9662205">
            <a:off x="4318000" y="5264150"/>
            <a:ext cx="574675" cy="412750"/>
          </a:xfrm>
          <a:prstGeom prst="rect">
            <a:avLst/>
          </a:prstGeom>
          <a:noFill/>
          <a:ln w="9525">
            <a:noFill/>
            <a:miter lim="800000"/>
            <a:headEnd/>
            <a:tailEnd/>
          </a:ln>
        </p:spPr>
      </p:pic>
      <p:pic>
        <p:nvPicPr>
          <p:cNvPr id="5135" name="Picture 104" descr="radiowaves2.png"/>
          <p:cNvPicPr>
            <a:picLocks noChangeAspect="1"/>
          </p:cNvPicPr>
          <p:nvPr/>
        </p:nvPicPr>
        <p:blipFill>
          <a:blip r:embed="rId11" cstate="print"/>
          <a:srcRect/>
          <a:stretch>
            <a:fillRect/>
          </a:stretch>
        </p:blipFill>
        <p:spPr bwMode="auto">
          <a:xfrm>
            <a:off x="1600200" y="4697413"/>
            <a:ext cx="774700" cy="636587"/>
          </a:xfrm>
          <a:prstGeom prst="rect">
            <a:avLst/>
          </a:prstGeom>
          <a:noFill/>
          <a:ln w="9525">
            <a:noFill/>
            <a:miter lim="800000"/>
            <a:headEnd/>
            <a:tailEnd/>
          </a:ln>
        </p:spPr>
      </p:pic>
      <p:pic>
        <p:nvPicPr>
          <p:cNvPr id="5136" name="Picture 105" descr="radiowaves2.png"/>
          <p:cNvPicPr>
            <a:picLocks noChangeAspect="1"/>
          </p:cNvPicPr>
          <p:nvPr/>
        </p:nvPicPr>
        <p:blipFill>
          <a:blip r:embed="rId12" cstate="print"/>
          <a:srcRect/>
          <a:stretch>
            <a:fillRect/>
          </a:stretch>
        </p:blipFill>
        <p:spPr bwMode="auto">
          <a:xfrm rot="-10346836">
            <a:off x="3195638" y="4686300"/>
            <a:ext cx="614362" cy="503238"/>
          </a:xfrm>
          <a:prstGeom prst="rect">
            <a:avLst/>
          </a:prstGeom>
          <a:noFill/>
          <a:ln w="9525">
            <a:noFill/>
            <a:miter lim="800000"/>
            <a:headEnd/>
            <a:tailEnd/>
          </a:ln>
        </p:spPr>
      </p:pic>
      <p:grpSp>
        <p:nvGrpSpPr>
          <p:cNvPr id="2" name="Group 111"/>
          <p:cNvGrpSpPr/>
          <p:nvPr/>
        </p:nvGrpSpPr>
        <p:grpSpPr>
          <a:xfrm>
            <a:off x="5029200" y="1600200"/>
            <a:ext cx="3810000" cy="3124200"/>
            <a:chOff x="3962400" y="1371600"/>
            <a:chExt cx="3810000" cy="3124200"/>
          </a:xfrm>
          <a:effectLst>
            <a:outerShdw blurRad="50800" dist="38100" dir="2700000" algn="tl" rotWithShape="0">
              <a:prstClr val="black">
                <a:alpha val="40000"/>
              </a:prstClr>
            </a:outerShdw>
          </a:effectLst>
        </p:grpSpPr>
        <p:grpSp>
          <p:nvGrpSpPr>
            <p:cNvPr id="3" name="Group 113"/>
            <p:cNvGrpSpPr>
              <a:grpSpLocks/>
            </p:cNvGrpSpPr>
            <p:nvPr/>
          </p:nvGrpSpPr>
          <p:grpSpPr bwMode="auto">
            <a:xfrm>
              <a:off x="3962400" y="2286000"/>
              <a:ext cx="2863850" cy="381000"/>
              <a:chOff x="2438400" y="4648200"/>
              <a:chExt cx="2863516" cy="381000"/>
            </a:xfrm>
          </p:grpSpPr>
          <p:grpSp>
            <p:nvGrpSpPr>
              <p:cNvPr id="5" name="Group 38"/>
              <p:cNvGrpSpPr>
                <a:grpSpLocks/>
              </p:cNvGrpSpPr>
              <p:nvPr/>
            </p:nvGrpSpPr>
            <p:grpSpPr bwMode="auto">
              <a:xfrm>
                <a:off x="2438398" y="4648200"/>
                <a:ext cx="2863515" cy="381000"/>
                <a:chOff x="3200400" y="4572000"/>
                <a:chExt cx="2590800" cy="381000"/>
              </a:xfrm>
            </p:grpSpPr>
            <p:sp>
              <p:nvSpPr>
                <p:cNvPr id="85" name="Rectangle 84"/>
                <p:cNvSpPr/>
                <p:nvPr/>
              </p:nvSpPr>
              <p:spPr>
                <a:xfrm>
                  <a:off x="3200400" y="4572000"/>
                  <a:ext cx="1447631"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solidFill>
                        <a:srgbClr val="00B0F0"/>
                      </a:solidFill>
                    </a:rPr>
                    <a:t>Alice</a:t>
                  </a:r>
                  <a:r>
                    <a:rPr lang="en-US" dirty="0"/>
                    <a:t> -&gt; </a:t>
                  </a:r>
                  <a:r>
                    <a:rPr lang="en-US" dirty="0">
                      <a:solidFill>
                        <a:schemeClr val="tx1">
                          <a:lumMod val="50000"/>
                          <a:lumOff val="50000"/>
                        </a:schemeClr>
                      </a:solidFill>
                    </a:rPr>
                    <a:t>AP</a:t>
                  </a:r>
                  <a:endParaRPr lang="en-US" dirty="0"/>
                </a:p>
              </p:txBody>
            </p:sp>
            <p:sp>
              <p:nvSpPr>
                <p:cNvPr id="86" name="Rectangle 85"/>
                <p:cNvSpPr/>
                <p:nvPr/>
              </p:nvSpPr>
              <p:spPr>
                <a:xfrm>
                  <a:off x="4648031" y="4572000"/>
                  <a:ext cx="1143169" cy="381000"/>
                </a:xfrm>
                <a:prstGeom prst="rect">
                  <a:avLst/>
                </a:prstGeom>
                <a:blipFill>
                  <a:blip r:embed="rId13" cstate="print"/>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sp>
            <p:nvSpPr>
              <p:cNvPr id="84" name="Rectangle 83"/>
              <p:cNvSpPr/>
              <p:nvPr/>
            </p:nvSpPr>
            <p:spPr bwMode="auto">
              <a:xfrm>
                <a:off x="2438400" y="4648200"/>
                <a:ext cx="1600013" cy="381000"/>
              </a:xfrm>
              <a:prstGeom prst="rect">
                <a:avLst/>
              </a:prstGeom>
              <a:solidFill>
                <a:srgbClr val="00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t>00:00:99:99:11:11</a:t>
                </a:r>
              </a:p>
            </p:txBody>
          </p:sp>
        </p:grpSp>
        <p:grpSp>
          <p:nvGrpSpPr>
            <p:cNvPr id="7" name="Group 110"/>
            <p:cNvGrpSpPr/>
            <p:nvPr/>
          </p:nvGrpSpPr>
          <p:grpSpPr>
            <a:xfrm>
              <a:off x="3962400" y="1371600"/>
              <a:ext cx="3810000" cy="3124200"/>
              <a:chOff x="3962400" y="1371600"/>
              <a:chExt cx="3810000" cy="3124200"/>
            </a:xfrm>
          </p:grpSpPr>
          <p:grpSp>
            <p:nvGrpSpPr>
              <p:cNvPr id="8" name="Group 108"/>
              <p:cNvGrpSpPr/>
              <p:nvPr/>
            </p:nvGrpSpPr>
            <p:grpSpPr>
              <a:xfrm>
                <a:off x="3962400" y="1371600"/>
                <a:ext cx="3810000" cy="381000"/>
                <a:chOff x="4267200" y="1752600"/>
                <a:chExt cx="3810000" cy="381000"/>
              </a:xfrm>
            </p:grpSpPr>
            <p:sp>
              <p:nvSpPr>
                <p:cNvPr id="72" name="Rectangle 71"/>
                <p:cNvSpPr/>
                <p:nvPr/>
              </p:nvSpPr>
              <p:spPr bwMode="auto">
                <a:xfrm>
                  <a:off x="5867400" y="1752600"/>
                  <a:ext cx="2209800" cy="381000"/>
                </a:xfrm>
                <a:prstGeom prst="rect">
                  <a:avLst/>
                </a:prstGeom>
                <a:blipFill>
                  <a:blip r:embed="rId13" cstate="print"/>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75" name="Rectangle 74"/>
                <p:cNvSpPr/>
                <p:nvPr/>
              </p:nvSpPr>
              <p:spPr bwMode="auto">
                <a:xfrm>
                  <a:off x="4267200" y="1752600"/>
                  <a:ext cx="1600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t>12:34:56:78:90:ab</a:t>
                  </a:r>
                </a:p>
              </p:txBody>
            </p:sp>
          </p:grpSp>
          <p:grpSp>
            <p:nvGrpSpPr>
              <p:cNvPr id="9" name="Group 107"/>
              <p:cNvGrpSpPr/>
              <p:nvPr/>
            </p:nvGrpSpPr>
            <p:grpSpPr>
              <a:xfrm>
                <a:off x="3962400" y="1828800"/>
                <a:ext cx="3810000" cy="381000"/>
                <a:chOff x="4267200" y="2209800"/>
                <a:chExt cx="3810000" cy="381000"/>
              </a:xfrm>
            </p:grpSpPr>
            <p:sp>
              <p:nvSpPr>
                <p:cNvPr id="74" name="Rectangle 73"/>
                <p:cNvSpPr/>
                <p:nvPr/>
              </p:nvSpPr>
              <p:spPr bwMode="auto">
                <a:xfrm>
                  <a:off x="5867400" y="2209800"/>
                  <a:ext cx="2209800" cy="381000"/>
                </a:xfrm>
                <a:prstGeom prst="rect">
                  <a:avLst/>
                </a:prstGeom>
                <a:blipFill>
                  <a:blip r:embed="rId13" cstate="print"/>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76" name="Rectangle 75"/>
                <p:cNvSpPr/>
                <p:nvPr/>
              </p:nvSpPr>
              <p:spPr bwMode="auto">
                <a:xfrm>
                  <a:off x="4267200" y="2209800"/>
                  <a:ext cx="1600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t>12:34:56:78:90:ab</a:t>
                  </a:r>
                </a:p>
              </p:txBody>
            </p:sp>
          </p:grpSp>
          <p:grpSp>
            <p:nvGrpSpPr>
              <p:cNvPr id="10" name="Group 100"/>
              <p:cNvGrpSpPr>
                <a:grpSpLocks/>
              </p:cNvGrpSpPr>
              <p:nvPr/>
            </p:nvGrpSpPr>
            <p:grpSpPr bwMode="auto">
              <a:xfrm>
                <a:off x="3962400" y="3200400"/>
                <a:ext cx="3536950" cy="381000"/>
                <a:chOff x="2438400" y="3733800"/>
                <a:chExt cx="3537284" cy="381000"/>
              </a:xfrm>
            </p:grpSpPr>
            <p:grpSp>
              <p:nvGrpSpPr>
                <p:cNvPr id="11" name="Group 35"/>
                <p:cNvGrpSpPr>
                  <a:grpSpLocks/>
                </p:cNvGrpSpPr>
                <p:nvPr/>
              </p:nvGrpSpPr>
              <p:grpSpPr bwMode="auto">
                <a:xfrm>
                  <a:off x="2438399" y="3733800"/>
                  <a:ext cx="3537283" cy="381000"/>
                  <a:chOff x="3200400" y="4572000"/>
                  <a:chExt cx="3200400" cy="381000"/>
                </a:xfrm>
              </p:grpSpPr>
              <p:sp>
                <p:nvSpPr>
                  <p:cNvPr id="80" name="Rectangle 79"/>
                  <p:cNvSpPr/>
                  <p:nvPr/>
                </p:nvSpPr>
                <p:spPr>
                  <a:xfrm>
                    <a:off x="3200400" y="4572000"/>
                    <a:ext cx="1447937"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solidFill>
                          <a:srgbClr val="00B0F0"/>
                        </a:solidFill>
                      </a:rPr>
                      <a:t>Alice</a:t>
                    </a:r>
                    <a:r>
                      <a:rPr lang="en-US" dirty="0"/>
                      <a:t> -&gt; </a:t>
                    </a:r>
                    <a:r>
                      <a:rPr lang="en-US" dirty="0">
                        <a:solidFill>
                          <a:schemeClr val="tx1">
                            <a:lumMod val="50000"/>
                            <a:lumOff val="50000"/>
                          </a:schemeClr>
                        </a:solidFill>
                      </a:rPr>
                      <a:t>AP</a:t>
                    </a:r>
                    <a:endParaRPr lang="en-US" dirty="0"/>
                  </a:p>
                </p:txBody>
              </p:sp>
              <p:sp>
                <p:nvSpPr>
                  <p:cNvPr id="81" name="Rectangle 80"/>
                  <p:cNvSpPr/>
                  <p:nvPr/>
                </p:nvSpPr>
                <p:spPr>
                  <a:xfrm>
                    <a:off x="4648337" y="4572000"/>
                    <a:ext cx="1752463" cy="381000"/>
                  </a:xfrm>
                  <a:prstGeom prst="rect">
                    <a:avLst/>
                  </a:prstGeom>
                  <a:blipFill>
                    <a:blip r:embed="rId13" cstate="print"/>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sp>
              <p:nvSpPr>
                <p:cNvPr id="79" name="Rectangle 78"/>
                <p:cNvSpPr/>
                <p:nvPr/>
              </p:nvSpPr>
              <p:spPr bwMode="auto">
                <a:xfrm>
                  <a:off x="2438400" y="3733800"/>
                  <a:ext cx="1600351" cy="381000"/>
                </a:xfrm>
                <a:prstGeom prst="rect">
                  <a:avLst/>
                </a:prstGeom>
                <a:solidFill>
                  <a:srgbClr val="00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t>00:00:99:99:11:11</a:t>
                  </a:r>
                </a:p>
              </p:txBody>
            </p:sp>
          </p:grpSp>
          <p:grpSp>
            <p:nvGrpSpPr>
              <p:cNvPr id="12" name="Group 90"/>
              <p:cNvGrpSpPr>
                <a:grpSpLocks/>
              </p:cNvGrpSpPr>
              <p:nvPr/>
            </p:nvGrpSpPr>
            <p:grpSpPr bwMode="auto">
              <a:xfrm>
                <a:off x="3962400" y="4114800"/>
                <a:ext cx="2819400" cy="381000"/>
                <a:chOff x="2438400" y="2819400"/>
                <a:chExt cx="2819400" cy="381000"/>
              </a:xfrm>
            </p:grpSpPr>
            <p:grpSp>
              <p:nvGrpSpPr>
                <p:cNvPr id="13" name="Group 9"/>
                <p:cNvGrpSpPr>
                  <a:grpSpLocks/>
                </p:cNvGrpSpPr>
                <p:nvPr/>
              </p:nvGrpSpPr>
              <p:grpSpPr bwMode="auto">
                <a:xfrm>
                  <a:off x="2438400" y="2819400"/>
                  <a:ext cx="2819400" cy="381000"/>
                  <a:chOff x="609600" y="3810000"/>
                  <a:chExt cx="2550886" cy="381000"/>
                </a:xfrm>
              </p:grpSpPr>
              <p:sp>
                <p:nvSpPr>
                  <p:cNvPr id="90" name="Rectangle 89"/>
                  <p:cNvSpPr/>
                  <p:nvPr/>
                </p:nvSpPr>
                <p:spPr>
                  <a:xfrm>
                    <a:off x="2057400" y="3810000"/>
                    <a:ext cx="1103086" cy="381000"/>
                  </a:xfrm>
                  <a:prstGeom prst="rect">
                    <a:avLst/>
                  </a:prstGeom>
                  <a:blipFill>
                    <a:blip r:embed="rId13" cstate="print"/>
                    <a:tile tx="0" ty="0" sx="100000" sy="100000" flip="none" algn="tl"/>
                  </a:bli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91" name="Rectangle 90"/>
                  <p:cNvSpPr/>
                  <p:nvPr/>
                </p:nvSpPr>
                <p:spPr>
                  <a:xfrm>
                    <a:off x="609600" y="3810000"/>
                    <a:ext cx="1447800" cy="381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solidFill>
                          <a:srgbClr val="00B0F0"/>
                        </a:solidFill>
                      </a:rPr>
                      <a:t>Alice</a:t>
                    </a:r>
                    <a:r>
                      <a:rPr lang="en-US" dirty="0"/>
                      <a:t> -&gt; </a:t>
                    </a:r>
                    <a:r>
                      <a:rPr lang="en-US" dirty="0">
                        <a:solidFill>
                          <a:schemeClr val="tx1">
                            <a:lumMod val="50000"/>
                            <a:lumOff val="50000"/>
                          </a:schemeClr>
                        </a:solidFill>
                      </a:rPr>
                      <a:t>AP</a:t>
                    </a:r>
                    <a:endParaRPr lang="en-US" dirty="0"/>
                  </a:p>
                </p:txBody>
              </p:sp>
            </p:grpSp>
            <p:sp>
              <p:nvSpPr>
                <p:cNvPr id="89" name="Rectangle 88"/>
                <p:cNvSpPr/>
                <p:nvPr/>
              </p:nvSpPr>
              <p:spPr bwMode="auto">
                <a:xfrm>
                  <a:off x="2438400" y="2819400"/>
                  <a:ext cx="1600200" cy="381000"/>
                </a:xfrm>
                <a:prstGeom prst="rect">
                  <a:avLst/>
                </a:prstGeom>
                <a:solidFill>
                  <a:srgbClr val="00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t>00:00:99:99:11:11</a:t>
                  </a:r>
                </a:p>
              </p:txBody>
            </p:sp>
          </p:grpSp>
          <p:grpSp>
            <p:nvGrpSpPr>
              <p:cNvPr id="14" name="Group 106"/>
              <p:cNvGrpSpPr/>
              <p:nvPr/>
            </p:nvGrpSpPr>
            <p:grpSpPr>
              <a:xfrm>
                <a:off x="3962400" y="2743200"/>
                <a:ext cx="2443163" cy="381000"/>
                <a:chOff x="4267200" y="3429000"/>
                <a:chExt cx="2443163" cy="381000"/>
              </a:xfrm>
            </p:grpSpPr>
            <p:sp>
              <p:nvSpPr>
                <p:cNvPr id="67" name="Rectangle 66"/>
                <p:cNvSpPr/>
                <p:nvPr/>
              </p:nvSpPr>
              <p:spPr bwMode="auto">
                <a:xfrm>
                  <a:off x="5867400" y="3429000"/>
                  <a:ext cx="842963" cy="381000"/>
                </a:xfrm>
                <a:prstGeom prst="rect">
                  <a:avLst/>
                </a:prstGeom>
                <a:blipFill>
                  <a:blip r:embed="rId13" cstate="print"/>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104" name="Rectangle 103"/>
                <p:cNvSpPr/>
                <p:nvPr/>
              </p:nvSpPr>
              <p:spPr bwMode="auto">
                <a:xfrm>
                  <a:off x="4267200" y="3429000"/>
                  <a:ext cx="1600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t>12:34:56:78:90:ab</a:t>
                  </a:r>
                </a:p>
              </p:txBody>
            </p:sp>
          </p:grpSp>
          <p:grpSp>
            <p:nvGrpSpPr>
              <p:cNvPr id="15" name="Group 105"/>
              <p:cNvGrpSpPr/>
              <p:nvPr/>
            </p:nvGrpSpPr>
            <p:grpSpPr>
              <a:xfrm>
                <a:off x="3962400" y="3657600"/>
                <a:ext cx="2611438" cy="381000"/>
                <a:chOff x="4343400" y="4267200"/>
                <a:chExt cx="2611438" cy="381000"/>
              </a:xfrm>
            </p:grpSpPr>
            <p:sp>
              <p:nvSpPr>
                <p:cNvPr id="68" name="Rectangle 67"/>
                <p:cNvSpPr/>
                <p:nvPr/>
              </p:nvSpPr>
              <p:spPr>
                <a:xfrm>
                  <a:off x="5943600" y="4267200"/>
                  <a:ext cx="1011238" cy="381000"/>
                </a:xfrm>
                <a:prstGeom prst="rect">
                  <a:avLst/>
                </a:prstGeom>
                <a:blipFill>
                  <a:blip r:embed="rId13" cstate="print"/>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105" name="Rectangle 104"/>
                <p:cNvSpPr/>
                <p:nvPr/>
              </p:nvSpPr>
              <p:spPr bwMode="auto">
                <a:xfrm>
                  <a:off x="4343400" y="4267200"/>
                  <a:ext cx="1600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1400" dirty="0"/>
                    <a:t>12:34:56:78:90:ab</a:t>
                  </a:r>
                </a:p>
              </p:txBody>
            </p:sp>
          </p:grpSp>
        </p:grpSp>
      </p:grpSp>
      <p:sp>
        <p:nvSpPr>
          <p:cNvPr id="5138" name="Title 109"/>
          <p:cNvSpPr>
            <a:spLocks noGrp="1"/>
          </p:cNvSpPr>
          <p:nvPr>
            <p:ph type="title"/>
          </p:nvPr>
        </p:nvSpPr>
        <p:spPr>
          <a:xfrm>
            <a:off x="0" y="274638"/>
            <a:ext cx="9144000" cy="1020762"/>
          </a:xfrm>
          <a:solidFill>
            <a:schemeClr val="bg1">
              <a:alpha val="74901"/>
            </a:schemeClr>
          </a:solidFill>
        </p:spPr>
        <p:txBody>
          <a:bodyPr/>
          <a:lstStyle/>
          <a:p>
            <a:r>
              <a:rPr lang="en-US" smtClean="0"/>
              <a:t>Problem: Short-Term Linking</a:t>
            </a:r>
          </a:p>
        </p:txBody>
      </p:sp>
      <p:grpSp>
        <p:nvGrpSpPr>
          <p:cNvPr id="16" name="Group 118"/>
          <p:cNvGrpSpPr>
            <a:grpSpLocks/>
          </p:cNvGrpSpPr>
          <p:nvPr/>
        </p:nvGrpSpPr>
        <p:grpSpPr bwMode="auto">
          <a:xfrm>
            <a:off x="3962400" y="1600200"/>
            <a:ext cx="2667000" cy="3124200"/>
            <a:chOff x="2438400" y="1905000"/>
            <a:chExt cx="1600200" cy="3124200"/>
          </a:xfrm>
        </p:grpSpPr>
        <p:sp>
          <p:nvSpPr>
            <p:cNvPr id="97" name="Rectangle 96"/>
            <p:cNvSpPr/>
            <p:nvPr/>
          </p:nvSpPr>
          <p:spPr bwMode="auto">
            <a:xfrm>
              <a:off x="2438400" y="1905000"/>
              <a:ext cx="1600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sz="1400" dirty="0"/>
                <a:t>12:34:56:78:90:ab, </a:t>
              </a:r>
              <a:r>
                <a:rPr lang="en-US" sz="1400" dirty="0" err="1"/>
                <a:t>seqno</a:t>
              </a:r>
              <a:r>
                <a:rPr lang="en-US" sz="1400" dirty="0"/>
                <a:t>: 1, …</a:t>
              </a:r>
            </a:p>
          </p:txBody>
        </p:sp>
        <p:sp>
          <p:nvSpPr>
            <p:cNvPr id="98" name="Rectangle 97"/>
            <p:cNvSpPr/>
            <p:nvPr/>
          </p:nvSpPr>
          <p:spPr bwMode="auto">
            <a:xfrm>
              <a:off x="2438400" y="2362200"/>
              <a:ext cx="1600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sz="1400" dirty="0"/>
                <a:t>12:34:56:78:90:ab, </a:t>
              </a:r>
              <a:r>
                <a:rPr lang="en-US" sz="1400" dirty="0" err="1"/>
                <a:t>seqno</a:t>
              </a:r>
              <a:r>
                <a:rPr lang="en-US" sz="1400" dirty="0"/>
                <a:t>: 2, …</a:t>
              </a:r>
            </a:p>
          </p:txBody>
        </p:sp>
        <p:sp>
          <p:nvSpPr>
            <p:cNvPr id="99" name="Rectangle 98"/>
            <p:cNvSpPr/>
            <p:nvPr/>
          </p:nvSpPr>
          <p:spPr bwMode="auto">
            <a:xfrm>
              <a:off x="2438400" y="3276600"/>
              <a:ext cx="1600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sz="1400" dirty="0"/>
                <a:t>12:34:56:78:90:ab, </a:t>
              </a:r>
              <a:r>
                <a:rPr lang="en-US" sz="1400" dirty="0" err="1"/>
                <a:t>seqno</a:t>
              </a:r>
              <a:r>
                <a:rPr lang="en-US" sz="1400" dirty="0"/>
                <a:t>: 3, …</a:t>
              </a:r>
            </a:p>
          </p:txBody>
        </p:sp>
        <p:sp>
          <p:nvSpPr>
            <p:cNvPr id="100" name="Rectangle 99"/>
            <p:cNvSpPr/>
            <p:nvPr/>
          </p:nvSpPr>
          <p:spPr bwMode="auto">
            <a:xfrm>
              <a:off x="2438400" y="4191000"/>
              <a:ext cx="1600200" cy="3810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sz="1400" dirty="0"/>
                <a:t>12:34:56:78:90:ab, </a:t>
              </a:r>
              <a:r>
                <a:rPr lang="en-US" sz="1400" dirty="0" err="1"/>
                <a:t>seqno</a:t>
              </a:r>
              <a:r>
                <a:rPr lang="en-US" sz="1400" dirty="0"/>
                <a:t>: 4, …</a:t>
              </a:r>
            </a:p>
          </p:txBody>
        </p:sp>
        <p:sp>
          <p:nvSpPr>
            <p:cNvPr id="101" name="Rectangle 100"/>
            <p:cNvSpPr/>
            <p:nvPr/>
          </p:nvSpPr>
          <p:spPr bwMode="auto">
            <a:xfrm>
              <a:off x="2438400" y="3733800"/>
              <a:ext cx="1600200" cy="381000"/>
            </a:xfrm>
            <a:prstGeom prst="rect">
              <a:avLst/>
            </a:prstGeom>
            <a:solidFill>
              <a:srgbClr val="00FF00"/>
            </a:solidFill>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sz="1400" dirty="0"/>
                <a:t>00:00:99:99:11:11, </a:t>
              </a:r>
              <a:r>
                <a:rPr lang="en-US" sz="1400" dirty="0" err="1"/>
                <a:t>seqno</a:t>
              </a:r>
              <a:r>
                <a:rPr lang="en-US" sz="1400" dirty="0"/>
                <a:t>: 103, …</a:t>
              </a:r>
            </a:p>
          </p:txBody>
        </p:sp>
        <p:sp>
          <p:nvSpPr>
            <p:cNvPr id="102" name="Rectangle 101"/>
            <p:cNvSpPr/>
            <p:nvPr/>
          </p:nvSpPr>
          <p:spPr bwMode="auto">
            <a:xfrm>
              <a:off x="2438400" y="4648200"/>
              <a:ext cx="1600200" cy="381000"/>
            </a:xfrm>
            <a:prstGeom prst="rect">
              <a:avLst/>
            </a:prstGeom>
            <a:solidFill>
              <a:srgbClr val="00FF00"/>
            </a:solidFill>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sz="1400" dirty="0"/>
                <a:t>00:00:99:99:11:11, </a:t>
              </a:r>
              <a:r>
                <a:rPr lang="en-US" sz="1400" dirty="0" err="1"/>
                <a:t>seqno</a:t>
              </a:r>
              <a:r>
                <a:rPr lang="en-US" sz="1400" dirty="0"/>
                <a:t>: 104, …</a:t>
              </a:r>
            </a:p>
          </p:txBody>
        </p:sp>
        <p:sp>
          <p:nvSpPr>
            <p:cNvPr id="103" name="Rectangle 102"/>
            <p:cNvSpPr/>
            <p:nvPr/>
          </p:nvSpPr>
          <p:spPr bwMode="auto">
            <a:xfrm>
              <a:off x="2438400" y="2819400"/>
              <a:ext cx="1600200" cy="381000"/>
            </a:xfrm>
            <a:prstGeom prst="rect">
              <a:avLst/>
            </a:prstGeom>
            <a:solidFill>
              <a:srgbClr val="00FF00"/>
            </a:solidFill>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sz="1400" dirty="0"/>
                <a:t>00:00:99:99:11:11, </a:t>
              </a:r>
              <a:r>
                <a:rPr lang="en-US" sz="1400" dirty="0" err="1"/>
                <a:t>seqno</a:t>
              </a:r>
              <a:r>
                <a:rPr lang="en-US" sz="1400" dirty="0"/>
                <a:t>: 102, …</a:t>
              </a:r>
            </a:p>
          </p:txBody>
        </p:sp>
      </p:grpSp>
      <p:sp>
        <p:nvSpPr>
          <p:cNvPr id="113" name="Rectangle 112"/>
          <p:cNvSpPr>
            <a:spLocks noChangeArrowheads="1"/>
          </p:cNvSpPr>
          <p:nvPr/>
        </p:nvSpPr>
        <p:spPr bwMode="auto">
          <a:xfrm>
            <a:off x="381000" y="5943600"/>
            <a:ext cx="8305800" cy="609600"/>
          </a:xfrm>
          <a:prstGeom prst="rect">
            <a:avLst/>
          </a:prstGeom>
          <a:solidFill>
            <a:schemeClr val="tx2">
              <a:lumMod val="20000"/>
              <a:lumOff val="80000"/>
            </a:schemeClr>
          </a:solidFill>
          <a:ln w="9525">
            <a:noFill/>
            <a:miter lim="800000"/>
            <a:headEnd/>
            <a:tailEnd/>
          </a:ln>
          <a:effectLst>
            <a:outerShdw blurRad="50800" dist="38100" dir="2700000" algn="tl" rotWithShape="0">
              <a:prstClr val="black">
                <a:alpha val="40000"/>
              </a:prstClr>
            </a:outerShdw>
          </a:effectLst>
        </p:spPr>
        <p:txBody>
          <a:bodyPr wrap="none" anchor="ctr"/>
          <a:lstStyle/>
          <a:p>
            <a:pPr algn="ctr">
              <a:defRPr/>
            </a:pPr>
            <a:r>
              <a:rPr lang="en-US" sz="2800" dirty="0" smtClean="0">
                <a:latin typeface="+mn-lt"/>
              </a:rPr>
              <a:t>Easy to </a:t>
            </a:r>
            <a:r>
              <a:rPr lang="en-US" sz="2800" dirty="0">
                <a:latin typeface="+mn-lt"/>
              </a:rPr>
              <a:t>isolate</a:t>
            </a:r>
            <a:r>
              <a:rPr lang="en-US" sz="2800" dirty="0" smtClean="0">
                <a:latin typeface="+mn-lt"/>
              </a:rPr>
              <a:t> packet streams using addresses, seq nums</a:t>
            </a:r>
            <a:endParaRPr lang="en-US" sz="2800" dirty="0">
              <a:latin typeface="+mn-lt"/>
            </a:endParaRPr>
          </a:p>
        </p:txBody>
      </p:sp>
      <p:cxnSp>
        <p:nvCxnSpPr>
          <p:cNvPr id="117" name="Straight Arrow Connector 116"/>
          <p:cNvCxnSpPr>
            <a:stCxn id="4117" idx="0"/>
            <a:endCxn id="97" idx="1"/>
          </p:cNvCxnSpPr>
          <p:nvPr/>
        </p:nvCxnSpPr>
        <p:spPr>
          <a:xfrm rot="5400000" flipH="1" flipV="1">
            <a:off x="2609850" y="1924050"/>
            <a:ext cx="1485900" cy="1219200"/>
          </a:xfrm>
          <a:prstGeom prst="straightConnector1">
            <a:avLst/>
          </a:prstGeom>
          <a:ln w="38100">
            <a:solidFill>
              <a:srgbClr val="FFFF00">
                <a:alpha val="50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4117" idx="0"/>
            <a:endCxn id="98" idx="1"/>
          </p:cNvCxnSpPr>
          <p:nvPr/>
        </p:nvCxnSpPr>
        <p:spPr>
          <a:xfrm rot="5400000" flipH="1" flipV="1">
            <a:off x="2838450" y="2152650"/>
            <a:ext cx="1028700" cy="1219200"/>
          </a:xfrm>
          <a:prstGeom prst="straightConnector1">
            <a:avLst/>
          </a:prstGeom>
          <a:ln w="38100">
            <a:solidFill>
              <a:srgbClr val="FFFF00">
                <a:alpha val="50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4117" idx="0"/>
            <a:endCxn id="99" idx="1"/>
          </p:cNvCxnSpPr>
          <p:nvPr/>
        </p:nvCxnSpPr>
        <p:spPr>
          <a:xfrm rot="5400000" flipH="1" flipV="1">
            <a:off x="3295650" y="2609850"/>
            <a:ext cx="114300" cy="1219200"/>
          </a:xfrm>
          <a:prstGeom prst="straightConnector1">
            <a:avLst/>
          </a:prstGeom>
          <a:ln w="38100">
            <a:solidFill>
              <a:srgbClr val="FFFF00">
                <a:alpha val="50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4117" idx="0"/>
            <a:endCxn id="100" idx="1"/>
          </p:cNvCxnSpPr>
          <p:nvPr/>
        </p:nvCxnSpPr>
        <p:spPr>
          <a:xfrm rot="16200000" flipH="1">
            <a:off x="2952750" y="3067050"/>
            <a:ext cx="800100" cy="1219200"/>
          </a:xfrm>
          <a:prstGeom prst="straightConnector1">
            <a:avLst/>
          </a:prstGeom>
          <a:ln w="38100">
            <a:solidFill>
              <a:srgbClr val="FFFF00">
                <a:alpha val="50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4120" idx="0"/>
            <a:endCxn id="103" idx="1"/>
          </p:cNvCxnSpPr>
          <p:nvPr/>
        </p:nvCxnSpPr>
        <p:spPr>
          <a:xfrm rot="5400000" flipH="1" flipV="1">
            <a:off x="1978818" y="2713832"/>
            <a:ext cx="1992313" cy="1974850"/>
          </a:xfrm>
          <a:prstGeom prst="straightConnector1">
            <a:avLst/>
          </a:prstGeom>
          <a:ln w="38100">
            <a:solidFill>
              <a:srgbClr val="00FF00">
                <a:alpha val="49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4120" idx="0"/>
            <a:endCxn id="101" idx="1"/>
          </p:cNvCxnSpPr>
          <p:nvPr/>
        </p:nvCxnSpPr>
        <p:spPr>
          <a:xfrm rot="5400000" flipH="1" flipV="1">
            <a:off x="2436018" y="3171032"/>
            <a:ext cx="1077913" cy="1974850"/>
          </a:xfrm>
          <a:prstGeom prst="straightConnector1">
            <a:avLst/>
          </a:prstGeom>
          <a:ln w="38100">
            <a:solidFill>
              <a:srgbClr val="00FF00">
                <a:alpha val="49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4120" idx="0"/>
            <a:endCxn id="102" idx="1"/>
          </p:cNvCxnSpPr>
          <p:nvPr/>
        </p:nvCxnSpPr>
        <p:spPr>
          <a:xfrm rot="5400000" flipH="1" flipV="1">
            <a:off x="2893218" y="3628232"/>
            <a:ext cx="163513" cy="1974850"/>
          </a:xfrm>
          <a:prstGeom prst="straightConnector1">
            <a:avLst/>
          </a:prstGeom>
          <a:ln w="38100">
            <a:solidFill>
              <a:srgbClr val="00FF00">
                <a:alpha val="49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7" name="Group 25"/>
          <p:cNvGrpSpPr>
            <a:grpSpLocks/>
          </p:cNvGrpSpPr>
          <p:nvPr/>
        </p:nvGrpSpPr>
        <p:grpSpPr bwMode="auto">
          <a:xfrm>
            <a:off x="7696200" y="4741895"/>
            <a:ext cx="1283290" cy="1125505"/>
            <a:chOff x="6400799" y="1066800"/>
            <a:chExt cx="1817065" cy="1593651"/>
          </a:xfrm>
          <a:effectLst>
            <a:outerShdw blurRad="50800" dist="38100" dir="2700000" algn="tl" rotWithShape="0">
              <a:prstClr val="black">
                <a:alpha val="40000"/>
              </a:prstClr>
            </a:outerShdw>
          </a:effectLst>
        </p:grpSpPr>
        <p:pic>
          <p:nvPicPr>
            <p:cNvPr id="4126" name="Picture 22" descr="tp.png"/>
            <p:cNvPicPr>
              <a:picLocks noChangeAspect="1"/>
            </p:cNvPicPr>
            <p:nvPr/>
          </p:nvPicPr>
          <p:blipFill>
            <a:blip r:embed="rId14" cstate="screen"/>
            <a:srcRect/>
            <a:stretch>
              <a:fillRect/>
            </a:stretch>
          </p:blipFill>
          <p:spPr bwMode="auto">
            <a:xfrm>
              <a:off x="6781800" y="1447800"/>
              <a:ext cx="1434788" cy="1212651"/>
            </a:xfrm>
            <a:prstGeom prst="rect">
              <a:avLst/>
            </a:prstGeom>
            <a:noFill/>
            <a:ln w="9525">
              <a:noFill/>
              <a:miter lim="800000"/>
              <a:headEnd/>
              <a:tailEnd/>
            </a:ln>
          </p:spPr>
        </p:pic>
        <p:pic>
          <p:nvPicPr>
            <p:cNvPr id="4127" name="Picture 68" descr="devil"/>
            <p:cNvPicPr>
              <a:picLocks noChangeAspect="1" noChangeArrowheads="1"/>
            </p:cNvPicPr>
            <p:nvPr/>
          </p:nvPicPr>
          <p:blipFill>
            <a:blip r:embed="rId15" cstate="screen"/>
            <a:srcRect/>
            <a:stretch>
              <a:fillRect/>
            </a:stretch>
          </p:blipFill>
          <p:spPr bwMode="auto">
            <a:xfrm flipH="1">
              <a:off x="6400799" y="1066800"/>
              <a:ext cx="1140354" cy="1089024"/>
            </a:xfrm>
            <a:prstGeom prst="rect">
              <a:avLst/>
            </a:prstGeom>
            <a:noFill/>
            <a:ln w="9525">
              <a:noFill/>
              <a:miter lim="800000"/>
              <a:headEnd/>
              <a:tailEnd/>
            </a:ln>
          </p:spPr>
        </p:pic>
        <p:sp>
          <p:nvSpPr>
            <p:cNvPr id="4128" name="Text Box 18"/>
            <p:cNvSpPr txBox="1">
              <a:spLocks noChangeArrowheads="1"/>
            </p:cNvSpPr>
            <p:nvPr/>
          </p:nvSpPr>
          <p:spPr bwMode="auto">
            <a:xfrm rot="374540">
              <a:off x="7273189" y="1619879"/>
              <a:ext cx="944675" cy="326845"/>
            </a:xfrm>
            <a:prstGeom prst="rect">
              <a:avLst/>
            </a:prstGeom>
            <a:noFill/>
            <a:ln w="9525">
              <a:noFill/>
              <a:miter lim="800000"/>
              <a:headEnd/>
              <a:tailEnd/>
            </a:ln>
          </p:spPr>
          <p:txBody>
            <a:bodyPr wrap="none">
              <a:spAutoFit/>
            </a:bodyPr>
            <a:lstStyle/>
            <a:p>
              <a:pPr>
                <a:defRPr/>
              </a:pPr>
              <a:r>
                <a:rPr lang="en-US" sz="900" b="1" dirty="0" err="1">
                  <a:solidFill>
                    <a:srgbClr val="00FF00"/>
                  </a:solidFill>
                  <a:latin typeface="Courier New" pitchFamily="49" charset="0"/>
                </a:rPr>
                <a:t>tcpdump</a:t>
              </a:r>
              <a:endParaRPr lang="en-US" sz="900" b="1" dirty="0">
                <a:solidFill>
                  <a:srgbClr val="00FF00"/>
                </a:solidFill>
                <a:latin typeface="Courier New" pitchFamily="49" charset="0"/>
              </a:endParaRPr>
            </a:p>
          </p:txBody>
        </p:sp>
      </p:grpSp>
      <p:sp>
        <p:nvSpPr>
          <p:cNvPr id="4" name="Slide Number Placeholder 3"/>
          <p:cNvSpPr>
            <a:spLocks noGrp="1"/>
          </p:cNvSpPr>
          <p:nvPr>
            <p:ph type="sldNum" sz="quarter" idx="12"/>
          </p:nvPr>
        </p:nvSpPr>
        <p:spPr/>
        <p:txBody>
          <a:bodyPr/>
          <a:lstStyle/>
          <a:p>
            <a:pPr>
              <a:defRPr/>
            </a:pPr>
            <a:fld id="{B9A10D94-5E24-4738-B2FB-987654096C12}" type="slidenum">
              <a:rPr lang="en-US" smtClean="0">
                <a:solidFill>
                  <a:schemeClr val="tx1"/>
                </a:solidFill>
              </a:rPr>
              <a:pPr>
                <a:defRPr/>
              </a:pPr>
              <a:t>72</a:t>
            </a:fld>
            <a:endParaRPr lang="en-US"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Privacy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Can we completely hide the followings ?</a:t>
            </a:r>
          </a:p>
          <a:p>
            <a:pPr lvl="1"/>
            <a:r>
              <a:rPr lang="en-US" dirty="0" smtClean="0"/>
              <a:t>Identity / types/ number of communicating parties</a:t>
            </a:r>
          </a:p>
          <a:p>
            <a:pPr lvl="1"/>
            <a:r>
              <a:rPr lang="en-US" dirty="0" smtClean="0"/>
              <a:t>Contents/ types/ number of communication flows</a:t>
            </a:r>
          </a:p>
          <a:p>
            <a:pPr lvl="1"/>
            <a:r>
              <a:rPr lang="en-US" dirty="0" smtClean="0"/>
              <a:t>Relationship between packets (</a:t>
            </a:r>
            <a:r>
              <a:rPr lang="en-US" dirty="0" err="1" smtClean="0"/>
              <a:t>Unlinkability</a:t>
            </a:r>
            <a:r>
              <a:rPr lang="en-US" dirty="0" smtClean="0"/>
              <a:t>)</a:t>
            </a:r>
          </a:p>
          <a:p>
            <a:r>
              <a:rPr lang="en-US" dirty="0" smtClean="0"/>
              <a:t>Examples:</a:t>
            </a:r>
          </a:p>
          <a:p>
            <a:pPr lvl="1"/>
            <a:r>
              <a:rPr lang="en-US" dirty="0" smtClean="0"/>
              <a:t>Secure </a:t>
            </a:r>
            <a:r>
              <a:rPr lang="en-US" dirty="0" err="1" smtClean="0"/>
              <a:t>WiFi</a:t>
            </a:r>
            <a:r>
              <a:rPr lang="en-US" dirty="0" smtClean="0"/>
              <a:t> (</a:t>
            </a:r>
            <a:r>
              <a:rPr lang="en-US" dirty="0" err="1" smtClean="0"/>
              <a:t>SlyFi</a:t>
            </a:r>
            <a:r>
              <a:rPr lang="en-US" dirty="0" smtClean="0"/>
              <a:t>)</a:t>
            </a:r>
          </a:p>
          <a:p>
            <a:pPr lvl="1"/>
            <a:r>
              <a:rPr lang="en-US" dirty="0" smtClean="0"/>
              <a:t>Secure medical sensing</a:t>
            </a:r>
          </a:p>
          <a:p>
            <a:r>
              <a:rPr lang="en-US" dirty="0" smtClean="0"/>
              <a:t>Solution:</a:t>
            </a:r>
          </a:p>
          <a:p>
            <a:pPr lvl="1"/>
            <a:r>
              <a:rPr lang="en-US" dirty="0" smtClean="0"/>
              <a:t>Encrypt everything (including MAC headers)</a:t>
            </a:r>
          </a:p>
          <a:p>
            <a:pPr lvl="1"/>
            <a:r>
              <a:rPr lang="en-US" dirty="0" smtClean="0"/>
              <a:t>But how do you know which packet is for you?</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noChangeArrowheads="1"/>
          </p:cNvPicPr>
          <p:nvPr/>
        </p:nvPicPr>
        <p:blipFill>
          <a:blip r:embed="rId3" cstate="print">
            <a:duotone>
              <a:prstClr val="black"/>
              <a:srgbClr val="D9C3A5">
                <a:tint val="50000"/>
                <a:satMod val="180000"/>
              </a:srgbClr>
            </a:duotone>
            <a:lum contrast="-50000"/>
          </a:blip>
          <a:srcRect/>
          <a:stretch>
            <a:fillRect/>
          </a:stretch>
        </p:blipFill>
        <p:spPr bwMode="auto">
          <a:xfrm flipH="1">
            <a:off x="0" y="-1396"/>
            <a:ext cx="9144000" cy="6859396"/>
          </a:xfrm>
          <a:prstGeom prst="rect">
            <a:avLst/>
          </a:prstGeom>
          <a:noFill/>
          <a:ln w="50800" algn="ctr">
            <a:noFill/>
            <a:miter lim="800000"/>
            <a:headEnd/>
            <a:tailEnd/>
          </a:ln>
          <a:effectLst/>
        </p:spPr>
      </p:pic>
      <p:grpSp>
        <p:nvGrpSpPr>
          <p:cNvPr id="2" name="Group 100"/>
          <p:cNvGrpSpPr>
            <a:grpSpLocks/>
          </p:cNvGrpSpPr>
          <p:nvPr/>
        </p:nvGrpSpPr>
        <p:grpSpPr bwMode="auto">
          <a:xfrm>
            <a:off x="2667000" y="4572000"/>
            <a:ext cx="4343400" cy="838200"/>
            <a:chOff x="2666976" y="4571316"/>
            <a:chExt cx="4343350" cy="838884"/>
          </a:xfrm>
          <a:blipFill>
            <a:blip r:embed="rId4"/>
            <a:tile tx="0" ty="0" sx="100000" sy="100000" flip="none" algn="tl"/>
          </a:blipFill>
          <a:effectLst>
            <a:outerShdw blurRad="50800" dist="38100" dir="5400000" algn="t" rotWithShape="0">
              <a:prstClr val="black">
                <a:alpha val="40000"/>
              </a:prstClr>
            </a:outerShdw>
          </a:effectLst>
        </p:grpSpPr>
        <p:sp>
          <p:nvSpPr>
            <p:cNvPr id="23" name="Rectangle 22"/>
            <p:cNvSpPr/>
            <p:nvPr/>
          </p:nvSpPr>
          <p:spPr bwMode="auto">
            <a:xfrm>
              <a:off x="2666976" y="4571316"/>
              <a:ext cx="1600182" cy="381311"/>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24" name="Rectangle 23"/>
            <p:cNvSpPr/>
            <p:nvPr/>
          </p:nvSpPr>
          <p:spPr bwMode="auto">
            <a:xfrm>
              <a:off x="4267158" y="4571316"/>
              <a:ext cx="2362173" cy="381311"/>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36" name="Rectangle 35"/>
            <p:cNvSpPr/>
            <p:nvPr/>
          </p:nvSpPr>
          <p:spPr bwMode="auto">
            <a:xfrm>
              <a:off x="3047972" y="5028889"/>
              <a:ext cx="1600182" cy="381311"/>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37" name="Rectangle 36"/>
            <p:cNvSpPr/>
            <p:nvPr/>
          </p:nvSpPr>
          <p:spPr bwMode="auto">
            <a:xfrm>
              <a:off x="4648153" y="5028889"/>
              <a:ext cx="2362173" cy="381311"/>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grpSp>
      <p:pic>
        <p:nvPicPr>
          <p:cNvPr id="56" name="Picture 61" descr="kindle.png"/>
          <p:cNvPicPr>
            <a:picLocks noChangeAspect="1"/>
          </p:cNvPicPr>
          <p:nvPr/>
        </p:nvPicPr>
        <p:blipFill>
          <a:blip r:embed="rId5" cstate="print"/>
          <a:srcRect/>
          <a:stretch>
            <a:fillRect/>
          </a:stretch>
        </p:blipFill>
        <p:spPr bwMode="auto">
          <a:xfrm>
            <a:off x="2667000" y="4953000"/>
            <a:ext cx="1068388" cy="1046163"/>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5" name="Picture 55" descr="cannon.png"/>
          <p:cNvPicPr>
            <a:picLocks noChangeAspect="1"/>
          </p:cNvPicPr>
          <p:nvPr/>
        </p:nvPicPr>
        <p:blipFill>
          <a:blip r:embed="rId6" cstate="print"/>
          <a:srcRect/>
          <a:stretch>
            <a:fillRect/>
          </a:stretch>
        </p:blipFill>
        <p:spPr bwMode="auto">
          <a:xfrm>
            <a:off x="5867400" y="4267200"/>
            <a:ext cx="481013" cy="346075"/>
          </a:xfrm>
          <a:prstGeom prst="rect">
            <a:avLst/>
          </a:prstGeom>
          <a:noFill/>
          <a:ln w="9525">
            <a:noFill/>
            <a:miter lim="800000"/>
            <a:headEnd/>
            <a:tailEnd/>
          </a:ln>
          <a:effectLst>
            <a:outerShdw blurRad="50800" dist="38100" dir="5400000" algn="t" rotWithShape="0">
              <a:prstClr val="black">
                <a:alpha val="40000"/>
              </a:prstClr>
            </a:outerShdw>
          </a:effectLst>
        </p:spPr>
      </p:pic>
      <p:cxnSp>
        <p:nvCxnSpPr>
          <p:cNvPr id="53" name="Straight Arrow Connector 52"/>
          <p:cNvCxnSpPr>
            <a:stCxn id="52" idx="3"/>
          </p:cNvCxnSpPr>
          <p:nvPr/>
        </p:nvCxnSpPr>
        <p:spPr>
          <a:xfrm>
            <a:off x="4648200" y="6167438"/>
            <a:ext cx="762000" cy="85725"/>
          </a:xfrm>
          <a:prstGeom prst="straightConnector1">
            <a:avLst/>
          </a:prstGeom>
          <a:ln w="76200">
            <a:solidFill>
              <a:srgbClr val="FFFF00">
                <a:alpha val="70000"/>
              </a:srgbClr>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 name="Group 26"/>
          <p:cNvGrpSpPr>
            <a:grpSpLocks/>
          </p:cNvGrpSpPr>
          <p:nvPr/>
        </p:nvGrpSpPr>
        <p:grpSpPr bwMode="auto">
          <a:xfrm>
            <a:off x="2667000" y="3505200"/>
            <a:ext cx="3962400" cy="380689"/>
            <a:chOff x="2744714" y="3352116"/>
            <a:chExt cx="3962400" cy="381000"/>
          </a:xfrm>
          <a:blipFill>
            <a:blip r:embed="rId4"/>
            <a:tile tx="0" ty="0" sx="100000" sy="100000" flip="none" algn="tl"/>
          </a:blipFill>
          <a:effectLst>
            <a:outerShdw blurRad="50800" dist="38100" dir="2700000" algn="tl" rotWithShape="0">
              <a:prstClr val="black">
                <a:alpha val="40000"/>
              </a:prstClr>
            </a:outerShdw>
          </a:effectLst>
        </p:grpSpPr>
        <p:sp>
          <p:nvSpPr>
            <p:cNvPr id="16" name="Rectangle 15"/>
            <p:cNvSpPr/>
            <p:nvPr/>
          </p:nvSpPr>
          <p:spPr bwMode="auto">
            <a:xfrm>
              <a:off x="2744714" y="3352116"/>
              <a:ext cx="1600200" cy="381311"/>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17" name="Rectangle 16"/>
            <p:cNvSpPr/>
            <p:nvPr/>
          </p:nvSpPr>
          <p:spPr bwMode="auto">
            <a:xfrm>
              <a:off x="4344914" y="3352116"/>
              <a:ext cx="2362200" cy="381311"/>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grpSp>
      <p:sp>
        <p:nvSpPr>
          <p:cNvPr id="44" name="Rectangle 43"/>
          <p:cNvSpPr/>
          <p:nvPr/>
        </p:nvSpPr>
        <p:spPr bwMode="auto">
          <a:xfrm>
            <a:off x="2667000" y="5638800"/>
            <a:ext cx="1752600" cy="381000"/>
          </a:xfrm>
          <a:prstGeom prst="rect">
            <a:avLst/>
          </a:prstGeom>
          <a:blipFill>
            <a:blip r:embed="rId4" cstate="print"/>
            <a:tile tx="0" ty="0" sx="100000" sy="100000" flip="none" algn="tl"/>
          </a:blipFill>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45" name="Rectangle 44"/>
          <p:cNvSpPr/>
          <p:nvPr/>
        </p:nvSpPr>
        <p:spPr bwMode="auto">
          <a:xfrm>
            <a:off x="4419600" y="5638800"/>
            <a:ext cx="2209800" cy="381000"/>
          </a:xfrm>
          <a:prstGeom prst="rect">
            <a:avLst/>
          </a:prstGeom>
          <a:blipFill>
            <a:blip r:embed="rId4" cstate="print"/>
            <a:tile tx="0" ty="0" sx="100000" sy="100000" flip="none" algn="tl"/>
          </a:blipFill>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8202" name="Title 1"/>
          <p:cNvSpPr>
            <a:spLocks noGrp="1"/>
          </p:cNvSpPr>
          <p:nvPr>
            <p:ph type="title"/>
          </p:nvPr>
        </p:nvSpPr>
        <p:spPr>
          <a:xfrm>
            <a:off x="0" y="152400"/>
            <a:ext cx="9144000" cy="1219200"/>
          </a:xfrm>
          <a:solidFill>
            <a:schemeClr val="bg1">
              <a:alpha val="74901"/>
            </a:schemeClr>
          </a:solidFill>
        </p:spPr>
        <p:txBody>
          <a:bodyPr/>
          <a:lstStyle/>
          <a:p>
            <a:pPr eaLnBrk="1" hangingPunct="1"/>
            <a:r>
              <a:rPr lang="en-US" dirty="0" smtClean="0"/>
              <a:t>Solution: Encrypt the Entire Frames</a:t>
            </a:r>
          </a:p>
        </p:txBody>
      </p:sp>
      <p:pic>
        <p:nvPicPr>
          <p:cNvPr id="85" name="Picture 48" descr="psp.png"/>
          <p:cNvPicPr>
            <a:picLocks noChangeAspect="1"/>
          </p:cNvPicPr>
          <p:nvPr/>
        </p:nvPicPr>
        <p:blipFill>
          <a:blip r:embed="rId7" cstate="print"/>
          <a:srcRect/>
          <a:stretch>
            <a:fillRect/>
          </a:stretch>
        </p:blipFill>
        <p:spPr bwMode="auto">
          <a:xfrm>
            <a:off x="7543800" y="2590800"/>
            <a:ext cx="712788" cy="538163"/>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4" name="TextBox 188"/>
          <p:cNvSpPr txBox="1">
            <a:spLocks noChangeArrowheads="1"/>
          </p:cNvSpPr>
          <p:nvPr/>
        </p:nvSpPr>
        <p:spPr bwMode="auto">
          <a:xfrm>
            <a:off x="2514600" y="1447800"/>
            <a:ext cx="2819400" cy="1200329"/>
          </a:xfrm>
          <a:prstGeom prst="rect">
            <a:avLst/>
          </a:prstGeom>
          <a:solidFill>
            <a:schemeClr val="bg1"/>
          </a:solidFill>
          <a:ln w="9525">
            <a:noFill/>
            <a:miter lim="800000"/>
            <a:headEnd/>
            <a:tailEnd/>
          </a:ln>
          <a:effectLst>
            <a:softEdge rad="63500"/>
          </a:effectLst>
        </p:spPr>
        <p:txBody>
          <a:bodyPr wrap="square">
            <a:spAutoFit/>
          </a:bodyPr>
          <a:lstStyle/>
          <a:p>
            <a:pPr algn="ctr">
              <a:defRPr/>
            </a:pPr>
            <a:r>
              <a:rPr lang="en-US" sz="2400" dirty="0">
                <a:latin typeface="Calibri" pitchFamily="34" charset="0"/>
              </a:rPr>
              <a:t>Which packets are transmitted by which </a:t>
            </a:r>
            <a:r>
              <a:rPr lang="en-US" sz="2400" dirty="0" smtClean="0">
                <a:latin typeface="Calibri" pitchFamily="34" charset="0"/>
              </a:rPr>
              <a:t>devices?</a:t>
            </a:r>
            <a:endParaRPr lang="en-US" sz="2400" dirty="0">
              <a:latin typeface="Calibri" pitchFamily="34" charset="0"/>
            </a:endParaRPr>
          </a:p>
        </p:txBody>
      </p:sp>
      <p:pic>
        <p:nvPicPr>
          <p:cNvPr id="50" name="Picture 59" descr="phone.png"/>
          <p:cNvPicPr>
            <a:picLocks noChangeAspect="1"/>
          </p:cNvPicPr>
          <p:nvPr/>
        </p:nvPicPr>
        <p:blipFill>
          <a:blip r:embed="rId8" cstate="print"/>
          <a:srcRect/>
          <a:stretch>
            <a:fillRect/>
          </a:stretch>
        </p:blipFill>
        <p:spPr bwMode="auto">
          <a:xfrm>
            <a:off x="4038600" y="3675063"/>
            <a:ext cx="457200" cy="63182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76" name="Picture 12" descr="alice.png"/>
          <p:cNvPicPr>
            <a:picLocks noChangeAspect="1"/>
          </p:cNvPicPr>
          <p:nvPr/>
        </p:nvPicPr>
        <p:blipFill>
          <a:blip r:embed="rId9" cstate="print"/>
          <a:srcRect/>
          <a:stretch>
            <a:fillRect/>
          </a:stretch>
        </p:blipFill>
        <p:spPr bwMode="auto">
          <a:xfrm>
            <a:off x="533400" y="2362200"/>
            <a:ext cx="688975" cy="700088"/>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77" name="Picture 13" descr="bob.png"/>
          <p:cNvPicPr>
            <a:picLocks noChangeAspect="1"/>
          </p:cNvPicPr>
          <p:nvPr/>
        </p:nvPicPr>
        <p:blipFill>
          <a:blip r:embed="rId10" cstate="print"/>
          <a:srcRect/>
          <a:stretch>
            <a:fillRect/>
          </a:stretch>
        </p:blipFill>
        <p:spPr bwMode="auto">
          <a:xfrm>
            <a:off x="8001000" y="2438400"/>
            <a:ext cx="687388" cy="706438"/>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4" name="Group 79"/>
          <p:cNvGrpSpPr/>
          <p:nvPr/>
        </p:nvGrpSpPr>
        <p:grpSpPr>
          <a:xfrm>
            <a:off x="1585927" y="2815262"/>
            <a:ext cx="5999181" cy="613721"/>
            <a:chOff x="1585927" y="2815262"/>
            <a:chExt cx="5999181" cy="613721"/>
          </a:xfrm>
          <a:effectLst>
            <a:outerShdw blurRad="50800" dist="38100" dir="5400000" algn="t" rotWithShape="0">
              <a:prstClr val="black">
                <a:alpha val="40000"/>
              </a:prstClr>
            </a:outerShdw>
          </a:effectLst>
        </p:grpSpPr>
        <p:pic>
          <p:nvPicPr>
            <p:cNvPr id="81" name="Picture 99" descr="radiowaves2.png"/>
            <p:cNvPicPr>
              <a:picLocks noChangeAspect="1"/>
            </p:cNvPicPr>
            <p:nvPr/>
          </p:nvPicPr>
          <p:blipFill>
            <a:blip r:embed="rId11" cstate="print"/>
            <a:srcRect/>
            <a:stretch>
              <a:fillRect/>
            </a:stretch>
          </p:blipFill>
          <p:spPr bwMode="auto">
            <a:xfrm rot="7643821">
              <a:off x="1509727" y="2895583"/>
              <a:ext cx="609600" cy="457200"/>
            </a:xfrm>
            <a:prstGeom prst="rect">
              <a:avLst/>
            </a:prstGeom>
            <a:noFill/>
            <a:ln w="9525">
              <a:noFill/>
              <a:miter lim="800000"/>
              <a:headEnd/>
              <a:tailEnd/>
            </a:ln>
          </p:spPr>
        </p:pic>
        <p:pic>
          <p:nvPicPr>
            <p:cNvPr id="82" name="Picture 99" descr="radiowaves2.png"/>
            <p:cNvPicPr>
              <a:picLocks noChangeAspect="1"/>
            </p:cNvPicPr>
            <p:nvPr/>
          </p:nvPicPr>
          <p:blipFill>
            <a:blip r:embed="rId11" cstate="print"/>
            <a:srcRect/>
            <a:stretch>
              <a:fillRect/>
            </a:stretch>
          </p:blipFill>
          <p:spPr bwMode="auto">
            <a:xfrm rot="14494919">
              <a:off x="7051708" y="2891462"/>
              <a:ext cx="609600" cy="457200"/>
            </a:xfrm>
            <a:prstGeom prst="rect">
              <a:avLst/>
            </a:prstGeom>
            <a:noFill/>
            <a:ln w="9525">
              <a:noFill/>
              <a:miter lim="800000"/>
              <a:headEnd/>
              <a:tailEnd/>
            </a:ln>
          </p:spPr>
        </p:pic>
      </p:grpSp>
      <p:pic>
        <p:nvPicPr>
          <p:cNvPr id="43" name="Picture 48" descr="psp.png"/>
          <p:cNvPicPr>
            <a:picLocks noChangeAspect="1"/>
          </p:cNvPicPr>
          <p:nvPr/>
        </p:nvPicPr>
        <p:blipFill>
          <a:blip r:embed="rId12" cstate="print"/>
          <a:srcRect/>
          <a:stretch>
            <a:fillRect/>
          </a:stretch>
        </p:blipFill>
        <p:spPr bwMode="auto">
          <a:xfrm>
            <a:off x="1371600" y="5181600"/>
            <a:ext cx="1066800" cy="804863"/>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66" name="Picture 65" descr="radiowaves2.png"/>
          <p:cNvPicPr>
            <a:picLocks noChangeAspect="1"/>
          </p:cNvPicPr>
          <p:nvPr/>
        </p:nvPicPr>
        <p:blipFill>
          <a:blip r:embed="rId11" cstate="print"/>
          <a:srcRect/>
          <a:stretch>
            <a:fillRect/>
          </a:stretch>
        </p:blipFill>
        <p:spPr bwMode="auto">
          <a:xfrm>
            <a:off x="1600200" y="4697413"/>
            <a:ext cx="774700" cy="636587"/>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64" name="Picture 63" descr="radiowaves2.png"/>
          <p:cNvPicPr>
            <a:picLocks noChangeAspect="1"/>
          </p:cNvPicPr>
          <p:nvPr/>
        </p:nvPicPr>
        <p:blipFill>
          <a:blip r:embed="rId13" cstate="print"/>
          <a:srcRect/>
          <a:stretch>
            <a:fillRect/>
          </a:stretch>
        </p:blipFill>
        <p:spPr bwMode="auto">
          <a:xfrm rot="11937795">
            <a:off x="4318000" y="5264150"/>
            <a:ext cx="574675" cy="41275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8" name="Picture 57" descr="radiowaves2.png"/>
          <p:cNvPicPr>
            <a:picLocks noChangeAspect="1"/>
          </p:cNvPicPr>
          <p:nvPr/>
        </p:nvPicPr>
        <p:blipFill>
          <a:blip r:embed="rId11" cstate="print"/>
          <a:srcRect/>
          <a:stretch>
            <a:fillRect/>
          </a:stretch>
        </p:blipFill>
        <p:spPr bwMode="auto">
          <a:xfrm>
            <a:off x="2971800" y="3352800"/>
            <a:ext cx="609600" cy="45720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61" name="Picture 60" descr="radiowaves2.png"/>
          <p:cNvPicPr>
            <a:picLocks noChangeAspect="1"/>
          </p:cNvPicPr>
          <p:nvPr/>
        </p:nvPicPr>
        <p:blipFill>
          <a:blip r:embed="rId11" cstate="print"/>
          <a:srcRect/>
          <a:stretch>
            <a:fillRect/>
          </a:stretch>
        </p:blipFill>
        <p:spPr bwMode="auto">
          <a:xfrm>
            <a:off x="2514600" y="3276600"/>
            <a:ext cx="457200" cy="45720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49" name="Picture 38" descr="itouch.png"/>
          <p:cNvPicPr>
            <a:picLocks noChangeAspect="1"/>
          </p:cNvPicPr>
          <p:nvPr/>
        </p:nvPicPr>
        <p:blipFill>
          <a:blip r:embed="rId14" cstate="print"/>
          <a:srcRect/>
          <a:stretch>
            <a:fillRect/>
          </a:stretch>
        </p:blipFill>
        <p:spPr bwMode="auto">
          <a:xfrm>
            <a:off x="2590800" y="3733800"/>
            <a:ext cx="304800" cy="509588"/>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2" name="Picture 11" descr="nikeipod2.png"/>
          <p:cNvPicPr>
            <a:picLocks noChangeAspect="1"/>
          </p:cNvPicPr>
          <p:nvPr/>
        </p:nvPicPr>
        <p:blipFill>
          <a:blip r:embed="rId15" cstate="print"/>
          <a:srcRect/>
          <a:stretch>
            <a:fillRect/>
          </a:stretch>
        </p:blipFill>
        <p:spPr bwMode="auto">
          <a:xfrm>
            <a:off x="3962400" y="5638800"/>
            <a:ext cx="685800" cy="105727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7" name="Picture 56" descr="portablevideo.png"/>
          <p:cNvPicPr>
            <a:picLocks noChangeAspect="1"/>
          </p:cNvPicPr>
          <p:nvPr/>
        </p:nvPicPr>
        <p:blipFill>
          <a:blip r:embed="rId16" cstate="print"/>
          <a:srcRect/>
          <a:stretch>
            <a:fillRect/>
          </a:stretch>
        </p:blipFill>
        <p:spPr bwMode="auto">
          <a:xfrm>
            <a:off x="2914650" y="3733800"/>
            <a:ext cx="857250" cy="490538"/>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67" name="Picture 66" descr="radiowaves2.png"/>
          <p:cNvPicPr>
            <a:picLocks noChangeAspect="1"/>
          </p:cNvPicPr>
          <p:nvPr/>
        </p:nvPicPr>
        <p:blipFill>
          <a:blip r:embed="rId13" cstate="print"/>
          <a:srcRect/>
          <a:stretch>
            <a:fillRect/>
          </a:stretch>
        </p:blipFill>
        <p:spPr bwMode="auto">
          <a:xfrm rot="11253164">
            <a:off x="3195638" y="4686300"/>
            <a:ext cx="614362" cy="503238"/>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60" name="Picture 59" descr="radiowaves2.png"/>
          <p:cNvPicPr>
            <a:picLocks noChangeAspect="1"/>
          </p:cNvPicPr>
          <p:nvPr/>
        </p:nvPicPr>
        <p:blipFill>
          <a:blip r:embed="rId11" cstate="print"/>
          <a:srcRect/>
          <a:stretch>
            <a:fillRect/>
          </a:stretch>
        </p:blipFill>
        <p:spPr bwMode="auto">
          <a:xfrm>
            <a:off x="4038600" y="3276600"/>
            <a:ext cx="685800" cy="45720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84" name="Picture 48" descr="psp.png"/>
          <p:cNvPicPr>
            <a:picLocks noChangeAspect="1"/>
          </p:cNvPicPr>
          <p:nvPr/>
        </p:nvPicPr>
        <p:blipFill>
          <a:blip r:embed="rId12" cstate="print"/>
          <a:srcRect/>
          <a:stretch>
            <a:fillRect/>
          </a:stretch>
        </p:blipFill>
        <p:spPr bwMode="auto">
          <a:xfrm>
            <a:off x="990600" y="2590800"/>
            <a:ext cx="712788" cy="538163"/>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5" name="Group 124"/>
          <p:cNvGrpSpPr/>
          <p:nvPr/>
        </p:nvGrpSpPr>
        <p:grpSpPr>
          <a:xfrm>
            <a:off x="2133600" y="4800600"/>
            <a:ext cx="4114800" cy="381000"/>
            <a:chOff x="3048000" y="6248400"/>
            <a:chExt cx="4114800" cy="381000"/>
          </a:xfrm>
          <a:blipFill>
            <a:blip r:embed="rId4"/>
            <a:tile tx="0" ty="0" sx="100000" sy="100000" flip="none" algn="tl"/>
          </a:blipFill>
          <a:effectLst>
            <a:outerShdw blurRad="50800" dist="38100" dir="5400000" algn="t" rotWithShape="0">
              <a:prstClr val="black">
                <a:alpha val="40000"/>
              </a:prstClr>
            </a:outerShdw>
          </a:effectLst>
        </p:grpSpPr>
        <p:sp>
          <p:nvSpPr>
            <p:cNvPr id="126" name="Rectangle 125"/>
            <p:cNvSpPr/>
            <p:nvPr/>
          </p:nvSpPr>
          <p:spPr bwMode="auto">
            <a:xfrm>
              <a:off x="3048000" y="6248400"/>
              <a:ext cx="1752601"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127" name="Rectangle 126"/>
            <p:cNvSpPr/>
            <p:nvPr/>
          </p:nvSpPr>
          <p:spPr bwMode="auto">
            <a:xfrm>
              <a:off x="4800600" y="6248400"/>
              <a:ext cx="2362200"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grpSp>
        <p:nvGrpSpPr>
          <p:cNvPr id="6" name="Group 115"/>
          <p:cNvGrpSpPr/>
          <p:nvPr/>
        </p:nvGrpSpPr>
        <p:grpSpPr>
          <a:xfrm>
            <a:off x="1905000" y="2819400"/>
            <a:ext cx="4114800" cy="381000"/>
            <a:chOff x="3048000" y="6248400"/>
            <a:chExt cx="4114800" cy="381000"/>
          </a:xfrm>
          <a:blipFill>
            <a:blip r:embed="rId4"/>
            <a:tile tx="0" ty="0" sx="100000" sy="100000" flip="none" algn="tl"/>
          </a:blipFill>
          <a:effectLst>
            <a:outerShdw blurRad="50800" dist="38100" dir="5400000" algn="t" rotWithShape="0">
              <a:prstClr val="black">
                <a:alpha val="40000"/>
              </a:prstClr>
            </a:outerShdw>
          </a:effectLst>
        </p:grpSpPr>
        <p:sp>
          <p:nvSpPr>
            <p:cNvPr id="117" name="Rectangle 116"/>
            <p:cNvSpPr/>
            <p:nvPr/>
          </p:nvSpPr>
          <p:spPr bwMode="auto">
            <a:xfrm>
              <a:off x="3048000" y="6248400"/>
              <a:ext cx="1752601"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118" name="Rectangle 117"/>
            <p:cNvSpPr/>
            <p:nvPr/>
          </p:nvSpPr>
          <p:spPr bwMode="auto">
            <a:xfrm>
              <a:off x="4800600" y="6248400"/>
              <a:ext cx="2362200"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grpSp>
        <p:nvGrpSpPr>
          <p:cNvPr id="7" name="Group 118"/>
          <p:cNvGrpSpPr/>
          <p:nvPr/>
        </p:nvGrpSpPr>
        <p:grpSpPr>
          <a:xfrm>
            <a:off x="1524000" y="3200400"/>
            <a:ext cx="4114800" cy="381000"/>
            <a:chOff x="3048000" y="6248400"/>
            <a:chExt cx="4114800" cy="381000"/>
          </a:xfrm>
          <a:blipFill>
            <a:blip r:embed="rId4"/>
            <a:tile tx="0" ty="0" sx="100000" sy="100000" flip="none" algn="tl"/>
          </a:blipFill>
          <a:effectLst>
            <a:outerShdw blurRad="50800" dist="38100" dir="5400000" algn="t" rotWithShape="0">
              <a:prstClr val="black">
                <a:alpha val="40000"/>
              </a:prstClr>
            </a:outerShdw>
          </a:effectLst>
        </p:grpSpPr>
        <p:sp>
          <p:nvSpPr>
            <p:cNvPr id="120" name="Rectangle 119"/>
            <p:cNvSpPr/>
            <p:nvPr/>
          </p:nvSpPr>
          <p:spPr bwMode="auto">
            <a:xfrm>
              <a:off x="3048000" y="6248400"/>
              <a:ext cx="1752601"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121" name="Rectangle 120"/>
            <p:cNvSpPr/>
            <p:nvPr/>
          </p:nvSpPr>
          <p:spPr bwMode="auto">
            <a:xfrm>
              <a:off x="4800600" y="6248400"/>
              <a:ext cx="2362200"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grpSp>
        <p:nvGrpSpPr>
          <p:cNvPr id="8" name="Group 106"/>
          <p:cNvGrpSpPr/>
          <p:nvPr/>
        </p:nvGrpSpPr>
        <p:grpSpPr>
          <a:xfrm>
            <a:off x="2667000" y="2971800"/>
            <a:ext cx="4114800" cy="381000"/>
            <a:chOff x="3048000" y="6248400"/>
            <a:chExt cx="4114800" cy="381000"/>
          </a:xfrm>
          <a:blipFill>
            <a:blip r:embed="rId4"/>
            <a:tile tx="0" ty="0" sx="100000" sy="100000" flip="none" algn="tl"/>
          </a:blipFill>
          <a:effectLst>
            <a:outerShdw blurRad="50800" dist="38100" dir="5400000" algn="t" rotWithShape="0">
              <a:prstClr val="black">
                <a:alpha val="40000"/>
              </a:prstClr>
            </a:outerShdw>
          </a:effectLst>
        </p:grpSpPr>
        <p:sp>
          <p:nvSpPr>
            <p:cNvPr id="108" name="Rectangle 107"/>
            <p:cNvSpPr/>
            <p:nvPr/>
          </p:nvSpPr>
          <p:spPr bwMode="auto">
            <a:xfrm>
              <a:off x="3048000" y="6248400"/>
              <a:ext cx="1752601"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109" name="Rectangle 108"/>
            <p:cNvSpPr/>
            <p:nvPr/>
          </p:nvSpPr>
          <p:spPr bwMode="auto">
            <a:xfrm>
              <a:off x="4800600" y="6248400"/>
              <a:ext cx="2362200"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grpSp>
        <p:nvGrpSpPr>
          <p:cNvPr id="9" name="Group 121"/>
          <p:cNvGrpSpPr/>
          <p:nvPr/>
        </p:nvGrpSpPr>
        <p:grpSpPr>
          <a:xfrm>
            <a:off x="228600" y="4419600"/>
            <a:ext cx="4114800" cy="381000"/>
            <a:chOff x="3048000" y="6248400"/>
            <a:chExt cx="4114800" cy="381000"/>
          </a:xfrm>
          <a:blipFill>
            <a:blip r:embed="rId4"/>
            <a:tile tx="0" ty="0" sx="100000" sy="100000" flip="none" algn="tl"/>
          </a:blipFill>
          <a:effectLst>
            <a:outerShdw blurRad="50800" dist="38100" dir="5400000" algn="t" rotWithShape="0">
              <a:prstClr val="black">
                <a:alpha val="40000"/>
              </a:prstClr>
            </a:outerShdw>
          </a:effectLst>
        </p:grpSpPr>
        <p:sp>
          <p:nvSpPr>
            <p:cNvPr id="123" name="Rectangle 122"/>
            <p:cNvSpPr/>
            <p:nvPr/>
          </p:nvSpPr>
          <p:spPr bwMode="auto">
            <a:xfrm>
              <a:off x="3048000" y="6248400"/>
              <a:ext cx="1752601"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124" name="Rectangle 123"/>
            <p:cNvSpPr/>
            <p:nvPr/>
          </p:nvSpPr>
          <p:spPr bwMode="auto">
            <a:xfrm>
              <a:off x="4800600" y="6248400"/>
              <a:ext cx="2362200"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grpSp>
        <p:nvGrpSpPr>
          <p:cNvPr id="10" name="Group 127"/>
          <p:cNvGrpSpPr/>
          <p:nvPr/>
        </p:nvGrpSpPr>
        <p:grpSpPr>
          <a:xfrm>
            <a:off x="3581400" y="5181600"/>
            <a:ext cx="4114800" cy="381000"/>
            <a:chOff x="3048000" y="6248400"/>
            <a:chExt cx="4114800" cy="381000"/>
          </a:xfrm>
          <a:blipFill>
            <a:blip r:embed="rId4"/>
            <a:tile tx="0" ty="0" sx="100000" sy="100000" flip="none" algn="tl"/>
          </a:blipFill>
          <a:effectLst>
            <a:outerShdw blurRad="50800" dist="38100" dir="5400000" algn="t" rotWithShape="0">
              <a:prstClr val="black">
                <a:alpha val="40000"/>
              </a:prstClr>
            </a:outerShdw>
          </a:effectLst>
        </p:grpSpPr>
        <p:sp>
          <p:nvSpPr>
            <p:cNvPr id="129" name="Rectangle 128"/>
            <p:cNvSpPr/>
            <p:nvPr/>
          </p:nvSpPr>
          <p:spPr bwMode="auto">
            <a:xfrm>
              <a:off x="3048000" y="6248400"/>
              <a:ext cx="1752601"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130" name="Rectangle 129"/>
            <p:cNvSpPr/>
            <p:nvPr/>
          </p:nvSpPr>
          <p:spPr bwMode="auto">
            <a:xfrm>
              <a:off x="4800600" y="6248400"/>
              <a:ext cx="2362200"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pic>
        <p:nvPicPr>
          <p:cNvPr id="63" name="Picture 62" descr="radiowaves2.png"/>
          <p:cNvPicPr>
            <a:picLocks noChangeAspect="1"/>
          </p:cNvPicPr>
          <p:nvPr/>
        </p:nvPicPr>
        <p:blipFill>
          <a:blip r:embed="rId11" cstate="print"/>
          <a:srcRect/>
          <a:stretch>
            <a:fillRect/>
          </a:stretch>
        </p:blipFill>
        <p:spPr bwMode="auto">
          <a:xfrm>
            <a:off x="5791200" y="3810000"/>
            <a:ext cx="609600" cy="457200"/>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11" name="Group 27"/>
          <p:cNvGrpSpPr>
            <a:grpSpLocks/>
          </p:cNvGrpSpPr>
          <p:nvPr/>
        </p:nvGrpSpPr>
        <p:grpSpPr bwMode="auto">
          <a:xfrm>
            <a:off x="2971800" y="3962028"/>
            <a:ext cx="3962400" cy="380689"/>
            <a:chOff x="2744714" y="3352116"/>
            <a:chExt cx="3962400" cy="381000"/>
          </a:xfrm>
          <a:blipFill>
            <a:blip r:embed="rId4"/>
            <a:tile tx="0" ty="0" sx="100000" sy="100000" flip="none" algn="tl"/>
          </a:blipFill>
          <a:effectLst>
            <a:outerShdw blurRad="50800" dist="38100" dir="2700000" algn="tl" rotWithShape="0">
              <a:prstClr val="black">
                <a:alpha val="40000"/>
              </a:prstClr>
            </a:outerShdw>
          </a:effectLst>
        </p:grpSpPr>
        <p:sp>
          <p:nvSpPr>
            <p:cNvPr id="29" name="Rectangle 28"/>
            <p:cNvSpPr/>
            <p:nvPr/>
          </p:nvSpPr>
          <p:spPr bwMode="auto">
            <a:xfrm>
              <a:off x="2744714" y="3352488"/>
              <a:ext cx="1600200" cy="381311"/>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30" name="Rectangle 29"/>
            <p:cNvSpPr/>
            <p:nvPr/>
          </p:nvSpPr>
          <p:spPr bwMode="auto">
            <a:xfrm>
              <a:off x="4344914" y="3352488"/>
              <a:ext cx="2362200" cy="381311"/>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grpSp>
      <p:grpSp>
        <p:nvGrpSpPr>
          <p:cNvPr id="12" name="Group 136"/>
          <p:cNvGrpSpPr/>
          <p:nvPr/>
        </p:nvGrpSpPr>
        <p:grpSpPr>
          <a:xfrm>
            <a:off x="2971800" y="6096000"/>
            <a:ext cx="4038600" cy="381000"/>
            <a:chOff x="2971800" y="6096000"/>
            <a:chExt cx="4038600" cy="381000"/>
          </a:xfrm>
          <a:effectLst>
            <a:outerShdw blurRad="50800" dist="38100" dir="2700000" algn="tl" rotWithShape="0">
              <a:prstClr val="black">
                <a:alpha val="40000"/>
              </a:prstClr>
            </a:outerShdw>
          </a:effectLst>
        </p:grpSpPr>
        <p:sp>
          <p:nvSpPr>
            <p:cNvPr id="47" name="Rectangle 46"/>
            <p:cNvSpPr/>
            <p:nvPr/>
          </p:nvSpPr>
          <p:spPr bwMode="auto">
            <a:xfrm>
              <a:off x="4648200" y="6096000"/>
              <a:ext cx="2362200" cy="381000"/>
            </a:xfrm>
            <a:prstGeom prst="rect">
              <a:avLst/>
            </a:prstGeom>
            <a:blipFill>
              <a:blip r:embed="rId4" cstate="print"/>
              <a:tile tx="0" ty="0" sx="100000" sy="100000" flip="none" algn="tl"/>
            </a:blipFill>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sp>
          <p:nvSpPr>
            <p:cNvPr id="46" name="Rectangle 45"/>
            <p:cNvSpPr/>
            <p:nvPr/>
          </p:nvSpPr>
          <p:spPr bwMode="auto">
            <a:xfrm>
              <a:off x="2971800" y="6096000"/>
              <a:ext cx="1676401" cy="381000"/>
            </a:xfrm>
            <a:prstGeom prst="rect">
              <a:avLst/>
            </a:prstGeom>
            <a:blipFill>
              <a:blip r:embed="rId4" cstate="print"/>
              <a:tile tx="0" ty="0" sx="100000" sy="100000" flip="none" algn="tl"/>
            </a:blipFill>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grpSp>
      <p:grpSp>
        <p:nvGrpSpPr>
          <p:cNvPr id="13" name="Group 130"/>
          <p:cNvGrpSpPr/>
          <p:nvPr/>
        </p:nvGrpSpPr>
        <p:grpSpPr>
          <a:xfrm>
            <a:off x="4419600" y="3657600"/>
            <a:ext cx="4114800" cy="381000"/>
            <a:chOff x="3048000" y="6248400"/>
            <a:chExt cx="4114800" cy="381000"/>
          </a:xfrm>
          <a:blipFill>
            <a:blip r:embed="rId4"/>
            <a:tile tx="0" ty="0" sx="100000" sy="100000" flip="none" algn="tl"/>
          </a:blipFill>
          <a:effectLst>
            <a:outerShdw blurRad="50800" dist="38100" dir="5400000" algn="t" rotWithShape="0">
              <a:prstClr val="black">
                <a:alpha val="40000"/>
              </a:prstClr>
            </a:outerShdw>
          </a:effectLst>
        </p:grpSpPr>
        <p:sp>
          <p:nvSpPr>
            <p:cNvPr id="132" name="Rectangle 131"/>
            <p:cNvSpPr/>
            <p:nvPr/>
          </p:nvSpPr>
          <p:spPr bwMode="auto">
            <a:xfrm>
              <a:off x="3048000" y="6248400"/>
              <a:ext cx="1752601"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133" name="Rectangle 132"/>
            <p:cNvSpPr/>
            <p:nvPr/>
          </p:nvSpPr>
          <p:spPr bwMode="auto">
            <a:xfrm>
              <a:off x="4800600" y="6248400"/>
              <a:ext cx="2362200" cy="381000"/>
            </a:xfrm>
            <a:prstGeom prst="rect">
              <a:avLst/>
            </a:prstGeom>
            <a:grpFill/>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bg1">
                    <a:lumMod val="50000"/>
                  </a:schemeClr>
                </a:solidFill>
              </a:endParaRPr>
            </a:p>
          </p:txBody>
        </p:sp>
      </p:grpSp>
      <p:sp>
        <p:nvSpPr>
          <p:cNvPr id="48" name="Slide Number Placeholder 47"/>
          <p:cNvSpPr>
            <a:spLocks noGrp="1"/>
          </p:cNvSpPr>
          <p:nvPr>
            <p:ph type="sldNum" sz="quarter" idx="12"/>
          </p:nvPr>
        </p:nvSpPr>
        <p:spPr/>
        <p:txBody>
          <a:bodyPr/>
          <a:lstStyle/>
          <a:p>
            <a:pPr>
              <a:defRPr/>
            </a:pPr>
            <a:fld id="{E8D3F021-6D92-4023-AD67-7A4EA0A2CEE7}" type="slidenum">
              <a:rPr lang="en-US">
                <a:solidFill>
                  <a:schemeClr val="tx1"/>
                </a:solidFill>
              </a:rPr>
              <a:pPr>
                <a:defRPr/>
              </a:pPr>
              <a:t>74</a:t>
            </a:fld>
            <a:endParaRPr lang="en-US" dirty="0">
              <a:solidFill>
                <a:schemeClr val="tx1"/>
              </a:solidFill>
            </a:endParaRPr>
          </a:p>
        </p:txBody>
      </p:sp>
      <p:grpSp>
        <p:nvGrpSpPr>
          <p:cNvPr id="14" name="Group 25"/>
          <p:cNvGrpSpPr>
            <a:grpSpLocks/>
          </p:cNvGrpSpPr>
          <p:nvPr/>
        </p:nvGrpSpPr>
        <p:grpSpPr bwMode="auto">
          <a:xfrm>
            <a:off x="5638800" y="1524000"/>
            <a:ext cx="1283290" cy="1125505"/>
            <a:chOff x="6400799" y="1066800"/>
            <a:chExt cx="1817065" cy="1593651"/>
          </a:xfrm>
          <a:effectLst>
            <a:outerShdw blurRad="50800" dist="38100" dir="2700000" algn="tl" rotWithShape="0">
              <a:prstClr val="black">
                <a:alpha val="40000"/>
              </a:prstClr>
            </a:outerShdw>
          </a:effectLst>
        </p:grpSpPr>
        <p:pic>
          <p:nvPicPr>
            <p:cNvPr id="69" name="Picture 22" descr="tp.png"/>
            <p:cNvPicPr>
              <a:picLocks noChangeAspect="1"/>
            </p:cNvPicPr>
            <p:nvPr/>
          </p:nvPicPr>
          <p:blipFill>
            <a:blip r:embed="rId17" cstate="screen"/>
            <a:srcRect/>
            <a:stretch>
              <a:fillRect/>
            </a:stretch>
          </p:blipFill>
          <p:spPr bwMode="auto">
            <a:xfrm>
              <a:off x="6781800" y="1447800"/>
              <a:ext cx="1434788" cy="1212651"/>
            </a:xfrm>
            <a:prstGeom prst="rect">
              <a:avLst/>
            </a:prstGeom>
            <a:noFill/>
            <a:ln w="9525">
              <a:noFill/>
              <a:miter lim="800000"/>
              <a:headEnd/>
              <a:tailEnd/>
            </a:ln>
          </p:spPr>
        </p:pic>
        <p:pic>
          <p:nvPicPr>
            <p:cNvPr id="70" name="Picture 68" descr="devil"/>
            <p:cNvPicPr>
              <a:picLocks noChangeAspect="1" noChangeArrowheads="1"/>
            </p:cNvPicPr>
            <p:nvPr/>
          </p:nvPicPr>
          <p:blipFill>
            <a:blip r:embed="rId18" cstate="screen"/>
            <a:srcRect/>
            <a:stretch>
              <a:fillRect/>
            </a:stretch>
          </p:blipFill>
          <p:spPr bwMode="auto">
            <a:xfrm flipH="1">
              <a:off x="6400799" y="1066800"/>
              <a:ext cx="1140354" cy="1089024"/>
            </a:xfrm>
            <a:prstGeom prst="rect">
              <a:avLst/>
            </a:prstGeom>
            <a:noFill/>
            <a:ln w="9525">
              <a:noFill/>
              <a:miter lim="800000"/>
              <a:headEnd/>
              <a:tailEnd/>
            </a:ln>
          </p:spPr>
        </p:pic>
        <p:sp>
          <p:nvSpPr>
            <p:cNvPr id="71" name="Text Box 18"/>
            <p:cNvSpPr txBox="1">
              <a:spLocks noChangeArrowheads="1"/>
            </p:cNvSpPr>
            <p:nvPr/>
          </p:nvSpPr>
          <p:spPr bwMode="auto">
            <a:xfrm rot="374540">
              <a:off x="7273189" y="1619879"/>
              <a:ext cx="944675" cy="326845"/>
            </a:xfrm>
            <a:prstGeom prst="rect">
              <a:avLst/>
            </a:prstGeom>
            <a:noFill/>
            <a:ln w="9525">
              <a:noFill/>
              <a:miter lim="800000"/>
              <a:headEnd/>
              <a:tailEnd/>
            </a:ln>
          </p:spPr>
          <p:txBody>
            <a:bodyPr wrap="none">
              <a:spAutoFit/>
            </a:bodyPr>
            <a:lstStyle/>
            <a:p>
              <a:pPr>
                <a:defRPr/>
              </a:pPr>
              <a:r>
                <a:rPr lang="en-US" sz="900" b="1" dirty="0" err="1">
                  <a:solidFill>
                    <a:srgbClr val="00FF00"/>
                  </a:solidFill>
                  <a:latin typeface="Courier New" pitchFamily="49" charset="0"/>
                </a:rPr>
                <a:t>tcpdump</a:t>
              </a:r>
              <a:endParaRPr lang="en-US" sz="900" b="1" dirty="0">
                <a:solidFill>
                  <a:srgbClr val="00FF00"/>
                </a:solidFill>
                <a:latin typeface="Courier New" pitchFamily="49" charset="0"/>
              </a:endParaRPr>
            </a:p>
          </p:txBody>
        </p:sp>
      </p:grpSp>
      <p:sp>
        <p:nvSpPr>
          <p:cNvPr id="72" name="Rectangle 71"/>
          <p:cNvSpPr/>
          <p:nvPr/>
        </p:nvSpPr>
        <p:spPr>
          <a:xfrm>
            <a:off x="5715000" y="4800600"/>
            <a:ext cx="3429000" cy="1066800"/>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12713">
              <a:defRPr/>
            </a:pPr>
            <a:r>
              <a:rPr lang="en-US" sz="2400" dirty="0">
                <a:solidFill>
                  <a:schemeClr val="tx1"/>
                </a:solidFill>
              </a:rPr>
              <a:t>3-9 data streams overlap</a:t>
            </a:r>
          </a:p>
          <a:p>
            <a:pPr marL="112713">
              <a:defRPr/>
            </a:pPr>
            <a:r>
              <a:rPr lang="en-US" sz="2400" dirty="0">
                <a:solidFill>
                  <a:schemeClr val="tx1"/>
                </a:solidFill>
              </a:rPr>
              <a:t>each 100 ms, on average</a:t>
            </a:r>
            <a:endParaRPr lang="en-US" sz="2400" dirty="0">
              <a:solidFill>
                <a:schemeClr val="tx1">
                  <a:lumMod val="75000"/>
                  <a:lumOff val="25000"/>
                </a:schemeClr>
              </a:solidFill>
            </a:endParaRPr>
          </a:p>
        </p:txBody>
      </p:sp>
      <p:sp>
        <p:nvSpPr>
          <p:cNvPr id="73" name="Rectangle 72"/>
          <p:cNvSpPr/>
          <p:nvPr/>
        </p:nvSpPr>
        <p:spPr>
          <a:xfrm>
            <a:off x="152400" y="6019800"/>
            <a:ext cx="3352800" cy="609600"/>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12713" algn="ctr">
              <a:defRPr/>
            </a:pPr>
            <a:r>
              <a:rPr lang="en-US" sz="2400" u="sng" dirty="0" smtClean="0">
                <a:solidFill>
                  <a:srgbClr val="FF0000"/>
                </a:solidFill>
              </a:rPr>
              <a:t>Unlinkability</a:t>
            </a:r>
            <a:r>
              <a:rPr lang="en-US" sz="2400" dirty="0" smtClean="0">
                <a:solidFill>
                  <a:srgbClr val="FF0000"/>
                </a:solidFill>
              </a:rPr>
              <a:t> is achieved </a:t>
            </a:r>
            <a:endParaRPr lang="en-US" sz="2400" dirty="0">
              <a:solidFill>
                <a:srgbClr val="FF0000"/>
              </a:solidFill>
            </a:endParaRPr>
          </a:p>
        </p:txBody>
      </p:sp>
      <p:sp>
        <p:nvSpPr>
          <p:cNvPr id="75" name="TextBox 188"/>
          <p:cNvSpPr txBox="1">
            <a:spLocks noChangeArrowheads="1"/>
          </p:cNvSpPr>
          <p:nvPr/>
        </p:nvSpPr>
        <p:spPr bwMode="auto">
          <a:xfrm>
            <a:off x="76200" y="1600200"/>
            <a:ext cx="2438400" cy="400110"/>
          </a:xfrm>
          <a:prstGeom prst="rect">
            <a:avLst/>
          </a:prstGeom>
          <a:solidFill>
            <a:schemeClr val="bg1"/>
          </a:solidFill>
          <a:ln w="9525">
            <a:noFill/>
            <a:miter lim="800000"/>
            <a:headEnd/>
            <a:tailEnd/>
          </a:ln>
          <a:effectLst>
            <a:softEdge rad="63500"/>
          </a:effectLst>
        </p:spPr>
        <p:txBody>
          <a:bodyPr wrap="square">
            <a:spAutoFit/>
          </a:bodyPr>
          <a:lstStyle/>
          <a:p>
            <a:r>
              <a:rPr lang="en-US" sz="2000" dirty="0" smtClean="0">
                <a:latin typeface="+mn-lt"/>
              </a:rPr>
              <a:t>“</a:t>
            </a:r>
            <a:r>
              <a:rPr lang="en-US" sz="2000" dirty="0" err="1" smtClean="0">
                <a:latin typeface="+mn-lt"/>
              </a:rPr>
              <a:t>SlyFi</a:t>
            </a:r>
            <a:r>
              <a:rPr lang="en-US" sz="2000" dirty="0" smtClean="0">
                <a:latin typeface="+mn-lt"/>
              </a:rPr>
              <a:t>”, </a:t>
            </a:r>
            <a:r>
              <a:rPr lang="en-US" sz="2000" dirty="0" err="1" smtClean="0">
                <a:latin typeface="+mn-lt"/>
              </a:rPr>
              <a:t>MobiSys</a:t>
            </a:r>
            <a:r>
              <a:rPr lang="en-US" sz="2000" dirty="0" smtClean="0">
                <a:latin typeface="+mn-lt"/>
              </a:rPr>
              <a:t> ’08</a:t>
            </a:r>
            <a:endParaRPr lang="en-US" sz="2000" dirty="0">
              <a:latin typeface="+mn-lt"/>
            </a:endParaRPr>
          </a:p>
        </p:txBody>
      </p:sp>
    </p:spTree>
  </p:cSld>
  <p:clrMapOvr>
    <a:masterClrMapping/>
  </p:clrMapOvr>
  <p:transition advTm="1517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par>
                                <p:cTn id="10" presetID="53"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par>
                                <p:cTn id="15" presetID="53"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Effect transition="in" filter="fade">
                                      <p:cBhvr>
                                        <p:cTn id="19" dur="1000"/>
                                        <p:tgtEl>
                                          <p:spTgt spid="7"/>
                                        </p:tgtEl>
                                      </p:cBhvr>
                                    </p:animEffect>
                                  </p:childTnLst>
                                </p:cTn>
                              </p:par>
                              <p:par>
                                <p:cTn id="20" presetID="53"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Effect transition="in" filter="fade">
                                      <p:cBhvr>
                                        <p:cTn id="24" dur="1000"/>
                                        <p:tgtEl>
                                          <p:spTgt spid="9"/>
                                        </p:tgtEl>
                                      </p:cBhvr>
                                    </p:animEffect>
                                  </p:childTnLst>
                                </p:cTn>
                              </p:par>
                              <p:par>
                                <p:cTn id="25" presetID="53"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Effect transition="in" filter="fade">
                                      <p:cBhvr>
                                        <p:cTn id="29" dur="1000"/>
                                        <p:tgtEl>
                                          <p:spTgt spid="5"/>
                                        </p:tgtEl>
                                      </p:cBhvr>
                                    </p:animEffect>
                                  </p:childTnLst>
                                </p:cTn>
                              </p:par>
                              <p:par>
                                <p:cTn id="30" presetID="53"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Effect transition="in" filter="fade">
                                      <p:cBhvr>
                                        <p:cTn id="34" dur="1000"/>
                                        <p:tgtEl>
                                          <p:spTgt spid="10"/>
                                        </p:tgtEl>
                                      </p:cBhvr>
                                    </p:animEffect>
                                  </p:childTnLst>
                                </p:cTn>
                              </p:par>
                              <p:par>
                                <p:cTn id="35" presetID="53"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fltVal val="0"/>
                                          </p:val>
                                        </p:tav>
                                        <p:tav tm="100000">
                                          <p:val>
                                            <p:strVal val="#ppt_w"/>
                                          </p:val>
                                        </p:tav>
                                      </p:tavLst>
                                    </p:anim>
                                    <p:anim calcmode="lin" valueType="num">
                                      <p:cBhvr>
                                        <p:cTn id="38" dur="1000" fill="hold"/>
                                        <p:tgtEl>
                                          <p:spTgt spid="13"/>
                                        </p:tgtEl>
                                        <p:attrNameLst>
                                          <p:attrName>ppt_h</p:attrName>
                                        </p:attrNameLst>
                                      </p:cBhvr>
                                      <p:tavLst>
                                        <p:tav tm="0">
                                          <p:val>
                                            <p:fltVal val="0"/>
                                          </p:val>
                                        </p:tav>
                                        <p:tav tm="100000">
                                          <p:val>
                                            <p:strVal val="#ppt_h"/>
                                          </p:val>
                                        </p:tav>
                                      </p:tavLst>
                                    </p:anim>
                                    <p:animEffect transition="in" filter="fade">
                                      <p:cBhvr>
                                        <p:cTn id="3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SlyFi</a:t>
            </a:r>
            <a:endParaRPr lang="en-US" dirty="0"/>
          </a:p>
        </p:txBody>
      </p:sp>
      <p:sp>
        <p:nvSpPr>
          <p:cNvPr id="3" name="Content Placeholder 2"/>
          <p:cNvSpPr>
            <a:spLocks noGrp="1"/>
          </p:cNvSpPr>
          <p:nvPr>
            <p:ph idx="1"/>
          </p:nvPr>
        </p:nvSpPr>
        <p:spPr>
          <a:xfrm>
            <a:off x="467544" y="1600200"/>
            <a:ext cx="8229600" cy="4525963"/>
          </a:xfrm>
        </p:spPr>
        <p:txBody>
          <a:bodyPr>
            <a:normAutofit/>
          </a:bodyPr>
          <a:lstStyle/>
          <a:p>
            <a:r>
              <a:rPr lang="en-US" i="1" dirty="0" smtClean="0"/>
              <a:t>N</a:t>
            </a:r>
            <a:r>
              <a:rPr lang="en-US" dirty="0" smtClean="0"/>
              <a:t> nodes communicating with each other, sharing a key between them</a:t>
            </a:r>
          </a:p>
          <a:p>
            <a:r>
              <a:rPr lang="en-US" dirty="0" smtClean="0"/>
              <a:t>Node </a:t>
            </a:r>
            <a:r>
              <a:rPr lang="en-US" i="1" dirty="0" smtClean="0"/>
              <a:t>A</a:t>
            </a:r>
            <a:r>
              <a:rPr lang="en-US" dirty="0" smtClean="0"/>
              <a:t>, talking to </a:t>
            </a:r>
            <a:r>
              <a:rPr lang="en-US" i="1" dirty="0" smtClean="0"/>
              <a:t>B</a:t>
            </a:r>
            <a:r>
              <a:rPr lang="en-US" dirty="0" smtClean="0"/>
              <a:t>, picks </a:t>
            </a:r>
            <a:r>
              <a:rPr lang="en-US" i="1" dirty="0" err="1" smtClean="0"/>
              <a:t>k</a:t>
            </a:r>
            <a:r>
              <a:rPr lang="en-US" i="1" baseline="-25000" dirty="0" err="1" smtClean="0"/>
              <a:t>AB</a:t>
            </a:r>
            <a:r>
              <a:rPr lang="en-US" dirty="0" smtClean="0"/>
              <a:t> </a:t>
            </a:r>
            <a:r>
              <a:rPr lang="en-US" dirty="0" smtClean="0">
                <a:sym typeface="Wingdings" pitchFamily="2" charset="2"/>
              </a:rPr>
              <a:t>from </a:t>
            </a:r>
            <a:r>
              <a:rPr lang="en-US" i="1" dirty="0" smtClean="0">
                <a:sym typeface="Wingdings" pitchFamily="2" charset="2"/>
              </a:rPr>
              <a:t>N-1</a:t>
            </a:r>
            <a:r>
              <a:rPr lang="en-US" dirty="0" smtClean="0">
                <a:sym typeface="Wingdings" pitchFamily="2" charset="2"/>
              </a:rPr>
              <a:t> keys, encrypt </a:t>
            </a:r>
            <a:r>
              <a:rPr lang="en-US" i="1" dirty="0" smtClean="0">
                <a:sym typeface="Wingdings" pitchFamily="2" charset="2"/>
              </a:rPr>
              <a:t>c=</a:t>
            </a:r>
            <a:r>
              <a:rPr lang="en-US" i="1" dirty="0" err="1" smtClean="0">
                <a:sym typeface="Wingdings" pitchFamily="2" charset="2"/>
              </a:rPr>
              <a:t>Enc</a:t>
            </a:r>
            <a:r>
              <a:rPr lang="en-US" i="1" baseline="-25000" dirty="0" err="1" smtClean="0"/>
              <a:t>kAB</a:t>
            </a:r>
            <a:r>
              <a:rPr lang="en-US" i="1" dirty="0" smtClean="0"/>
              <a:t> (m)</a:t>
            </a:r>
            <a:endParaRPr lang="en-US" i="1" dirty="0" smtClean="0">
              <a:sym typeface="Wingdings" pitchFamily="2" charset="2"/>
            </a:endParaRPr>
          </a:p>
          <a:p>
            <a:r>
              <a:rPr lang="en-US" dirty="0" smtClean="0">
                <a:sym typeface="Wingdings" pitchFamily="2" charset="2"/>
              </a:rPr>
              <a:t>Each of </a:t>
            </a:r>
            <a:r>
              <a:rPr lang="en-US" i="1" dirty="0" smtClean="0">
                <a:sym typeface="Wingdings" pitchFamily="2" charset="2"/>
              </a:rPr>
              <a:t>N-1</a:t>
            </a:r>
            <a:r>
              <a:rPr lang="en-US" dirty="0" smtClean="0">
                <a:sym typeface="Wingdings" pitchFamily="2" charset="2"/>
              </a:rPr>
              <a:t> nodes tries to decrypt </a:t>
            </a:r>
            <a:r>
              <a:rPr lang="en-US" i="1" dirty="0" smtClean="0">
                <a:sym typeface="Wingdings" pitchFamily="2" charset="2"/>
              </a:rPr>
              <a:t>c</a:t>
            </a:r>
            <a:r>
              <a:rPr lang="en-US" dirty="0" smtClean="0">
                <a:sym typeface="Wingdings" pitchFamily="2" charset="2"/>
              </a:rPr>
              <a:t> with </a:t>
            </a:r>
            <a:r>
              <a:rPr lang="en-US" i="1" dirty="0" smtClean="0">
                <a:sym typeface="Wingdings" pitchFamily="2" charset="2"/>
              </a:rPr>
              <a:t>N-1</a:t>
            </a:r>
            <a:r>
              <a:rPr lang="en-US" dirty="0" smtClean="0">
                <a:sym typeface="Wingdings" pitchFamily="2" charset="2"/>
              </a:rPr>
              <a:t> keys</a:t>
            </a:r>
          </a:p>
          <a:p>
            <a:r>
              <a:rPr lang="en-US" i="1" dirty="0" smtClean="0">
                <a:sym typeface="Wingdings" pitchFamily="2" charset="2"/>
              </a:rPr>
              <a:t>O(N</a:t>
            </a:r>
            <a:r>
              <a:rPr lang="en-US" i="1" baseline="30000" dirty="0" smtClean="0">
                <a:sym typeface="Wingdings" pitchFamily="2" charset="2"/>
              </a:rPr>
              <a:t>2</a:t>
            </a:r>
            <a:r>
              <a:rPr lang="en-US" i="1" dirty="0" smtClean="0">
                <a:sym typeface="Wingdings" pitchFamily="2" charset="2"/>
              </a:rPr>
              <a:t>) decryptions, O(N</a:t>
            </a:r>
            <a:r>
              <a:rPr lang="en-US" i="1" baseline="30000" dirty="0" smtClean="0">
                <a:sym typeface="Wingdings" pitchFamily="2" charset="2"/>
              </a:rPr>
              <a:t>2</a:t>
            </a:r>
            <a:r>
              <a:rPr lang="en-US" i="1" dirty="0" smtClean="0">
                <a:sym typeface="Wingdings" pitchFamily="2" charset="2"/>
              </a:rPr>
              <a:t>) comparisons</a:t>
            </a:r>
          </a:p>
          <a:p>
            <a:r>
              <a:rPr lang="en-US" dirty="0" smtClean="0">
                <a:sym typeface="Wingdings" pitchFamily="2" charset="2"/>
              </a:rPr>
              <a:t>Can we improve down to </a:t>
            </a:r>
            <a:r>
              <a:rPr lang="en-US" i="1" dirty="0" smtClean="0">
                <a:sym typeface="Wingdings" pitchFamily="2" charset="2"/>
              </a:rPr>
              <a:t>O(1) decryptions</a:t>
            </a:r>
            <a:r>
              <a:rPr lang="en-US" dirty="0" smtClean="0">
                <a:sym typeface="Wingdings" pitchFamily="2" charset="2"/>
              </a:rPr>
              <a:t>?</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Naïve Encryption</a:t>
            </a:r>
            <a:endParaRPr lang="en-US" dirty="0"/>
          </a:p>
        </p:txBody>
      </p:sp>
      <p:sp>
        <p:nvSpPr>
          <p:cNvPr id="5" name="Rectangle 4"/>
          <p:cNvSpPr/>
          <p:nvPr/>
        </p:nvSpPr>
        <p:spPr>
          <a:xfrm>
            <a:off x="2627784" y="3609020"/>
            <a:ext cx="1440160" cy="18002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@#$*&amp;*#$&amp;</a:t>
            </a:r>
            <a:endParaRPr lang="en-US" dirty="0"/>
          </a:p>
        </p:txBody>
      </p:sp>
      <p:cxnSp>
        <p:nvCxnSpPr>
          <p:cNvPr id="7" name="Straight Arrow Connector 6"/>
          <p:cNvCxnSpPr>
            <a:stCxn id="43" idx="6"/>
            <a:endCxn id="5" idx="1"/>
          </p:cNvCxnSpPr>
          <p:nvPr/>
        </p:nvCxnSpPr>
        <p:spPr>
          <a:xfrm flipV="1">
            <a:off x="1619672" y="3699030"/>
            <a:ext cx="1008112" cy="154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716016" y="3451302"/>
            <a:ext cx="1008112" cy="504056"/>
          </a:xfrm>
          <a:prstGeom prst="ellipse">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dirty="0" smtClean="0"/>
              <a:t>Node-</a:t>
            </a:r>
            <a:r>
              <a:rPr lang="en-US" dirty="0" err="1" smtClean="0"/>
              <a:t>i</a:t>
            </a:r>
            <a:endParaRPr lang="en-US" dirty="0"/>
          </a:p>
        </p:txBody>
      </p:sp>
      <p:sp>
        <p:nvSpPr>
          <p:cNvPr id="11" name="Rounded Rectangle 10"/>
          <p:cNvSpPr/>
          <p:nvPr/>
        </p:nvSpPr>
        <p:spPr>
          <a:xfrm>
            <a:off x="6228184" y="2924944"/>
            <a:ext cx="432048" cy="28803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k</a:t>
            </a:r>
            <a:r>
              <a:rPr lang="en-US" baseline="-25000" dirty="0" smtClean="0"/>
              <a:t>1</a:t>
            </a:r>
            <a:endParaRPr lang="en-US" baseline="-25000" dirty="0"/>
          </a:p>
        </p:txBody>
      </p:sp>
      <p:sp>
        <p:nvSpPr>
          <p:cNvPr id="14" name="Rectangle 13"/>
          <p:cNvSpPr/>
          <p:nvPr/>
        </p:nvSpPr>
        <p:spPr>
          <a:xfrm>
            <a:off x="7092280" y="2978950"/>
            <a:ext cx="1440160" cy="18002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(*%&amp;$&amp;(@#</a:t>
            </a:r>
          </a:p>
        </p:txBody>
      </p:sp>
      <p:cxnSp>
        <p:nvCxnSpPr>
          <p:cNvPr id="16" name="Straight Arrow Connector 15"/>
          <p:cNvCxnSpPr>
            <a:stCxn id="11" idx="3"/>
            <a:endCxn id="14" idx="1"/>
          </p:cNvCxnSpPr>
          <p:nvPr/>
        </p:nvCxnSpPr>
        <p:spPr>
          <a:xfrm>
            <a:off x="6660232" y="3068960"/>
            <a:ext cx="43204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6228184" y="3559314"/>
            <a:ext cx="432048" cy="28803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err="1" smtClean="0"/>
              <a:t>k</a:t>
            </a:r>
            <a:r>
              <a:rPr lang="en-US" baseline="-25000" dirty="0" err="1" smtClean="0"/>
              <a:t>j</a:t>
            </a:r>
            <a:endParaRPr lang="en-US" baseline="-25000" dirty="0"/>
          </a:p>
        </p:txBody>
      </p:sp>
      <p:sp>
        <p:nvSpPr>
          <p:cNvPr id="18" name="Rectangle 17"/>
          <p:cNvSpPr/>
          <p:nvPr/>
        </p:nvSpPr>
        <p:spPr>
          <a:xfrm>
            <a:off x="7092280" y="3613320"/>
            <a:ext cx="1440160" cy="18002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Hello John</a:t>
            </a:r>
          </a:p>
        </p:txBody>
      </p:sp>
      <p:cxnSp>
        <p:nvCxnSpPr>
          <p:cNvPr id="19" name="Straight Arrow Connector 18"/>
          <p:cNvCxnSpPr>
            <a:stCxn id="17" idx="3"/>
            <a:endCxn id="18" idx="1"/>
          </p:cNvCxnSpPr>
          <p:nvPr/>
        </p:nvCxnSpPr>
        <p:spPr>
          <a:xfrm>
            <a:off x="6660232" y="3703330"/>
            <a:ext cx="43204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6228184" y="4221088"/>
            <a:ext cx="432048" cy="288032"/>
          </a:xfrm>
          <a:prstGeom prst="roundRect">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r>
              <a:rPr lang="en-US" dirty="0" smtClean="0"/>
              <a:t>k</a:t>
            </a:r>
            <a:r>
              <a:rPr lang="en-US" baseline="-25000" dirty="0" smtClean="0"/>
              <a:t>N-1</a:t>
            </a:r>
            <a:endParaRPr lang="en-US" baseline="-25000" dirty="0"/>
          </a:p>
        </p:txBody>
      </p:sp>
      <p:sp>
        <p:nvSpPr>
          <p:cNvPr id="21" name="Rectangle 20"/>
          <p:cNvSpPr/>
          <p:nvPr/>
        </p:nvSpPr>
        <p:spPr>
          <a:xfrm>
            <a:off x="7092280" y="4275094"/>
            <a:ext cx="1440160" cy="18002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(*%&amp;$&amp;(@#</a:t>
            </a:r>
          </a:p>
        </p:txBody>
      </p:sp>
      <p:cxnSp>
        <p:nvCxnSpPr>
          <p:cNvPr id="22" name="Straight Arrow Connector 21"/>
          <p:cNvCxnSpPr>
            <a:stCxn id="20" idx="3"/>
            <a:endCxn id="21" idx="1"/>
          </p:cNvCxnSpPr>
          <p:nvPr/>
        </p:nvCxnSpPr>
        <p:spPr>
          <a:xfrm>
            <a:off x="6660232" y="4365104"/>
            <a:ext cx="43204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 idx="7"/>
            <a:endCxn id="11" idx="1"/>
          </p:cNvCxnSpPr>
          <p:nvPr/>
        </p:nvCxnSpPr>
        <p:spPr>
          <a:xfrm rot="5400000" flipH="1" flipV="1">
            <a:off x="5674259" y="2971195"/>
            <a:ext cx="456159" cy="6516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5"/>
            <a:endCxn id="20" idx="1"/>
          </p:cNvCxnSpPr>
          <p:nvPr/>
        </p:nvCxnSpPr>
        <p:spPr>
          <a:xfrm rot="16200000" flipH="1">
            <a:off x="5660557" y="3797476"/>
            <a:ext cx="483563" cy="6516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8" idx="6"/>
            <a:endCxn id="17" idx="1"/>
          </p:cNvCxnSpPr>
          <p:nvPr/>
        </p:nvCxnSpPr>
        <p:spPr>
          <a:xfrm>
            <a:off x="5724128" y="3703330"/>
            <a:ext cx="5040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5" idx="3"/>
            <a:endCxn id="8" idx="2"/>
          </p:cNvCxnSpPr>
          <p:nvPr/>
        </p:nvCxnSpPr>
        <p:spPr>
          <a:xfrm>
            <a:off x="4067944" y="3699030"/>
            <a:ext cx="648072" cy="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4716016" y="4653136"/>
            <a:ext cx="1008112" cy="504056"/>
          </a:xfrm>
          <a:prstGeom prst="ellipse">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lnSpc>
                <a:spcPts val="1700"/>
              </a:lnSpc>
            </a:pPr>
            <a:r>
              <a:rPr lang="en-US" dirty="0" smtClean="0"/>
              <a:t>Node N-1</a:t>
            </a:r>
            <a:endParaRPr lang="en-US" dirty="0"/>
          </a:p>
        </p:txBody>
      </p:sp>
      <p:cxnSp>
        <p:nvCxnSpPr>
          <p:cNvPr id="38" name="Straight Arrow Connector 37"/>
          <p:cNvCxnSpPr>
            <a:stCxn id="5" idx="3"/>
            <a:endCxn id="31" idx="2"/>
          </p:cNvCxnSpPr>
          <p:nvPr/>
        </p:nvCxnSpPr>
        <p:spPr>
          <a:xfrm>
            <a:off x="4067944" y="3699030"/>
            <a:ext cx="648072" cy="12061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716016" y="2348880"/>
            <a:ext cx="1008112" cy="504056"/>
          </a:xfrm>
          <a:prstGeom prst="ellipse">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dirty="0" smtClean="0"/>
              <a:t>Node-1</a:t>
            </a:r>
            <a:endParaRPr lang="en-US" dirty="0"/>
          </a:p>
        </p:txBody>
      </p:sp>
      <p:cxnSp>
        <p:nvCxnSpPr>
          <p:cNvPr id="41" name="Straight Arrow Connector 40"/>
          <p:cNvCxnSpPr>
            <a:stCxn id="5" idx="3"/>
            <a:endCxn id="39" idx="2"/>
          </p:cNvCxnSpPr>
          <p:nvPr/>
        </p:nvCxnSpPr>
        <p:spPr>
          <a:xfrm flipV="1">
            <a:off x="4067944" y="2600908"/>
            <a:ext cx="648072" cy="10981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611560" y="3462453"/>
            <a:ext cx="1008112" cy="504056"/>
          </a:xfrm>
          <a:prstGeom prst="ellipse">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dirty="0" smtClean="0"/>
              <a:t>Node-j</a:t>
            </a:r>
            <a:endParaRPr lang="en-US" dirty="0"/>
          </a:p>
        </p:txBody>
      </p:sp>
      <p:sp>
        <p:nvSpPr>
          <p:cNvPr id="46" name="Rounded Rectangle 45"/>
          <p:cNvSpPr/>
          <p:nvPr/>
        </p:nvSpPr>
        <p:spPr>
          <a:xfrm>
            <a:off x="1835696" y="3573016"/>
            <a:ext cx="432048" cy="28803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err="1" smtClean="0"/>
              <a:t>k</a:t>
            </a:r>
            <a:r>
              <a:rPr lang="en-US" baseline="-25000" dirty="0" err="1" smtClean="0"/>
              <a:t>j</a:t>
            </a:r>
            <a:endParaRPr lang="en-US" baseline="-25000" dirty="0"/>
          </a:p>
        </p:txBody>
      </p:sp>
      <p:cxnSp>
        <p:nvCxnSpPr>
          <p:cNvPr id="48" name="Straight Connector 47"/>
          <p:cNvCxnSpPr/>
          <p:nvPr/>
        </p:nvCxnSpPr>
        <p:spPr>
          <a:xfrm rot="5400000">
            <a:off x="5004048" y="3140968"/>
            <a:ext cx="432048"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5004048" y="4293096"/>
            <a:ext cx="432048"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7596336" y="3356992"/>
            <a:ext cx="432048" cy="0"/>
          </a:xfrm>
          <a:prstGeom prst="line">
            <a:avLst/>
          </a:prstGeom>
          <a:ln w="38100">
            <a:solidFill>
              <a:schemeClr val="accent4">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7596336" y="4005064"/>
            <a:ext cx="432048" cy="0"/>
          </a:xfrm>
          <a:prstGeom prst="line">
            <a:avLst/>
          </a:prstGeom>
          <a:ln w="38100">
            <a:solidFill>
              <a:schemeClr val="accent4">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with Addressing</a:t>
            </a:r>
            <a:endParaRPr lang="en-US" dirty="0"/>
          </a:p>
        </p:txBody>
      </p:sp>
      <p:sp>
        <p:nvSpPr>
          <p:cNvPr id="5" name="Rectangle 4"/>
          <p:cNvSpPr/>
          <p:nvPr/>
        </p:nvSpPr>
        <p:spPr>
          <a:xfrm>
            <a:off x="2627784" y="3609020"/>
            <a:ext cx="1440160" cy="18002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r"/>
            <a:r>
              <a:rPr lang="en-US" dirty="0" smtClean="0"/>
              <a:t>@#$*#!&amp;</a:t>
            </a:r>
            <a:endParaRPr lang="en-US" dirty="0"/>
          </a:p>
        </p:txBody>
      </p:sp>
      <p:cxnSp>
        <p:nvCxnSpPr>
          <p:cNvPr id="7" name="Straight Arrow Connector 6"/>
          <p:cNvCxnSpPr>
            <a:stCxn id="43" idx="6"/>
            <a:endCxn id="5" idx="1"/>
          </p:cNvCxnSpPr>
          <p:nvPr/>
        </p:nvCxnSpPr>
        <p:spPr>
          <a:xfrm flipV="1">
            <a:off x="1619672" y="3699030"/>
            <a:ext cx="1008112" cy="154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572000" y="3451302"/>
            <a:ext cx="1008112" cy="504056"/>
          </a:xfrm>
          <a:prstGeom prst="ellipse">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dirty="0" smtClean="0"/>
              <a:t>Node-</a:t>
            </a:r>
            <a:r>
              <a:rPr lang="en-US" dirty="0" err="1" smtClean="0"/>
              <a:t>i</a:t>
            </a:r>
            <a:endParaRPr lang="en-US" dirty="0"/>
          </a:p>
        </p:txBody>
      </p:sp>
      <p:sp>
        <p:nvSpPr>
          <p:cNvPr id="17" name="Rounded Rectangle 16"/>
          <p:cNvSpPr/>
          <p:nvPr/>
        </p:nvSpPr>
        <p:spPr>
          <a:xfrm>
            <a:off x="6732240" y="3559314"/>
            <a:ext cx="432048" cy="28803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err="1" smtClean="0"/>
              <a:t>k</a:t>
            </a:r>
            <a:r>
              <a:rPr lang="en-US" baseline="-25000" dirty="0" err="1" smtClean="0"/>
              <a:t>j</a:t>
            </a:r>
            <a:endParaRPr lang="en-US" baseline="-25000" dirty="0"/>
          </a:p>
        </p:txBody>
      </p:sp>
      <p:sp>
        <p:nvSpPr>
          <p:cNvPr id="18" name="Rectangle 17"/>
          <p:cNvSpPr/>
          <p:nvPr/>
        </p:nvSpPr>
        <p:spPr>
          <a:xfrm>
            <a:off x="7452320" y="3613320"/>
            <a:ext cx="1224136" cy="17572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Hello John</a:t>
            </a:r>
          </a:p>
        </p:txBody>
      </p:sp>
      <p:cxnSp>
        <p:nvCxnSpPr>
          <p:cNvPr id="19" name="Straight Arrow Connector 18"/>
          <p:cNvCxnSpPr>
            <a:stCxn id="17" idx="3"/>
            <a:endCxn id="18" idx="1"/>
          </p:cNvCxnSpPr>
          <p:nvPr/>
        </p:nvCxnSpPr>
        <p:spPr>
          <a:xfrm flipV="1">
            <a:off x="7164288" y="3701180"/>
            <a:ext cx="288032" cy="2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 idx="7"/>
          </p:cNvCxnSpPr>
          <p:nvPr/>
        </p:nvCxnSpPr>
        <p:spPr>
          <a:xfrm rot="5400000" flipH="1" flipV="1">
            <a:off x="5530243" y="2971195"/>
            <a:ext cx="456159" cy="6516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5"/>
          </p:cNvCxnSpPr>
          <p:nvPr/>
        </p:nvCxnSpPr>
        <p:spPr>
          <a:xfrm rot="16200000" flipH="1">
            <a:off x="5516541" y="3797476"/>
            <a:ext cx="483563" cy="6516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8" idx="6"/>
            <a:endCxn id="17" idx="1"/>
          </p:cNvCxnSpPr>
          <p:nvPr/>
        </p:nvCxnSpPr>
        <p:spPr>
          <a:xfrm>
            <a:off x="5580112" y="3703330"/>
            <a:ext cx="11521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5" idx="3"/>
            <a:endCxn id="8" idx="2"/>
          </p:cNvCxnSpPr>
          <p:nvPr/>
        </p:nvCxnSpPr>
        <p:spPr>
          <a:xfrm>
            <a:off x="4067944" y="3699030"/>
            <a:ext cx="504056" cy="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4572000" y="4653136"/>
            <a:ext cx="1008112" cy="504056"/>
          </a:xfrm>
          <a:prstGeom prst="ellipse">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lnSpc>
                <a:spcPts val="1700"/>
              </a:lnSpc>
            </a:pPr>
            <a:r>
              <a:rPr lang="en-US" dirty="0" smtClean="0"/>
              <a:t>Node N-1</a:t>
            </a:r>
            <a:endParaRPr lang="en-US" dirty="0"/>
          </a:p>
        </p:txBody>
      </p:sp>
      <p:cxnSp>
        <p:nvCxnSpPr>
          <p:cNvPr id="38" name="Straight Arrow Connector 37"/>
          <p:cNvCxnSpPr>
            <a:stCxn id="5" idx="3"/>
            <a:endCxn id="31" idx="2"/>
          </p:cNvCxnSpPr>
          <p:nvPr/>
        </p:nvCxnSpPr>
        <p:spPr>
          <a:xfrm>
            <a:off x="4067944" y="3699030"/>
            <a:ext cx="504056" cy="12061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572000" y="2348880"/>
            <a:ext cx="1008112" cy="504056"/>
          </a:xfrm>
          <a:prstGeom prst="ellipse">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dirty="0" smtClean="0"/>
              <a:t>Node-1</a:t>
            </a:r>
            <a:endParaRPr lang="en-US" dirty="0"/>
          </a:p>
        </p:txBody>
      </p:sp>
      <p:cxnSp>
        <p:nvCxnSpPr>
          <p:cNvPr id="41" name="Straight Arrow Connector 40"/>
          <p:cNvCxnSpPr>
            <a:stCxn id="5" idx="3"/>
            <a:endCxn id="39" idx="2"/>
          </p:cNvCxnSpPr>
          <p:nvPr/>
        </p:nvCxnSpPr>
        <p:spPr>
          <a:xfrm flipV="1">
            <a:off x="4067944" y="2600908"/>
            <a:ext cx="504056" cy="10981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611560" y="3462453"/>
            <a:ext cx="1008112" cy="504056"/>
          </a:xfrm>
          <a:prstGeom prst="ellipse">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dirty="0" smtClean="0"/>
              <a:t>Node-j</a:t>
            </a:r>
            <a:endParaRPr lang="en-US" dirty="0"/>
          </a:p>
        </p:txBody>
      </p:sp>
      <p:sp>
        <p:nvSpPr>
          <p:cNvPr id="46" name="Rounded Rectangle 45"/>
          <p:cNvSpPr/>
          <p:nvPr/>
        </p:nvSpPr>
        <p:spPr>
          <a:xfrm>
            <a:off x="1835696" y="3573016"/>
            <a:ext cx="432048" cy="28803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err="1" smtClean="0"/>
              <a:t>k</a:t>
            </a:r>
            <a:r>
              <a:rPr lang="en-US" baseline="-25000" dirty="0" err="1" smtClean="0"/>
              <a:t>j</a:t>
            </a:r>
            <a:endParaRPr lang="en-US" baseline="-25000" dirty="0"/>
          </a:p>
        </p:txBody>
      </p:sp>
      <p:cxnSp>
        <p:nvCxnSpPr>
          <p:cNvPr id="48" name="Straight Connector 47"/>
          <p:cNvCxnSpPr/>
          <p:nvPr/>
        </p:nvCxnSpPr>
        <p:spPr>
          <a:xfrm rot="5400000">
            <a:off x="4860032" y="3140968"/>
            <a:ext cx="432048"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4860032" y="4293096"/>
            <a:ext cx="432048"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627784" y="3609020"/>
            <a:ext cx="360040" cy="180020"/>
          </a:xfrm>
          <a:prstGeom prst="rect">
            <a:avLst/>
          </a:prstGeom>
        </p:spPr>
        <p:style>
          <a:lnRef idx="1">
            <a:schemeClr val="accent6"/>
          </a:lnRef>
          <a:fillRef idx="3">
            <a:schemeClr val="accent6"/>
          </a:fillRef>
          <a:effectRef idx="2">
            <a:schemeClr val="accent6"/>
          </a:effectRef>
          <a:fontRef idx="minor">
            <a:schemeClr val="lt1"/>
          </a:fontRef>
        </p:style>
        <p:txBody>
          <a:bodyPr lIns="0" rIns="0" rtlCol="0" anchor="ctr"/>
          <a:lstStyle/>
          <a:p>
            <a:pPr algn="ctr"/>
            <a:r>
              <a:rPr lang="en-US" dirty="0" smtClean="0"/>
              <a:t>&amp;*</a:t>
            </a:r>
            <a:endParaRPr lang="en-US" dirty="0"/>
          </a:p>
        </p:txBody>
      </p:sp>
      <p:sp>
        <p:nvSpPr>
          <p:cNvPr id="32" name="Rectangle 31"/>
          <p:cNvSpPr/>
          <p:nvPr/>
        </p:nvSpPr>
        <p:spPr>
          <a:xfrm>
            <a:off x="6084168" y="3620171"/>
            <a:ext cx="360040" cy="180020"/>
          </a:xfrm>
          <a:prstGeom prst="rect">
            <a:avLst/>
          </a:prstGeom>
        </p:spPr>
        <p:style>
          <a:lnRef idx="1">
            <a:schemeClr val="accent6"/>
          </a:lnRef>
          <a:fillRef idx="3">
            <a:schemeClr val="accent6"/>
          </a:fillRef>
          <a:effectRef idx="2">
            <a:schemeClr val="accent6"/>
          </a:effectRef>
          <a:fontRef idx="minor">
            <a:schemeClr val="lt1"/>
          </a:fontRef>
        </p:style>
        <p:txBody>
          <a:bodyPr lIns="0" rIns="0" rtlCol="0" anchor="ctr"/>
          <a:lstStyle/>
          <a:p>
            <a:pPr algn="ctr"/>
            <a:r>
              <a:rPr lang="en-US" dirty="0" smtClean="0"/>
              <a:t>&amp;*</a:t>
            </a:r>
            <a:endParaRPr lang="en-US" dirty="0"/>
          </a:p>
        </p:txBody>
      </p:sp>
      <p:sp>
        <p:nvSpPr>
          <p:cNvPr id="33" name="Rectangle 32"/>
          <p:cNvSpPr/>
          <p:nvPr/>
        </p:nvSpPr>
        <p:spPr>
          <a:xfrm>
            <a:off x="6106470" y="3032956"/>
            <a:ext cx="360040" cy="180020"/>
          </a:xfrm>
          <a:prstGeom prst="rect">
            <a:avLst/>
          </a:prstGeom>
        </p:spPr>
        <p:style>
          <a:lnRef idx="1">
            <a:schemeClr val="accent6"/>
          </a:lnRef>
          <a:fillRef idx="3">
            <a:schemeClr val="accent6"/>
          </a:fillRef>
          <a:effectRef idx="2">
            <a:schemeClr val="accent6"/>
          </a:effectRef>
          <a:fontRef idx="minor">
            <a:schemeClr val="lt1"/>
          </a:fontRef>
        </p:style>
        <p:txBody>
          <a:bodyPr lIns="0" rIns="0" rtlCol="0" anchor="ctr"/>
          <a:lstStyle/>
          <a:p>
            <a:pPr algn="ctr"/>
            <a:r>
              <a:rPr lang="en-US" dirty="0" smtClean="0"/>
              <a:t>@!</a:t>
            </a:r>
            <a:endParaRPr lang="en-US" dirty="0"/>
          </a:p>
        </p:txBody>
      </p:sp>
      <p:sp>
        <p:nvSpPr>
          <p:cNvPr id="34" name="Rectangle 33"/>
          <p:cNvSpPr/>
          <p:nvPr/>
        </p:nvSpPr>
        <p:spPr>
          <a:xfrm>
            <a:off x="6156176" y="4279394"/>
            <a:ext cx="360040" cy="180020"/>
          </a:xfrm>
          <a:prstGeom prst="rect">
            <a:avLst/>
          </a:prstGeom>
        </p:spPr>
        <p:style>
          <a:lnRef idx="1">
            <a:schemeClr val="accent6"/>
          </a:lnRef>
          <a:fillRef idx="3">
            <a:schemeClr val="accent6"/>
          </a:fillRef>
          <a:effectRef idx="2">
            <a:schemeClr val="accent6"/>
          </a:effectRef>
          <a:fontRef idx="minor">
            <a:schemeClr val="lt1"/>
          </a:fontRef>
        </p:style>
        <p:txBody>
          <a:bodyPr lIns="0" rIns="0" rtlCol="0" anchor="ctr"/>
          <a:lstStyle/>
          <a:p>
            <a:pPr algn="ctr"/>
            <a:r>
              <a:rPr lang="en-US" dirty="0" smtClean="0"/>
              <a:t>#$</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SlyFi</a:t>
            </a:r>
            <a:r>
              <a:rPr lang="en-US" dirty="0" smtClean="0"/>
              <a:t>: Association</a:t>
            </a:r>
            <a:endParaRPr lang="en-US" dirty="0"/>
          </a:p>
        </p:txBody>
      </p:sp>
      <p:sp>
        <p:nvSpPr>
          <p:cNvPr id="3" name="Content Placeholder 2"/>
          <p:cNvSpPr>
            <a:spLocks noGrp="1"/>
          </p:cNvSpPr>
          <p:nvPr>
            <p:ph idx="1"/>
          </p:nvPr>
        </p:nvSpPr>
        <p:spPr>
          <a:xfrm>
            <a:off x="457200" y="1600201"/>
            <a:ext cx="8229600" cy="4493095"/>
          </a:xfrm>
        </p:spPr>
        <p:txBody>
          <a:bodyPr>
            <a:normAutofit/>
          </a:bodyPr>
          <a:lstStyle/>
          <a:p>
            <a:r>
              <a:rPr lang="en-US" dirty="0" smtClean="0"/>
              <a:t>Sender (A) and receiver (B) </a:t>
            </a:r>
            <a:r>
              <a:rPr lang="en-US" dirty="0" err="1" smtClean="0"/>
              <a:t>precomputes</a:t>
            </a:r>
            <a:r>
              <a:rPr lang="en-US" dirty="0" smtClean="0"/>
              <a:t> the address </a:t>
            </a:r>
            <a:r>
              <a:rPr lang="en-US" i="1" dirty="0" err="1" smtClean="0">
                <a:latin typeface="Times New Roman" pitchFamily="18" charset="0"/>
                <a:cs typeface="Times New Roman" pitchFamily="18" charset="0"/>
              </a:rPr>
              <a:t>addr</a:t>
            </a:r>
            <a:r>
              <a:rPr lang="en-US" i="1" baseline="30000" dirty="0" err="1" smtClean="0">
                <a:latin typeface="Times New Roman" pitchFamily="18" charset="0"/>
                <a:cs typeface="Times New Roman" pitchFamily="18" charset="0"/>
              </a:rPr>
              <a:t>i</a:t>
            </a:r>
            <a:r>
              <a:rPr lang="en-US" i="1" baseline="-25000" dirty="0" err="1" smtClean="0">
                <a:latin typeface="Times New Roman" pitchFamily="18" charset="0"/>
                <a:cs typeface="Times New Roman" pitchFamily="18" charset="0"/>
              </a:rPr>
              <a:t>AB</a:t>
            </a:r>
            <a:r>
              <a:rPr lang="en-US" dirty="0" smtClean="0"/>
              <a:t> to be used at the </a:t>
            </a:r>
            <a:r>
              <a:rPr lang="en-US" i="1" dirty="0" err="1" smtClean="0">
                <a:latin typeface="Times New Roman" pitchFamily="18" charset="0"/>
                <a:cs typeface="Times New Roman" pitchFamily="18" charset="0"/>
              </a:rPr>
              <a:t>i</a:t>
            </a:r>
            <a:r>
              <a:rPr lang="en-US" dirty="0" err="1" smtClean="0"/>
              <a:t>th</a:t>
            </a:r>
            <a:r>
              <a:rPr lang="en-US" dirty="0" smtClean="0"/>
              <a:t> time slot</a:t>
            </a:r>
          </a:p>
          <a:p>
            <a:pPr>
              <a:buNone/>
            </a:pPr>
            <a:endParaRPr lang="en-US" dirty="0" smtClean="0"/>
          </a:p>
          <a:p>
            <a:r>
              <a:rPr lang="en-US" dirty="0" smtClean="0"/>
              <a:t>A</a:t>
            </a:r>
            <a:r>
              <a:rPr lang="en-US" dirty="0" smtClean="0">
                <a:sym typeface="Wingdings" pitchFamily="2" charset="2"/>
              </a:rPr>
              <a:t> </a:t>
            </a:r>
            <a:r>
              <a:rPr lang="en-US" dirty="0" smtClean="0">
                <a:sym typeface="Wingdings" pitchFamily="2" charset="2"/>
              </a:rPr>
              <a:t>and B establish association with </a:t>
            </a:r>
          </a:p>
          <a:p>
            <a:endParaRPr lang="en-US" dirty="0" smtClean="0">
              <a:sym typeface="Wingdings" pitchFamily="2" charset="2"/>
            </a:endParaRPr>
          </a:p>
          <a:p>
            <a:r>
              <a:rPr lang="en-US" dirty="0" smtClean="0">
                <a:sym typeface="Wingdings" pitchFamily="2" charset="2"/>
              </a:rPr>
              <a:t>Receiver (B)</a:t>
            </a:r>
          </a:p>
          <a:p>
            <a:pPr lvl="1"/>
            <a:r>
              <a:rPr lang="en-US" dirty="0" smtClean="0">
                <a:sym typeface="Wingdings" pitchFamily="2" charset="2"/>
              </a:rPr>
              <a:t>Discards if its address table lacks </a:t>
            </a:r>
            <a:r>
              <a:rPr lang="en-US" i="1" dirty="0" err="1" smtClean="0">
                <a:latin typeface="Times New Roman" pitchFamily="18" charset="0"/>
                <a:cs typeface="Times New Roman" pitchFamily="18" charset="0"/>
              </a:rPr>
              <a:t>addr</a:t>
            </a:r>
            <a:r>
              <a:rPr lang="en-US" i="1" baseline="30000" dirty="0" err="1" smtClean="0">
                <a:latin typeface="Times New Roman" pitchFamily="18" charset="0"/>
                <a:cs typeface="Times New Roman" pitchFamily="18" charset="0"/>
              </a:rPr>
              <a:t>i</a:t>
            </a:r>
            <a:r>
              <a:rPr lang="en-US" i="1" baseline="-25000" dirty="0" err="1" smtClean="0">
                <a:latin typeface="Times New Roman" pitchFamily="18" charset="0"/>
                <a:cs typeface="Times New Roman" pitchFamily="18" charset="0"/>
              </a:rPr>
              <a:t>AB</a:t>
            </a:r>
            <a:endParaRPr lang="en-US" i="1" baseline="-25000" dirty="0" smtClean="0">
              <a:latin typeface="Times New Roman" pitchFamily="18" charset="0"/>
              <a:cs typeface="Times New Roman" pitchFamily="18" charset="0"/>
            </a:endParaRPr>
          </a:p>
          <a:p>
            <a:pPr lvl="1"/>
            <a:r>
              <a:rPr lang="en-US" dirty="0" smtClean="0">
                <a:sym typeface="Wingdings" pitchFamily="2" charset="2"/>
              </a:rPr>
              <a:t>Discards </a:t>
            </a:r>
            <a:r>
              <a:rPr lang="en-US" dirty="0" smtClean="0">
                <a:sym typeface="Wingdings" pitchFamily="2" charset="2"/>
              </a:rPr>
              <a:t>if header’s MAC is wrong</a:t>
            </a:r>
            <a:endParaRPr lang="en-US" i="1" baseline="-25000" dirty="0" smtClean="0">
              <a:latin typeface="Times New Roman" pitchFamily="18" charset="0"/>
              <a:cs typeface="Times New Roman" pitchFamily="18" charset="0"/>
            </a:endParaRPr>
          </a:p>
          <a:p>
            <a:pPr lvl="1">
              <a:buNone/>
            </a:pPr>
            <a:endParaRPr lang="en-US" dirty="0" smtClean="0">
              <a:sym typeface="Wingdings" pitchFamily="2" charset="2"/>
            </a:endParaRPr>
          </a:p>
        </p:txBody>
      </p:sp>
      <p:pic>
        <p:nvPicPr>
          <p:cNvPr id="4" name="Picture 3" descr="Screen shot 2011-03-21 at 6.33.34 PM.png"/>
          <p:cNvPicPr>
            <a:picLocks noChangeAspect="1"/>
          </p:cNvPicPr>
          <p:nvPr/>
        </p:nvPicPr>
        <p:blipFill>
          <a:blip r:embed="rId2" cstate="print"/>
          <a:stretch>
            <a:fillRect/>
          </a:stretch>
        </p:blipFill>
        <p:spPr>
          <a:xfrm>
            <a:off x="1440160" y="2708920"/>
            <a:ext cx="7020272" cy="608946"/>
          </a:xfrm>
          <a:prstGeom prst="rect">
            <a:avLst/>
          </a:prstGeom>
        </p:spPr>
      </p:pic>
      <p:pic>
        <p:nvPicPr>
          <p:cNvPr id="5" name="Content Placeholder 3" descr="Screen shot 2011-03-21 at 6.43.16 PM.png"/>
          <p:cNvPicPr>
            <a:picLocks noChangeAspect="1"/>
          </p:cNvPicPr>
          <p:nvPr/>
        </p:nvPicPr>
        <p:blipFill>
          <a:blip r:embed="rId3" cstate="print"/>
          <a:stretch>
            <a:fillRect/>
          </a:stretch>
        </p:blipFill>
        <p:spPr>
          <a:xfrm>
            <a:off x="662880" y="3825880"/>
            <a:ext cx="8229600" cy="755248"/>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SlyFi</a:t>
            </a:r>
            <a:r>
              <a:rPr lang="en-US" dirty="0" smtClean="0"/>
              <a:t>: Data Comm.</a:t>
            </a:r>
            <a:endParaRPr lang="en-US" dirty="0"/>
          </a:p>
        </p:txBody>
      </p:sp>
      <p:sp>
        <p:nvSpPr>
          <p:cNvPr id="3" name="Content Placeholder 2"/>
          <p:cNvSpPr>
            <a:spLocks noGrp="1"/>
          </p:cNvSpPr>
          <p:nvPr>
            <p:ph idx="1"/>
          </p:nvPr>
        </p:nvSpPr>
        <p:spPr>
          <a:xfrm>
            <a:off x="457200" y="1600201"/>
            <a:ext cx="8229600" cy="4493095"/>
          </a:xfrm>
        </p:spPr>
        <p:txBody>
          <a:bodyPr>
            <a:normAutofit lnSpcReduction="10000"/>
          </a:bodyPr>
          <a:lstStyle/>
          <a:p>
            <a:r>
              <a:rPr lang="en-US" dirty="0" smtClean="0"/>
              <a:t>Change address per packet</a:t>
            </a:r>
          </a:p>
          <a:p>
            <a:pPr>
              <a:buNone/>
            </a:pPr>
            <a:endParaRPr lang="en-US" dirty="0" smtClean="0"/>
          </a:p>
          <a:p>
            <a:r>
              <a:rPr lang="en-US" dirty="0" smtClean="0"/>
              <a:t>Data packet:</a:t>
            </a:r>
          </a:p>
          <a:p>
            <a:endParaRPr lang="en-US" dirty="0" smtClean="0">
              <a:sym typeface="Wingdings" pitchFamily="2" charset="2"/>
            </a:endParaRPr>
          </a:p>
          <a:p>
            <a:endParaRPr lang="en-US" dirty="0" smtClean="0">
              <a:sym typeface="Wingdings" pitchFamily="2" charset="2"/>
            </a:endParaRPr>
          </a:p>
          <a:p>
            <a:r>
              <a:rPr lang="en-US" dirty="0" smtClean="0">
                <a:sym typeface="Wingdings" pitchFamily="2" charset="2"/>
              </a:rPr>
              <a:t>Receiver (B)</a:t>
            </a:r>
          </a:p>
          <a:p>
            <a:pPr lvl="1"/>
            <a:r>
              <a:rPr lang="en-US" dirty="0" smtClean="0">
                <a:sym typeface="Wingdings" pitchFamily="2" charset="2"/>
              </a:rPr>
              <a:t>Discards if </a:t>
            </a:r>
            <a:r>
              <a:rPr lang="en-US" i="1" dirty="0" smtClean="0">
                <a:latin typeface="Times New Roman" pitchFamily="18" charset="0"/>
                <a:cs typeface="Times New Roman" pitchFamily="18" charset="0"/>
                <a:sym typeface="Wingdings" pitchFamily="2" charset="2"/>
              </a:rPr>
              <a:t>header</a:t>
            </a:r>
            <a:r>
              <a:rPr lang="en-US" dirty="0" smtClean="0">
                <a:latin typeface="Times New Roman" pitchFamily="18" charset="0"/>
                <a:cs typeface="Times New Roman" pitchFamily="18" charset="0"/>
                <a:sym typeface="Wingdings" pitchFamily="2" charset="2"/>
              </a:rPr>
              <a:t> </a:t>
            </a:r>
            <a:r>
              <a:rPr lang="en-US" dirty="0" smtClean="0">
                <a:sym typeface="Wingdings" pitchFamily="2" charset="2"/>
              </a:rPr>
              <a:t>is not in the address table</a:t>
            </a:r>
          </a:p>
          <a:p>
            <a:pPr lvl="1"/>
            <a:r>
              <a:rPr lang="en-US" dirty="0" smtClean="0">
                <a:sym typeface="Wingdings" pitchFamily="2" charset="2"/>
              </a:rPr>
              <a:t>Discards </a:t>
            </a:r>
            <a:r>
              <a:rPr lang="en-US" dirty="0" smtClean="0">
                <a:sym typeface="Wingdings" pitchFamily="2" charset="2"/>
              </a:rPr>
              <a:t>if EMAC is wrong</a:t>
            </a:r>
            <a:endParaRPr lang="en-US" i="1" baseline="-25000" dirty="0" smtClean="0">
              <a:latin typeface="Times New Roman" pitchFamily="18" charset="0"/>
              <a:cs typeface="Times New Roman" pitchFamily="18" charset="0"/>
            </a:endParaRPr>
          </a:p>
          <a:p>
            <a:pPr lvl="1">
              <a:buNone/>
            </a:pPr>
            <a:endParaRPr lang="en-US" dirty="0" smtClean="0">
              <a:sym typeface="Wingdings" pitchFamily="2" charset="2"/>
            </a:endParaRPr>
          </a:p>
        </p:txBody>
      </p:sp>
      <p:pic>
        <p:nvPicPr>
          <p:cNvPr id="6" name="Picture 5" descr="Screen shot 2011-03-21 at 11.31.51 PM.png"/>
          <p:cNvPicPr>
            <a:picLocks noChangeAspect="1"/>
          </p:cNvPicPr>
          <p:nvPr/>
        </p:nvPicPr>
        <p:blipFill>
          <a:blip r:embed="rId2" cstate="print"/>
          <a:stretch>
            <a:fillRect/>
          </a:stretch>
        </p:blipFill>
        <p:spPr>
          <a:xfrm>
            <a:off x="990035" y="2204864"/>
            <a:ext cx="7830437" cy="619151"/>
          </a:xfrm>
          <a:prstGeom prst="rect">
            <a:avLst/>
          </a:prstGeom>
        </p:spPr>
      </p:pic>
      <p:pic>
        <p:nvPicPr>
          <p:cNvPr id="7" name="Content Placeholder 4" descr="Screen shot 2011-03-21 at 6.46.21 PM.png"/>
          <p:cNvPicPr>
            <a:picLocks noChangeAspect="1"/>
          </p:cNvPicPr>
          <p:nvPr/>
        </p:nvPicPr>
        <p:blipFill>
          <a:blip r:embed="rId3" cstate="print"/>
          <a:stretch>
            <a:fillRect/>
          </a:stretch>
        </p:blipFill>
        <p:spPr>
          <a:xfrm>
            <a:off x="611560" y="3284984"/>
            <a:ext cx="8229600" cy="86235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36912"/>
            <a:ext cx="8229600" cy="3489251"/>
          </a:xfrm>
        </p:spPr>
        <p:txBody>
          <a:bodyPr>
            <a:normAutofit/>
          </a:bodyPr>
          <a:lstStyle/>
          <a:p>
            <a:pPr algn="ctr">
              <a:buNone/>
            </a:pPr>
            <a:r>
              <a:rPr lang="en-US" sz="5400" i="1" dirty="0" smtClean="0"/>
              <a:t>Any question?</a:t>
            </a:r>
            <a:endParaRPr lang="en-US" sz="5400" i="1"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Privacy</a:t>
            </a:r>
            <a:endParaRPr lang="en-US" dirty="0"/>
          </a:p>
        </p:txBody>
      </p:sp>
      <p:sp>
        <p:nvSpPr>
          <p:cNvPr id="5" name="Content Placeholder 4"/>
          <p:cNvSpPr>
            <a:spLocks noGrp="1"/>
          </p:cNvSpPr>
          <p:nvPr>
            <p:ph idx="1"/>
          </p:nvPr>
        </p:nvSpPr>
        <p:spPr/>
        <p:txBody>
          <a:bodyPr/>
          <a:lstStyle/>
          <a:p>
            <a:r>
              <a:rPr lang="en-US" dirty="0" smtClean="0"/>
              <a:t>What is location privacy?</a:t>
            </a:r>
          </a:p>
          <a:p>
            <a:r>
              <a:rPr lang="en-US" dirty="0" smtClean="0"/>
              <a:t>Why location privacy is important?</a:t>
            </a:r>
          </a:p>
          <a:p>
            <a:r>
              <a:rPr lang="en-US" dirty="0" smtClean="0"/>
              <a:t>Why it is difficult to protect location privacy?</a:t>
            </a:r>
          </a:p>
          <a:p>
            <a:r>
              <a:rPr lang="en-US" dirty="0" smtClean="0"/>
              <a:t>How can we protect location privacy?</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location privacy?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Location data</a:t>
            </a:r>
          </a:p>
          <a:p>
            <a:pPr lvl="1"/>
            <a:r>
              <a:rPr lang="en-US" i="1" dirty="0" err="1" smtClean="0"/>
              <a:t>Spatio</a:t>
            </a:r>
            <a:r>
              <a:rPr lang="en-US" i="1" dirty="0" smtClean="0"/>
              <a:t>-temporal</a:t>
            </a:r>
            <a:r>
              <a:rPr lang="en-US" dirty="0" smtClean="0"/>
              <a:t> property of your existence</a:t>
            </a:r>
          </a:p>
          <a:p>
            <a:pPr lvl="1"/>
            <a:r>
              <a:rPr lang="en-US" dirty="0" smtClean="0"/>
              <a:t>Your whereabouts = (time, location)</a:t>
            </a:r>
          </a:p>
          <a:p>
            <a:r>
              <a:rPr lang="en-US" dirty="0" smtClean="0"/>
              <a:t>Location trace: trajectory of your location data</a:t>
            </a:r>
          </a:p>
          <a:p>
            <a:r>
              <a:rPr lang="en-US" dirty="0" smtClean="0"/>
              <a:t>Mobility profile: your moving pattern</a:t>
            </a:r>
          </a:p>
          <a:p>
            <a:r>
              <a:rPr lang="en-US" dirty="0" smtClean="0"/>
              <a:t>Location privacy</a:t>
            </a:r>
          </a:p>
          <a:p>
            <a:pPr lvl="1"/>
            <a:r>
              <a:rPr lang="en-US" dirty="0" smtClean="0"/>
              <a:t>Your location and mobility is </a:t>
            </a:r>
            <a:r>
              <a:rPr lang="en-US" dirty="0" smtClean="0"/>
              <a:t>f</a:t>
            </a:r>
            <a:r>
              <a:rPr lang="en-US" dirty="0" smtClean="0"/>
              <a:t>ree from being observed or tracked by others </a:t>
            </a:r>
          </a:p>
          <a:p>
            <a:pPr lvl="1"/>
            <a:r>
              <a:rPr lang="en-US" dirty="0" smtClean="0"/>
              <a:t>Such that the attacker cannot learn more than she already knows (external knowledge)</a:t>
            </a:r>
          </a:p>
          <a:p>
            <a:pPr lvl="1"/>
            <a:r>
              <a:rPr lang="en-US" dirty="0" smtClean="0"/>
              <a:t>Such that the </a:t>
            </a:r>
            <a:r>
              <a:rPr lang="en-US" dirty="0" smtClean="0"/>
              <a:t>attacker cannot learn </a:t>
            </a:r>
            <a:r>
              <a:rPr lang="en-US" dirty="0" smtClean="0"/>
              <a:t>precise locations / traces that reveal your private information</a:t>
            </a:r>
            <a:endParaRPr lang="en-US" dirty="0" smtClean="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your location can tell?</a:t>
            </a:r>
            <a:endParaRPr lang="en-US" dirty="0"/>
          </a:p>
        </p:txBody>
      </p:sp>
      <p:sp>
        <p:nvSpPr>
          <p:cNvPr id="3" name="Content Placeholder 2"/>
          <p:cNvSpPr>
            <a:spLocks noGrp="1"/>
          </p:cNvSpPr>
          <p:nvPr>
            <p:ph idx="1"/>
          </p:nvPr>
        </p:nvSpPr>
        <p:spPr/>
        <p:txBody>
          <a:bodyPr/>
          <a:lstStyle/>
          <a:p>
            <a:r>
              <a:rPr lang="en-US" dirty="0" smtClean="0"/>
              <a:t>Your location tells </a:t>
            </a:r>
            <a:r>
              <a:rPr lang="en-US" b="1" i="1" dirty="0" smtClean="0"/>
              <a:t>a lot</a:t>
            </a:r>
            <a:r>
              <a:rPr lang="en-US" dirty="0" smtClean="0"/>
              <a:t>!!</a:t>
            </a:r>
          </a:p>
          <a:p>
            <a:pPr lvl="1"/>
            <a:r>
              <a:rPr lang="en-US" dirty="0" smtClean="0"/>
              <a:t>Locations of significant places (home, work) and significant others (parents, girl/boy friends)</a:t>
            </a:r>
          </a:p>
          <a:p>
            <a:pPr lvl="1"/>
            <a:r>
              <a:rPr lang="en-US" dirty="0" smtClean="0"/>
              <a:t>Medical condition (doctor’s, gym, bathroom, …)</a:t>
            </a:r>
          </a:p>
          <a:p>
            <a:pPr lvl="1"/>
            <a:r>
              <a:rPr lang="en-US" dirty="0" smtClean="0"/>
              <a:t>Hobbies (workout, mountain, bars, …)</a:t>
            </a:r>
          </a:p>
          <a:p>
            <a:pPr lvl="1"/>
            <a:r>
              <a:rPr lang="en-US" dirty="0" smtClean="0"/>
              <a:t>Lifestyle (religion, work pattern, habits, crime, …)</a:t>
            </a:r>
          </a:p>
          <a:p>
            <a:pPr lvl="1"/>
            <a:r>
              <a:rPr lang="en-US" dirty="0" smtClean="0"/>
              <a:t>Preferences (favorite products, services, brands, stores, financial status)</a:t>
            </a:r>
          </a:p>
          <a:p>
            <a:pPr lvl="1"/>
            <a:r>
              <a:rPr lang="en-US" i="1" dirty="0" smtClean="0"/>
              <a:t>Use your imagination!</a:t>
            </a:r>
          </a:p>
          <a:p>
            <a:pPr lvl="1"/>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knows my location?</a:t>
            </a:r>
            <a:endParaRPr lang="en-US" dirty="0"/>
          </a:p>
        </p:txBody>
      </p:sp>
      <p:sp>
        <p:nvSpPr>
          <p:cNvPr id="3" name="Content Placeholder 2"/>
          <p:cNvSpPr>
            <a:spLocks noGrp="1"/>
          </p:cNvSpPr>
          <p:nvPr>
            <p:ph idx="1"/>
          </p:nvPr>
        </p:nvSpPr>
        <p:spPr/>
        <p:txBody>
          <a:bodyPr/>
          <a:lstStyle/>
          <a:p>
            <a:r>
              <a:rPr lang="en-US" dirty="0" smtClean="0"/>
              <a:t>Location-based Services (LBS)</a:t>
            </a:r>
          </a:p>
          <a:p>
            <a:pPr lvl="1"/>
            <a:r>
              <a:rPr lang="en-US" dirty="0" smtClean="0"/>
              <a:t>Social: </a:t>
            </a:r>
            <a:r>
              <a:rPr lang="en-US" dirty="0" err="1" smtClean="0"/>
              <a:t>Whoshere</a:t>
            </a:r>
            <a:r>
              <a:rPr lang="en-US" dirty="0" smtClean="0"/>
              <a:t>, Twitter, </a:t>
            </a:r>
            <a:r>
              <a:rPr lang="en-US" dirty="0" err="1" smtClean="0"/>
              <a:t>Facebook</a:t>
            </a:r>
            <a:r>
              <a:rPr lang="en-US" dirty="0" smtClean="0"/>
              <a:t>, Latitude, </a:t>
            </a:r>
            <a:r>
              <a:rPr lang="en-US" dirty="0" err="1" smtClean="0"/>
              <a:t>Loopt</a:t>
            </a:r>
            <a:endParaRPr lang="en-US" dirty="0" smtClean="0"/>
          </a:p>
          <a:p>
            <a:pPr lvl="1"/>
            <a:r>
              <a:rPr lang="en-US" dirty="0" smtClean="0"/>
              <a:t> Store finders</a:t>
            </a:r>
          </a:p>
          <a:p>
            <a:pPr lvl="1"/>
            <a:r>
              <a:rPr lang="en-US" dirty="0" smtClean="0"/>
              <a:t>Personalized maps: Google, </a:t>
            </a:r>
            <a:r>
              <a:rPr lang="en-US" dirty="0" err="1" smtClean="0"/>
              <a:t>Daum</a:t>
            </a:r>
            <a:r>
              <a:rPr lang="en-US" dirty="0" smtClean="0"/>
              <a:t>,…</a:t>
            </a:r>
          </a:p>
          <a:p>
            <a:pPr lvl="1"/>
            <a:r>
              <a:rPr lang="en-US" dirty="0" smtClean="0"/>
              <a:t>Traffic information</a:t>
            </a:r>
          </a:p>
          <a:p>
            <a:pPr lvl="1"/>
            <a:r>
              <a:rPr lang="en-US" dirty="0" smtClean="0"/>
              <a:t>Mobile advertising services</a:t>
            </a:r>
          </a:p>
          <a:p>
            <a:pPr lvl="1"/>
            <a:r>
              <a:rPr lang="en-US" i="1" dirty="0" smtClean="0"/>
              <a:t>Any information service based on your location!</a:t>
            </a:r>
            <a:endParaRPr lang="en-US" i="1"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Privacy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Well studied in data privacy, </a:t>
            </a:r>
            <a:r>
              <a:rPr lang="en-US" dirty="0" err="1" smtClean="0"/>
              <a:t>esp</a:t>
            </a:r>
            <a:r>
              <a:rPr lang="en-US" dirty="0" smtClean="0"/>
              <a:t> </a:t>
            </a:r>
            <a:r>
              <a:rPr lang="en-US" dirty="0" err="1" smtClean="0"/>
              <a:t>microdata</a:t>
            </a:r>
            <a:r>
              <a:rPr lang="en-US" dirty="0" smtClean="0"/>
              <a:t> disclosure</a:t>
            </a:r>
          </a:p>
          <a:p>
            <a:r>
              <a:rPr lang="en-US" dirty="0" smtClean="0"/>
              <a:t>Attributes:</a:t>
            </a:r>
          </a:p>
          <a:p>
            <a:pPr lvl="1"/>
            <a:r>
              <a:rPr lang="en-US" dirty="0" smtClean="0"/>
              <a:t>Identifier</a:t>
            </a:r>
          </a:p>
          <a:p>
            <a:pPr lvl="1"/>
            <a:r>
              <a:rPr lang="en-US" dirty="0" smtClean="0"/>
              <a:t>Quasi-identifier (QI): potentially narrowing down</a:t>
            </a:r>
          </a:p>
          <a:p>
            <a:pPr lvl="1"/>
            <a:r>
              <a:rPr lang="en-US" dirty="0" smtClean="0"/>
              <a:t>Sensitive (SA)</a:t>
            </a:r>
          </a:p>
          <a:p>
            <a:r>
              <a:rPr lang="en-US" dirty="0" smtClean="0"/>
              <a:t>Linking attack: infer victim’s sensitive value from published data (QI-SA)</a:t>
            </a:r>
          </a:p>
          <a:p>
            <a:pPr lvl="1"/>
            <a:r>
              <a:rPr lang="en-US" dirty="0" smtClean="0"/>
              <a:t>Suppression</a:t>
            </a:r>
          </a:p>
          <a:p>
            <a:pPr lvl="1"/>
            <a:r>
              <a:rPr lang="en-US" dirty="0" smtClean="0"/>
              <a:t>Generalization</a:t>
            </a:r>
          </a:p>
          <a:p>
            <a:r>
              <a:rPr lang="en-US" dirty="0" smtClean="0"/>
              <a:t>Assume:</a:t>
            </a:r>
          </a:p>
          <a:p>
            <a:pPr lvl="1"/>
            <a:r>
              <a:rPr lang="en-US" dirty="0" smtClean="0"/>
              <a:t>Attacker knows ID of the victim and his/her QI values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and Principles</a:t>
            </a:r>
            <a:endParaRPr lang="en-US" dirty="0"/>
          </a:p>
        </p:txBody>
      </p:sp>
      <p:sp>
        <p:nvSpPr>
          <p:cNvPr id="3" name="Content Placeholder 2"/>
          <p:cNvSpPr>
            <a:spLocks noGrp="1"/>
          </p:cNvSpPr>
          <p:nvPr>
            <p:ph idx="1"/>
          </p:nvPr>
        </p:nvSpPr>
        <p:spPr/>
        <p:txBody>
          <a:bodyPr>
            <a:normAutofit lnSpcReduction="10000"/>
          </a:bodyPr>
          <a:lstStyle/>
          <a:p>
            <a:r>
              <a:rPr lang="en-US" dirty="0" smtClean="0"/>
              <a:t>Exact QI-SA association</a:t>
            </a:r>
          </a:p>
          <a:p>
            <a:pPr lvl="1"/>
            <a:r>
              <a:rPr lang="en-US" i="1" dirty="0" smtClean="0">
                <a:latin typeface="Times New Roman" pitchFamily="18" charset="0"/>
                <a:cs typeface="Times New Roman" pitchFamily="18" charset="0"/>
              </a:rPr>
              <a:t>k</a:t>
            </a:r>
            <a:r>
              <a:rPr lang="en-US" dirty="0" smtClean="0"/>
              <a:t>-anonymity</a:t>
            </a:r>
          </a:p>
          <a:p>
            <a:pPr lvl="2"/>
            <a:r>
              <a:rPr lang="en-US" dirty="0" smtClean="0"/>
              <a:t>pioneer of group-based </a:t>
            </a:r>
            <a:r>
              <a:rPr lang="en-US" dirty="0" err="1" smtClean="0"/>
              <a:t>anonymization</a:t>
            </a:r>
            <a:endParaRPr lang="en-US" dirty="0" smtClean="0"/>
          </a:p>
          <a:p>
            <a:pPr lvl="2"/>
            <a:r>
              <a:rPr lang="en-US" dirty="0" smtClean="0"/>
              <a:t>Each QI-group contains at least k people</a:t>
            </a:r>
          </a:p>
          <a:p>
            <a:pPr lvl="1"/>
            <a:r>
              <a:rPr lang="en-US" i="1" dirty="0" smtClean="0">
                <a:latin typeface="Times New Roman" pitchFamily="18" charset="0"/>
                <a:cs typeface="Times New Roman" pitchFamily="18" charset="0"/>
              </a:rPr>
              <a:t>l</a:t>
            </a:r>
            <a:r>
              <a:rPr lang="en-US" dirty="0" smtClean="0"/>
              <a:t>-diversity</a:t>
            </a:r>
          </a:p>
          <a:p>
            <a:pPr lvl="2"/>
            <a:r>
              <a:rPr lang="en-US" dirty="0" smtClean="0"/>
              <a:t>Limitation of k-anonymity: homogeneity attack</a:t>
            </a:r>
          </a:p>
          <a:p>
            <a:pPr lvl="2"/>
            <a:r>
              <a:rPr lang="en-US" dirty="0" smtClean="0"/>
              <a:t>Each QI-group contains at least l well-represented SA</a:t>
            </a:r>
          </a:p>
          <a:p>
            <a:pPr lvl="1"/>
            <a:r>
              <a:rPr lang="en-US" i="1" dirty="0" smtClean="0">
                <a:latin typeface="Times New Roman" pitchFamily="18" charset="0"/>
                <a:cs typeface="Times New Roman" pitchFamily="18" charset="0"/>
              </a:rPr>
              <a:t>(</a:t>
            </a:r>
            <a:r>
              <a:rPr lang="el-GR" dirty="0" smtClean="0">
                <a:latin typeface="Times New Roman"/>
                <a:cs typeface="Times New Roman"/>
              </a:rPr>
              <a:t>α</a:t>
            </a:r>
            <a:r>
              <a:rPr lang="en-US" i="1" dirty="0" smtClean="0">
                <a:latin typeface="Times New Roman" pitchFamily="18" charset="0"/>
                <a:cs typeface="Times New Roman" pitchFamily="18" charset="0"/>
              </a:rPr>
              <a:t>,k)</a:t>
            </a:r>
            <a:r>
              <a:rPr lang="en-US" dirty="0" smtClean="0"/>
              <a:t>-anonymity</a:t>
            </a:r>
          </a:p>
          <a:p>
            <a:pPr lvl="2"/>
            <a:r>
              <a:rPr lang="en-US" i="1" dirty="0" smtClean="0">
                <a:latin typeface="Times New Roman" pitchFamily="18" charset="0"/>
                <a:cs typeface="Times New Roman" pitchFamily="18" charset="0"/>
              </a:rPr>
              <a:t>k</a:t>
            </a:r>
            <a:r>
              <a:rPr lang="en-US" dirty="0" smtClean="0"/>
              <a:t>-anonymity and </a:t>
            </a:r>
          </a:p>
          <a:p>
            <a:pPr lvl="2"/>
            <a:r>
              <a:rPr lang="en-US" dirty="0" smtClean="0"/>
              <a:t>No more than </a:t>
            </a:r>
            <a:r>
              <a:rPr lang="el-GR" dirty="0" smtClean="0">
                <a:latin typeface="Times New Roman"/>
                <a:cs typeface="Times New Roman"/>
              </a:rPr>
              <a:t>α</a:t>
            </a:r>
            <a:r>
              <a:rPr lang="en-US" dirty="0" smtClean="0"/>
              <a:t> percent of QI-group has same SA</a:t>
            </a:r>
            <a:endParaRPr lang="en-US" dirty="0"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and Principles</a:t>
            </a:r>
            <a:endParaRPr lang="en-US" dirty="0"/>
          </a:p>
        </p:txBody>
      </p:sp>
      <p:sp>
        <p:nvSpPr>
          <p:cNvPr id="3" name="Content Placeholder 2"/>
          <p:cNvSpPr>
            <a:spLocks noGrp="1"/>
          </p:cNvSpPr>
          <p:nvPr>
            <p:ph idx="1"/>
          </p:nvPr>
        </p:nvSpPr>
        <p:spPr/>
        <p:txBody>
          <a:bodyPr>
            <a:normAutofit lnSpcReduction="10000"/>
          </a:bodyPr>
          <a:lstStyle/>
          <a:p>
            <a:r>
              <a:rPr lang="en-US" dirty="0" smtClean="0"/>
              <a:t>Proximate QI-SA association</a:t>
            </a:r>
          </a:p>
          <a:p>
            <a:pPr lvl="1"/>
            <a:r>
              <a:rPr lang="en-US" dirty="0" smtClean="0"/>
              <a:t>With quantitative sensitive value, attacker can infer range of SA values</a:t>
            </a:r>
          </a:p>
          <a:p>
            <a:pPr lvl="1"/>
            <a:r>
              <a:rPr lang="en-US" dirty="0" smtClean="0"/>
              <a:t>(</a:t>
            </a:r>
            <a:r>
              <a:rPr lang="en-US" dirty="0" err="1" smtClean="0"/>
              <a:t>k,e</a:t>
            </a:r>
            <a:r>
              <a:rPr lang="en-US" dirty="0" smtClean="0"/>
              <a:t>)-anonymity: </a:t>
            </a:r>
            <a:r>
              <a:rPr lang="en-US" i="1" dirty="0" smtClean="0"/>
              <a:t>k</a:t>
            </a:r>
            <a:r>
              <a:rPr lang="en-US" dirty="0" smtClean="0"/>
              <a:t>-anon, value range &gt;= </a:t>
            </a:r>
            <a:r>
              <a:rPr lang="en-US" i="1" dirty="0" smtClean="0"/>
              <a:t>e</a:t>
            </a:r>
          </a:p>
          <a:p>
            <a:pPr lvl="1"/>
            <a:r>
              <a:rPr lang="en-US" dirty="0" smtClean="0"/>
              <a:t>t	-closeness: distribution within QI-group is close to that of overall data with &lt; t EMD</a:t>
            </a:r>
          </a:p>
          <a:p>
            <a:pPr lvl="1"/>
            <a:r>
              <a:rPr lang="en-US" dirty="0" smtClean="0"/>
              <a:t>Variance control: ensure large variance within QI-group</a:t>
            </a:r>
          </a:p>
          <a:p>
            <a:pPr lvl="1"/>
            <a:r>
              <a:rPr lang="en-US" dirty="0" smtClean="0"/>
              <a:t>(</a:t>
            </a:r>
            <a:r>
              <a:rPr lang="el-GR" dirty="0" smtClean="0">
                <a:latin typeface="Times New Roman"/>
                <a:cs typeface="Times New Roman"/>
              </a:rPr>
              <a:t>ε</a:t>
            </a:r>
            <a:r>
              <a:rPr lang="en-US" dirty="0" smtClean="0"/>
              <a:t>,m)-anonymity: at most 1/m of QI-group are similar (with similarity of e)</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and Principles</a:t>
            </a:r>
            <a:endParaRPr lang="en-US" dirty="0"/>
          </a:p>
        </p:txBody>
      </p:sp>
      <p:sp>
        <p:nvSpPr>
          <p:cNvPr id="3" name="Content Placeholder 2"/>
          <p:cNvSpPr>
            <a:spLocks noGrp="1"/>
          </p:cNvSpPr>
          <p:nvPr>
            <p:ph idx="1"/>
          </p:nvPr>
        </p:nvSpPr>
        <p:spPr/>
        <p:txBody>
          <a:bodyPr>
            <a:normAutofit lnSpcReduction="10000"/>
          </a:bodyPr>
          <a:lstStyle/>
          <a:p>
            <a:r>
              <a:rPr lang="en-US" dirty="0" smtClean="0"/>
              <a:t>Less external knowledge</a:t>
            </a:r>
          </a:p>
          <a:p>
            <a:pPr lvl="1"/>
            <a:r>
              <a:rPr lang="el-GR" dirty="0" smtClean="0">
                <a:latin typeface="Times New Roman"/>
                <a:cs typeface="Times New Roman"/>
              </a:rPr>
              <a:t>δ</a:t>
            </a:r>
            <a:r>
              <a:rPr lang="en-US" dirty="0" smtClean="0"/>
              <a:t>-presence: attacker knows if victim exists in the dataset with </a:t>
            </a:r>
            <a:r>
              <a:rPr lang="en-US" dirty="0" err="1" smtClean="0"/>
              <a:t>prob</a:t>
            </a:r>
            <a:r>
              <a:rPr lang="en-US" dirty="0" smtClean="0"/>
              <a:t> of at most </a:t>
            </a:r>
            <a:r>
              <a:rPr lang="el-GR" dirty="0" smtClean="0">
                <a:latin typeface="Times New Roman"/>
                <a:cs typeface="Times New Roman"/>
              </a:rPr>
              <a:t>δ</a:t>
            </a:r>
            <a:endParaRPr lang="en-US" dirty="0" smtClean="0">
              <a:latin typeface="Times New Roman"/>
              <a:cs typeface="Times New Roman"/>
            </a:endParaRPr>
          </a:p>
          <a:p>
            <a:r>
              <a:rPr lang="en-US" dirty="0" smtClean="0"/>
              <a:t>More external </a:t>
            </a:r>
            <a:r>
              <a:rPr lang="en-US" dirty="0" smtClean="0"/>
              <a:t>knowledge</a:t>
            </a:r>
          </a:p>
          <a:p>
            <a:pPr lvl="1"/>
            <a:r>
              <a:rPr lang="en-US" dirty="0" smtClean="0"/>
              <a:t>(</a:t>
            </a:r>
            <a:r>
              <a:rPr lang="en-US" dirty="0" err="1" smtClean="0"/>
              <a:t>c,k</a:t>
            </a:r>
            <a:r>
              <a:rPr lang="en-US" dirty="0" smtClean="0"/>
              <a:t>)-safety</a:t>
            </a:r>
          </a:p>
          <a:p>
            <a:pPr lvl="1"/>
            <a:r>
              <a:rPr lang="en-US" dirty="0" smtClean="0"/>
              <a:t>Privacy skyline</a:t>
            </a:r>
          </a:p>
          <a:p>
            <a:r>
              <a:rPr lang="en-US" dirty="0" smtClean="0"/>
              <a:t>Multiple releases</a:t>
            </a:r>
          </a:p>
          <a:p>
            <a:pPr lvl="1"/>
            <a:r>
              <a:rPr lang="en-US" i="1" dirty="0" smtClean="0"/>
              <a:t>m</a:t>
            </a:r>
            <a:r>
              <a:rPr lang="en-US" dirty="0" smtClean="0"/>
              <a:t>-invariance</a:t>
            </a:r>
          </a:p>
          <a:p>
            <a:pPr lvl="1"/>
            <a:r>
              <a:rPr lang="en-US" dirty="0" smtClean="0"/>
              <a:t>Sequential </a:t>
            </a:r>
            <a:r>
              <a:rPr lang="en-US" dirty="0" err="1" smtClean="0"/>
              <a:t>anonymization</a:t>
            </a:r>
            <a:endParaRPr lang="en-US" dirty="0" smtClean="0"/>
          </a:p>
          <a:p>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Content Placeholder 2"/>
          <p:cNvSpPr>
            <a:spLocks noGrp="1"/>
          </p:cNvSpPr>
          <p:nvPr>
            <p:ph idx="1"/>
          </p:nvPr>
        </p:nvSpPr>
        <p:spPr/>
        <p:txBody>
          <a:bodyPr/>
          <a:lstStyle/>
          <a:p>
            <a:r>
              <a:rPr lang="en-US" dirty="0" smtClean="0"/>
              <a:t>Bad news</a:t>
            </a:r>
          </a:p>
          <a:p>
            <a:pPr lvl="1"/>
            <a:r>
              <a:rPr lang="en-US" dirty="0" smtClean="0"/>
              <a:t>Hardness of optimal generalization</a:t>
            </a:r>
          </a:p>
          <a:p>
            <a:pPr lvl="1"/>
            <a:r>
              <a:rPr lang="en-US" dirty="0" smtClean="0"/>
              <a:t>Curse of dimensionality</a:t>
            </a:r>
          </a:p>
          <a:p>
            <a:r>
              <a:rPr lang="en-US" dirty="0" smtClean="0"/>
              <a:t>Good news</a:t>
            </a:r>
          </a:p>
          <a:p>
            <a:pPr lvl="1"/>
            <a:r>
              <a:rPr lang="en-US" dirty="0" smtClean="0"/>
              <a:t>Heuristic methods work!</a:t>
            </a:r>
          </a:p>
          <a:p>
            <a:r>
              <a:rPr lang="en-US" dirty="0" smtClean="0"/>
              <a:t>Utility optimization</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unique for Location Privacy?</a:t>
            </a:r>
            <a:endParaRPr lang="en-US" dirty="0"/>
          </a:p>
        </p:txBody>
      </p:sp>
      <p:sp>
        <p:nvSpPr>
          <p:cNvPr id="3" name="Content Placeholder 2"/>
          <p:cNvSpPr>
            <a:spLocks noGrp="1"/>
          </p:cNvSpPr>
          <p:nvPr>
            <p:ph idx="1"/>
          </p:nvPr>
        </p:nvSpPr>
        <p:spPr/>
        <p:txBody>
          <a:bodyPr/>
          <a:lstStyle/>
          <a:p>
            <a:r>
              <a:rPr lang="en-US" dirty="0" smtClean="0"/>
              <a:t>LP requirements are </a:t>
            </a:r>
            <a:r>
              <a:rPr lang="en-US" i="1" dirty="0" smtClean="0"/>
              <a:t>personalized </a:t>
            </a:r>
            <a:r>
              <a:rPr lang="en-US" dirty="0" smtClean="0"/>
              <a:t>and </a:t>
            </a:r>
            <a:r>
              <a:rPr lang="en-US" i="1" dirty="0" smtClean="0"/>
              <a:t>context-specific</a:t>
            </a:r>
          </a:p>
          <a:p>
            <a:r>
              <a:rPr lang="en-US" dirty="0" smtClean="0"/>
              <a:t>Trace-off between Location Privacy and Location Utility</a:t>
            </a:r>
          </a:p>
          <a:p>
            <a:r>
              <a:rPr lang="en-US" dirty="0" smtClean="0"/>
              <a:t>Extremely dynamic and frequent update</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Human-centric Mobile Computing</a:t>
            </a:r>
            <a:endParaRPr lang="en-US" dirty="0"/>
          </a:p>
        </p:txBody>
      </p:sp>
      <p:sp>
        <p:nvSpPr>
          <p:cNvPr id="3" name="Content Placeholder 2"/>
          <p:cNvSpPr>
            <a:spLocks noGrp="1"/>
          </p:cNvSpPr>
          <p:nvPr>
            <p:ph idx="1"/>
          </p:nvPr>
        </p:nvSpPr>
        <p:spPr/>
        <p:txBody>
          <a:bodyPr>
            <a:normAutofit/>
          </a:bodyPr>
          <a:lstStyle/>
          <a:p>
            <a:r>
              <a:rPr lang="en-US" dirty="0" smtClean="0"/>
              <a:t>Definition:</a:t>
            </a:r>
          </a:p>
          <a:p>
            <a:pPr lvl="1"/>
            <a:r>
              <a:rPr lang="en-US" dirty="0" smtClean="0"/>
              <a:t>A form of computing where a computer is carried by a human, interacting with the human, maintaining network connectivity</a:t>
            </a:r>
          </a:p>
          <a:p>
            <a:r>
              <a:rPr lang="en-US" dirty="0" smtClean="0"/>
              <a:t>Example:</a:t>
            </a:r>
          </a:p>
          <a:p>
            <a:pPr lvl="1"/>
            <a:r>
              <a:rPr lang="en-US" dirty="0" smtClean="0"/>
              <a:t>Notebook, </a:t>
            </a:r>
            <a:r>
              <a:rPr lang="en-US" dirty="0" err="1" smtClean="0"/>
              <a:t>Netbook</a:t>
            </a:r>
            <a:r>
              <a:rPr lang="en-US" dirty="0" smtClean="0"/>
              <a:t>, Tablet, PDA, Smartphone,…</a:t>
            </a:r>
          </a:p>
          <a:p>
            <a:r>
              <a:rPr lang="en-US" dirty="0" smtClean="0"/>
              <a:t>Evolution of Computing</a:t>
            </a:r>
          </a:p>
          <a:p>
            <a:pPr lvl="1"/>
            <a:r>
              <a:rPr lang="en-US" dirty="0" smtClean="0"/>
              <a:t>Mainframe </a:t>
            </a:r>
            <a:r>
              <a:rPr lang="en-US" dirty="0" smtClean="0">
                <a:sym typeface="Wingdings" pitchFamily="2" charset="2"/>
              </a:rPr>
              <a:t> </a:t>
            </a:r>
            <a:r>
              <a:rPr lang="en-US" dirty="0" smtClean="0"/>
              <a:t>Desktop</a:t>
            </a:r>
            <a:r>
              <a:rPr lang="en-US" dirty="0"/>
              <a:t> </a:t>
            </a:r>
            <a:r>
              <a:rPr lang="en-US" dirty="0" smtClean="0">
                <a:sym typeface="Wingdings" pitchFamily="2" charset="2"/>
              </a:rPr>
              <a:t> (HMC?)  </a:t>
            </a:r>
            <a:r>
              <a:rPr lang="en-US" dirty="0" smtClean="0"/>
              <a:t>Ubiquitous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pseudonym fails?</a:t>
            </a:r>
            <a:endParaRPr lang="en-US" dirty="0"/>
          </a:p>
        </p:txBody>
      </p:sp>
      <p:sp>
        <p:nvSpPr>
          <p:cNvPr id="3" name="Content Placeholder 2"/>
          <p:cNvSpPr>
            <a:spLocks noGrp="1"/>
          </p:cNvSpPr>
          <p:nvPr>
            <p:ph idx="1"/>
          </p:nvPr>
        </p:nvSpPr>
        <p:spPr/>
        <p:txBody>
          <a:bodyPr/>
          <a:lstStyle/>
          <a:p>
            <a:r>
              <a:rPr lang="en-US" dirty="0" smtClean="0"/>
              <a:t>Some applications require user identity for service provision</a:t>
            </a:r>
          </a:p>
          <a:p>
            <a:r>
              <a:rPr lang="en-US" dirty="0" smtClean="0"/>
              <a:t>Identity can be inferred from moving pattern</a:t>
            </a:r>
          </a:p>
          <a:p>
            <a:endParaRPr lang="en-US" dirty="0" smtClean="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sp>
        <p:nvSpPr>
          <p:cNvPr id="3" name="Content Placeholder 2"/>
          <p:cNvSpPr>
            <a:spLocks noGrp="1"/>
          </p:cNvSpPr>
          <p:nvPr>
            <p:ph idx="1"/>
          </p:nvPr>
        </p:nvSpPr>
        <p:spPr/>
        <p:txBody>
          <a:bodyPr>
            <a:normAutofit lnSpcReduction="10000"/>
          </a:bodyPr>
          <a:lstStyle/>
          <a:p>
            <a:r>
              <a:rPr lang="en-US" dirty="0" smtClean="0"/>
              <a:t>LP principles</a:t>
            </a:r>
          </a:p>
          <a:p>
            <a:pPr lvl="1"/>
            <a:r>
              <a:rPr lang="en-US" dirty="0" smtClean="0"/>
              <a:t>Location k-anonymity</a:t>
            </a:r>
          </a:p>
          <a:p>
            <a:pPr lvl="1"/>
            <a:r>
              <a:rPr lang="en-US" dirty="0" smtClean="0"/>
              <a:t>Location l-diversity</a:t>
            </a:r>
          </a:p>
          <a:p>
            <a:pPr lvl="2"/>
            <a:r>
              <a:rPr lang="en-US" dirty="0" smtClean="0"/>
              <a:t>K-anonymity: only one symbolic place</a:t>
            </a:r>
          </a:p>
          <a:p>
            <a:pPr lvl="1"/>
            <a:r>
              <a:rPr lang="en-US" dirty="0" smtClean="0"/>
              <a:t>Minimum spatial resolution</a:t>
            </a:r>
          </a:p>
          <a:p>
            <a:pPr lvl="2"/>
            <a:r>
              <a:rPr lang="en-US" dirty="0" smtClean="0"/>
              <a:t>K-anonymity: too fine-grained location report</a:t>
            </a:r>
          </a:p>
          <a:p>
            <a:r>
              <a:rPr lang="en-US" dirty="0" err="1" smtClean="0"/>
              <a:t>QoS</a:t>
            </a:r>
            <a:r>
              <a:rPr lang="en-US" dirty="0" smtClean="0"/>
              <a:t> metrics</a:t>
            </a:r>
          </a:p>
          <a:p>
            <a:pPr lvl="1"/>
            <a:r>
              <a:rPr lang="en-US" dirty="0" smtClean="0"/>
              <a:t>Maximum tolerable spatial resolution</a:t>
            </a:r>
          </a:p>
          <a:p>
            <a:pPr lvl="1"/>
            <a:r>
              <a:rPr lang="en-US" dirty="0" smtClean="0"/>
              <a:t>Maximum tolerable temporal resolution</a:t>
            </a:r>
          </a:p>
          <a:p>
            <a:pPr lvl="2"/>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Centralized Architecture</a:t>
            </a:r>
          </a:p>
          <a:p>
            <a:pPr lvl="1"/>
            <a:r>
              <a:rPr lang="en-US" dirty="0" err="1" smtClean="0"/>
              <a:t>Quadtree</a:t>
            </a:r>
            <a:r>
              <a:rPr lang="en-US" dirty="0" smtClean="0"/>
              <a:t>-based spatial cloaking</a:t>
            </a:r>
          </a:p>
          <a:p>
            <a:pPr lvl="1"/>
            <a:r>
              <a:rPr lang="en-US" dirty="0" err="1" smtClean="0"/>
              <a:t>CliqueCloak</a:t>
            </a:r>
            <a:endParaRPr lang="en-US" dirty="0" smtClean="0"/>
          </a:p>
          <a:p>
            <a:pPr lvl="1"/>
            <a:r>
              <a:rPr lang="en-US" dirty="0" smtClean="0"/>
              <a:t>Casper: hierarchical structure </a:t>
            </a:r>
          </a:p>
          <a:p>
            <a:pPr lvl="1"/>
            <a:r>
              <a:rPr lang="en-US" dirty="0" err="1" smtClean="0"/>
              <a:t>PrivacyGrid</a:t>
            </a:r>
            <a:r>
              <a:rPr lang="en-US" dirty="0" smtClean="0"/>
              <a:t> </a:t>
            </a:r>
          </a:p>
          <a:p>
            <a:r>
              <a:rPr lang="en-US" dirty="0" smtClean="0"/>
              <a:t>Non-Cooperative Architecture</a:t>
            </a:r>
          </a:p>
          <a:p>
            <a:pPr lvl="1"/>
            <a:r>
              <a:rPr lang="en-US" dirty="0" smtClean="0"/>
              <a:t>Nearest public landmarks as locations</a:t>
            </a:r>
          </a:p>
          <a:p>
            <a:pPr lvl="1"/>
            <a:r>
              <a:rPr lang="en-US" dirty="0" smtClean="0"/>
              <a:t>False locations mixed with real ones</a:t>
            </a:r>
          </a:p>
          <a:p>
            <a:pPr lvl="1"/>
            <a:r>
              <a:rPr lang="en-US" dirty="0" smtClean="0"/>
              <a:t>Graph-based location obfuscation</a:t>
            </a:r>
          </a:p>
          <a:p>
            <a:pPr lvl="1"/>
            <a:r>
              <a:rPr lang="en-US" dirty="0" err="1" smtClean="0"/>
              <a:t>SpaceTwist</a:t>
            </a:r>
            <a:endParaRPr lang="en-US" dirty="0" smtClean="0"/>
          </a:p>
          <a:p>
            <a:r>
              <a:rPr lang="en-US" dirty="0" smtClean="0"/>
              <a:t>Peer-to-peer Cooperative Architecture</a:t>
            </a:r>
          </a:p>
          <a:p>
            <a:pPr lvl="1"/>
            <a:r>
              <a:rPr lang="en-US" dirty="0" smtClean="0"/>
              <a:t>PRIVE: locally forms a node group </a:t>
            </a:r>
          </a:p>
          <a:p>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Issues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Enhancing Location </a:t>
            </a:r>
            <a:r>
              <a:rPr lang="en-US" dirty="0" err="1" smtClean="0"/>
              <a:t>Anonymization</a:t>
            </a:r>
            <a:r>
              <a:rPr lang="en-US" dirty="0" smtClean="0"/>
              <a:t> Techniques</a:t>
            </a:r>
          </a:p>
          <a:p>
            <a:pPr lvl="1"/>
            <a:r>
              <a:rPr lang="en-US" dirty="0" smtClean="0"/>
              <a:t>Currently </a:t>
            </a:r>
            <a:r>
              <a:rPr lang="en-US" dirty="0" err="1" smtClean="0"/>
              <a:t>limitted</a:t>
            </a:r>
            <a:r>
              <a:rPr lang="en-US" dirty="0" smtClean="0"/>
              <a:t> to k-</a:t>
            </a:r>
            <a:r>
              <a:rPr lang="en-US" dirty="0" err="1" smtClean="0"/>
              <a:t>anony</a:t>
            </a:r>
            <a:r>
              <a:rPr lang="en-US" dirty="0" smtClean="0"/>
              <a:t>, l-div, distance-preserving space transformation </a:t>
            </a:r>
          </a:p>
          <a:p>
            <a:pPr lvl="1"/>
            <a:r>
              <a:rPr lang="en-US" dirty="0" smtClean="0"/>
              <a:t>M-invariance? Output perturbation technique</a:t>
            </a:r>
          </a:p>
          <a:p>
            <a:pPr lvl="1"/>
            <a:r>
              <a:rPr lang="en-US" dirty="0" smtClean="0"/>
              <a:t>Client-based architecture</a:t>
            </a:r>
          </a:p>
          <a:p>
            <a:r>
              <a:rPr lang="en-US" dirty="0" smtClean="0"/>
              <a:t>Potential attacks </a:t>
            </a:r>
          </a:p>
          <a:p>
            <a:pPr lvl="1"/>
            <a:r>
              <a:rPr lang="en-US" dirty="0" smtClean="0"/>
              <a:t>Develop potential attack models</a:t>
            </a:r>
          </a:p>
          <a:p>
            <a:r>
              <a:rPr lang="en-US" dirty="0" smtClean="0"/>
              <a:t>General framework for </a:t>
            </a:r>
            <a:r>
              <a:rPr lang="en-US" dirty="0" err="1" smtClean="0"/>
              <a:t>Anony</a:t>
            </a:r>
            <a:r>
              <a:rPr lang="en-US" dirty="0" smtClean="0"/>
              <a:t>. Query Processing</a:t>
            </a:r>
          </a:p>
          <a:p>
            <a:pPr lvl="1"/>
            <a:r>
              <a:rPr lang="en-US" dirty="0" smtClean="0"/>
              <a:t>Extend 	existing spatial query processing</a:t>
            </a:r>
          </a:p>
          <a:p>
            <a:pPr lvl="1"/>
            <a:r>
              <a:rPr lang="en-US" dirty="0" smtClean="0"/>
              <a:t>Support various queries </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Probabilistic k-anonymity</a:t>
            </a:r>
            <a:endParaRPr lang="en-US" dirty="0"/>
          </a:p>
        </p:txBody>
      </p:sp>
      <p:sp>
        <p:nvSpPr>
          <p:cNvPr id="3" name="Content Placeholder 2"/>
          <p:cNvSpPr>
            <a:spLocks noGrp="1"/>
          </p:cNvSpPr>
          <p:nvPr>
            <p:ph idx="1"/>
          </p:nvPr>
        </p:nvSpPr>
        <p:spPr/>
        <p:txBody>
          <a:bodyPr/>
          <a:lstStyle/>
          <a:p>
            <a:r>
              <a:rPr lang="en-US" dirty="0" smtClean="0"/>
              <a:t>Based on the past population distribution </a:t>
            </a:r>
          </a:p>
          <a:p>
            <a:r>
              <a:rPr lang="en-US" dirty="0" smtClean="0"/>
              <a:t>Provide off-line population map to mobile nodes</a:t>
            </a:r>
          </a:p>
          <a:p>
            <a:r>
              <a:rPr lang="en-US" dirty="0" smtClean="0"/>
              <a:t>MNs locally decide on location reports</a:t>
            </a:r>
          </a:p>
          <a:p>
            <a:r>
              <a:rPr lang="en-US" dirty="0" smtClean="0"/>
              <a:t>Probabilistically guaranteeing k-anonymity</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7407</TotalTime>
  <Words>3449</Words>
  <Application>Microsoft Office PowerPoint</Application>
  <PresentationFormat>On-screen Show (4:3)</PresentationFormat>
  <Paragraphs>866</Paragraphs>
  <Slides>94</Slides>
  <Notes>14</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Office Theme</vt:lpstr>
      <vt:lpstr> Introduction to  Human-centric Mobile Computing</vt:lpstr>
      <vt:lpstr>Course Information (1)</vt:lpstr>
      <vt:lpstr>Course Information (2)</vt:lpstr>
      <vt:lpstr>Course Information (3)</vt:lpstr>
      <vt:lpstr>Paper Presentation</vt:lpstr>
      <vt:lpstr>Term Paper</vt:lpstr>
      <vt:lpstr>Midterm Exam</vt:lpstr>
      <vt:lpstr>Slide 8</vt:lpstr>
      <vt:lpstr>Human-centric Mobile Computing</vt:lpstr>
      <vt:lpstr>Slide 10</vt:lpstr>
      <vt:lpstr>Opportunities of HMC</vt:lpstr>
      <vt:lpstr>What is Mobile Computing ?</vt:lpstr>
      <vt:lpstr>Challenges of HMC</vt:lpstr>
      <vt:lpstr>Roadmap</vt:lpstr>
      <vt:lpstr>Slide 15</vt:lpstr>
      <vt:lpstr>Mobility-aware Networking</vt:lpstr>
      <vt:lpstr>Fast Hand-off in WiFi</vt:lpstr>
      <vt:lpstr>Fast Hand-off in WiFi</vt:lpstr>
      <vt:lpstr>Fast Hand-off in WiFi</vt:lpstr>
      <vt:lpstr>Slide 20</vt:lpstr>
      <vt:lpstr>Slide 21</vt:lpstr>
      <vt:lpstr>Fast Handoff in WiFi</vt:lpstr>
      <vt:lpstr>Fast Scanning with NG-pruning</vt:lpstr>
      <vt:lpstr>Fast Scanning with ng-pruning</vt:lpstr>
      <vt:lpstr>Fast Scanning with ng-pruning</vt:lpstr>
      <vt:lpstr>Fast Scanning with ng-pruning</vt:lpstr>
      <vt:lpstr>Fast Scanning with ng-pruning</vt:lpstr>
      <vt:lpstr>Fast Scanning with ng-pruning</vt:lpstr>
      <vt:lpstr>Fast Handoff in WiFi</vt:lpstr>
      <vt:lpstr>People-centric Sensing</vt:lpstr>
      <vt:lpstr>People-centric Sensing</vt:lpstr>
      <vt:lpstr>Large-scale Task-based Sensing</vt:lpstr>
      <vt:lpstr>Slide 33</vt:lpstr>
      <vt:lpstr>Pervasive Health Monitoring</vt:lpstr>
      <vt:lpstr>Challenges</vt:lpstr>
      <vt:lpstr>Energy-aware context monitoring</vt:lpstr>
      <vt:lpstr>Deamon: energy efficient monitoring</vt:lpstr>
      <vt:lpstr>CNF Evaluation Tree</vt:lpstr>
      <vt:lpstr>Deamon: idea</vt:lpstr>
      <vt:lpstr>Model for analysis</vt:lpstr>
      <vt:lpstr>Markov Chain: Transition</vt:lpstr>
      <vt:lpstr>Analysis vs. Simulations</vt:lpstr>
      <vt:lpstr>DEAMON saves energy</vt:lpstr>
      <vt:lpstr>Patient verification in Remote H. M.</vt:lpstr>
      <vt:lpstr>Feature extraction</vt:lpstr>
      <vt:lpstr>Classification and decision</vt:lpstr>
      <vt:lpstr>Architecture for People-cent. Sensing</vt:lpstr>
      <vt:lpstr>What can HMC offer?</vt:lpstr>
      <vt:lpstr>Available Data about the User</vt:lpstr>
      <vt:lpstr>Data processing of Human</vt:lpstr>
      <vt:lpstr>Data processing of HMC</vt:lpstr>
      <vt:lpstr>Context-aware computing</vt:lpstr>
      <vt:lpstr>Context</vt:lpstr>
      <vt:lpstr>Categorization of Context</vt:lpstr>
      <vt:lpstr>Applications of Context-Aware Comp.</vt:lpstr>
      <vt:lpstr>System Architecture</vt:lpstr>
      <vt:lpstr>Challenges</vt:lpstr>
      <vt:lpstr>Challenges</vt:lpstr>
      <vt:lpstr>Activity Recognition</vt:lpstr>
      <vt:lpstr>Activity Recognition</vt:lpstr>
      <vt:lpstr>Features used</vt:lpstr>
      <vt:lpstr>Jigsaw [Sensys2010]</vt:lpstr>
      <vt:lpstr>Features</vt:lpstr>
      <vt:lpstr>Jigsaw Architecture</vt:lpstr>
      <vt:lpstr>Results</vt:lpstr>
      <vt:lpstr>Security &amp; Privacy in HMC</vt:lpstr>
      <vt:lpstr>Why it is difficult?</vt:lpstr>
      <vt:lpstr>System Security: Challenges</vt:lpstr>
      <vt:lpstr>System Security: Approaches</vt:lpstr>
      <vt:lpstr>Network Security</vt:lpstr>
      <vt:lpstr>Our Wireless World</vt:lpstr>
      <vt:lpstr>Problem: Short-Term Linking</vt:lpstr>
      <vt:lpstr>Network Privacy</vt:lpstr>
      <vt:lpstr>Solution: Encrypt the Entire Frames</vt:lpstr>
      <vt:lpstr>SlyFi</vt:lpstr>
      <vt:lpstr>Naïve Encryption</vt:lpstr>
      <vt:lpstr>Encryption with Addressing</vt:lpstr>
      <vt:lpstr>SlyFi: Association</vt:lpstr>
      <vt:lpstr>SlyFi: Data Comm.</vt:lpstr>
      <vt:lpstr>Location Privacy</vt:lpstr>
      <vt:lpstr>What is location privacy?</vt:lpstr>
      <vt:lpstr>What your location can tell?</vt:lpstr>
      <vt:lpstr>Who knows my location?</vt:lpstr>
      <vt:lpstr>Understanding Privacy</vt:lpstr>
      <vt:lpstr>Model and Principles</vt:lpstr>
      <vt:lpstr>Model and Principles</vt:lpstr>
      <vt:lpstr>Model and Principles</vt:lpstr>
      <vt:lpstr>Issues</vt:lpstr>
      <vt:lpstr>What’s unique for Location Privacy?</vt:lpstr>
      <vt:lpstr>Why pseudonym fails?</vt:lpstr>
      <vt:lpstr>Solutions</vt:lpstr>
      <vt:lpstr>Architecture</vt:lpstr>
      <vt:lpstr>Open Issues</vt:lpstr>
      <vt:lpstr>Probabilistic k-anonymity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Introduction to  Human-centric Mobile Computing</dc:title>
  <dc:creator>mhshin</dc:creator>
  <cp:lastModifiedBy>mhshin</cp:lastModifiedBy>
  <cp:revision>225</cp:revision>
  <dcterms:created xsi:type="dcterms:W3CDTF">2011-03-06T00:30:03Z</dcterms:created>
  <dcterms:modified xsi:type="dcterms:W3CDTF">2011-03-21T18:38:07Z</dcterms:modified>
</cp:coreProperties>
</file>