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4" r:id="rId3"/>
    <p:sldId id="275" r:id="rId4"/>
    <p:sldId id="285" r:id="rId5"/>
    <p:sldId id="277" r:id="rId6"/>
    <p:sldId id="278" r:id="rId7"/>
    <p:sldId id="279" r:id="rId8"/>
    <p:sldId id="280" r:id="rId9"/>
    <p:sldId id="282" r:id="rId10"/>
    <p:sldId id="284" r:id="rId11"/>
    <p:sldId id="286" r:id="rId12"/>
    <p:sldId id="287" r:id="rId13"/>
    <p:sldId id="283" r:id="rId14"/>
    <p:sldId id="272" r:id="rId1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97" autoAdjust="0"/>
  </p:normalViewPr>
  <p:slideViewPr>
    <p:cSldViewPr>
      <p:cViewPr varScale="1">
        <p:scale>
          <a:sx n="83" d="100"/>
          <a:sy n="83" d="100"/>
        </p:scale>
        <p:origin x="-582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9E9E8-E599-4DCC-AA2D-CEE2AEF02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3C0D1-A2B1-42FF-8F56-02FD7447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4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0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91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8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blackGray"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6781800" y="6096000"/>
            <a:ext cx="2876548" cy="685800"/>
          </a:xfrm>
          <a:noFill/>
        </p:spPr>
        <p:txBody>
          <a:bodyPr anchor="ctr">
            <a:normAutofit/>
          </a:bodyPr>
          <a:lstStyle>
            <a:lvl1pPr marL="0" indent="0" algn="r">
              <a:buNone/>
              <a:defRPr sz="2600"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err="1" smtClean="0"/>
              <a:t>Myongji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04800" y="6068699"/>
            <a:ext cx="1593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6E7CCBBD-F9D5-45E6-B4D3-9B79B653FEC6}" type="datetime1">
              <a:rPr lang="en-US" smtClean="0"/>
              <a:t>7/9/2014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7" y="3657600"/>
            <a:ext cx="4767263" cy="685800"/>
          </a:xfrm>
        </p:spPr>
        <p:txBody>
          <a:bodyPr/>
          <a:lstStyle>
            <a:lvl1pPr marL="0" indent="0">
              <a:buFontTx/>
              <a:buNone/>
              <a:defRPr sz="1700" i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/>
          </p:nvPr>
        </p:nvSpPr>
        <p:spPr>
          <a:xfrm>
            <a:off x="1320800" y="2438400"/>
            <a:ext cx="7181850" cy="990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00" i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ubtitle 8"/>
          <p:cNvSpPr txBox="1">
            <a:spLocks/>
          </p:cNvSpPr>
          <p:nvPr/>
        </p:nvSpPr>
        <p:spPr>
          <a:xfrm>
            <a:off x="5530852" y="4419600"/>
            <a:ext cx="3962398" cy="6858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marL="0" indent="0" algn="r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None/>
              <a:defRPr sz="2600" kern="120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None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</a:t>
            </a:r>
            <a:endParaRPr lang="en-US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HMCL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FB70-E00B-4020-9F86-F4A3BE6701C0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05"/>
            <a:ext cx="2228850" cy="55165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07"/>
            <a:ext cx="23939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E94DD-3322-4E08-A9D2-1A1F605E0429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4" y="6248212"/>
            <a:ext cx="603794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278"/>
            <a:ext cx="533400" cy="264849"/>
          </a:xfrm>
        </p:spPr>
        <p:txBody>
          <a:bodyPr/>
          <a:lstStyle/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68450" y="1600200"/>
            <a:ext cx="701675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803398" y="6080760"/>
            <a:ext cx="7102602" cy="68580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        Nguyen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Nha</a:t>
            </a:r>
            <a:r>
              <a:rPr lang="en-US" dirty="0" smtClean="0"/>
              <a:t> - HMCL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18161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55A71D4-6A30-4B8E-8014-16E8C3BA3D46}" type="datetime1">
              <a:rPr lang="en-US" smtClean="0"/>
              <a:t>7/9/2014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7" y="3810000"/>
            <a:ext cx="4767263" cy="685800"/>
          </a:xfrm>
        </p:spPr>
        <p:txBody>
          <a:bodyPr/>
          <a:lstStyle>
            <a:lvl1pPr marL="0" indent="0">
              <a:buFontTx/>
              <a:buNone/>
              <a:defRPr sz="1700" i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ubtitle 8"/>
          <p:cNvSpPr txBox="1">
            <a:spLocks/>
          </p:cNvSpPr>
          <p:nvPr/>
        </p:nvSpPr>
        <p:spPr>
          <a:xfrm>
            <a:off x="5530852" y="4419600"/>
            <a:ext cx="3962398" cy="6858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marL="0" indent="0" algn="r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None/>
              <a:defRPr sz="2600" kern="120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None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</a:t>
            </a:r>
            <a:endParaRPr lang="en-US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HMCL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3D63-CFEA-48D4-9902-CCED703BFE24}" type="datetime1">
              <a:rPr lang="en-US" smtClean="0"/>
              <a:t>7/9/2014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620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5976-712A-425F-8687-72C386A171A7}" type="datetime1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5" y="1755653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F941-961F-4708-9586-283DB6423687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13CC-1831-465E-9B2B-955DE43EB861}" type="datetime1">
              <a:rPr lang="en-US" smtClean="0"/>
              <a:t>7/9/2014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449388"/>
            <a:ext cx="5299870" cy="310957"/>
          </a:xfrm>
          <a:prstGeom prst="rect">
            <a:avLst/>
          </a:prstGeom>
        </p:spPr>
        <p:txBody>
          <a:bodyPr vert="horz" anchor="ctr"/>
          <a:lstStyle>
            <a:lvl1pPr algn="l">
              <a:defRPr sz="1300">
                <a:solidFill>
                  <a:schemeClr val="bg1"/>
                </a:solidFill>
                <a:effectLst>
                  <a:outerShdw blurRad="50800" dist="38100" dir="2400000" algn="t" rotWithShape="0">
                    <a:schemeClr val="tx1"/>
                  </a:outerShdw>
                </a:effectLst>
              </a:defRPr>
            </a:lvl1pPr>
          </a:lstStyle>
          <a:p>
            <a:r>
              <a:rPr lang="en-US" smtClean="0"/>
              <a:t>Refactoring Android Java Code for On-Demand Computation Offloading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8650" y="2743200"/>
            <a:ext cx="7716706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828805"/>
            <a:ext cx="9906000" cy="838199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650" y="1828805"/>
            <a:ext cx="8007350" cy="752475"/>
          </a:xfrm>
          <a:noFill/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E5B576-04AB-4624-A80C-9854F87A0D42}" type="datetime1">
              <a:rPr lang="en-US" smtClean="0"/>
              <a:t>7/9/2014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65100" y="1889124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5B3998-0D56-477B-AF6A-C535713665AB}" type="datetime1">
              <a:rPr lang="en-US" smtClean="0"/>
              <a:t>7/9/2014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-1"/>
            <a:ext cx="8686800" cy="990601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7A0C86-B74E-455B-B771-40FD539CC010}" type="datetime1">
              <a:rPr lang="en-US" smtClean="0"/>
              <a:t>7/9/2014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2DE4-A709-4D92-9A58-88BDEC772D47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8FB71E-4B7A-4B16-AD64-EDF27251E0AF}" type="datetime1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577850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8" y="0"/>
            <a:ext cx="8750300" cy="99060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918E-677C-4864-A29E-8F36168DA11E}" type="datetime1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5" y="1755653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  <p:pic>
        <p:nvPicPr>
          <p:cNvPr id="10" name="Picture 9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5" y="1755653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05"/>
            <a:ext cx="288925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EC7B17-0064-4FC8-B279-56FA44D6BD86}" type="datetime1">
              <a:rPr lang="en-US" smtClean="0"/>
              <a:t>7/9/2014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48200"/>
            <a:ext cx="1568450" cy="663578"/>
          </a:xfr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rcRect/>
            <a:tile tx="-2540000" ty="0" sx="100000" sy="100000" flip="none" algn="tl"/>
          </a:blipFill>
        </p:spPr>
        <p:txBody>
          <a:bodyPr rtlCol="0"/>
          <a:lstStyle>
            <a:lvl1pPr>
              <a:defRPr sz="2800"/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11"/>
            <a:ext cx="49530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295400"/>
            <a:ext cx="8832850" cy="4785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400803"/>
            <a:ext cx="9906000" cy="45719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69380"/>
            <a:ext cx="9906000" cy="312420"/>
          </a:xfrm>
          <a:prstGeom prst="rect">
            <a:avLst/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76200" y="6411435"/>
            <a:ext cx="457200" cy="381002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0" y="5"/>
            <a:ext cx="9906000" cy="990599"/>
          </a:xfrm>
          <a:prstGeom prst="rect">
            <a:avLst/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3400" y="0"/>
            <a:ext cx="8915400" cy="990599"/>
          </a:xfrm>
          <a:prstGeom prst="rect">
            <a:avLst/>
          </a:prstGeom>
          <a:noFill/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832850" y="6459537"/>
            <a:ext cx="1073150" cy="312738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1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68F3CF5-F65E-4CF0-81F4-5B5CC299502E}" type="datetime1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449388"/>
            <a:ext cx="5299870" cy="310957"/>
          </a:xfrm>
          <a:prstGeom prst="rect">
            <a:avLst/>
          </a:prstGeom>
        </p:spPr>
        <p:txBody>
          <a:bodyPr vert="horz" anchor="ctr"/>
          <a:lstStyle>
            <a:lvl1pPr algn="l">
              <a:defRPr sz="1300">
                <a:solidFill>
                  <a:schemeClr val="bg1"/>
                </a:solidFill>
                <a:effectLst>
                  <a:outerShdw blurRad="50800" dist="38100" dir="2400000" algn="t" rotWithShape="0">
                    <a:schemeClr val="tx1"/>
                  </a:outerShdw>
                </a:effectLst>
              </a:defRPr>
            </a:lvl1pPr>
          </a:lstStyle>
          <a:p>
            <a:r>
              <a:rPr lang="en-US" smtClean="0"/>
              <a:t>Refactoring Android Java Code for On-Demand Computation Offloading</a:t>
            </a:r>
            <a:endParaRPr lang="en-US" dirty="0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5981700" y="6477162"/>
            <a:ext cx="2590800" cy="296863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Nguyen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Thi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Thanh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Nha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 - HMCL</a:t>
            </a:r>
            <a:endParaRPr lang="en-US" dirty="0">
              <a:solidFill>
                <a:schemeClr val="bg2"/>
              </a:solidFill>
              <a:effectLst>
                <a:outerShdw blurRad="38100" dist="50800" dir="24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glow rad="635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Tx/>
        <a:buSzPct val="80000"/>
        <a:buFont typeface="Symbol" panose="05050102010706020507" pitchFamily="18" charset="2"/>
        <a:buChar char="·"/>
        <a:defRPr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Tx/>
        <a:buSzPct val="80000"/>
        <a:buFont typeface="Wingdings" panose="05000000000000000000" pitchFamily="2" charset="2"/>
        <a:buChar char="§"/>
        <a:defRPr sz="2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28700" indent="-274320" algn="l" rtl="0" eaLnBrk="1" latinLnBrk="0" hangingPunct="1">
        <a:spcBef>
          <a:spcPts val="500"/>
        </a:spcBef>
        <a:buClrTx/>
        <a:buSzPct val="80000"/>
        <a:buFont typeface="Symbol" panose="05050102010706020507" pitchFamily="18" charset="2"/>
        <a:buChar char="·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Tx/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737360" indent="-228600" algn="l" rtl="0" eaLnBrk="1" latinLnBrk="0" hangingPunct="1">
        <a:spcBef>
          <a:spcPts val="400"/>
        </a:spcBef>
        <a:buClrTx/>
        <a:buSzPct val="80000"/>
        <a:buFont typeface="Symbol" panose="05050102010706020507" pitchFamily="18" charset="2"/>
        <a:buChar char="·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15937" y="3810000"/>
            <a:ext cx="3859213" cy="685800"/>
          </a:xfrm>
        </p:spPr>
        <p:txBody>
          <a:bodyPr>
            <a:normAutofit fontScale="92500"/>
          </a:bodyPr>
          <a:lstStyle/>
          <a:p>
            <a:r>
              <a:rPr lang="en-US" dirty="0"/>
              <a:t>by Ying </a:t>
            </a:r>
            <a:r>
              <a:rPr lang="en-US" dirty="0" smtClean="0"/>
              <a:t>Zhang, Gang Huang, </a:t>
            </a:r>
            <a:r>
              <a:rPr lang="en-US" dirty="0" err="1" smtClean="0"/>
              <a:t>Xuanzhe</a:t>
            </a:r>
            <a:r>
              <a:rPr lang="en-US" dirty="0" smtClean="0"/>
              <a:t> Liu, Wei Zhang, Hong Mei, and </a:t>
            </a:r>
            <a:r>
              <a:rPr lang="en-US" dirty="0" err="1" smtClean="0"/>
              <a:t>Shunxiang</a:t>
            </a:r>
            <a:r>
              <a:rPr lang="en-US" dirty="0" smtClean="0"/>
              <a:t> </a:t>
            </a:r>
            <a:r>
              <a:rPr lang="en-US" dirty="0"/>
              <a:t>Yang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320800" y="1524000"/>
            <a:ext cx="7181850" cy="990600"/>
          </a:xfrm>
        </p:spPr>
        <p:txBody>
          <a:bodyPr/>
          <a:lstStyle/>
          <a:p>
            <a:r>
              <a:rPr lang="en-US" dirty="0"/>
              <a:t>Refactoring Android Java Code for On-Demand Computation Offloading</a:t>
            </a:r>
          </a:p>
        </p:txBody>
      </p:sp>
    </p:spTree>
    <p:extLst>
      <p:ext uri="{BB962C8B-B14F-4D97-AF65-F5344CB8AC3E}">
        <p14:creationId xmlns:p14="http://schemas.microsoft.com/office/powerpoint/2010/main" val="30205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05013"/>
            <a:ext cx="94773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83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Implementation: Detect Movable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Anchored class</a:t>
            </a:r>
          </a:p>
          <a:p>
            <a:pPr lvl="1"/>
            <a:r>
              <a:rPr lang="en-US" dirty="0"/>
              <a:t>Exist “native” </a:t>
            </a:r>
            <a:r>
              <a:rPr lang="en-US" dirty="0" smtClean="0"/>
              <a:t>keyword in class methods</a:t>
            </a:r>
          </a:p>
          <a:p>
            <a:pPr lvl="1"/>
            <a:r>
              <a:rPr lang="en-US" dirty="0" smtClean="0"/>
              <a:t>The class extends/implements/uses </a:t>
            </a:r>
            <a:r>
              <a:rPr lang="en-US" dirty="0"/>
              <a:t>the Android system </a:t>
            </a:r>
            <a:r>
              <a:rPr lang="en-US" dirty="0" smtClean="0"/>
              <a:t>classes</a:t>
            </a:r>
          </a:p>
          <a:p>
            <a:pPr lvl="2"/>
            <a:r>
              <a:rPr lang="en-US" dirty="0"/>
              <a:t>E.g. the “</a:t>
            </a:r>
            <a:r>
              <a:rPr lang="en-US" dirty="0" err="1"/>
              <a:t>android.view.View</a:t>
            </a:r>
            <a:r>
              <a:rPr lang="en-US" dirty="0"/>
              <a:t>” class is used as the parent </a:t>
            </a:r>
            <a:r>
              <a:rPr lang="en-US" dirty="0" smtClean="0"/>
              <a:t>class for </a:t>
            </a:r>
            <a:r>
              <a:rPr lang="en-US" dirty="0"/>
              <a:t>drawing the GUI of an Android </a:t>
            </a:r>
            <a:r>
              <a:rPr lang="en-US" dirty="0" smtClean="0"/>
              <a:t>app</a:t>
            </a:r>
            <a:endParaRPr lang="en-US" dirty="0"/>
          </a:p>
          <a:p>
            <a:r>
              <a:rPr lang="en-US" dirty="0" smtClean="0"/>
              <a:t>Movable class</a:t>
            </a:r>
          </a:p>
          <a:p>
            <a:pPr lvl="1"/>
            <a:r>
              <a:rPr lang="en-US" dirty="0" smtClean="0"/>
              <a:t>The rest of classes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False negative: a </a:t>
            </a:r>
            <a:r>
              <a:rPr lang="en-US" dirty="0"/>
              <a:t>class is </a:t>
            </a:r>
            <a:r>
              <a:rPr lang="en-US" dirty="0" smtClean="0"/>
              <a:t>classified as anchored but it </a:t>
            </a:r>
            <a:r>
              <a:rPr lang="en-US" dirty="0"/>
              <a:t>can actually be </a:t>
            </a:r>
            <a:r>
              <a:rPr lang="en-US" dirty="0" smtClean="0"/>
              <a:t>offloaded.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False positive: a </a:t>
            </a:r>
            <a:r>
              <a:rPr lang="en-US" dirty="0" smtClean="0"/>
              <a:t>class is </a:t>
            </a:r>
            <a:r>
              <a:rPr lang="en-US" dirty="0"/>
              <a:t>classified as </a:t>
            </a:r>
            <a:r>
              <a:rPr lang="en-US" dirty="0" smtClean="0"/>
              <a:t>movable but it cannot be offloaded.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Provides a configuration file in which the naming patterns of anchored classes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8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Generate Proxies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/>
              <a:t>a proxy act exactly like its </a:t>
            </a:r>
            <a:r>
              <a:rPr lang="en-US" dirty="0" err="1"/>
              <a:t>proxied</a:t>
            </a:r>
            <a:r>
              <a:rPr lang="en-US" dirty="0"/>
              <a:t> </a:t>
            </a:r>
            <a:r>
              <a:rPr lang="en-US" dirty="0" smtClean="0"/>
              <a:t>class</a:t>
            </a:r>
          </a:p>
          <a:p>
            <a:pPr lvl="1"/>
            <a:r>
              <a:rPr lang="en-US" dirty="0"/>
              <a:t>the proxy </a:t>
            </a:r>
            <a:r>
              <a:rPr lang="en-US" dirty="0" smtClean="0"/>
              <a:t>will </a:t>
            </a:r>
            <a:r>
              <a:rPr lang="en-US" dirty="0"/>
              <a:t>have the same program structure as the </a:t>
            </a:r>
            <a:r>
              <a:rPr lang="en-US" dirty="0" err="1"/>
              <a:t>proxied</a:t>
            </a:r>
            <a:r>
              <a:rPr lang="en-US" dirty="0"/>
              <a:t> </a:t>
            </a:r>
            <a:r>
              <a:rPr lang="en-US" dirty="0" smtClean="0"/>
              <a:t>class</a:t>
            </a:r>
          </a:p>
          <a:p>
            <a:pPr lvl="2"/>
            <a:r>
              <a:rPr lang="en-US" dirty="0"/>
              <a:t>N extends </a:t>
            </a:r>
            <a:r>
              <a:rPr lang="en-US" dirty="0" err="1"/>
              <a:t>NParent</a:t>
            </a:r>
            <a:r>
              <a:rPr lang="en-US" dirty="0"/>
              <a:t>, </a:t>
            </a:r>
            <a:r>
              <a:rPr lang="en-US" dirty="0" err="1"/>
              <a:t>NProxy</a:t>
            </a:r>
            <a:r>
              <a:rPr lang="en-US" dirty="0"/>
              <a:t> should also extend </a:t>
            </a:r>
            <a:r>
              <a:rPr lang="en-US" dirty="0" err="1"/>
              <a:t>NParent’s</a:t>
            </a:r>
            <a:r>
              <a:rPr lang="en-US" dirty="0"/>
              <a:t> proxy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1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en-US" dirty="0"/>
              <a:t>Evaluated on 3 Android applications</a:t>
            </a:r>
          </a:p>
          <a:p>
            <a:pPr lvl="1" hangingPunct="0"/>
            <a:r>
              <a:rPr lang="en-US" dirty="0"/>
              <a:t>Reduced execution time by 46%-97%</a:t>
            </a:r>
          </a:p>
          <a:p>
            <a:pPr lvl="1" hangingPunct="0"/>
            <a:r>
              <a:rPr lang="en-US" dirty="0"/>
              <a:t>Reduced battery consumption 27%-83%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Android </a:t>
            </a:r>
            <a:r>
              <a:rPr lang="en-US" dirty="0"/>
              <a:t>is open </a:t>
            </a:r>
            <a:r>
              <a:rPr lang="en-US" dirty="0" smtClean="0"/>
              <a:t>source</a:t>
            </a:r>
          </a:p>
          <a:p>
            <a:r>
              <a:rPr lang="en-US" dirty="0" smtClean="0"/>
              <a:t>More </a:t>
            </a:r>
            <a:r>
              <a:rPr lang="en-US" dirty="0"/>
              <a:t>than 59% of smartphone </a:t>
            </a:r>
            <a:r>
              <a:rPr lang="en-US" dirty="0" smtClean="0"/>
              <a:t>market</a:t>
            </a:r>
          </a:p>
          <a:p>
            <a:r>
              <a:rPr lang="en-US" dirty="0" smtClean="0"/>
              <a:t>Limits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Battery </a:t>
            </a:r>
            <a:r>
              <a:rPr lang="en-US" dirty="0"/>
              <a:t>Power</a:t>
            </a:r>
          </a:p>
          <a:p>
            <a:pPr lvl="1" hangingPunct="0"/>
            <a:r>
              <a:rPr lang="en-US" dirty="0"/>
              <a:t>Size</a:t>
            </a:r>
          </a:p>
          <a:p>
            <a:pPr lvl="1" hangingPunct="0"/>
            <a:r>
              <a:rPr lang="en-US" dirty="0"/>
              <a:t>Processing Power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offloading: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Some code can only run in a mobile device</a:t>
            </a:r>
          </a:p>
          <a:p>
            <a:pPr lvl="1" hangingPunct="0"/>
            <a:r>
              <a:rPr lang="en-US" dirty="0"/>
              <a:t>GPS</a:t>
            </a:r>
          </a:p>
          <a:p>
            <a:pPr lvl="1" hangingPunct="0"/>
            <a:r>
              <a:rPr lang="en-US" dirty="0"/>
              <a:t>Accelerometer</a:t>
            </a:r>
          </a:p>
          <a:p>
            <a:pPr lvl="1" hangingPunct="0"/>
            <a:r>
              <a:rPr lang="en-US" dirty="0" smtClean="0"/>
              <a:t>Sensors</a:t>
            </a:r>
          </a:p>
          <a:p>
            <a:pPr marL="45720" indent="0" hangingPunct="0">
              <a:buNone/>
            </a:pPr>
            <a:r>
              <a:rPr lang="en-US" dirty="0" smtClean="0"/>
              <a:t>-&gt; Have to </a:t>
            </a:r>
            <a:r>
              <a:rPr lang="en-US" dirty="0"/>
              <a:t>identify which parts of the app cannot be offloaded</a:t>
            </a:r>
            <a:endParaRPr lang="en-US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reduced execution time must be </a:t>
            </a:r>
            <a:r>
              <a:rPr lang="en-US" dirty="0" smtClean="0"/>
              <a:t>greater than </a:t>
            </a:r>
            <a:r>
              <a:rPr lang="en-US" dirty="0"/>
              <a:t>the network delay caused by computation </a:t>
            </a:r>
            <a:r>
              <a:rPr lang="en-US" dirty="0" smtClean="0"/>
              <a:t>offloading </a:t>
            </a:r>
          </a:p>
          <a:p>
            <a:pPr marL="0" indent="0">
              <a:buNone/>
            </a:pPr>
            <a:r>
              <a:rPr lang="en-US" dirty="0" smtClean="0"/>
              <a:t>-&gt; Have to </a:t>
            </a:r>
            <a:r>
              <a:rPr lang="en-US" dirty="0"/>
              <a:t>calculate which </a:t>
            </a:r>
            <a:r>
              <a:rPr lang="en-US" dirty="0" smtClean="0"/>
              <a:t>parts are </a:t>
            </a:r>
            <a:r>
              <a:rPr lang="en-US" dirty="0"/>
              <a:t>worth </a:t>
            </a:r>
            <a:r>
              <a:rPr lang="en-US" dirty="0" smtClean="0"/>
              <a:t>offloading</a:t>
            </a:r>
          </a:p>
          <a:p>
            <a:r>
              <a:rPr lang="en-US" dirty="0" smtClean="0"/>
              <a:t>Changes of user </a:t>
            </a:r>
            <a:r>
              <a:rPr lang="en-US" dirty="0"/>
              <a:t>requirements and runtime </a:t>
            </a:r>
            <a:r>
              <a:rPr lang="en-US" dirty="0" smtClean="0"/>
              <a:t>environments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 </a:t>
            </a:r>
            <a:r>
              <a:rPr lang="en-US" dirty="0" smtClean="0"/>
              <a:t>Have to consider </a:t>
            </a:r>
            <a:r>
              <a:rPr lang="en-US" dirty="0"/>
              <a:t>such changes in computation offloading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Present a tool, named </a:t>
            </a:r>
            <a:r>
              <a:rPr lang="en-US" dirty="0" err="1"/>
              <a:t>DPartner</a:t>
            </a:r>
            <a:r>
              <a:rPr lang="en-US" dirty="0"/>
              <a:t>, </a:t>
            </a:r>
            <a:r>
              <a:rPr lang="en-US" dirty="0" smtClean="0"/>
              <a:t>that automatically </a:t>
            </a:r>
            <a:r>
              <a:rPr lang="en-US" dirty="0"/>
              <a:t>refactors Android applications to be the </a:t>
            </a:r>
            <a:r>
              <a:rPr lang="en-US" dirty="0" smtClean="0"/>
              <a:t>ones with </a:t>
            </a:r>
            <a:r>
              <a:rPr lang="en-US" dirty="0"/>
              <a:t>computation offloading capability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905000" y="2895600"/>
            <a:ext cx="6400800" cy="156754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Refactoring</a:t>
            </a:r>
          </a:p>
          <a:p>
            <a:pPr algn="ctr"/>
            <a:r>
              <a:rPr lang="en-US" sz="3200" i="1" dirty="0" smtClean="0"/>
              <a:t>restructure </a:t>
            </a:r>
            <a:r>
              <a:rPr lang="en-US" sz="3200" i="1" dirty="0"/>
              <a:t>the given code without altering the external functionality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0002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dirty="0" smtClean="0"/>
              <a:t>Offloading computations </a:t>
            </a:r>
            <a:r>
              <a:rPr lang="en-US" dirty="0"/>
              <a:t>can be implemented as remotely deploying and invoking </a:t>
            </a:r>
            <a:r>
              <a:rPr lang="en-US" dirty="0" smtClean="0"/>
              <a:t>classes performing </a:t>
            </a:r>
            <a:r>
              <a:rPr lang="en-US" dirty="0"/>
              <a:t>the computation</a:t>
            </a:r>
            <a:endParaRPr lang="en-US" dirty="0"/>
          </a:p>
          <a:p>
            <a:pPr lvl="0"/>
            <a:r>
              <a:rPr lang="en-US" dirty="0" smtClean="0"/>
              <a:t>Refactoring is </a:t>
            </a:r>
            <a:r>
              <a:rPr lang="en-US" dirty="0"/>
              <a:t>characterized by three </a:t>
            </a:r>
            <a:r>
              <a:rPr lang="en-US" dirty="0" smtClean="0"/>
              <a:t>aspects</a:t>
            </a:r>
          </a:p>
          <a:p>
            <a:pPr lvl="1"/>
            <a:r>
              <a:rPr lang="en-US" dirty="0" smtClean="0"/>
              <a:t>Source Structure</a:t>
            </a:r>
          </a:p>
          <a:p>
            <a:pPr lvl="2"/>
            <a:r>
              <a:rPr lang="en-US" dirty="0" smtClean="0"/>
              <a:t>Local </a:t>
            </a:r>
            <a:r>
              <a:rPr lang="en-US" dirty="0" smtClean="0"/>
              <a:t>invocation</a:t>
            </a:r>
          </a:p>
          <a:p>
            <a:pPr lvl="2"/>
            <a:r>
              <a:rPr lang="en-US" dirty="0" smtClean="0"/>
              <a:t>Remote invocation</a:t>
            </a:r>
          </a:p>
          <a:p>
            <a:pPr lvl="1"/>
            <a:r>
              <a:rPr lang="en-US" dirty="0" smtClean="0"/>
              <a:t>Target Structure</a:t>
            </a:r>
          </a:p>
          <a:p>
            <a:pPr lvl="2"/>
            <a:r>
              <a:rPr lang="en-US" dirty="0" smtClean="0"/>
              <a:t>On-demand </a:t>
            </a:r>
            <a:r>
              <a:rPr lang="en-US" dirty="0"/>
              <a:t>Remote </a:t>
            </a:r>
            <a:r>
              <a:rPr lang="en-US" dirty="0" smtClean="0"/>
              <a:t>Invocation</a:t>
            </a:r>
          </a:p>
          <a:p>
            <a:pPr lvl="1"/>
            <a:r>
              <a:rPr lang="en-US" dirty="0"/>
              <a:t>Refactoring Steps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Invocation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hangingPunct="0"/>
            <a:r>
              <a:rPr lang="en-US" dirty="0" smtClean="0"/>
              <a:t>Programs </a:t>
            </a:r>
            <a:r>
              <a:rPr lang="en-US" dirty="0"/>
              <a:t>run on local </a:t>
            </a:r>
            <a:r>
              <a:rPr lang="en-US" dirty="0" smtClean="0"/>
              <a:t>processor</a:t>
            </a:r>
          </a:p>
          <a:p>
            <a:pPr hangingPunct="0"/>
            <a:r>
              <a:rPr lang="en-US" dirty="0" smtClean="0"/>
              <a:t>Not </a:t>
            </a:r>
            <a:r>
              <a:rPr lang="en-US" dirty="0"/>
              <a:t>support offloading any computation in class N 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47938"/>
            <a:ext cx="7162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Invocation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 hangingPunct="0"/>
            <a:r>
              <a:rPr lang="en-US" dirty="0" smtClean="0"/>
              <a:t>Class X invoke </a:t>
            </a:r>
            <a:r>
              <a:rPr lang="en-US" dirty="0"/>
              <a:t>the methods of a remote class N</a:t>
            </a:r>
            <a:r>
              <a:rPr lang="en-US" dirty="0" smtClean="0"/>
              <a:t>.</a:t>
            </a:r>
          </a:p>
          <a:p>
            <a:pPr hangingPunct="0"/>
            <a:r>
              <a:rPr lang="en-US" dirty="0" smtClean="0"/>
              <a:t>Support offloading computation </a:t>
            </a:r>
            <a:r>
              <a:rPr lang="en-US" dirty="0"/>
              <a:t>in class N </a:t>
            </a:r>
          </a:p>
          <a:p>
            <a:pPr hangingPunct="0"/>
            <a:endParaRPr lang="en-US" dirty="0"/>
          </a:p>
          <a:p>
            <a:pPr hangingPunct="0"/>
            <a:endParaRPr lang="en-US" dirty="0" smtClean="0"/>
          </a:p>
          <a:p>
            <a:pPr hangingPunct="0"/>
            <a:endParaRPr lang="en-US" dirty="0"/>
          </a:p>
          <a:p>
            <a:pPr hangingPunct="0"/>
            <a:endParaRPr lang="en-US" dirty="0" smtClean="0"/>
          </a:p>
          <a:p>
            <a:pPr hangingPunct="0"/>
            <a:endParaRPr lang="en-US" dirty="0"/>
          </a:p>
          <a:p>
            <a:pPr hangingPunct="0"/>
            <a:endParaRPr lang="en-US" dirty="0" smtClean="0"/>
          </a:p>
          <a:p>
            <a:pPr hangingPunct="0"/>
            <a:endParaRPr lang="en-US" dirty="0" smtClean="0"/>
          </a:p>
          <a:p>
            <a:pPr hangingPunct="0"/>
            <a:endParaRPr lang="en-US" dirty="0" smtClean="0"/>
          </a:p>
          <a:p>
            <a:pPr hangingPunct="0"/>
            <a:r>
              <a:rPr lang="en-US" dirty="0" smtClean="0"/>
              <a:t>Problem: time and energy consuming if N and X are in the same VM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Refactoring Android Java Code for On-Demand Computation Offloading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58" y="2209800"/>
            <a:ext cx="5486400" cy="299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Remote Invocation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76698"/>
            <a:ext cx="7845571" cy="441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533400" y="2667000"/>
            <a:ext cx="4343400" cy="16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Char char="·"/>
              <a:defRPr sz="2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8700" indent="-274320" algn="l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Char char="·"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37360" indent="-228600" algn="l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Char char="·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11" name="Line Callout 2 10"/>
          <p:cNvSpPr/>
          <p:nvPr/>
        </p:nvSpPr>
        <p:spPr>
          <a:xfrm>
            <a:off x="130629" y="3657600"/>
            <a:ext cx="4724400" cy="1887969"/>
          </a:xfrm>
          <a:prstGeom prst="borderCallout2">
            <a:avLst>
              <a:gd name="adj1" fmla="val -2567"/>
              <a:gd name="adj2" fmla="val 76762"/>
              <a:gd name="adj3" fmla="val -12384"/>
              <a:gd name="adj4" fmla="val 74681"/>
              <a:gd name="adj5" fmla="val -25107"/>
              <a:gd name="adj6" fmla="val 88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Forwards </a:t>
            </a:r>
            <a:r>
              <a:rPr lang="en-US" dirty="0">
                <a:solidFill>
                  <a:schemeClr val="tx1"/>
                </a:solidFill>
              </a:rPr>
              <a:t>the method invocations to the latter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Keeps </a:t>
            </a:r>
            <a:r>
              <a:rPr lang="en-US" dirty="0">
                <a:solidFill>
                  <a:schemeClr val="tx1"/>
                </a:solidFill>
              </a:rPr>
              <a:t>unchanged if the location of the </a:t>
            </a:r>
            <a:r>
              <a:rPr lang="en-US" dirty="0" err="1">
                <a:solidFill>
                  <a:schemeClr val="tx1"/>
                </a:solidFill>
              </a:rPr>
              <a:t>proxied</a:t>
            </a:r>
            <a:r>
              <a:rPr lang="en-US" dirty="0">
                <a:solidFill>
                  <a:schemeClr val="tx1"/>
                </a:solidFill>
              </a:rPr>
              <a:t> class N is changed from local to remote, or from one remote server to another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-&gt; program structure will not know if the server or connection is changed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7315200" y="990600"/>
            <a:ext cx="2438400" cy="1295400"/>
          </a:xfrm>
          <a:prstGeom prst="borderCallout2">
            <a:avLst>
              <a:gd name="adj1" fmla="val 106672"/>
              <a:gd name="adj2" fmla="val 22104"/>
              <a:gd name="adj3" fmla="val 119495"/>
              <a:gd name="adj4" fmla="val 22622"/>
              <a:gd name="adj5" fmla="val 144373"/>
              <a:gd name="adj6" fmla="val -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Determine the current location of </a:t>
            </a:r>
            <a:r>
              <a:rPr lang="en-US" sz="1600" dirty="0" smtClean="0">
                <a:solidFill>
                  <a:schemeClr val="tx1"/>
                </a:solidFill>
              </a:rPr>
              <a:t>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Cross network </a:t>
            </a:r>
            <a:r>
              <a:rPr lang="en-US" sz="1600" dirty="0">
                <a:solidFill>
                  <a:schemeClr val="tx1"/>
                </a:solidFill>
              </a:rPr>
              <a:t>communication from X to 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Refactoring </a:t>
            </a:r>
            <a:r>
              <a:rPr lang="en-US" sz="3600" dirty="0"/>
              <a:t>Steps Overview </a:t>
            </a:r>
            <a:r>
              <a:rPr lang="en-US" sz="3600" dirty="0" smtClean="0"/>
              <a:t>– </a:t>
            </a:r>
            <a:r>
              <a:rPr lang="en-US" sz="3600" dirty="0" err="1" smtClean="0"/>
              <a:t>Dpartner</a:t>
            </a:r>
            <a:r>
              <a:rPr lang="en-US" sz="3600" dirty="0" smtClean="0"/>
              <a:t> tool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Refactoring Android Java Code for On-Demand Computation Offloading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5800" y="1143000"/>
            <a:ext cx="5410200" cy="1993632"/>
            <a:chOff x="1524000" y="1143000"/>
            <a:chExt cx="6772275" cy="24955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143000"/>
              <a:ext cx="6772275" cy="249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495141" y="1143000"/>
              <a:ext cx="801133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92080" y="3265402"/>
            <a:ext cx="5562600" cy="1707396"/>
            <a:chOff x="1608463" y="3276600"/>
            <a:chExt cx="7354564" cy="22574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"/>
            <a:stretch/>
          </p:blipFill>
          <p:spPr bwMode="auto">
            <a:xfrm>
              <a:off x="1608463" y="3276600"/>
              <a:ext cx="7354563" cy="22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 rot="16200000">
              <a:off x="1866766" y="4466097"/>
              <a:ext cx="640005" cy="1156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8034796" y="4605793"/>
              <a:ext cx="894436" cy="962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0912" y="4466857"/>
            <a:ext cx="5023975" cy="1853575"/>
            <a:chOff x="1905000" y="4892931"/>
            <a:chExt cx="6686550" cy="24669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892931"/>
              <a:ext cx="6686550" cy="246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 rot="16200000">
              <a:off x="1771502" y="5154720"/>
              <a:ext cx="1105196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Line Callout 2 20"/>
          <p:cNvSpPr/>
          <p:nvPr/>
        </p:nvSpPr>
        <p:spPr>
          <a:xfrm>
            <a:off x="150425" y="2590800"/>
            <a:ext cx="3659575" cy="964931"/>
          </a:xfrm>
          <a:prstGeom prst="borderCallout2">
            <a:avLst>
              <a:gd name="adj1" fmla="val -8912"/>
              <a:gd name="adj2" fmla="val 85562"/>
              <a:gd name="adj3" fmla="val -25960"/>
              <a:gd name="adj4" fmla="val 88444"/>
              <a:gd name="adj5" fmla="val -60168"/>
              <a:gd name="adj6" fmla="val 73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hangingPunct="0">
              <a:buSzPct val="100000"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Two </a:t>
            </a:r>
            <a:r>
              <a:rPr lang="en-US" sz="1600" dirty="0">
                <a:solidFill>
                  <a:schemeClr val="tx1"/>
                </a:solidFill>
              </a:rPr>
              <a:t>Types of classes</a:t>
            </a:r>
          </a:p>
          <a:p>
            <a:pPr marL="331470" indent="-285750" hangingPunct="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Movable</a:t>
            </a:r>
          </a:p>
          <a:p>
            <a:pPr marL="331470" indent="-285750" hangingPunct="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Anchored: use some special resources available only on </a:t>
            </a:r>
            <a:r>
              <a:rPr lang="en-US" sz="1600" dirty="0" smtClean="0">
                <a:solidFill>
                  <a:schemeClr val="tx1"/>
                </a:solidFill>
              </a:rPr>
              <a:t>the phone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Line Callout 2 21"/>
          <p:cNvSpPr/>
          <p:nvPr/>
        </p:nvSpPr>
        <p:spPr>
          <a:xfrm>
            <a:off x="1964871" y="3651165"/>
            <a:ext cx="2075668" cy="838199"/>
          </a:xfrm>
          <a:prstGeom prst="borderCallout2">
            <a:avLst>
              <a:gd name="adj1" fmla="val 36542"/>
              <a:gd name="adj2" fmla="val 102344"/>
              <a:gd name="adj3" fmla="val 49365"/>
              <a:gd name="adj4" fmla="val 107583"/>
              <a:gd name="adj5" fmla="val 30086"/>
              <a:gd name="adj6" fmla="val 126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hangingPunct="0">
              <a:buSzPct val="100000"/>
              <a:buNone/>
            </a:pPr>
            <a:r>
              <a:rPr lang="en-US" sz="1600" dirty="0">
                <a:solidFill>
                  <a:schemeClr val="tx1"/>
                </a:solidFill>
              </a:rPr>
              <a:t>Structure is changed </a:t>
            </a:r>
            <a:r>
              <a:rPr lang="en-US" sz="1600" dirty="0" smtClean="0">
                <a:solidFill>
                  <a:schemeClr val="tx1"/>
                </a:solidFill>
              </a:rPr>
              <a:t>to </a:t>
            </a:r>
            <a:r>
              <a:rPr lang="en-US" sz="1600" dirty="0">
                <a:solidFill>
                  <a:schemeClr val="tx1"/>
                </a:solidFill>
              </a:rPr>
              <a:t>process on remote server.</a:t>
            </a:r>
          </a:p>
        </p:txBody>
      </p:sp>
      <p:sp>
        <p:nvSpPr>
          <p:cNvPr id="23" name="Line Callout 2 22"/>
          <p:cNvSpPr/>
          <p:nvPr/>
        </p:nvSpPr>
        <p:spPr>
          <a:xfrm>
            <a:off x="6400800" y="1143000"/>
            <a:ext cx="3353879" cy="1676400"/>
          </a:xfrm>
          <a:prstGeom prst="borderCallout2">
            <a:avLst>
              <a:gd name="adj1" fmla="val 107971"/>
              <a:gd name="adj2" fmla="val 32143"/>
              <a:gd name="adj3" fmla="val 111053"/>
              <a:gd name="adj4" fmla="val 38357"/>
              <a:gd name="adj5" fmla="val 148269"/>
              <a:gd name="adj6" fmla="val 52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1470" indent="-285750" hangingPunct="0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Classes that frequently </a:t>
            </a:r>
            <a:r>
              <a:rPr lang="en-US" sz="1600" dirty="0" smtClean="0">
                <a:solidFill>
                  <a:schemeClr val="tx1"/>
                </a:solidFill>
              </a:rPr>
              <a:t>interacted </a:t>
            </a:r>
            <a:r>
              <a:rPr lang="en-US" sz="1600" dirty="0">
                <a:solidFill>
                  <a:schemeClr val="tx1"/>
                </a:solidFill>
              </a:rPr>
              <a:t>should be </a:t>
            </a:r>
            <a:r>
              <a:rPr lang="en-US" sz="1600" dirty="0" smtClean="0">
                <a:solidFill>
                  <a:schemeClr val="tx1"/>
                </a:solidFill>
              </a:rPr>
              <a:t>offloaded as a </a:t>
            </a:r>
            <a:r>
              <a:rPr lang="en-US" sz="1600" dirty="0">
                <a:solidFill>
                  <a:schemeClr val="tx1"/>
                </a:solidFill>
              </a:rPr>
              <a:t>whole.</a:t>
            </a:r>
          </a:p>
          <a:p>
            <a:pPr marL="331470" indent="-285750" hangingPunct="0"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Avoid the </a:t>
            </a:r>
            <a:r>
              <a:rPr lang="en-US" sz="1600" dirty="0">
                <a:solidFill>
                  <a:schemeClr val="tx1"/>
                </a:solidFill>
              </a:rPr>
              <a:t>time-consuming network </a:t>
            </a:r>
            <a:r>
              <a:rPr lang="en-US" sz="1600" dirty="0" smtClean="0">
                <a:solidFill>
                  <a:schemeClr val="tx1"/>
                </a:solidFill>
              </a:rPr>
              <a:t>communication</a:t>
            </a:r>
          </a:p>
          <a:p>
            <a:pPr marL="331470" indent="-285750" hangingPunct="0"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Help accelerate </a:t>
            </a:r>
            <a:r>
              <a:rPr lang="en-US" sz="1600" dirty="0">
                <a:solidFill>
                  <a:schemeClr val="tx1"/>
                </a:solidFill>
              </a:rPr>
              <a:t>runtime decision</a:t>
            </a:r>
          </a:p>
        </p:txBody>
      </p:sp>
      <p:sp>
        <p:nvSpPr>
          <p:cNvPr id="24" name="Line Callout 2 23"/>
          <p:cNvSpPr/>
          <p:nvPr/>
        </p:nvSpPr>
        <p:spPr>
          <a:xfrm>
            <a:off x="6324600" y="5257800"/>
            <a:ext cx="2471872" cy="1062632"/>
          </a:xfrm>
          <a:prstGeom prst="borderCallout2">
            <a:avLst>
              <a:gd name="adj1" fmla="val 35065"/>
              <a:gd name="adj2" fmla="val -2614"/>
              <a:gd name="adj3" fmla="val 9564"/>
              <a:gd name="adj4" fmla="val -6684"/>
              <a:gd name="adj5" fmla="val -4989"/>
              <a:gd name="adj6" fmla="val -118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hangingPunct="0">
              <a:buSzPct val="100000"/>
              <a:buNone/>
            </a:pPr>
            <a:r>
              <a:rPr lang="en-US" sz="1600" dirty="0">
                <a:solidFill>
                  <a:schemeClr val="tx1"/>
                </a:solidFill>
              </a:rPr>
              <a:t>The Java byte code and resources are packaged and generated into two deployable files</a:t>
            </a:r>
            <a:r>
              <a:rPr lang="en-US" sz="1600" dirty="0" smtClean="0">
                <a:solidFill>
                  <a:schemeClr val="tx1"/>
                </a:solidFill>
              </a:rPr>
              <a:t>.  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Bihax">
  <a:themeElements>
    <a:clrScheme name="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BACC6"/>
      </a:accent1>
      <a:accent2>
        <a:srgbClr val="E36C09"/>
      </a:accent2>
      <a:accent3>
        <a:srgbClr val="9BBB59"/>
      </a:accent3>
      <a:accent4>
        <a:srgbClr val="8064A2"/>
      </a:accent4>
      <a:accent5>
        <a:srgbClr val="4F81BD"/>
      </a:accent5>
      <a:accent6>
        <a:srgbClr val="CC3300"/>
      </a:accent6>
      <a:hlink>
        <a:srgbClr val="0000FF"/>
      </a:hlink>
      <a:folHlink>
        <a:srgbClr val="800080"/>
      </a:folHlink>
    </a:clrScheme>
    <a:fontScheme name="TN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Bihax</Template>
  <TotalTime>17859</TotalTime>
  <Words>627</Words>
  <Application>Microsoft Office PowerPoint</Application>
  <PresentationFormat>A4 Paper (210x297 mm)</PresentationFormat>
  <Paragraphs>117</Paragraphs>
  <Slides>14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Bihax</vt:lpstr>
      <vt:lpstr>PowerPoint Presentation</vt:lpstr>
      <vt:lpstr>Android</vt:lpstr>
      <vt:lpstr>Computation offloading: Issues</vt:lpstr>
      <vt:lpstr>Solution?</vt:lpstr>
      <vt:lpstr>Design Pattern</vt:lpstr>
      <vt:lpstr>Local Invocation</vt:lpstr>
      <vt:lpstr>Remote Invocation</vt:lpstr>
      <vt:lpstr>On-Demand Remote Invocation</vt:lpstr>
      <vt:lpstr>Refactoring Steps Overview – Dpartner tool</vt:lpstr>
      <vt:lpstr>An Illustrative Example</vt:lpstr>
      <vt:lpstr>Implementation: Detect Movable Classes</vt:lpstr>
      <vt:lpstr>Implementation: Generate Proxies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Bihax</dc:creator>
  <cp:lastModifiedBy>Bihax</cp:lastModifiedBy>
  <cp:revision>43</cp:revision>
  <dcterms:created xsi:type="dcterms:W3CDTF">2014-07-07T11:44:29Z</dcterms:created>
  <dcterms:modified xsi:type="dcterms:W3CDTF">2014-07-21T01:31:19Z</dcterms:modified>
</cp:coreProperties>
</file>