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"/>
  </p:notesMasterIdLst>
  <p:sldIdLst>
    <p:sldId id="256" r:id="rId2"/>
    <p:sldId id="274" r:id="rId3"/>
    <p:sldId id="275" r:id="rId4"/>
    <p:sldId id="285" r:id="rId5"/>
    <p:sldId id="277" r:id="rId6"/>
    <p:sldId id="278" r:id="rId7"/>
    <p:sldId id="279" r:id="rId8"/>
    <p:sldId id="280" r:id="rId9"/>
    <p:sldId id="282" r:id="rId10"/>
    <p:sldId id="284" r:id="rId11"/>
    <p:sldId id="286" r:id="rId12"/>
    <p:sldId id="287" r:id="rId13"/>
    <p:sldId id="283" r:id="rId14"/>
    <p:sldId id="272" r:id="rId15"/>
  </p:sldIdLst>
  <p:sldSz cx="9906000" cy="6858000" type="A4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0097" autoAdjust="0"/>
  </p:normalViewPr>
  <p:slideViewPr>
    <p:cSldViewPr>
      <p:cViewPr varScale="1">
        <p:scale>
          <a:sx n="83" d="100"/>
          <a:sy n="83" d="100"/>
        </p:scale>
        <p:origin x="-582" y="-102"/>
      </p:cViewPr>
      <p:guideLst>
        <p:guide orient="horz" pos="216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09E9E8-E599-4DCC-AA2D-CEE2AEF02186}" type="datetimeFigureOut">
              <a:rPr lang="en-US" smtClean="0"/>
              <a:t>7/9/2014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52500" y="685800"/>
            <a:ext cx="4953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AC3C0D1-A2B1-42FF-8F56-02FD744770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32930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3C0D1-A2B1-42FF-8F56-02FD744770C0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166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3C0D1-A2B1-42FF-8F56-02FD744770C0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8691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3C0D1-A2B1-42FF-8F56-02FD744770C0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348827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3C0D1-A2B1-42FF-8F56-02FD744770C0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784335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3C0D1-A2B1-42FF-8F56-02FD744770C0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200152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3C0D1-A2B1-42FF-8F56-02FD744770C0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219164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eriod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3C0D1-A2B1-42FF-8F56-02FD744770C0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91893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microsoft.com/office/2007/relationships/hdphoto" Target="../media/hdphoto2.wdp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bg bwMode="blackGray">
      <p:bgPr>
        <a:blipFill dpi="0" rotWithShape="1">
          <a:blip r:embed="rId2">
            <a:lum bright="42000" contrast="-68000"/>
          </a:blip>
          <a:srcRect/>
          <a:stretch>
            <a:fillRect l="-30000" t="-20000" r="-2000" b="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white">
          <a:xfrm>
            <a:off x="0" y="5971032"/>
            <a:ext cx="9906000" cy="886968"/>
          </a:xfrm>
          <a:prstGeom prst="rect">
            <a:avLst/>
          </a:prstGeom>
          <a:blipFill dpi="0"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-30000"/>
                      </a14:imgEffect>
                    </a14:imgLayer>
                  </a14:imgProps>
                </a:ext>
              </a:extLst>
            </a:blip>
            <a:srcRect/>
            <a:stretch>
              <a:fillRect l="-20000"/>
            </a:stretch>
          </a:blip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effectLst>
                <a:glow rad="228600">
                  <a:schemeClr val="accent6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9" name="Subtitle 8"/>
          <p:cNvSpPr>
            <a:spLocks noGrp="1"/>
          </p:cNvSpPr>
          <p:nvPr>
            <p:ph type="subTitle" idx="1" hasCustomPrompt="1"/>
          </p:nvPr>
        </p:nvSpPr>
        <p:spPr>
          <a:xfrm>
            <a:off x="6781800" y="6096000"/>
            <a:ext cx="2876548" cy="685800"/>
          </a:xfrm>
          <a:noFill/>
        </p:spPr>
        <p:txBody>
          <a:bodyPr anchor="ctr">
            <a:normAutofit/>
          </a:bodyPr>
          <a:lstStyle>
            <a:lvl1pPr marL="0" indent="0" algn="r">
              <a:buNone/>
              <a:defRPr sz="2600">
                <a:solidFill>
                  <a:schemeClr val="bg2"/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 dirty="0" err="1" smtClean="0"/>
              <a:t>Myongji</a:t>
            </a:r>
            <a:r>
              <a:rPr lang="en-US" dirty="0" smtClean="0"/>
              <a:t> University</a:t>
            </a:r>
            <a:endParaRPr lang="en-US" dirty="0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304800" y="6068699"/>
            <a:ext cx="159385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chemeClr val="bg2"/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</a:effectLst>
              </a:defRPr>
            </a:lvl1pPr>
          </a:lstStyle>
          <a:p>
            <a:fld id="{6E7CCBBD-F9D5-45E6-B4D3-9B79B653FEC6}" type="datetime1">
              <a:rPr lang="en-US" smtClean="0"/>
              <a:t>7/9/2014</a:t>
            </a:fld>
            <a:endParaRPr lang="en-US"/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2"/>
          </p:nvPr>
        </p:nvSpPr>
        <p:spPr>
          <a:xfrm>
            <a:off x="515937" y="3657600"/>
            <a:ext cx="4767263" cy="685800"/>
          </a:xfrm>
        </p:spPr>
        <p:txBody>
          <a:bodyPr/>
          <a:lstStyle>
            <a:lvl1pPr marL="0" indent="0">
              <a:buFontTx/>
              <a:buNone/>
              <a:defRPr sz="1700" i="1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1"/>
          </p:nvPr>
        </p:nvSpPr>
        <p:spPr>
          <a:xfrm>
            <a:off x="1320800" y="2438400"/>
            <a:ext cx="7181850" cy="990600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4400" i="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Subtitle 8"/>
          <p:cNvSpPr txBox="1">
            <a:spLocks/>
          </p:cNvSpPr>
          <p:nvPr/>
        </p:nvSpPr>
        <p:spPr>
          <a:xfrm>
            <a:off x="5530852" y="4419600"/>
            <a:ext cx="3962398" cy="685800"/>
          </a:xfrm>
          <a:prstGeom prst="rect">
            <a:avLst/>
          </a:prstGeom>
          <a:noFill/>
        </p:spPr>
        <p:txBody>
          <a:bodyPr vert="horz" anchor="ctr">
            <a:noAutofit/>
          </a:bodyPr>
          <a:lstStyle>
            <a:lvl1pPr marL="0" indent="0" algn="r" rtl="0" eaLnBrk="1" latinLnBrk="0" hangingPunct="1">
              <a:spcBef>
                <a:spcPts val="700"/>
              </a:spcBef>
              <a:buClrTx/>
              <a:buSzPct val="80000"/>
              <a:buFont typeface="Symbol" panose="05050102010706020507" pitchFamily="18" charset="2"/>
              <a:buNone/>
              <a:defRPr sz="2600" kern="1200">
                <a:solidFill>
                  <a:schemeClr val="bg2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 algn="ctr" rtl="0" eaLnBrk="1" latinLnBrk="0" hangingPunct="1">
              <a:spcBef>
                <a:spcPts val="550"/>
              </a:spcBef>
              <a:buClrTx/>
              <a:buSzPct val="80000"/>
              <a:buFont typeface="Wingdings" panose="05000000000000000000" pitchFamily="2" charset="2"/>
              <a:buNone/>
              <a:defRPr sz="26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2pPr>
            <a:lvl3pPr marL="914400" indent="0" algn="ctr" rtl="0" eaLnBrk="1" latinLnBrk="0" hangingPunct="1">
              <a:spcBef>
                <a:spcPts val="500"/>
              </a:spcBef>
              <a:buClrTx/>
              <a:buSzPct val="80000"/>
              <a:buFont typeface="Symbol" panose="05050102010706020507" pitchFamily="18" charset="2"/>
              <a:buNone/>
              <a:defRPr sz="23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3pPr>
            <a:lvl4pPr marL="1371600" indent="0" algn="ctr" rtl="0" eaLnBrk="1" latinLnBrk="0" hangingPunct="1">
              <a:spcBef>
                <a:spcPts val="400"/>
              </a:spcBef>
              <a:buClrTx/>
              <a:buSzPct val="80000"/>
              <a:buFont typeface="Wingdings" panose="05000000000000000000" pitchFamily="2" charset="2"/>
              <a:buNone/>
              <a:defRPr sz="20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4pPr>
            <a:lvl5pPr marL="1828800" indent="0" algn="ctr" rtl="0" eaLnBrk="1" latinLnBrk="0" hangingPunct="1">
              <a:spcBef>
                <a:spcPts val="400"/>
              </a:spcBef>
              <a:buClrTx/>
              <a:buSzPct val="80000"/>
              <a:buFont typeface="Symbol" panose="05050102010706020507" pitchFamily="18" charset="2"/>
              <a:buNone/>
              <a:defRPr sz="20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5pPr>
            <a:lvl6pPr marL="22860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/>
              <a:buNone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"/>
              <a:buNone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"/>
              <a:buNone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"/>
              <a:buNone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Nguyen</a:t>
            </a:r>
            <a:r>
              <a:rPr lang="en-US" sz="2400" baseline="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aseline="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Thi</a:t>
            </a:r>
            <a:r>
              <a:rPr lang="en-US" sz="2400" baseline="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aseline="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Thanh</a:t>
            </a:r>
            <a:r>
              <a:rPr lang="en-US" sz="2400" baseline="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aseline="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Nha</a:t>
            </a:r>
            <a:endParaRPr lang="en-US" sz="2400" baseline="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2400" baseline="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HMCL</a:t>
            </a:r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F7FB70-E00B-4020-9F86-F4A3BE6701C0}" type="datetime1">
              <a:rPr lang="en-US" smtClean="0"/>
              <a:t>7/9/2014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Refactoring Android Java Code for On-Demand Computation Offloading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38695-AF56-4471-9CA8-DA4111AB2E5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99300" y="609605"/>
            <a:ext cx="2228850" cy="5516563"/>
          </a:xfrm>
        </p:spPr>
        <p:txBody>
          <a:bodyPr vert="eaVert"/>
          <a:lstStyle>
            <a:lvl1pPr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95300" y="609600"/>
            <a:ext cx="6026150" cy="551656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099300" y="6248407"/>
            <a:ext cx="239395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2FE94DD-3322-4E08-A9D2-1A1F605E0429}" type="datetime1">
              <a:rPr lang="en-US" smtClean="0"/>
              <a:t>7/9/2014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95304" y="6248212"/>
            <a:ext cx="603794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smtClean="0"/>
              <a:t>Refactoring Android Java Code for On-Demand Computation Offloading</a:t>
            </a:r>
            <a:endParaRPr lang="en-US"/>
          </a:p>
        </p:txBody>
      </p:sp>
      <p:sp>
        <p:nvSpPr>
          <p:cNvPr id="7" name="Rectangle 6"/>
          <p:cNvSpPr/>
          <p:nvPr/>
        </p:nvSpPr>
        <p:spPr bwMode="white">
          <a:xfrm>
            <a:off x="6604345" y="0"/>
            <a:ext cx="34671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6653875" y="609600"/>
            <a:ext cx="24765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6653875" y="0"/>
            <a:ext cx="24765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6511000" y="134278"/>
            <a:ext cx="533400" cy="264849"/>
          </a:xfrm>
        </p:spPr>
        <p:txBody>
          <a:bodyPr/>
          <a:lstStyle/>
          <a:p>
            <a:fld id="{1D338695-AF56-4471-9CA8-DA4111AB2E5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Title Slide">
    <p:bg>
      <p:bgPr>
        <a:blipFill dpi="0" rotWithShape="1">
          <a:blip r:embed="rId2">
            <a:lum bright="42000" contrast="-68000"/>
          </a:blip>
          <a:srcRect/>
          <a:stretch>
            <a:fillRect l="-30000" t="-20000" r="-2000" b="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white">
          <a:xfrm>
            <a:off x="0" y="5971032"/>
            <a:ext cx="9906000" cy="886968"/>
          </a:xfrm>
          <a:prstGeom prst="rect">
            <a:avLst/>
          </a:prstGeom>
          <a:blipFill dpi="0"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-35000"/>
                      </a14:imgEffect>
                    </a14:imgLayer>
                  </a14:imgProps>
                </a:ext>
              </a:extLst>
            </a:blip>
            <a:srcRect/>
            <a:stretch>
              <a:fillRect l="-20000"/>
            </a:stretch>
          </a:blip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1568450" y="1600200"/>
            <a:ext cx="7016750" cy="1828800"/>
          </a:xfrm>
        </p:spPr>
        <p:txBody>
          <a:bodyPr anchor="b"/>
          <a:lstStyle>
            <a:lvl1pPr algn="ctr">
              <a:defRPr cap="all" baseline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9" name="Subtitle 8"/>
          <p:cNvSpPr>
            <a:spLocks noGrp="1"/>
          </p:cNvSpPr>
          <p:nvPr>
            <p:ph type="subTitle" idx="1" hasCustomPrompt="1"/>
          </p:nvPr>
        </p:nvSpPr>
        <p:spPr>
          <a:xfrm>
            <a:off x="2803398" y="6080760"/>
            <a:ext cx="7102602" cy="685800"/>
          </a:xfrm>
          <a:noFill/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chemeClr val="bg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 dirty="0" smtClean="0"/>
              <a:t>        Nguyen </a:t>
            </a:r>
            <a:r>
              <a:rPr lang="en-US" dirty="0" err="1" smtClean="0"/>
              <a:t>Thi</a:t>
            </a:r>
            <a:r>
              <a:rPr lang="en-US" dirty="0" smtClean="0"/>
              <a:t> </a:t>
            </a:r>
            <a:r>
              <a:rPr lang="en-US" dirty="0" err="1" smtClean="0"/>
              <a:t>Thanh</a:t>
            </a:r>
            <a:r>
              <a:rPr lang="en-US" dirty="0" smtClean="0"/>
              <a:t> </a:t>
            </a:r>
            <a:r>
              <a:rPr lang="en-US" dirty="0" err="1" smtClean="0"/>
              <a:t>Nha</a:t>
            </a:r>
            <a:r>
              <a:rPr lang="en-US" dirty="0" smtClean="0"/>
              <a:t> - HMCL</a:t>
            </a:r>
            <a:endParaRPr lang="en-US" dirty="0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82550" y="6068699"/>
            <a:ext cx="18161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fld id="{855A71D4-6A30-4B8E-8014-16E8C3BA3D46}" type="datetime1">
              <a:rPr lang="en-US" smtClean="0"/>
              <a:t>7/9/2014</a:t>
            </a:fld>
            <a:endParaRPr lang="en-US"/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2"/>
          </p:nvPr>
        </p:nvSpPr>
        <p:spPr>
          <a:xfrm>
            <a:off x="515937" y="3810000"/>
            <a:ext cx="4767263" cy="685800"/>
          </a:xfrm>
        </p:spPr>
        <p:txBody>
          <a:bodyPr/>
          <a:lstStyle>
            <a:lvl1pPr marL="0" indent="0">
              <a:buFontTx/>
              <a:buNone/>
              <a:defRPr sz="1700" i="1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9" name="Subtitle 8"/>
          <p:cNvSpPr txBox="1">
            <a:spLocks/>
          </p:cNvSpPr>
          <p:nvPr/>
        </p:nvSpPr>
        <p:spPr>
          <a:xfrm>
            <a:off x="5530852" y="4419600"/>
            <a:ext cx="3962398" cy="685800"/>
          </a:xfrm>
          <a:prstGeom prst="rect">
            <a:avLst/>
          </a:prstGeom>
          <a:noFill/>
        </p:spPr>
        <p:txBody>
          <a:bodyPr vert="horz" anchor="ctr">
            <a:noAutofit/>
          </a:bodyPr>
          <a:lstStyle>
            <a:lvl1pPr marL="0" indent="0" algn="r" rtl="0" eaLnBrk="1" latinLnBrk="0" hangingPunct="1">
              <a:spcBef>
                <a:spcPts val="700"/>
              </a:spcBef>
              <a:buClrTx/>
              <a:buSzPct val="80000"/>
              <a:buFont typeface="Symbol" panose="05050102010706020507" pitchFamily="18" charset="2"/>
              <a:buNone/>
              <a:defRPr sz="2600" kern="1200">
                <a:solidFill>
                  <a:schemeClr val="bg2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 algn="ctr" rtl="0" eaLnBrk="1" latinLnBrk="0" hangingPunct="1">
              <a:spcBef>
                <a:spcPts val="550"/>
              </a:spcBef>
              <a:buClrTx/>
              <a:buSzPct val="80000"/>
              <a:buFont typeface="Wingdings" panose="05000000000000000000" pitchFamily="2" charset="2"/>
              <a:buNone/>
              <a:defRPr sz="26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2pPr>
            <a:lvl3pPr marL="914400" indent="0" algn="ctr" rtl="0" eaLnBrk="1" latinLnBrk="0" hangingPunct="1">
              <a:spcBef>
                <a:spcPts val="500"/>
              </a:spcBef>
              <a:buClrTx/>
              <a:buSzPct val="80000"/>
              <a:buFont typeface="Symbol" panose="05050102010706020507" pitchFamily="18" charset="2"/>
              <a:buNone/>
              <a:defRPr sz="23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3pPr>
            <a:lvl4pPr marL="1371600" indent="0" algn="ctr" rtl="0" eaLnBrk="1" latinLnBrk="0" hangingPunct="1">
              <a:spcBef>
                <a:spcPts val="400"/>
              </a:spcBef>
              <a:buClrTx/>
              <a:buSzPct val="80000"/>
              <a:buFont typeface="Wingdings" panose="05000000000000000000" pitchFamily="2" charset="2"/>
              <a:buNone/>
              <a:defRPr sz="20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4pPr>
            <a:lvl5pPr marL="1828800" indent="0" algn="ctr" rtl="0" eaLnBrk="1" latinLnBrk="0" hangingPunct="1">
              <a:spcBef>
                <a:spcPts val="400"/>
              </a:spcBef>
              <a:buClrTx/>
              <a:buSzPct val="80000"/>
              <a:buFont typeface="Symbol" panose="05050102010706020507" pitchFamily="18" charset="2"/>
              <a:buNone/>
              <a:defRPr sz="20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5pPr>
            <a:lvl6pPr marL="22860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/>
              <a:buNone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"/>
              <a:buNone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"/>
              <a:buNone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"/>
              <a:buNone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Nguyen</a:t>
            </a:r>
            <a:r>
              <a:rPr lang="en-US" sz="2400" baseline="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aseline="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Thi</a:t>
            </a:r>
            <a:r>
              <a:rPr lang="en-US" sz="2400" baseline="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aseline="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Thanh</a:t>
            </a:r>
            <a:r>
              <a:rPr lang="en-US" sz="2400" baseline="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aseline="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Nha</a:t>
            </a:r>
            <a:endParaRPr lang="en-US" sz="2400" baseline="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2400" baseline="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HMCL</a:t>
            </a:r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E93D63-CFEA-48D4-9902-CCED703BFE24}" type="datetime1">
              <a:rPr lang="en-US" smtClean="0"/>
              <a:t>7/9/2014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Refactoring Android Java Code for On-Demand Computation Offloading</a:t>
            </a:r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1D338695-AF56-4471-9CA8-DA4111AB2E5F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Content Placeholder 2"/>
          <p:cNvSpPr>
            <a:spLocks noGrp="1"/>
          </p:cNvSpPr>
          <p:nvPr>
            <p:ph idx="13"/>
          </p:nvPr>
        </p:nvSpPr>
        <p:spPr>
          <a:xfrm>
            <a:off x="495300" y="1219200"/>
            <a:ext cx="9080500" cy="5181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0400" y="76200"/>
            <a:ext cx="87503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D5976-712A-425F-8687-72C386A171A7}" type="datetime1">
              <a:rPr lang="en-US" smtClean="0"/>
              <a:t>7/9/2014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Refactoring Android Java Code for On-Demand Computation Offloading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1D338695-AF56-4471-9CA8-DA4111AB2E5F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2559050" y="1752600"/>
            <a:ext cx="6934200" cy="4419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pic>
        <p:nvPicPr>
          <p:cNvPr id="8" name="Picture 7" descr="sm_pencil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3705" y="1755653"/>
            <a:ext cx="1749916" cy="2145615"/>
          </a:xfrm>
          <a:prstGeom prst="rect">
            <a:avLst/>
          </a:prstGeom>
          <a:ln w="50800" cap="sq" cmpd="dbl">
            <a:solidFill>
              <a:schemeClr val="accent2"/>
            </a:solidFill>
            <a:miter lim="800000"/>
          </a:ln>
        </p:spPr>
      </p:pic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2130426"/>
            <a:ext cx="84201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DAF941-961F-4708-9586-283DB6423687}" type="datetime1">
              <a:rPr lang="en-US" smtClean="0"/>
              <a:t>7/9/2014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Refactoring Android Java Code for On-Demand Computation Offloading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38695-AF56-4471-9CA8-DA4111AB2E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75255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1713CC-1831-465E-9B2B-955DE43EB861}" type="datetime1">
              <a:rPr lang="en-US" smtClean="0"/>
              <a:t>7/9/2014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1D338695-AF56-4471-9CA8-DA4111AB2E5F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Content Placeholder 2"/>
          <p:cNvSpPr>
            <a:spLocks noGrp="1"/>
          </p:cNvSpPr>
          <p:nvPr>
            <p:ph idx="13"/>
          </p:nvPr>
        </p:nvSpPr>
        <p:spPr>
          <a:xfrm>
            <a:off x="495300" y="1219200"/>
            <a:ext cx="9080500" cy="5181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81000" y="6449388"/>
            <a:ext cx="5299870" cy="310957"/>
          </a:xfrm>
          <a:prstGeom prst="rect">
            <a:avLst/>
          </a:prstGeom>
        </p:spPr>
        <p:txBody>
          <a:bodyPr vert="horz" anchor="ctr"/>
          <a:lstStyle>
            <a:lvl1pPr algn="l">
              <a:defRPr sz="1300">
                <a:solidFill>
                  <a:schemeClr val="bg1"/>
                </a:solidFill>
                <a:effectLst>
                  <a:outerShdw blurRad="50800" dist="38100" dir="2400000" algn="t" rotWithShape="0">
                    <a:schemeClr val="tx1"/>
                  </a:outerShdw>
                </a:effectLst>
              </a:defRPr>
            </a:lvl1pPr>
          </a:lstStyle>
          <a:p>
            <a:r>
              <a:rPr lang="en-US" smtClean="0"/>
              <a:t>Refactoring Android Java Code for On-Demand Computation Offloading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98650" y="2743200"/>
            <a:ext cx="7716706" cy="1673225"/>
          </a:xfrm>
        </p:spPr>
        <p:txBody>
          <a:bodyPr anchor="t"/>
          <a:lstStyle>
            <a:lvl1pPr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Rectangle 6"/>
          <p:cNvSpPr/>
          <p:nvPr/>
        </p:nvSpPr>
        <p:spPr bwMode="white">
          <a:xfrm>
            <a:off x="0" y="1828805"/>
            <a:ext cx="9906000" cy="838199"/>
          </a:xfrm>
          <a:prstGeom prst="rect">
            <a:avLst/>
          </a:prstGeom>
          <a:blipFill dpi="0"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-35000"/>
                      </a14:imgEffect>
                    </a14:imgLayer>
                  </a14:imgProps>
                </a:ext>
              </a:extLst>
            </a:blip>
            <a:srcRect/>
            <a:stretch>
              <a:fillRect l="-20000"/>
            </a:stretch>
          </a:blip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1600200"/>
            <a:ext cx="1403350" cy="990600"/>
          </a:xfrm>
          <a:prstGeom prst="rect">
            <a:avLst/>
          </a:prstGeom>
          <a:noFill/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98650" y="1828805"/>
            <a:ext cx="8007350" cy="752475"/>
          </a:xfrm>
          <a:noFill/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ACE5B576-04AB-4624-A80C-9854F87A0D42}" type="datetime1">
              <a:rPr lang="en-US" smtClean="0"/>
              <a:t>7/9/2014</a:t>
            </a:fld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165100" y="1889124"/>
            <a:ext cx="140335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1D338695-AF56-4471-9CA8-DA4111AB2E5F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smtClean="0"/>
              <a:t>Refactoring Android Java Code for On-Demand Computation Offloading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660400" y="1589567"/>
            <a:ext cx="4210050" cy="4572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5248643" y="1589567"/>
            <a:ext cx="4210050" cy="4572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335B3998-0D56-477B-AF6A-C535713665AB}" type="datetime1">
              <a:rPr lang="en-US" smtClean="0"/>
              <a:t>7/9/2014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1D338695-AF56-4471-9CA8-DA4111AB2E5F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r>
              <a:rPr lang="en-US" smtClean="0"/>
              <a:t>Refactoring Android Java Code for On-Demand Computation Offloading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2" y="-1"/>
            <a:ext cx="8686800" cy="990601"/>
          </a:xfrm>
        </p:spPr>
        <p:txBody>
          <a:bodyPr anchor="ctr"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660400" y="2438400"/>
            <a:ext cx="4210050" cy="3581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5200650" y="2438400"/>
            <a:ext cx="4210050" cy="3581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587A0C86-B74E-455B-B771-40FD539CC010}" type="datetime1">
              <a:rPr lang="en-US" smtClean="0"/>
              <a:t>7/9/2014</a:t>
            </a:fld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1D338695-AF56-4471-9CA8-DA4111AB2E5F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r>
              <a:rPr lang="en-US" smtClean="0"/>
              <a:t>Refactoring Android Java Code for On-Demand Computation Offloading</a:t>
            </a:r>
            <a:endParaRPr lang="en-US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"/>
          </p:nvPr>
        </p:nvSpPr>
        <p:spPr>
          <a:xfrm>
            <a:off x="660400" y="1752600"/>
            <a:ext cx="421005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3"/>
          </p:nvPr>
        </p:nvSpPr>
        <p:spPr>
          <a:xfrm>
            <a:off x="5200650" y="1752600"/>
            <a:ext cx="421005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CE2DE4-A709-4D92-9A58-88BDEC772D47}" type="datetime1">
              <a:rPr lang="en-US" smtClean="0"/>
              <a:t>7/9/2014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Refactoring Android Java Code for On-Demand Computation Offloading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1D338695-AF56-4471-9CA8-DA4111AB2E5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838FB71E-4B7A-4B16-AD64-EDF27251E0AF}" type="datetime1">
              <a:rPr lang="en-US" smtClean="0"/>
              <a:t>7/9/2014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smtClean="0"/>
              <a:t>Refactoring Android Java Code for On-Demand Computation Offloading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6477000"/>
            <a:ext cx="577850" cy="3048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D338695-AF56-4471-9CA8-DA4111AB2E5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3228" y="0"/>
            <a:ext cx="8750300" cy="99060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3918E-677C-4864-A29E-8F36168DA11E}" type="datetime1">
              <a:rPr lang="en-US" smtClean="0"/>
              <a:t>7/9/2014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Refactoring Android Java Code for On-Demand Computation Offloading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1D338695-AF56-4471-9CA8-DA4111AB2E5F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2559050" y="1752600"/>
            <a:ext cx="6934200" cy="4419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pic>
        <p:nvPicPr>
          <p:cNvPr id="8" name="Picture 7" descr="sm_pencil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3705" y="1755653"/>
            <a:ext cx="1749916" cy="2145615"/>
          </a:xfrm>
          <a:prstGeom prst="rect">
            <a:avLst/>
          </a:prstGeom>
          <a:ln w="50800" cap="sq" cmpd="dbl">
            <a:solidFill>
              <a:schemeClr val="accent2"/>
            </a:solidFill>
            <a:miter lim="800000"/>
          </a:ln>
        </p:spPr>
      </p:pic>
      <p:pic>
        <p:nvPicPr>
          <p:cNvPr id="10" name="Picture 9" descr="sm_pencil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3705" y="1755653"/>
            <a:ext cx="1749916" cy="2145615"/>
          </a:xfrm>
          <a:prstGeom prst="rect">
            <a:avLst/>
          </a:prstGeom>
          <a:ln w="50800" cap="sq" cmpd="dbl">
            <a:solidFill>
              <a:schemeClr val="accent2"/>
            </a:solidFill>
            <a:miter lim="800000"/>
          </a:ln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33550" y="5486400"/>
            <a:ext cx="79248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Rectangle 7"/>
          <p:cNvSpPr/>
          <p:nvPr/>
        </p:nvSpPr>
        <p:spPr bwMode="white">
          <a:xfrm>
            <a:off x="-9906" y="4572000"/>
            <a:ext cx="9906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1674114" y="4654296"/>
            <a:ext cx="8231886" cy="713232"/>
          </a:xfrm>
          <a:prstGeom prst="rect">
            <a:avLst/>
          </a:prstGeom>
          <a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-35000"/>
                      </a14:imgEffect>
                    </a14:imgLayer>
                  </a14:imgProps>
                </a:ext>
              </a:extLst>
            </a:blip>
            <a:stretch>
              <a:fillRect/>
            </a:stretch>
          </a:blip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33550" y="4648200"/>
            <a:ext cx="79248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Rectangle 10"/>
          <p:cNvSpPr/>
          <p:nvPr/>
        </p:nvSpPr>
        <p:spPr bwMode="white">
          <a:xfrm>
            <a:off x="1568450" y="0"/>
            <a:ext cx="108966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>
          <a:xfrm>
            <a:off x="6769100" y="6248405"/>
            <a:ext cx="2889250" cy="365125"/>
          </a:xfrm>
        </p:spPr>
        <p:txBody>
          <a:bodyPr rtlCol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B7EC7B17-0064-4FC8-B279-56FA44D6BD86}" type="datetime1">
              <a:rPr lang="en-US" smtClean="0"/>
              <a:t>7/9/2014</a:t>
            </a:fld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4648200"/>
            <a:ext cx="1568450" cy="663578"/>
          </a:xfrm>
          <a:blipFill dpi="0"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-35000"/>
                      </a14:imgEffect>
                    </a14:imgLayer>
                  </a14:imgProps>
                </a:ext>
              </a:extLst>
            </a:blip>
            <a:srcRect/>
            <a:tile tx="-2540000" ty="0" sx="100000" sy="100000" flip="none" algn="tl"/>
          </a:blipFill>
        </p:spPr>
        <p:txBody>
          <a:bodyPr rtlCol="0"/>
          <a:lstStyle>
            <a:lvl1pPr>
              <a:defRPr sz="2800"/>
            </a:lvl1pPr>
          </a:lstStyle>
          <a:p>
            <a:fld id="{1D338695-AF56-4471-9CA8-DA4111AB2E5F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>
          <a:xfrm>
            <a:off x="1733550" y="6248211"/>
            <a:ext cx="4953000" cy="365125"/>
          </a:xfrm>
        </p:spPr>
        <p:txBody>
          <a:bodyPr rtlCol="0"/>
          <a:lstStyle>
            <a:lvl1pPr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smtClean="0"/>
              <a:t>Refactoring Android Java Code for On-Demand Computation Offloading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690624" y="0"/>
            <a:ext cx="8215376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microsoft.com/office/2007/relationships/hdphoto" Target="../media/hdphoto1.wdp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663702" y="1295400"/>
            <a:ext cx="8832850" cy="47853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 bwMode="white">
          <a:xfrm>
            <a:off x="0" y="6400803"/>
            <a:ext cx="9906000" cy="457199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6469380"/>
            <a:ext cx="9906000" cy="312420"/>
          </a:xfrm>
          <a:prstGeom prst="rect">
            <a:avLst/>
          </a:prstGeom>
          <a:blipFill dpi="0" rotWithShape="1">
            <a:blip r:embed="rId17">
              <a:extLst>
                <a:ext uri="{BEBA8EAE-BF5A-486C-A8C5-ECC9F3942E4B}">
                  <a14:imgProps xmlns:a14="http://schemas.microsoft.com/office/drawing/2010/main">
                    <a14:imgLayer r:embed="rId18">
                      <a14:imgEffect>
                        <a14:sharpenSoften amount="-30000"/>
                      </a14:imgEffect>
                    </a14:imgLayer>
                  </a14:imgProps>
                </a:ext>
              </a:extLst>
            </a:blip>
            <a:srcRect/>
            <a:stretch>
              <a:fillRect l="-20000"/>
            </a:stretch>
          </a:blip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schemeClr val="bg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-76200" y="6411435"/>
            <a:ext cx="457200" cy="381002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>
              <a:defRPr sz="14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fld id="{1D338695-AF56-4471-9CA8-DA4111AB2E5F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Rectangle 10"/>
          <p:cNvSpPr/>
          <p:nvPr/>
        </p:nvSpPr>
        <p:spPr bwMode="white">
          <a:xfrm>
            <a:off x="0" y="5"/>
            <a:ext cx="9906000" cy="990599"/>
          </a:xfrm>
          <a:prstGeom prst="rect">
            <a:avLst/>
          </a:prstGeom>
          <a:blipFill dpi="0" rotWithShape="1">
            <a:blip r:embed="rId17">
              <a:extLst>
                <a:ext uri="{BEBA8EAE-BF5A-486C-A8C5-ECC9F3942E4B}">
                  <a14:imgProps xmlns:a14="http://schemas.microsoft.com/office/drawing/2010/main">
                    <a14:imgLayer r:embed="rId18">
                      <a14:imgEffect>
                        <a14:sharpenSoften amount="-30000"/>
                      </a14:imgEffect>
                    </a14:imgLayer>
                  </a14:imgProps>
                </a:ext>
              </a:extLst>
            </a:blip>
            <a:srcRect/>
            <a:stretch>
              <a:fillRect l="-20000"/>
            </a:stretch>
          </a:blip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533400" y="0"/>
            <a:ext cx="8915400" cy="990599"/>
          </a:xfrm>
          <a:prstGeom prst="rect">
            <a:avLst/>
          </a:prstGeom>
          <a:noFill/>
        </p:spPr>
        <p:txBody>
          <a:bodyPr vert="horz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8832850" y="6459537"/>
            <a:ext cx="1073150" cy="312738"/>
          </a:xfrm>
          <a:prstGeom prst="rect">
            <a:avLst/>
          </a:prstGeom>
        </p:spPr>
        <p:txBody>
          <a:bodyPr vert="horz" anchor="ctr" anchorCtr="0"/>
          <a:lstStyle>
            <a:lvl1pPr algn="ctr">
              <a:defRPr sz="140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fld id="{B68F3CF5-F65E-4CF0-81F4-5B5CC299502E}" type="datetime1">
              <a:rPr lang="en-US" smtClean="0"/>
              <a:t>7/9/2014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81000" y="6449388"/>
            <a:ext cx="5299870" cy="310957"/>
          </a:xfrm>
          <a:prstGeom prst="rect">
            <a:avLst/>
          </a:prstGeom>
        </p:spPr>
        <p:txBody>
          <a:bodyPr vert="horz" anchor="ctr"/>
          <a:lstStyle>
            <a:lvl1pPr algn="l">
              <a:defRPr sz="1300">
                <a:solidFill>
                  <a:schemeClr val="bg1"/>
                </a:solidFill>
                <a:effectLst>
                  <a:outerShdw blurRad="50800" dist="38100" dir="2400000" algn="t" rotWithShape="0">
                    <a:schemeClr val="tx1"/>
                  </a:outerShdw>
                </a:effectLst>
              </a:defRPr>
            </a:lvl1pPr>
          </a:lstStyle>
          <a:p>
            <a:r>
              <a:rPr lang="en-US" smtClean="0"/>
              <a:t>Refactoring Android Java Code for On-Demand Computation Offloading</a:t>
            </a:r>
            <a:endParaRPr lang="en-US" dirty="0"/>
          </a:p>
        </p:txBody>
      </p:sp>
      <p:sp>
        <p:nvSpPr>
          <p:cNvPr id="17" name="Footer Placeholder 2"/>
          <p:cNvSpPr txBox="1">
            <a:spLocks/>
          </p:cNvSpPr>
          <p:nvPr/>
        </p:nvSpPr>
        <p:spPr>
          <a:xfrm>
            <a:off x="5981700" y="6477162"/>
            <a:ext cx="2590800" cy="296863"/>
          </a:xfrm>
          <a:prstGeom prst="rect">
            <a:avLst/>
          </a:prstGeom>
        </p:spPr>
        <p:txBody>
          <a:bodyPr vert="horz" anchor="ctr"/>
          <a:lstStyle>
            <a:defPPr>
              <a:defRPr lang="en-US"/>
            </a:defPPr>
            <a:lvl1pPr marL="0" algn="r" defTabSz="914400" rtl="0" latinLnBrk="0"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latinLnBrk="0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latinLnBrk="0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latinLnBrk="0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latinLnBrk="0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latinLnBrk="0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latinLnBrk="0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latinLnBrk="0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latinLnBrk="0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dirty="0" smtClean="0">
                <a:solidFill>
                  <a:schemeClr val="bg2"/>
                </a:solidFill>
                <a:effectLst>
                  <a:outerShdw blurRad="38100" dist="50800" dir="2400000" algn="tl">
                    <a:srgbClr val="000000"/>
                  </a:outerShdw>
                </a:effectLst>
              </a:rPr>
              <a:t>Nguyen </a:t>
            </a:r>
            <a:r>
              <a:rPr lang="en-US" dirty="0" err="1" smtClean="0">
                <a:solidFill>
                  <a:schemeClr val="bg2"/>
                </a:solidFill>
                <a:effectLst>
                  <a:outerShdw blurRad="38100" dist="50800" dir="2400000" algn="tl">
                    <a:srgbClr val="000000"/>
                  </a:outerShdw>
                </a:effectLst>
              </a:rPr>
              <a:t>Thi</a:t>
            </a:r>
            <a:r>
              <a:rPr lang="en-US" dirty="0" smtClean="0">
                <a:solidFill>
                  <a:schemeClr val="bg2"/>
                </a:solidFill>
                <a:effectLst>
                  <a:outerShdw blurRad="38100" dist="50800" dir="2400000" algn="tl">
                    <a:srgbClr val="000000"/>
                  </a:outerShdw>
                </a:effectLst>
              </a:rPr>
              <a:t> </a:t>
            </a:r>
            <a:r>
              <a:rPr lang="en-US" dirty="0" err="1" smtClean="0">
                <a:solidFill>
                  <a:schemeClr val="bg2"/>
                </a:solidFill>
                <a:effectLst>
                  <a:outerShdw blurRad="38100" dist="50800" dir="2400000" algn="tl">
                    <a:srgbClr val="000000"/>
                  </a:outerShdw>
                </a:effectLst>
              </a:rPr>
              <a:t>Thanh</a:t>
            </a:r>
            <a:r>
              <a:rPr lang="en-US" dirty="0" smtClean="0">
                <a:solidFill>
                  <a:schemeClr val="bg2"/>
                </a:solidFill>
                <a:effectLst>
                  <a:outerShdw blurRad="38100" dist="50800" dir="2400000" algn="tl">
                    <a:srgbClr val="000000"/>
                  </a:outerShdw>
                </a:effectLst>
              </a:rPr>
              <a:t> </a:t>
            </a:r>
            <a:r>
              <a:rPr lang="en-US" dirty="0" err="1" smtClean="0">
                <a:solidFill>
                  <a:schemeClr val="bg2"/>
                </a:solidFill>
                <a:effectLst>
                  <a:outerShdw blurRad="38100" dist="50800" dir="2400000" algn="tl">
                    <a:srgbClr val="000000"/>
                  </a:outerShdw>
                </a:effectLst>
              </a:rPr>
              <a:t>Nha</a:t>
            </a:r>
            <a:r>
              <a:rPr lang="en-US" dirty="0" smtClean="0">
                <a:solidFill>
                  <a:schemeClr val="bg2"/>
                </a:solidFill>
                <a:effectLst>
                  <a:outerShdw blurRad="38100" dist="50800" dir="2400000" algn="tl">
                    <a:srgbClr val="000000"/>
                  </a:outerShdw>
                </a:effectLst>
              </a:rPr>
              <a:t> - HMCL</a:t>
            </a:r>
            <a:endParaRPr lang="en-US" dirty="0">
              <a:solidFill>
                <a:schemeClr val="bg2"/>
              </a:solidFill>
              <a:effectLst>
                <a:outerShdw blurRad="38100" dist="50800" dir="2400000" algn="tl">
                  <a:srgbClr val="000000"/>
                </a:outerShdw>
              </a:effectLst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</p:sldLayoutIdLst>
  <p:timing>
    <p:tnLst>
      <p:par>
        <p:cTn id="1" dur="indefinite" restart="never" nodeType="tmRoot"/>
      </p:par>
    </p:tnLst>
  </p:timing>
  <p:hf hdr="0" dt="0"/>
  <p:txStyles>
    <p:titleStyle>
      <a:lvl1pPr algn="l" rtl="0" eaLnBrk="1" latinLnBrk="0" hangingPunct="1">
        <a:spcBef>
          <a:spcPct val="0"/>
        </a:spcBef>
        <a:buNone/>
        <a:defRPr sz="4400" kern="1200">
          <a:solidFill>
            <a:schemeClr val="bg1"/>
          </a:solidFill>
          <a:effectLst>
            <a:glow rad="63500">
              <a:schemeClr val="tx1">
                <a:alpha val="60000"/>
              </a:schemeClr>
            </a:glow>
          </a:effectLst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Tx/>
        <a:buSzPct val="80000"/>
        <a:buFont typeface="Symbol" panose="05050102010706020507" pitchFamily="18" charset="2"/>
        <a:buChar char="·"/>
        <a:defRPr sz="2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Tx/>
        <a:buSzPct val="80000"/>
        <a:buFont typeface="Wingdings" panose="05000000000000000000" pitchFamily="2" charset="2"/>
        <a:buChar char="§"/>
        <a:defRPr sz="26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2pPr>
      <a:lvl3pPr marL="1028700" indent="-274320" algn="l" rtl="0" eaLnBrk="1" latinLnBrk="0" hangingPunct="1">
        <a:spcBef>
          <a:spcPts val="500"/>
        </a:spcBef>
        <a:buClrTx/>
        <a:buSzPct val="80000"/>
        <a:buFont typeface="Symbol" panose="05050102010706020507" pitchFamily="18" charset="2"/>
        <a:buChar char="·"/>
        <a:defRPr sz="23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Tx/>
        <a:buSzPct val="80000"/>
        <a:buFont typeface="Wingdings" panose="05000000000000000000" pitchFamily="2" charset="2"/>
        <a:buChar char="§"/>
        <a:defRPr sz="20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4pPr>
      <a:lvl5pPr marL="1737360" indent="-228600" algn="l" rtl="0" eaLnBrk="1" latinLnBrk="0" hangingPunct="1">
        <a:spcBef>
          <a:spcPts val="400"/>
        </a:spcBef>
        <a:buClrTx/>
        <a:buSzPct val="80000"/>
        <a:buFont typeface="Symbol" panose="05050102010706020507" pitchFamily="18" charset="2"/>
        <a:buChar char="·"/>
        <a:defRPr sz="20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half" idx="2"/>
          </p:nvPr>
        </p:nvSpPr>
        <p:spPr>
          <a:xfrm>
            <a:off x="515937" y="3810000"/>
            <a:ext cx="3859213" cy="685800"/>
          </a:xfrm>
        </p:spPr>
        <p:txBody>
          <a:bodyPr>
            <a:normAutofit fontScale="92500"/>
          </a:bodyPr>
          <a:lstStyle/>
          <a:p>
            <a:r>
              <a:rPr lang="en-US" dirty="0"/>
              <a:t>by Ying </a:t>
            </a:r>
            <a:r>
              <a:rPr lang="en-US" dirty="0" smtClean="0"/>
              <a:t>Zhang, Gang Huang, </a:t>
            </a:r>
            <a:r>
              <a:rPr lang="en-US" dirty="0" err="1" smtClean="0"/>
              <a:t>Xuanzhe</a:t>
            </a:r>
            <a:r>
              <a:rPr lang="en-US" dirty="0" smtClean="0"/>
              <a:t> Liu, Wei Zhang, Hong Mei, and </a:t>
            </a:r>
            <a:r>
              <a:rPr lang="en-US" dirty="0" err="1" smtClean="0"/>
              <a:t>Shunxiang</a:t>
            </a:r>
            <a:r>
              <a:rPr lang="en-US" dirty="0" smtClean="0"/>
              <a:t> </a:t>
            </a:r>
            <a:r>
              <a:rPr lang="en-US" dirty="0"/>
              <a:t>Yang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half" idx="11"/>
          </p:nvPr>
        </p:nvSpPr>
        <p:spPr>
          <a:xfrm>
            <a:off x="1320800" y="1524000"/>
            <a:ext cx="7181850" cy="990600"/>
          </a:xfrm>
        </p:spPr>
        <p:txBody>
          <a:bodyPr/>
          <a:lstStyle/>
          <a:p>
            <a:r>
              <a:rPr lang="en-US" dirty="0"/>
              <a:t>Refactoring Android Java Code for On-Demand Computation Offloading</a:t>
            </a:r>
          </a:p>
        </p:txBody>
      </p:sp>
    </p:spTree>
    <p:extLst>
      <p:ext uri="{BB962C8B-B14F-4D97-AF65-F5344CB8AC3E}">
        <p14:creationId xmlns:p14="http://schemas.microsoft.com/office/powerpoint/2010/main" val="3020536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 Illustrative Example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38695-AF56-4471-9CA8-DA4111AB2E5F}" type="slidenum">
              <a:rPr lang="en-US" smtClean="0"/>
              <a:t>10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idx="13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smtClean="0"/>
              <a:t>Refactoring Android Java Code for On-Demand Computation Offloading</a:t>
            </a:r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313" y="2005013"/>
            <a:ext cx="9477375" cy="284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008351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Implementation: Detect Movable Classes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38695-AF56-4471-9CA8-DA4111AB2E5F}" type="slidenum">
              <a:rPr lang="en-US" smtClean="0"/>
              <a:t>11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idx="13"/>
          </p:nvPr>
        </p:nvSpPr>
        <p:spPr>
          <a:xfrm>
            <a:off x="495300" y="1219200"/>
            <a:ext cx="9080500" cy="5410200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Anchored class</a:t>
            </a:r>
          </a:p>
          <a:p>
            <a:pPr lvl="1"/>
            <a:r>
              <a:rPr lang="en-US" dirty="0"/>
              <a:t>Exist “native” </a:t>
            </a:r>
            <a:r>
              <a:rPr lang="en-US" dirty="0" smtClean="0"/>
              <a:t>keyword in class methods</a:t>
            </a:r>
          </a:p>
          <a:p>
            <a:pPr lvl="1"/>
            <a:r>
              <a:rPr lang="en-US" dirty="0" smtClean="0"/>
              <a:t>The class extends/implements/uses </a:t>
            </a:r>
            <a:r>
              <a:rPr lang="en-US" dirty="0"/>
              <a:t>the Android system </a:t>
            </a:r>
            <a:r>
              <a:rPr lang="en-US" dirty="0" smtClean="0"/>
              <a:t>classes</a:t>
            </a:r>
          </a:p>
          <a:p>
            <a:pPr lvl="2"/>
            <a:r>
              <a:rPr lang="en-US" dirty="0"/>
              <a:t>E.g. the “</a:t>
            </a:r>
            <a:r>
              <a:rPr lang="en-US" dirty="0" err="1"/>
              <a:t>android.view.View</a:t>
            </a:r>
            <a:r>
              <a:rPr lang="en-US" dirty="0"/>
              <a:t>” class is used as the parent </a:t>
            </a:r>
            <a:r>
              <a:rPr lang="en-US" dirty="0" smtClean="0"/>
              <a:t>class for </a:t>
            </a:r>
            <a:r>
              <a:rPr lang="en-US" dirty="0"/>
              <a:t>drawing the GUI of an Android </a:t>
            </a:r>
            <a:r>
              <a:rPr lang="en-US" dirty="0" smtClean="0"/>
              <a:t>app</a:t>
            </a:r>
            <a:endParaRPr lang="en-US" dirty="0"/>
          </a:p>
          <a:p>
            <a:r>
              <a:rPr lang="en-US" dirty="0" smtClean="0"/>
              <a:t>Movable class</a:t>
            </a:r>
          </a:p>
          <a:p>
            <a:pPr lvl="1"/>
            <a:r>
              <a:rPr lang="en-US" dirty="0" smtClean="0"/>
              <a:t>The rest of classes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dirty="0" smtClean="0"/>
              <a:t>False negative: a </a:t>
            </a:r>
            <a:r>
              <a:rPr lang="en-US" dirty="0"/>
              <a:t>class is </a:t>
            </a:r>
            <a:r>
              <a:rPr lang="en-US" dirty="0" smtClean="0"/>
              <a:t>classified as anchored but it </a:t>
            </a:r>
            <a:r>
              <a:rPr lang="en-US" dirty="0"/>
              <a:t>can actually be </a:t>
            </a:r>
            <a:r>
              <a:rPr lang="en-US" dirty="0" smtClean="0"/>
              <a:t>offloaded.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dirty="0"/>
              <a:t>False positive: a </a:t>
            </a:r>
            <a:r>
              <a:rPr lang="en-US" dirty="0" smtClean="0"/>
              <a:t>class is </a:t>
            </a:r>
            <a:r>
              <a:rPr lang="en-US" dirty="0"/>
              <a:t>classified as </a:t>
            </a:r>
            <a:r>
              <a:rPr lang="en-US" dirty="0" smtClean="0"/>
              <a:t>movable but it cannot be offloaded.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Provides a configuration file in which the naming patterns of anchored classes</a:t>
            </a:r>
          </a:p>
          <a:p>
            <a:pPr>
              <a:buFont typeface="Wingdings" panose="05000000000000000000" pitchFamily="2" charset="2"/>
              <a:buChar char="v"/>
            </a:pPr>
            <a:endParaRPr lang="en-US" dirty="0" smtClean="0"/>
          </a:p>
          <a:p>
            <a:pPr>
              <a:buFont typeface="Wingdings" panose="05000000000000000000" pitchFamily="2" charset="2"/>
              <a:buChar char="v"/>
            </a:pP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smtClean="0"/>
              <a:t>Refactoring Android Java Code for On-Demand Computation Offloading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43875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Implementation: Generate Proxies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38695-AF56-4471-9CA8-DA4111AB2E5F}" type="slidenum">
              <a:rPr lang="en-US" smtClean="0"/>
              <a:t>12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idx="13"/>
          </p:nvPr>
        </p:nvSpPr>
        <p:spPr/>
        <p:txBody>
          <a:bodyPr/>
          <a:lstStyle/>
          <a:p>
            <a:r>
              <a:rPr lang="en-US" dirty="0" smtClean="0"/>
              <a:t>make </a:t>
            </a:r>
            <a:r>
              <a:rPr lang="en-US" dirty="0"/>
              <a:t>a proxy act exactly like its </a:t>
            </a:r>
            <a:r>
              <a:rPr lang="en-US" dirty="0" err="1"/>
              <a:t>proxied</a:t>
            </a:r>
            <a:r>
              <a:rPr lang="en-US" dirty="0"/>
              <a:t> </a:t>
            </a:r>
            <a:r>
              <a:rPr lang="en-US" dirty="0" smtClean="0"/>
              <a:t>class</a:t>
            </a:r>
          </a:p>
          <a:p>
            <a:pPr lvl="1"/>
            <a:r>
              <a:rPr lang="en-US" dirty="0"/>
              <a:t>the proxy </a:t>
            </a:r>
            <a:r>
              <a:rPr lang="en-US" dirty="0" smtClean="0"/>
              <a:t>will </a:t>
            </a:r>
            <a:r>
              <a:rPr lang="en-US" dirty="0"/>
              <a:t>have the same program structure as the </a:t>
            </a:r>
            <a:r>
              <a:rPr lang="en-US" dirty="0" err="1"/>
              <a:t>proxied</a:t>
            </a:r>
            <a:r>
              <a:rPr lang="en-US" dirty="0"/>
              <a:t> </a:t>
            </a:r>
            <a:r>
              <a:rPr lang="en-US" dirty="0" smtClean="0"/>
              <a:t>class</a:t>
            </a:r>
          </a:p>
          <a:p>
            <a:pPr lvl="2"/>
            <a:r>
              <a:rPr lang="en-US" dirty="0"/>
              <a:t>N extends </a:t>
            </a:r>
            <a:r>
              <a:rPr lang="en-US" dirty="0" err="1"/>
              <a:t>NParent</a:t>
            </a:r>
            <a:r>
              <a:rPr lang="en-US" dirty="0"/>
              <a:t>, </a:t>
            </a:r>
            <a:r>
              <a:rPr lang="en-US" dirty="0" err="1"/>
              <a:t>NProxy</a:t>
            </a:r>
            <a:r>
              <a:rPr lang="en-US" dirty="0"/>
              <a:t> should also extend </a:t>
            </a:r>
            <a:r>
              <a:rPr lang="en-US" dirty="0" err="1"/>
              <a:t>NParent’s</a:t>
            </a:r>
            <a:r>
              <a:rPr lang="en-US" dirty="0"/>
              <a:t> proxy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smtClean="0"/>
              <a:t>Refactoring Android Java Code for On-Demand Computation Offloading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001232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3"/>
          </p:nvPr>
        </p:nvSpPr>
        <p:spPr/>
        <p:txBody>
          <a:bodyPr/>
          <a:lstStyle/>
          <a:p>
            <a:pPr lvl="0"/>
            <a:r>
              <a:rPr lang="en-US" dirty="0"/>
              <a:t>Evaluated on 3 Android applications</a:t>
            </a:r>
          </a:p>
          <a:p>
            <a:pPr lvl="1" hangingPunct="0"/>
            <a:r>
              <a:rPr lang="en-US" dirty="0"/>
              <a:t>Reduced execution time by 46%-97%</a:t>
            </a:r>
          </a:p>
          <a:p>
            <a:pPr lvl="1" hangingPunct="0"/>
            <a:r>
              <a:rPr lang="en-US" dirty="0"/>
              <a:t>Reduced battery consumption 27%-83%</a:t>
            </a:r>
          </a:p>
          <a:p>
            <a:pPr lvl="0"/>
            <a:endParaRPr lang="en-US" dirty="0"/>
          </a:p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smtClean="0"/>
              <a:t>Refactoring Android Java Code for On-Demand Computation Offloading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38695-AF56-4471-9CA8-DA4111AB2E5F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509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3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en-US" sz="6000" dirty="0" smtClean="0"/>
          </a:p>
          <a:p>
            <a:pPr marL="0" indent="0" algn="ctr">
              <a:buNone/>
            </a:pPr>
            <a:endParaRPr lang="en-US" sz="6000" dirty="0"/>
          </a:p>
          <a:p>
            <a:pPr marL="0" indent="0" algn="ctr">
              <a:buNone/>
            </a:pPr>
            <a:r>
              <a:rPr lang="en-US" sz="6000" dirty="0" smtClean="0"/>
              <a:t>THANK YOU</a:t>
            </a:r>
            <a:endParaRPr lang="en-US" sz="60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smtClean="0"/>
              <a:t>Refactoring Android Java Code for On-Demand Computation Offloading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38695-AF56-4471-9CA8-DA4111AB2E5F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2538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Android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3"/>
          </p:nvPr>
        </p:nvSpPr>
        <p:spPr/>
        <p:txBody>
          <a:bodyPr/>
          <a:lstStyle/>
          <a:p>
            <a:r>
              <a:rPr lang="en-US" dirty="0" smtClean="0"/>
              <a:t>Android </a:t>
            </a:r>
            <a:r>
              <a:rPr lang="en-US" dirty="0"/>
              <a:t>is open </a:t>
            </a:r>
            <a:r>
              <a:rPr lang="en-US" dirty="0" smtClean="0"/>
              <a:t>source</a:t>
            </a:r>
          </a:p>
          <a:p>
            <a:r>
              <a:rPr lang="en-US" dirty="0" smtClean="0"/>
              <a:t>More </a:t>
            </a:r>
            <a:r>
              <a:rPr lang="en-US" dirty="0"/>
              <a:t>than 59% of smartphone </a:t>
            </a:r>
            <a:r>
              <a:rPr lang="en-US" dirty="0" smtClean="0"/>
              <a:t>market</a:t>
            </a:r>
          </a:p>
          <a:p>
            <a:r>
              <a:rPr lang="en-US" dirty="0" smtClean="0"/>
              <a:t>Limits</a:t>
            </a:r>
            <a:r>
              <a:rPr lang="en-US" dirty="0"/>
              <a:t>	</a:t>
            </a:r>
            <a:endParaRPr lang="en-US" dirty="0" smtClean="0"/>
          </a:p>
          <a:p>
            <a:pPr lvl="1"/>
            <a:r>
              <a:rPr lang="en-US" dirty="0" smtClean="0"/>
              <a:t>Battery </a:t>
            </a:r>
            <a:r>
              <a:rPr lang="en-US" dirty="0"/>
              <a:t>Power</a:t>
            </a:r>
          </a:p>
          <a:p>
            <a:pPr lvl="1" hangingPunct="0"/>
            <a:r>
              <a:rPr lang="en-US" dirty="0"/>
              <a:t>Size</a:t>
            </a:r>
          </a:p>
          <a:p>
            <a:pPr lvl="1" hangingPunct="0"/>
            <a:r>
              <a:rPr lang="en-US" dirty="0"/>
              <a:t>Processing Power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smtClean="0"/>
              <a:t>Refactoring Android Java Code for On-Demand Computation Offloading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38695-AF56-4471-9CA8-DA4111AB2E5F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00012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Computation offloading: Issues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3"/>
          </p:nvPr>
        </p:nvSpPr>
        <p:spPr/>
        <p:txBody>
          <a:bodyPr>
            <a:normAutofit lnSpcReduction="10000"/>
          </a:bodyPr>
          <a:lstStyle/>
          <a:p>
            <a:pPr lvl="0"/>
            <a:r>
              <a:rPr lang="en-US" dirty="0"/>
              <a:t>Some code can only run in a mobile device</a:t>
            </a:r>
          </a:p>
          <a:p>
            <a:pPr lvl="1" hangingPunct="0"/>
            <a:r>
              <a:rPr lang="en-US" dirty="0"/>
              <a:t>GPS</a:t>
            </a:r>
          </a:p>
          <a:p>
            <a:pPr lvl="1" hangingPunct="0"/>
            <a:r>
              <a:rPr lang="en-US" dirty="0"/>
              <a:t>Accelerometer</a:t>
            </a:r>
          </a:p>
          <a:p>
            <a:pPr lvl="1" hangingPunct="0"/>
            <a:r>
              <a:rPr lang="en-US" dirty="0" smtClean="0"/>
              <a:t>Sensors</a:t>
            </a:r>
          </a:p>
          <a:p>
            <a:pPr marL="45720" indent="0" hangingPunct="0">
              <a:buNone/>
            </a:pPr>
            <a:r>
              <a:rPr lang="en-US" dirty="0" smtClean="0"/>
              <a:t>-&gt; Have to </a:t>
            </a:r>
            <a:r>
              <a:rPr lang="en-US" dirty="0"/>
              <a:t>identify which parts of the app cannot be offloaded</a:t>
            </a:r>
            <a:endParaRPr lang="en-US" dirty="0"/>
          </a:p>
          <a:p>
            <a:pPr lvl="0"/>
            <a:r>
              <a:rPr lang="en-US" dirty="0" smtClean="0"/>
              <a:t>The </a:t>
            </a:r>
            <a:r>
              <a:rPr lang="en-US" dirty="0"/>
              <a:t>reduced execution time must be </a:t>
            </a:r>
            <a:r>
              <a:rPr lang="en-US" dirty="0" smtClean="0"/>
              <a:t>greater than </a:t>
            </a:r>
            <a:r>
              <a:rPr lang="en-US" dirty="0"/>
              <a:t>the network delay caused by computation </a:t>
            </a:r>
            <a:r>
              <a:rPr lang="en-US" dirty="0" smtClean="0"/>
              <a:t>offloading </a:t>
            </a:r>
          </a:p>
          <a:p>
            <a:pPr marL="0" indent="0">
              <a:buNone/>
            </a:pPr>
            <a:r>
              <a:rPr lang="en-US" dirty="0" smtClean="0"/>
              <a:t>-&gt; Have to </a:t>
            </a:r>
            <a:r>
              <a:rPr lang="en-US" dirty="0"/>
              <a:t>calculate which </a:t>
            </a:r>
            <a:r>
              <a:rPr lang="en-US" dirty="0" smtClean="0"/>
              <a:t>parts are </a:t>
            </a:r>
            <a:r>
              <a:rPr lang="en-US" dirty="0"/>
              <a:t>worth </a:t>
            </a:r>
            <a:r>
              <a:rPr lang="en-US" dirty="0" smtClean="0"/>
              <a:t>offloading</a:t>
            </a:r>
          </a:p>
          <a:p>
            <a:r>
              <a:rPr lang="en-US" dirty="0" smtClean="0"/>
              <a:t>Changes of user </a:t>
            </a:r>
            <a:r>
              <a:rPr lang="en-US" dirty="0"/>
              <a:t>requirements and runtime </a:t>
            </a:r>
            <a:r>
              <a:rPr lang="en-US" dirty="0" smtClean="0"/>
              <a:t>environments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-&gt; </a:t>
            </a:r>
            <a:r>
              <a:rPr lang="en-US" dirty="0" smtClean="0"/>
              <a:t>Have to consider </a:t>
            </a:r>
            <a:r>
              <a:rPr lang="en-US" dirty="0"/>
              <a:t>such changes in computation offloading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smtClean="0"/>
              <a:t>Refactoring Android Java Code for On-Demand Computation Offloading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38695-AF56-4471-9CA8-DA4111AB2E5F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7613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Solution</a:t>
            </a:r>
            <a:r>
              <a:rPr lang="en-US" dirty="0" smtClean="0"/>
              <a:t>?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38695-AF56-4471-9CA8-DA4111AB2E5F}" type="slidenum">
              <a:rPr lang="en-US" smtClean="0"/>
              <a:t>4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idx="13"/>
          </p:nvPr>
        </p:nvSpPr>
        <p:spPr/>
        <p:txBody>
          <a:bodyPr/>
          <a:lstStyle/>
          <a:p>
            <a:r>
              <a:rPr lang="en-US" dirty="0"/>
              <a:t>Present a tool, named </a:t>
            </a:r>
            <a:r>
              <a:rPr lang="en-US" dirty="0" err="1"/>
              <a:t>DPartner</a:t>
            </a:r>
            <a:r>
              <a:rPr lang="en-US" dirty="0"/>
              <a:t>, </a:t>
            </a:r>
            <a:r>
              <a:rPr lang="en-US" dirty="0" smtClean="0"/>
              <a:t>that automatically </a:t>
            </a:r>
            <a:r>
              <a:rPr lang="en-US" dirty="0"/>
              <a:t>refactors Android applications to be the </a:t>
            </a:r>
            <a:r>
              <a:rPr lang="en-US" dirty="0" smtClean="0"/>
              <a:t>ones with </a:t>
            </a:r>
            <a:r>
              <a:rPr lang="en-US" dirty="0"/>
              <a:t>computation offloading capability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smtClean="0"/>
              <a:t>Refactoring Android Java Code for On-Demand Computation Offloading</a:t>
            </a:r>
            <a:endParaRPr lang="en-US" dirty="0"/>
          </a:p>
        </p:txBody>
      </p:sp>
      <p:sp>
        <p:nvSpPr>
          <p:cNvPr id="6" name="Flowchart: Alternate Process 5"/>
          <p:cNvSpPr/>
          <p:nvPr/>
        </p:nvSpPr>
        <p:spPr>
          <a:xfrm>
            <a:off x="1905000" y="2895600"/>
            <a:ext cx="6400800" cy="1567543"/>
          </a:xfrm>
          <a:prstGeom prst="flowChartAlternateProcess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smtClean="0"/>
              <a:t>Refactoring</a:t>
            </a:r>
          </a:p>
          <a:p>
            <a:pPr algn="ctr"/>
            <a:r>
              <a:rPr lang="en-US" sz="3200" i="1" dirty="0" smtClean="0"/>
              <a:t>restructure </a:t>
            </a:r>
            <a:r>
              <a:rPr lang="en-US" sz="3200" i="1" dirty="0"/>
              <a:t>the given code without altering the external functionality</a:t>
            </a:r>
            <a:endParaRPr lang="en-US" sz="3200" i="1" dirty="0"/>
          </a:p>
        </p:txBody>
      </p:sp>
    </p:spTree>
    <p:extLst>
      <p:ext uri="{BB962C8B-B14F-4D97-AF65-F5344CB8AC3E}">
        <p14:creationId xmlns:p14="http://schemas.microsoft.com/office/powerpoint/2010/main" val="4000239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Design Pattern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3"/>
          </p:nvPr>
        </p:nvSpPr>
        <p:spPr/>
        <p:txBody>
          <a:bodyPr>
            <a:normAutofit/>
          </a:bodyPr>
          <a:lstStyle/>
          <a:p>
            <a:pPr hangingPunct="0"/>
            <a:r>
              <a:rPr lang="en-US" dirty="0" smtClean="0"/>
              <a:t>Offloading computations </a:t>
            </a:r>
            <a:r>
              <a:rPr lang="en-US" dirty="0"/>
              <a:t>can be implemented as remotely deploying and invoking </a:t>
            </a:r>
            <a:r>
              <a:rPr lang="en-US" dirty="0" smtClean="0"/>
              <a:t>classes performing </a:t>
            </a:r>
            <a:r>
              <a:rPr lang="en-US" dirty="0"/>
              <a:t>the computation</a:t>
            </a:r>
            <a:endParaRPr lang="en-US" dirty="0"/>
          </a:p>
          <a:p>
            <a:pPr lvl="0"/>
            <a:r>
              <a:rPr lang="en-US" dirty="0" smtClean="0"/>
              <a:t>Refactoring is </a:t>
            </a:r>
            <a:r>
              <a:rPr lang="en-US" dirty="0"/>
              <a:t>characterized by three </a:t>
            </a:r>
            <a:r>
              <a:rPr lang="en-US" dirty="0" smtClean="0"/>
              <a:t>aspects</a:t>
            </a:r>
          </a:p>
          <a:p>
            <a:pPr lvl="1"/>
            <a:r>
              <a:rPr lang="en-US" dirty="0" smtClean="0"/>
              <a:t>Source Structure</a:t>
            </a:r>
          </a:p>
          <a:p>
            <a:pPr lvl="2"/>
            <a:r>
              <a:rPr lang="en-US" dirty="0" smtClean="0"/>
              <a:t>Local </a:t>
            </a:r>
            <a:r>
              <a:rPr lang="en-US" dirty="0" smtClean="0"/>
              <a:t>invocation</a:t>
            </a:r>
          </a:p>
          <a:p>
            <a:pPr lvl="2"/>
            <a:r>
              <a:rPr lang="en-US" dirty="0" smtClean="0"/>
              <a:t>Remote invocation</a:t>
            </a:r>
          </a:p>
          <a:p>
            <a:pPr lvl="1"/>
            <a:r>
              <a:rPr lang="en-US" dirty="0" smtClean="0"/>
              <a:t>Target Structure</a:t>
            </a:r>
          </a:p>
          <a:p>
            <a:pPr lvl="2"/>
            <a:r>
              <a:rPr lang="en-US" dirty="0" smtClean="0"/>
              <a:t>On-demand </a:t>
            </a:r>
            <a:r>
              <a:rPr lang="en-US" dirty="0"/>
              <a:t>Remote </a:t>
            </a:r>
            <a:r>
              <a:rPr lang="en-US" dirty="0" smtClean="0"/>
              <a:t>Invocation</a:t>
            </a:r>
          </a:p>
          <a:p>
            <a:pPr lvl="1"/>
            <a:r>
              <a:rPr lang="en-US" dirty="0"/>
              <a:t>Refactoring Steps</a:t>
            </a:r>
            <a:endParaRPr lang="en-US" dirty="0"/>
          </a:p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smtClean="0"/>
              <a:t>Refactoring Android Java Code for On-Demand Computation Offloading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38695-AF56-4471-9CA8-DA4111AB2E5F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3682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Local Invocation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3"/>
          </p:nvPr>
        </p:nvSpPr>
        <p:spPr/>
        <p:txBody>
          <a:bodyPr/>
          <a:lstStyle/>
          <a:p>
            <a:pPr hangingPunct="0"/>
            <a:r>
              <a:rPr lang="en-US" dirty="0" smtClean="0"/>
              <a:t>Programs </a:t>
            </a:r>
            <a:r>
              <a:rPr lang="en-US" dirty="0"/>
              <a:t>run on local </a:t>
            </a:r>
            <a:r>
              <a:rPr lang="en-US" dirty="0" smtClean="0"/>
              <a:t>processor</a:t>
            </a:r>
          </a:p>
          <a:p>
            <a:pPr hangingPunct="0"/>
            <a:r>
              <a:rPr lang="en-US" dirty="0" smtClean="0"/>
              <a:t>Not </a:t>
            </a:r>
            <a:r>
              <a:rPr lang="en-US" dirty="0"/>
              <a:t>support offloading any computation in class N </a:t>
            </a:r>
            <a:endParaRPr lang="en-US" dirty="0"/>
          </a:p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smtClean="0"/>
              <a:t>Refactoring Android Java Code for On-Demand Computation Offloading</a:t>
            </a:r>
            <a:endParaRPr lang="en-US"/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2547938"/>
            <a:ext cx="7162800" cy="176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38695-AF56-4471-9CA8-DA4111AB2E5F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5101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Remote Invocation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3"/>
          </p:nvPr>
        </p:nvSpPr>
        <p:spPr/>
        <p:txBody>
          <a:bodyPr>
            <a:normAutofit fontScale="92500" lnSpcReduction="20000"/>
          </a:bodyPr>
          <a:lstStyle/>
          <a:p>
            <a:pPr hangingPunct="0"/>
            <a:r>
              <a:rPr lang="en-US" dirty="0" smtClean="0"/>
              <a:t>Class X invoke </a:t>
            </a:r>
            <a:r>
              <a:rPr lang="en-US" dirty="0"/>
              <a:t>the methods of a remote class N</a:t>
            </a:r>
            <a:r>
              <a:rPr lang="en-US" dirty="0" smtClean="0"/>
              <a:t>.</a:t>
            </a:r>
          </a:p>
          <a:p>
            <a:pPr hangingPunct="0"/>
            <a:r>
              <a:rPr lang="en-US" dirty="0" smtClean="0"/>
              <a:t>Support offloading computation </a:t>
            </a:r>
            <a:r>
              <a:rPr lang="en-US" dirty="0"/>
              <a:t>in class N </a:t>
            </a:r>
          </a:p>
          <a:p>
            <a:pPr hangingPunct="0"/>
            <a:endParaRPr lang="en-US" dirty="0"/>
          </a:p>
          <a:p>
            <a:pPr hangingPunct="0"/>
            <a:endParaRPr lang="en-US" dirty="0" smtClean="0"/>
          </a:p>
          <a:p>
            <a:pPr hangingPunct="0"/>
            <a:endParaRPr lang="en-US" dirty="0"/>
          </a:p>
          <a:p>
            <a:pPr hangingPunct="0"/>
            <a:endParaRPr lang="en-US" dirty="0" smtClean="0"/>
          </a:p>
          <a:p>
            <a:pPr hangingPunct="0"/>
            <a:endParaRPr lang="en-US" dirty="0"/>
          </a:p>
          <a:p>
            <a:pPr hangingPunct="0"/>
            <a:endParaRPr lang="en-US" dirty="0" smtClean="0"/>
          </a:p>
          <a:p>
            <a:pPr hangingPunct="0"/>
            <a:endParaRPr lang="en-US" dirty="0" smtClean="0"/>
          </a:p>
          <a:p>
            <a:pPr hangingPunct="0"/>
            <a:endParaRPr lang="en-US" dirty="0" smtClean="0"/>
          </a:p>
          <a:p>
            <a:pPr hangingPunct="0"/>
            <a:r>
              <a:rPr lang="en-US" dirty="0" smtClean="0"/>
              <a:t>Problem: time and energy consuming if N and X are in the same VM</a:t>
            </a:r>
          </a:p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 smtClean="0"/>
              <a:t>Refactoring Android Java Code for On-Demand Computation Offloading</a:t>
            </a:r>
            <a:endParaRPr lang="en-US" dirty="0"/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2458" y="2209800"/>
            <a:ext cx="5486400" cy="29964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38695-AF56-4471-9CA8-DA4111AB2E5F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508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On-Demand Remote Invocation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smtClean="0"/>
              <a:t>Refactoring Android Java Code for On-Demand Computation Offloading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38695-AF56-4471-9CA8-DA4111AB2E5F}" type="slidenum">
              <a:rPr lang="en-US" smtClean="0"/>
              <a:t>8</a:t>
            </a:fld>
            <a:endParaRPr lang="en-US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1576698"/>
            <a:ext cx="7845571" cy="44151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Content Placeholder 3"/>
          <p:cNvSpPr txBox="1">
            <a:spLocks/>
          </p:cNvSpPr>
          <p:nvPr/>
        </p:nvSpPr>
        <p:spPr>
          <a:xfrm>
            <a:off x="533400" y="2667000"/>
            <a:ext cx="4343400" cy="1600200"/>
          </a:xfrm>
          <a:prstGeom prst="rect">
            <a:avLst/>
          </a:prstGeom>
        </p:spPr>
        <p:txBody>
          <a:bodyPr vert="horz">
            <a:normAutofit/>
          </a:bodyPr>
          <a:lstStyle>
            <a:lvl1pPr marL="320040" indent="-320040" algn="l" rtl="0" eaLnBrk="1" latinLnBrk="0" hangingPunct="1">
              <a:spcBef>
                <a:spcPts val="700"/>
              </a:spcBef>
              <a:buClrTx/>
              <a:buSzPct val="80000"/>
              <a:buFont typeface="Symbol" panose="05050102010706020507" pitchFamily="18" charset="2"/>
              <a:buChar char="·"/>
              <a:defRPr sz="29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ts val="550"/>
              </a:spcBef>
              <a:buClrTx/>
              <a:buSzPct val="80000"/>
              <a:buFont typeface="Wingdings" panose="05000000000000000000" pitchFamily="2" charset="2"/>
              <a:buChar char="§"/>
              <a:defRPr sz="26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2pPr>
            <a:lvl3pPr marL="1028700" indent="-274320" algn="l" rtl="0" eaLnBrk="1" latinLnBrk="0" hangingPunct="1">
              <a:spcBef>
                <a:spcPts val="500"/>
              </a:spcBef>
              <a:buClrTx/>
              <a:buSzPct val="80000"/>
              <a:buFont typeface="Symbol" panose="05050102010706020507" pitchFamily="18" charset="2"/>
              <a:buChar char="·"/>
              <a:defRPr sz="23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3pPr>
            <a:lvl4pPr marL="1371600" indent="-228600" algn="l" rtl="0" eaLnBrk="1" latinLnBrk="0" hangingPunct="1">
              <a:spcBef>
                <a:spcPts val="400"/>
              </a:spcBef>
              <a:buClrTx/>
              <a:buSzPct val="80000"/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4pPr>
            <a:lvl5pPr marL="1737360" indent="-228600" algn="l" rtl="0" eaLnBrk="1" latinLnBrk="0" hangingPunct="1">
              <a:spcBef>
                <a:spcPts val="400"/>
              </a:spcBef>
              <a:buClrTx/>
              <a:buSzPct val="80000"/>
              <a:buFont typeface="Symbol" panose="05050102010706020507" pitchFamily="18" charset="2"/>
              <a:buChar char="·"/>
              <a:defRPr sz="20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5pPr>
            <a:lvl6pPr marL="210312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/>
              <a:buChar char="§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377440" indent="-22860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"/>
              <a:buChar char="§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51760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"/>
              <a:buChar char="§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26080" indent="-22860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"/>
              <a:buChar char="§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2800" dirty="0"/>
          </a:p>
        </p:txBody>
      </p:sp>
      <p:sp>
        <p:nvSpPr>
          <p:cNvPr id="11" name="Line Callout 2 10"/>
          <p:cNvSpPr/>
          <p:nvPr/>
        </p:nvSpPr>
        <p:spPr>
          <a:xfrm>
            <a:off x="130629" y="3657600"/>
            <a:ext cx="4724400" cy="1887969"/>
          </a:xfrm>
          <a:prstGeom prst="borderCallout2">
            <a:avLst>
              <a:gd name="adj1" fmla="val -2567"/>
              <a:gd name="adj2" fmla="val 76762"/>
              <a:gd name="adj3" fmla="val -12384"/>
              <a:gd name="adj4" fmla="val 74681"/>
              <a:gd name="adj5" fmla="val -25107"/>
              <a:gd name="adj6" fmla="val 8846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tx1"/>
                </a:solidFill>
              </a:rPr>
              <a:t>Forwards </a:t>
            </a:r>
            <a:r>
              <a:rPr lang="en-US" dirty="0">
                <a:solidFill>
                  <a:schemeClr val="tx1"/>
                </a:solidFill>
              </a:rPr>
              <a:t>the method invocations to the latter</a:t>
            </a:r>
          </a:p>
          <a:p>
            <a:pPr marL="285750" indent="-28575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tx1"/>
                </a:solidFill>
              </a:rPr>
              <a:t>Keeps </a:t>
            </a:r>
            <a:r>
              <a:rPr lang="en-US" dirty="0">
                <a:solidFill>
                  <a:schemeClr val="tx1"/>
                </a:solidFill>
              </a:rPr>
              <a:t>unchanged if the location of the </a:t>
            </a:r>
            <a:r>
              <a:rPr lang="en-US" dirty="0" err="1">
                <a:solidFill>
                  <a:schemeClr val="tx1"/>
                </a:solidFill>
              </a:rPr>
              <a:t>proxied</a:t>
            </a:r>
            <a:r>
              <a:rPr lang="en-US" dirty="0">
                <a:solidFill>
                  <a:schemeClr val="tx1"/>
                </a:solidFill>
              </a:rPr>
              <a:t> class N is changed from local to remote, or from one remote server to another</a:t>
            </a:r>
          </a:p>
          <a:p>
            <a:pPr>
              <a:lnSpc>
                <a:spcPct val="110000"/>
              </a:lnSpc>
            </a:pPr>
            <a:r>
              <a:rPr lang="en-US" dirty="0">
                <a:solidFill>
                  <a:schemeClr val="tx1"/>
                </a:solidFill>
              </a:rPr>
              <a:t>-&gt; program structure will not know if the server or connection is changed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3" name="Line Callout 2 12"/>
          <p:cNvSpPr/>
          <p:nvPr/>
        </p:nvSpPr>
        <p:spPr>
          <a:xfrm>
            <a:off x="7315200" y="990600"/>
            <a:ext cx="2438400" cy="1295400"/>
          </a:xfrm>
          <a:prstGeom prst="borderCallout2">
            <a:avLst>
              <a:gd name="adj1" fmla="val 106672"/>
              <a:gd name="adj2" fmla="val 22104"/>
              <a:gd name="adj3" fmla="val 119495"/>
              <a:gd name="adj4" fmla="val 22622"/>
              <a:gd name="adj5" fmla="val 144373"/>
              <a:gd name="adj6" fmla="val -90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tx1"/>
                </a:solidFill>
              </a:rPr>
              <a:t>Determine the current location of </a:t>
            </a:r>
            <a:r>
              <a:rPr lang="en-US" sz="1600" dirty="0" smtClean="0">
                <a:solidFill>
                  <a:schemeClr val="tx1"/>
                </a:solidFill>
              </a:rPr>
              <a:t>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600" dirty="0" smtClean="0">
                <a:solidFill>
                  <a:schemeClr val="tx1"/>
                </a:solidFill>
              </a:rPr>
              <a:t>Cross network </a:t>
            </a:r>
            <a:r>
              <a:rPr lang="en-US" sz="1600" dirty="0">
                <a:solidFill>
                  <a:schemeClr val="tx1"/>
                </a:solidFill>
              </a:rPr>
              <a:t>communication from X to N</a:t>
            </a:r>
            <a:endParaRPr lang="en-US" sz="1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85478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dirty="0"/>
              <a:t>Refactoring </a:t>
            </a:r>
            <a:r>
              <a:rPr lang="en-US" sz="3600" dirty="0"/>
              <a:t>Steps Overview </a:t>
            </a:r>
            <a:r>
              <a:rPr lang="en-US" sz="3600" dirty="0" smtClean="0"/>
              <a:t>– </a:t>
            </a:r>
            <a:r>
              <a:rPr lang="en-US" sz="3600" dirty="0" err="1" smtClean="0"/>
              <a:t>Dpartner</a:t>
            </a:r>
            <a:r>
              <a:rPr lang="en-US" sz="3600" dirty="0" smtClean="0"/>
              <a:t> tool</a:t>
            </a:r>
            <a:endParaRPr lang="en-US" sz="360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smtClean="0"/>
              <a:t>Refactoring Android Java Code for On-Demand Computation Offloading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38695-AF56-4471-9CA8-DA4111AB2E5F}" type="slidenum">
              <a:rPr lang="en-US" smtClean="0"/>
              <a:t>9</a:t>
            </a:fld>
            <a:endParaRPr lang="en-US"/>
          </a:p>
        </p:txBody>
      </p:sp>
      <p:grpSp>
        <p:nvGrpSpPr>
          <p:cNvPr id="8" name="Group 7"/>
          <p:cNvGrpSpPr/>
          <p:nvPr/>
        </p:nvGrpSpPr>
        <p:grpSpPr>
          <a:xfrm>
            <a:off x="685800" y="1143000"/>
            <a:ext cx="5410200" cy="1993632"/>
            <a:chOff x="1524000" y="1143000"/>
            <a:chExt cx="6772275" cy="2495550"/>
          </a:xfrm>
        </p:grpSpPr>
        <p:pic>
          <p:nvPicPr>
            <p:cNvPr id="1027" name="Picture 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24000" y="1143000"/>
              <a:ext cx="6772275" cy="24955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" name="Rectangle 2"/>
            <p:cNvSpPr/>
            <p:nvPr/>
          </p:nvSpPr>
          <p:spPr>
            <a:xfrm>
              <a:off x="7495141" y="1143000"/>
              <a:ext cx="801133" cy="14478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4192080" y="3265402"/>
            <a:ext cx="5562600" cy="1707396"/>
            <a:chOff x="1608463" y="3276600"/>
            <a:chExt cx="7354564" cy="2257425"/>
          </a:xfrm>
        </p:grpSpPr>
        <p:pic>
          <p:nvPicPr>
            <p:cNvPr id="1028" name="Picture 4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35"/>
            <a:stretch/>
          </p:blipFill>
          <p:spPr bwMode="auto">
            <a:xfrm>
              <a:off x="1608463" y="3276600"/>
              <a:ext cx="7354563" cy="22574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3" name="Rectangle 12"/>
            <p:cNvSpPr/>
            <p:nvPr/>
          </p:nvSpPr>
          <p:spPr>
            <a:xfrm rot="16200000">
              <a:off x="1866766" y="4466097"/>
              <a:ext cx="640005" cy="11566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/>
            <p:cNvSpPr/>
            <p:nvPr/>
          </p:nvSpPr>
          <p:spPr>
            <a:xfrm rot="16200000">
              <a:off x="8034796" y="4605793"/>
              <a:ext cx="894436" cy="96202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200912" y="4466857"/>
            <a:ext cx="5023975" cy="1853575"/>
            <a:chOff x="1905000" y="4892931"/>
            <a:chExt cx="6686550" cy="2466975"/>
          </a:xfrm>
        </p:grpSpPr>
        <p:pic>
          <p:nvPicPr>
            <p:cNvPr id="1029" name="Picture 5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05000" y="4892931"/>
              <a:ext cx="6686550" cy="24669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" name="Rectangle 16"/>
            <p:cNvSpPr/>
            <p:nvPr/>
          </p:nvSpPr>
          <p:spPr>
            <a:xfrm rot="16200000">
              <a:off x="1771502" y="5154720"/>
              <a:ext cx="1105196" cy="838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1" name="Line Callout 2 20"/>
          <p:cNvSpPr/>
          <p:nvPr/>
        </p:nvSpPr>
        <p:spPr>
          <a:xfrm>
            <a:off x="150425" y="2590800"/>
            <a:ext cx="3659575" cy="964931"/>
          </a:xfrm>
          <a:prstGeom prst="borderCallout2">
            <a:avLst>
              <a:gd name="adj1" fmla="val -8912"/>
              <a:gd name="adj2" fmla="val 85562"/>
              <a:gd name="adj3" fmla="val -25960"/>
              <a:gd name="adj4" fmla="val 88444"/>
              <a:gd name="adj5" fmla="val -60168"/>
              <a:gd name="adj6" fmla="val 7345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" indent="0" hangingPunct="0">
              <a:buSzPct val="100000"/>
              <a:buNone/>
            </a:pPr>
            <a:r>
              <a:rPr lang="en-US" sz="1600" dirty="0" smtClean="0">
                <a:solidFill>
                  <a:schemeClr val="tx1"/>
                </a:solidFill>
              </a:rPr>
              <a:t>Two </a:t>
            </a:r>
            <a:r>
              <a:rPr lang="en-US" sz="1600" dirty="0">
                <a:solidFill>
                  <a:schemeClr val="tx1"/>
                </a:solidFill>
              </a:rPr>
              <a:t>Types of classes</a:t>
            </a:r>
          </a:p>
          <a:p>
            <a:pPr marL="331470" indent="-285750" hangingPunct="0">
              <a:buSzPct val="100000"/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tx1"/>
                </a:solidFill>
              </a:rPr>
              <a:t>Movable</a:t>
            </a:r>
          </a:p>
          <a:p>
            <a:pPr marL="331470" indent="-285750" hangingPunct="0">
              <a:buSzPct val="100000"/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tx1"/>
                </a:solidFill>
              </a:rPr>
              <a:t>Anchored: use some special resources available only on </a:t>
            </a:r>
            <a:r>
              <a:rPr lang="en-US" sz="1600" dirty="0" smtClean="0">
                <a:solidFill>
                  <a:schemeClr val="tx1"/>
                </a:solidFill>
              </a:rPr>
              <a:t>the phone</a:t>
            </a:r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22" name="Line Callout 2 21"/>
          <p:cNvSpPr/>
          <p:nvPr/>
        </p:nvSpPr>
        <p:spPr>
          <a:xfrm>
            <a:off x="1964871" y="3651165"/>
            <a:ext cx="2075668" cy="838199"/>
          </a:xfrm>
          <a:prstGeom prst="borderCallout2">
            <a:avLst>
              <a:gd name="adj1" fmla="val 36542"/>
              <a:gd name="adj2" fmla="val 102344"/>
              <a:gd name="adj3" fmla="val 49365"/>
              <a:gd name="adj4" fmla="val 107583"/>
              <a:gd name="adj5" fmla="val 30086"/>
              <a:gd name="adj6" fmla="val 12601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" indent="0" hangingPunct="0">
              <a:buSzPct val="100000"/>
              <a:buNone/>
            </a:pPr>
            <a:r>
              <a:rPr lang="en-US" sz="1600" dirty="0">
                <a:solidFill>
                  <a:schemeClr val="tx1"/>
                </a:solidFill>
              </a:rPr>
              <a:t>Structure is changed </a:t>
            </a:r>
            <a:r>
              <a:rPr lang="en-US" sz="1600" dirty="0" smtClean="0">
                <a:solidFill>
                  <a:schemeClr val="tx1"/>
                </a:solidFill>
              </a:rPr>
              <a:t>to </a:t>
            </a:r>
            <a:r>
              <a:rPr lang="en-US" sz="1600" dirty="0">
                <a:solidFill>
                  <a:schemeClr val="tx1"/>
                </a:solidFill>
              </a:rPr>
              <a:t>process on remote server.</a:t>
            </a:r>
          </a:p>
        </p:txBody>
      </p:sp>
      <p:sp>
        <p:nvSpPr>
          <p:cNvPr id="23" name="Line Callout 2 22"/>
          <p:cNvSpPr/>
          <p:nvPr/>
        </p:nvSpPr>
        <p:spPr>
          <a:xfrm>
            <a:off x="6400800" y="1143000"/>
            <a:ext cx="3353879" cy="1676400"/>
          </a:xfrm>
          <a:prstGeom prst="borderCallout2">
            <a:avLst>
              <a:gd name="adj1" fmla="val 107971"/>
              <a:gd name="adj2" fmla="val 32143"/>
              <a:gd name="adj3" fmla="val 111053"/>
              <a:gd name="adj4" fmla="val 38357"/>
              <a:gd name="adj5" fmla="val 148269"/>
              <a:gd name="adj6" fmla="val 5214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31470" indent="-285750" hangingPunct="0">
              <a:buSzPct val="100000"/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tx1"/>
                </a:solidFill>
              </a:rPr>
              <a:t>Classes that frequently </a:t>
            </a:r>
            <a:r>
              <a:rPr lang="en-US" sz="1600" dirty="0" smtClean="0">
                <a:solidFill>
                  <a:schemeClr val="tx1"/>
                </a:solidFill>
              </a:rPr>
              <a:t>interacted </a:t>
            </a:r>
            <a:r>
              <a:rPr lang="en-US" sz="1600" dirty="0">
                <a:solidFill>
                  <a:schemeClr val="tx1"/>
                </a:solidFill>
              </a:rPr>
              <a:t>should be </a:t>
            </a:r>
            <a:r>
              <a:rPr lang="en-US" sz="1600" dirty="0" smtClean="0">
                <a:solidFill>
                  <a:schemeClr val="tx1"/>
                </a:solidFill>
              </a:rPr>
              <a:t>offloaded as a </a:t>
            </a:r>
            <a:r>
              <a:rPr lang="en-US" sz="1600" dirty="0">
                <a:solidFill>
                  <a:schemeClr val="tx1"/>
                </a:solidFill>
              </a:rPr>
              <a:t>whole.</a:t>
            </a:r>
          </a:p>
          <a:p>
            <a:pPr marL="331470" indent="-285750" hangingPunct="0">
              <a:buSzPct val="100000"/>
              <a:buFont typeface="Arial" panose="020B0604020202020204" pitchFamily="34" charset="0"/>
              <a:buChar char="•"/>
            </a:pPr>
            <a:r>
              <a:rPr lang="en-US" sz="1600" dirty="0" smtClean="0">
                <a:solidFill>
                  <a:schemeClr val="tx1"/>
                </a:solidFill>
              </a:rPr>
              <a:t>Avoid the </a:t>
            </a:r>
            <a:r>
              <a:rPr lang="en-US" sz="1600" dirty="0">
                <a:solidFill>
                  <a:schemeClr val="tx1"/>
                </a:solidFill>
              </a:rPr>
              <a:t>time-consuming network </a:t>
            </a:r>
            <a:r>
              <a:rPr lang="en-US" sz="1600" dirty="0" smtClean="0">
                <a:solidFill>
                  <a:schemeClr val="tx1"/>
                </a:solidFill>
              </a:rPr>
              <a:t>communication</a:t>
            </a:r>
          </a:p>
          <a:p>
            <a:pPr marL="331470" indent="-285750" hangingPunct="0">
              <a:buSzPct val="100000"/>
              <a:buFont typeface="Arial" panose="020B0604020202020204" pitchFamily="34" charset="0"/>
              <a:buChar char="•"/>
            </a:pPr>
            <a:r>
              <a:rPr lang="en-US" sz="1600" dirty="0" smtClean="0">
                <a:solidFill>
                  <a:schemeClr val="tx1"/>
                </a:solidFill>
              </a:rPr>
              <a:t>Help accelerate </a:t>
            </a:r>
            <a:r>
              <a:rPr lang="en-US" sz="1600" dirty="0">
                <a:solidFill>
                  <a:schemeClr val="tx1"/>
                </a:solidFill>
              </a:rPr>
              <a:t>runtime decision</a:t>
            </a:r>
          </a:p>
        </p:txBody>
      </p:sp>
      <p:sp>
        <p:nvSpPr>
          <p:cNvPr id="24" name="Line Callout 2 23"/>
          <p:cNvSpPr/>
          <p:nvPr/>
        </p:nvSpPr>
        <p:spPr>
          <a:xfrm>
            <a:off x="6324600" y="5257800"/>
            <a:ext cx="2471872" cy="1062632"/>
          </a:xfrm>
          <a:prstGeom prst="borderCallout2">
            <a:avLst>
              <a:gd name="adj1" fmla="val 35065"/>
              <a:gd name="adj2" fmla="val -2614"/>
              <a:gd name="adj3" fmla="val 9564"/>
              <a:gd name="adj4" fmla="val -6684"/>
              <a:gd name="adj5" fmla="val -4989"/>
              <a:gd name="adj6" fmla="val -11827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" indent="0" hangingPunct="0">
              <a:buSzPct val="100000"/>
              <a:buNone/>
            </a:pPr>
            <a:r>
              <a:rPr lang="en-US" sz="1600" dirty="0">
                <a:solidFill>
                  <a:schemeClr val="tx1"/>
                </a:solidFill>
              </a:rPr>
              <a:t>The Java byte code and resources are packaged and generated into two deployable files</a:t>
            </a:r>
            <a:r>
              <a:rPr lang="en-US" sz="1600" dirty="0" smtClean="0">
                <a:solidFill>
                  <a:schemeClr val="tx1"/>
                </a:solidFill>
              </a:rPr>
              <a:t>.   </a:t>
            </a:r>
            <a:endParaRPr lang="en-US" sz="1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68424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2" grpId="0" animBg="1"/>
      <p:bldP spid="23" grpId="0" animBg="1"/>
      <p:bldP spid="24" grpId="0" animBg="1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heme Bihax">
  <a:themeElements>
    <a:clrScheme name="2">
      <a:dk1>
        <a:sysClr val="windowText" lastClr="000000"/>
      </a:dk1>
      <a:lt1>
        <a:sysClr val="window" lastClr="FFFFFF"/>
      </a:lt1>
      <a:dk2>
        <a:srgbClr val="000000"/>
      </a:dk2>
      <a:lt2>
        <a:srgbClr val="FFFFFF"/>
      </a:lt2>
      <a:accent1>
        <a:srgbClr val="4BACC6"/>
      </a:accent1>
      <a:accent2>
        <a:srgbClr val="E36C09"/>
      </a:accent2>
      <a:accent3>
        <a:srgbClr val="9BBB59"/>
      </a:accent3>
      <a:accent4>
        <a:srgbClr val="8064A2"/>
      </a:accent4>
      <a:accent5>
        <a:srgbClr val="4F81BD"/>
      </a:accent5>
      <a:accent6>
        <a:srgbClr val="CC3300"/>
      </a:accent6>
      <a:hlink>
        <a:srgbClr val="0000FF"/>
      </a:hlink>
      <a:folHlink>
        <a:srgbClr val="800080"/>
      </a:folHlink>
    </a:clrScheme>
    <a:fontScheme name="TNR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Theme Bihax</Template>
  <TotalTime>17859</TotalTime>
  <Words>627</Words>
  <Application>Microsoft Office PowerPoint</Application>
  <PresentationFormat>A4 Paper (210x297 mm)</PresentationFormat>
  <Paragraphs>117</Paragraphs>
  <Slides>14</Slides>
  <Notes>7</Notes>
  <HiddenSlides>1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Theme Bihax</vt:lpstr>
      <vt:lpstr>PowerPoint Presentation</vt:lpstr>
      <vt:lpstr>Android</vt:lpstr>
      <vt:lpstr>Computation offloading: Issues</vt:lpstr>
      <vt:lpstr>Solution?</vt:lpstr>
      <vt:lpstr>Design Pattern</vt:lpstr>
      <vt:lpstr>Local Invocation</vt:lpstr>
      <vt:lpstr>Remote Invocation</vt:lpstr>
      <vt:lpstr>On-Demand Remote Invocation</vt:lpstr>
      <vt:lpstr>Refactoring Steps Overview – Dpartner tool</vt:lpstr>
      <vt:lpstr>An Illustrative Example</vt:lpstr>
      <vt:lpstr>Implementation: Detect Movable Classes</vt:lpstr>
      <vt:lpstr>Implementation: Generate Proxies</vt:lpstr>
      <vt:lpstr>Conclusions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Bihax</dc:creator>
  <cp:lastModifiedBy>Bihax</cp:lastModifiedBy>
  <cp:revision>43</cp:revision>
  <dcterms:created xsi:type="dcterms:W3CDTF">2014-07-07T11:44:29Z</dcterms:created>
  <dcterms:modified xsi:type="dcterms:W3CDTF">2014-07-21T01:31:19Z</dcterms:modified>
</cp:coreProperties>
</file>