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ppt/media/audio3.bin" ContentType="audio/unknown"/>
  <Override PartName="/ppt/media/audio4.bin" ContentType="audio/unknown"/>
  <Override PartName="/ppt/media/audio5.bin" ContentType="audio/unknown"/>
  <Override PartName="/ppt/media/audio6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308" r:id="rId35"/>
    <p:sldId id="298" r:id="rId36"/>
    <p:sldId id="299" r:id="rId37"/>
    <p:sldId id="307" r:id="rId38"/>
    <p:sldId id="300" r:id="rId39"/>
    <p:sldId id="301" r:id="rId40"/>
    <p:sldId id="302" r:id="rId41"/>
    <p:sldId id="303" r:id="rId42"/>
    <p:sldId id="304" r:id="rId43"/>
    <p:sldId id="305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6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7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1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4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3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6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2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4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4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7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2EDEA-2627-8140-B584-CB6FB3C9B5F2}" type="datetimeFigureOut">
              <a:rPr lang="en-US" smtClean="0"/>
              <a:t>5/22/15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9B8DA-F9BC-BC4A-A0EE-CD2A88E68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9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5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47C8AE5-0E25-294B-A63C-379E1746E34A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Authentication Protocols</a:t>
            </a:r>
          </a:p>
        </p:txBody>
      </p:sp>
    </p:spTree>
    <p:extLst>
      <p:ext uri="{BB962C8B-B14F-4D97-AF65-F5344CB8AC3E}">
        <p14:creationId xmlns:p14="http://schemas.microsoft.com/office/powerpoint/2010/main" val="4231128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2C8B4D5B-B6DF-9342-88B1-4B3D33CBDC03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Nonce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To ensure freshness, can employ a </a:t>
            </a:r>
            <a:r>
              <a:rPr lang="en-US" sz="2800" b="1" dirty="0">
                <a:solidFill>
                  <a:schemeClr val="hlink"/>
                </a:solidFill>
              </a:rPr>
              <a:t>nonce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Nonce == </a:t>
            </a:r>
            <a:r>
              <a:rPr lang="en-US" sz="2400" b="1" dirty="0">
                <a:solidFill>
                  <a:schemeClr val="hlink"/>
                </a:solidFill>
              </a:rPr>
              <a:t>n</a:t>
            </a:r>
            <a:r>
              <a:rPr lang="en-US" sz="2400" dirty="0"/>
              <a:t>umber used </a:t>
            </a:r>
            <a:r>
              <a:rPr lang="en-US" sz="2400" b="1" dirty="0">
                <a:solidFill>
                  <a:schemeClr val="hlink"/>
                </a:solidFill>
              </a:rPr>
              <a:t>once</a:t>
            </a:r>
            <a:r>
              <a:rPr lang="en-US" sz="2400" dirty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What to use for </a:t>
            </a:r>
            <a:r>
              <a:rPr lang="en-US" sz="2800" dirty="0" err="1"/>
              <a:t>nonces</a:t>
            </a:r>
            <a:r>
              <a:rPr lang="en-US" sz="2800" dirty="0"/>
              <a:t>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That is, what is the challenge?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What should Alice do with the nonce?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That is, how to compute the response?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can Bob verify the response?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Should we rely on passwords or keys?</a:t>
            </a:r>
          </a:p>
        </p:txBody>
      </p:sp>
    </p:spTree>
    <p:extLst>
      <p:ext uri="{BB962C8B-B14F-4D97-AF65-F5344CB8AC3E}">
        <p14:creationId xmlns:p14="http://schemas.microsoft.com/office/powerpoint/2010/main" val="182709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5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25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5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F1DF2A4-A84C-4942-B5EB-6FAFA81BD12C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01000" cy="1219200"/>
          </a:xfrm>
        </p:spPr>
        <p:txBody>
          <a:bodyPr/>
          <a:lstStyle/>
          <a:p>
            <a:pPr eaLnBrk="1" hangingPunct="1"/>
            <a:r>
              <a:rPr lang="en-US"/>
              <a:t>Challenge-Response</a:t>
            </a:r>
          </a:p>
        </p:txBody>
      </p:sp>
      <p:sp>
        <p:nvSpPr>
          <p:cNvPr id="165892" name="Line 4"/>
          <p:cNvSpPr>
            <a:spLocks noChangeShapeType="1"/>
          </p:cNvSpPr>
          <p:nvPr/>
        </p:nvSpPr>
        <p:spPr bwMode="auto">
          <a:xfrm flipV="1">
            <a:off x="2286000" y="2097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3" name="Line 5"/>
          <p:cNvSpPr>
            <a:spLocks noChangeShapeType="1"/>
          </p:cNvSpPr>
          <p:nvPr/>
        </p:nvSpPr>
        <p:spPr bwMode="auto">
          <a:xfrm flipH="1" flipV="1">
            <a:off x="2209800" y="2706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7315200" y="32924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65895" name="Line 7"/>
          <p:cNvSpPr>
            <a:spLocks noChangeShapeType="1"/>
          </p:cNvSpPr>
          <p:nvPr/>
        </p:nvSpPr>
        <p:spPr bwMode="auto">
          <a:xfrm flipV="1">
            <a:off x="2286000" y="3392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6" name="Rectangle 8"/>
          <p:cNvSpPr>
            <a:spLocks noChangeArrowheads="1"/>
          </p:cNvSpPr>
          <p:nvPr/>
        </p:nvSpPr>
        <p:spPr bwMode="auto">
          <a:xfrm>
            <a:off x="3810000" y="16002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65897" name="Rectangle 9"/>
          <p:cNvSpPr>
            <a:spLocks noChangeArrowheads="1"/>
          </p:cNvSpPr>
          <p:nvPr/>
        </p:nvSpPr>
        <p:spPr bwMode="auto">
          <a:xfrm>
            <a:off x="3963988" y="2286000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Nonce</a:t>
            </a:r>
            <a:endParaRPr lang="en-US" b="0" dirty="0"/>
          </a:p>
        </p:txBody>
      </p:sp>
      <p:sp>
        <p:nvSpPr>
          <p:cNvPr id="165898" name="Rectangle 10"/>
          <p:cNvSpPr>
            <a:spLocks noChangeArrowheads="1"/>
          </p:cNvSpPr>
          <p:nvPr/>
        </p:nvSpPr>
        <p:spPr bwMode="auto">
          <a:xfrm>
            <a:off x="2674938" y="2911475"/>
            <a:ext cx="3878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h(Alice’s password, Nonce)</a:t>
            </a:r>
            <a:endParaRPr lang="en-US" b="0"/>
          </a:p>
        </p:txBody>
      </p:sp>
      <p:sp>
        <p:nvSpPr>
          <p:cNvPr id="165901" name="Rectangle 13"/>
          <p:cNvSpPr>
            <a:spLocks noChangeArrowheads="1"/>
          </p:cNvSpPr>
          <p:nvPr/>
        </p:nvSpPr>
        <p:spPr bwMode="auto">
          <a:xfrm>
            <a:off x="762000" y="3962400"/>
            <a:ext cx="7596188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 Nonce is the </a:t>
            </a:r>
            <a:r>
              <a:rPr lang="en-US" sz="2800" dirty="0">
                <a:solidFill>
                  <a:schemeClr val="accent2"/>
                </a:solidFill>
              </a:rPr>
              <a:t>challenge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 The hash is the </a:t>
            </a:r>
            <a:r>
              <a:rPr lang="en-US" sz="2800" dirty="0">
                <a:solidFill>
                  <a:schemeClr val="accent2"/>
                </a:solidFill>
              </a:rPr>
              <a:t>response</a:t>
            </a:r>
            <a:endParaRPr lang="en-US" sz="2800" b="0" dirty="0"/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b="0" dirty="0"/>
              <a:t>Nonce prevents replay, ensures freshness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 Password is something Alice knows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 smtClean="0"/>
              <a:t> Note: Bob </a:t>
            </a:r>
            <a:r>
              <a:rPr lang="en-US" sz="2800" b="0" dirty="0"/>
              <a:t>must know Alice’s </a:t>
            </a:r>
            <a:r>
              <a:rPr lang="en-US" sz="2800" b="0" dirty="0" err="1"/>
              <a:t>pwd</a:t>
            </a:r>
            <a:r>
              <a:rPr lang="en-US" sz="2800" b="0" dirty="0"/>
              <a:t> to verify</a:t>
            </a:r>
          </a:p>
        </p:txBody>
      </p:sp>
      <p:sp>
        <p:nvSpPr>
          <p:cNvPr id="33804" name="Rectangle 15"/>
          <p:cNvSpPr>
            <a:spLocks noChangeArrowheads="1"/>
          </p:cNvSpPr>
          <p:nvPr/>
        </p:nvSpPr>
        <p:spPr bwMode="auto">
          <a:xfrm>
            <a:off x="1143000" y="33194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pic>
        <p:nvPicPr>
          <p:cNvPr id="33805" name="Picture 19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7526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6" name="Picture 20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6002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7309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16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 animBg="1"/>
      <p:bldP spid="165893" grpId="0" animBg="1"/>
      <p:bldP spid="165895" grpId="0" animBg="1"/>
      <p:bldP spid="165896" grpId="0" autoUpdateAnimBg="0"/>
      <p:bldP spid="165897" grpId="0" autoUpdateAnimBg="0"/>
      <p:bldP spid="165898" grpId="0" autoUpdateAnimBg="0"/>
      <p:bldP spid="16590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2A1D7BE4-3113-354A-811A-7433D700A0FD}" type="slidenum">
              <a:rPr lang="en-US" smtClean="0">
                <a:latin typeface="Times New Roman" charset="0"/>
              </a:rPr>
              <a:pPr/>
              <a:t>12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010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Generic Challenge</a:t>
            </a:r>
            <a:r>
              <a:rPr lang="en-US" dirty="0"/>
              <a:t>-Response</a:t>
            </a:r>
          </a:p>
        </p:txBody>
      </p:sp>
      <p:sp>
        <p:nvSpPr>
          <p:cNvPr id="164868" name="Line 4"/>
          <p:cNvSpPr>
            <a:spLocks noChangeShapeType="1"/>
          </p:cNvSpPr>
          <p:nvPr/>
        </p:nvSpPr>
        <p:spPr bwMode="auto">
          <a:xfrm flipV="1">
            <a:off x="2286000" y="2401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869" name="Line 5"/>
          <p:cNvSpPr>
            <a:spLocks noChangeShapeType="1"/>
          </p:cNvSpPr>
          <p:nvPr/>
        </p:nvSpPr>
        <p:spPr bwMode="auto">
          <a:xfrm flipH="1" flipV="1">
            <a:off x="2209800" y="30114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7315200" y="3657600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64871" name="Line 7"/>
          <p:cNvSpPr>
            <a:spLocks noChangeShapeType="1"/>
          </p:cNvSpPr>
          <p:nvPr/>
        </p:nvSpPr>
        <p:spPr bwMode="auto">
          <a:xfrm flipV="1">
            <a:off x="2286000" y="3697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872" name="Rectangle 8"/>
          <p:cNvSpPr>
            <a:spLocks noChangeArrowheads="1"/>
          </p:cNvSpPr>
          <p:nvPr/>
        </p:nvSpPr>
        <p:spPr bwMode="auto">
          <a:xfrm>
            <a:off x="3733800" y="19050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64873" name="Rectangle 9"/>
          <p:cNvSpPr>
            <a:spLocks noChangeArrowheads="1"/>
          </p:cNvSpPr>
          <p:nvPr/>
        </p:nvSpPr>
        <p:spPr bwMode="auto">
          <a:xfrm>
            <a:off x="3963988" y="2590800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Nonce</a:t>
            </a:r>
            <a:endParaRPr lang="en-US" b="0"/>
          </a:p>
        </p:txBody>
      </p:sp>
      <p:sp>
        <p:nvSpPr>
          <p:cNvPr id="164874" name="Rectangle 10"/>
          <p:cNvSpPr>
            <a:spLocks noChangeArrowheads="1"/>
          </p:cNvSpPr>
          <p:nvPr/>
        </p:nvSpPr>
        <p:spPr bwMode="auto">
          <a:xfrm>
            <a:off x="2171700" y="3216275"/>
            <a:ext cx="4318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Something that could only be</a:t>
            </a:r>
          </a:p>
        </p:txBody>
      </p:sp>
      <p:sp>
        <p:nvSpPr>
          <p:cNvPr id="34827" name="Rectangle 15"/>
          <p:cNvSpPr>
            <a:spLocks noChangeArrowheads="1"/>
          </p:cNvSpPr>
          <p:nvPr/>
        </p:nvSpPr>
        <p:spPr bwMode="auto">
          <a:xfrm>
            <a:off x="1081088" y="37131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164881" name="Rectangle 17"/>
          <p:cNvSpPr>
            <a:spLocks noChangeArrowheads="1"/>
          </p:cNvSpPr>
          <p:nvPr/>
        </p:nvSpPr>
        <p:spPr bwMode="auto">
          <a:xfrm>
            <a:off x="2190750" y="3673475"/>
            <a:ext cx="4652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from Alice (and Bob can verify)</a:t>
            </a:r>
          </a:p>
        </p:txBody>
      </p:sp>
      <p:sp>
        <p:nvSpPr>
          <p:cNvPr id="34829" name="Rectangle 18"/>
          <p:cNvSpPr>
            <a:spLocks noChangeArrowheads="1"/>
          </p:cNvSpPr>
          <p:nvPr/>
        </p:nvSpPr>
        <p:spPr bwMode="auto">
          <a:xfrm>
            <a:off x="2941638" y="5332413"/>
            <a:ext cx="1841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b="0"/>
          </a:p>
        </p:txBody>
      </p:sp>
      <p:sp>
        <p:nvSpPr>
          <p:cNvPr id="164884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533400" y="4419600"/>
            <a:ext cx="8001000" cy="1676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In practice, how to achieve this?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Hashed </a:t>
            </a:r>
            <a:r>
              <a:rPr lang="en-US" sz="2800" dirty="0" smtClean="0"/>
              <a:t>password works, but…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Encryption </a:t>
            </a:r>
            <a:r>
              <a:rPr lang="en-US" sz="2800" dirty="0"/>
              <a:t>is </a:t>
            </a:r>
            <a:r>
              <a:rPr lang="en-US" sz="2800" dirty="0" smtClean="0"/>
              <a:t>better here (Why?)</a:t>
            </a:r>
            <a:endParaRPr lang="en-US" sz="2800" dirty="0"/>
          </a:p>
        </p:txBody>
      </p:sp>
      <p:pic>
        <p:nvPicPr>
          <p:cNvPr id="34831" name="Picture 21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1336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2" name="Picture 22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9812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8359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64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64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64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 animBg="1"/>
      <p:bldP spid="164869" grpId="0" animBg="1"/>
      <p:bldP spid="164871" grpId="0" animBg="1"/>
      <p:bldP spid="164872" grpId="0" autoUpdateAnimBg="0"/>
      <p:bldP spid="164873" grpId="0" autoUpdateAnimBg="0"/>
      <p:bldP spid="164874" grpId="0" autoUpdateAnimBg="0"/>
      <p:bldP spid="164881" grpId="0" autoUpdateAnimBg="0"/>
      <p:bldP spid="16488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D65F53B4-3BB3-B748-A879-72963F7927A3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Symmetric Key Notation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Encrypt plaintext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dirty="0"/>
              <a:t> with key </a:t>
            </a:r>
            <a:r>
              <a:rPr lang="en-US" sz="2800" dirty="0">
                <a:latin typeface="Times-Roman" charset="0"/>
              </a:rPr>
              <a:t>K</a:t>
            </a:r>
            <a:endParaRPr lang="en-US" sz="2800" dirty="0"/>
          </a:p>
          <a:p>
            <a:pPr eaLnBrk="1" hangingPunct="1">
              <a:spcAft>
                <a:spcPts val="600"/>
              </a:spcAft>
              <a:buFont typeface="Wingdings" charset="2"/>
              <a:buNone/>
            </a:pPr>
            <a:r>
              <a:rPr lang="en-US" sz="2800" dirty="0"/>
              <a:t>		 </a:t>
            </a:r>
            <a:r>
              <a:rPr lang="en-US" sz="2800" dirty="0">
                <a:latin typeface="Times-Roman" charset="0"/>
              </a:rPr>
              <a:t>C = E(P,K)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Decrypt </a:t>
            </a: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with key </a:t>
            </a:r>
            <a:r>
              <a:rPr lang="en-US" sz="2800" dirty="0">
                <a:latin typeface="Times-Roman" charset="0"/>
              </a:rPr>
              <a:t>K</a:t>
            </a:r>
            <a:endParaRPr lang="en-US" sz="2800" dirty="0"/>
          </a:p>
          <a:p>
            <a:pPr eaLnBrk="1" hangingPunct="1">
              <a:spcAft>
                <a:spcPts val="600"/>
              </a:spcAft>
              <a:buFont typeface="Wingdings" charset="2"/>
              <a:buNone/>
            </a:pPr>
            <a:r>
              <a:rPr lang="en-US" sz="2800" dirty="0"/>
              <a:t>		 </a:t>
            </a:r>
            <a:r>
              <a:rPr lang="en-US" sz="2800" dirty="0">
                <a:latin typeface="Times-Roman" charset="0"/>
              </a:rPr>
              <a:t>P = D(C,K)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Here, we are concerned with attacks on protocols,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/>
              <a:t>attacks on crypto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So, we assume crypto algorithms</a:t>
            </a:r>
            <a:r>
              <a:rPr lang="en-US" sz="2400" dirty="0" smtClean="0"/>
              <a:t> are secure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8779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A155DB7-056E-BD48-BAD9-50B7DE719414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534400" cy="1219200"/>
          </a:xfrm>
        </p:spPr>
        <p:txBody>
          <a:bodyPr/>
          <a:lstStyle/>
          <a:p>
            <a:pPr eaLnBrk="1" hangingPunct="1"/>
            <a:r>
              <a:rPr lang="en-US"/>
              <a:t>Authentication: Symmetric Key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010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Alice and Bob share symmetric key </a:t>
            </a:r>
            <a:r>
              <a:rPr lang="en-US" dirty="0">
                <a:latin typeface="Times-Roman" charset="0"/>
              </a:rPr>
              <a:t>K</a:t>
            </a:r>
            <a:endParaRPr lang="en-US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Key </a:t>
            </a:r>
            <a:r>
              <a:rPr lang="en-US" dirty="0">
                <a:latin typeface="Times-Roman" charset="0"/>
              </a:rPr>
              <a:t>K</a:t>
            </a:r>
            <a:r>
              <a:rPr lang="en-US" dirty="0"/>
              <a:t> known only to Alice and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Authenticate by proving knowledge of shared symmetric key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How to accomplish this?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Cannot </a:t>
            </a:r>
            <a:r>
              <a:rPr lang="en-US" dirty="0"/>
              <a:t>reveal key, must not allow replay (or other) attack, must be verifiable, …</a:t>
            </a:r>
          </a:p>
        </p:txBody>
      </p:sp>
    </p:spTree>
    <p:extLst>
      <p:ext uri="{BB962C8B-B14F-4D97-AF65-F5344CB8AC3E}">
        <p14:creationId xmlns:p14="http://schemas.microsoft.com/office/powerpoint/2010/main" val="2690320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A1F06E65-E67F-454D-ACA0-B918189F0124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371600"/>
          </a:xfrm>
        </p:spPr>
        <p:txBody>
          <a:bodyPr/>
          <a:lstStyle/>
          <a:p>
            <a:pPr eaLnBrk="1" hangingPunct="1"/>
            <a:r>
              <a:rPr lang="en-US"/>
              <a:t>Authentication with Symmetric Key</a:t>
            </a:r>
          </a:p>
        </p:txBody>
      </p:sp>
      <p:sp>
        <p:nvSpPr>
          <p:cNvPr id="147461" name="Line 5"/>
          <p:cNvSpPr>
            <a:spLocks noChangeShapeType="1"/>
          </p:cNvSpPr>
          <p:nvPr/>
        </p:nvSpPr>
        <p:spPr bwMode="auto">
          <a:xfrm flipV="1">
            <a:off x="2286000" y="28559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 flipH="1" flipV="1">
            <a:off x="2209800" y="33528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762000" y="3825875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  <a:endParaRPr lang="en-US" b="0" baseline="-25000">
              <a:latin typeface="Times-Roman" charset="0"/>
            </a:endParaRPr>
          </a:p>
        </p:txBody>
      </p:sp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7162800" y="3749675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  <a:endParaRPr lang="en-US" b="0" baseline="-25000">
              <a:latin typeface="Times-Roman" charset="0"/>
            </a:endParaRPr>
          </a:p>
        </p:txBody>
      </p:sp>
      <p:sp>
        <p:nvSpPr>
          <p:cNvPr id="147466" name="Rectangle 10"/>
          <p:cNvSpPr>
            <a:spLocks noChangeArrowheads="1"/>
          </p:cNvSpPr>
          <p:nvPr/>
        </p:nvSpPr>
        <p:spPr bwMode="auto">
          <a:xfrm>
            <a:off x="3733800" y="2359025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47467" name="Rectangle 11"/>
          <p:cNvSpPr>
            <a:spLocks noChangeArrowheads="1"/>
          </p:cNvSpPr>
          <p:nvPr/>
        </p:nvSpPr>
        <p:spPr bwMode="auto">
          <a:xfrm>
            <a:off x="3886200" y="3463925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E(R,K)</a:t>
            </a:r>
            <a:endParaRPr lang="en-US" b="0" dirty="0"/>
          </a:p>
        </p:txBody>
      </p:sp>
      <p:sp>
        <p:nvSpPr>
          <p:cNvPr id="147469" name="Rectangle 13"/>
          <p:cNvSpPr>
            <a:spLocks noChangeArrowheads="1"/>
          </p:cNvSpPr>
          <p:nvPr/>
        </p:nvSpPr>
        <p:spPr bwMode="auto">
          <a:xfrm>
            <a:off x="685800" y="4441825"/>
            <a:ext cx="80454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/>
              <a:t> Secure method for Bob to authenticate Alice</a:t>
            </a:r>
          </a:p>
        </p:txBody>
      </p:sp>
      <p:sp>
        <p:nvSpPr>
          <p:cNvPr id="147470" name="Rectangle 14"/>
          <p:cNvSpPr>
            <a:spLocks noChangeArrowheads="1"/>
          </p:cNvSpPr>
          <p:nvPr/>
        </p:nvSpPr>
        <p:spPr bwMode="auto">
          <a:xfrm>
            <a:off x="690563" y="4975225"/>
            <a:ext cx="58293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/>
              <a:t> Alice does not authenticate Bob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85800" y="5508625"/>
            <a:ext cx="7570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/>
              <a:t> So, can we achieve mutual authentication?</a:t>
            </a:r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 flipV="1">
            <a:off x="2286000" y="39624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3" name="Rectangle 17"/>
          <p:cNvSpPr>
            <a:spLocks noChangeArrowheads="1"/>
          </p:cNvSpPr>
          <p:nvPr/>
        </p:nvSpPr>
        <p:spPr bwMode="auto">
          <a:xfrm>
            <a:off x="4243388" y="28956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endParaRPr lang="en-US" b="0"/>
          </a:p>
        </p:txBody>
      </p:sp>
      <p:pic>
        <p:nvPicPr>
          <p:cNvPr id="37903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4" name="Picture 19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2133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7614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598947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1" grpId="0" animBg="1"/>
      <p:bldP spid="147462" grpId="0" animBg="1"/>
      <p:bldP spid="147466" grpId="0" autoUpdateAnimBg="0"/>
      <p:bldP spid="147467" grpId="0" autoUpdateAnimBg="0"/>
      <p:bldP spid="147469" grpId="0" autoUpdateAnimBg="0"/>
      <p:bldP spid="147470" grpId="0" autoUpdateAnimBg="0"/>
      <p:bldP spid="147471" grpId="0" autoUpdateAnimBg="0"/>
      <p:bldP spid="147472" grpId="0" animBg="1"/>
      <p:bldP spid="14747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8F6F9AEC-F8BC-C549-A539-39F3AEE1E7B7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1295400"/>
          </a:xfrm>
        </p:spPr>
        <p:txBody>
          <a:bodyPr/>
          <a:lstStyle/>
          <a:p>
            <a:pPr eaLnBrk="1" hangingPunct="1"/>
            <a:r>
              <a:rPr lang="en-US"/>
              <a:t>Mutual Authentication?</a:t>
            </a:r>
          </a:p>
        </p:txBody>
      </p:sp>
      <p:sp>
        <p:nvSpPr>
          <p:cNvPr id="189445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446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8" name="Rectangle 7"/>
          <p:cNvSpPr>
            <a:spLocks noChangeArrowheads="1"/>
          </p:cNvSpPr>
          <p:nvPr/>
        </p:nvSpPr>
        <p:spPr bwMode="auto">
          <a:xfrm>
            <a:off x="914400" y="3886200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7162800" y="3902075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189449" name="Line 9"/>
          <p:cNvSpPr>
            <a:spLocks noChangeShapeType="1"/>
          </p:cNvSpPr>
          <p:nvPr/>
        </p:nvSpPr>
        <p:spPr bwMode="auto">
          <a:xfrm flipV="1">
            <a:off x="2286000" y="4002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450" name="Rectangle 10"/>
          <p:cNvSpPr>
            <a:spLocks noChangeArrowheads="1"/>
          </p:cNvSpPr>
          <p:nvPr/>
        </p:nvSpPr>
        <p:spPr bwMode="auto">
          <a:xfrm>
            <a:off x="3429000" y="2209800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endParaRPr lang="en-US" b="0"/>
          </a:p>
        </p:txBody>
      </p:sp>
      <p:sp>
        <p:nvSpPr>
          <p:cNvPr id="189451" name="Rectangle 11"/>
          <p:cNvSpPr>
            <a:spLocks noChangeArrowheads="1"/>
          </p:cNvSpPr>
          <p:nvPr/>
        </p:nvSpPr>
        <p:spPr bwMode="auto">
          <a:xfrm>
            <a:off x="3886200" y="28194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E(R,K)</a:t>
            </a:r>
            <a:endParaRPr lang="en-US" b="0"/>
          </a:p>
        </p:txBody>
      </p:sp>
      <p:sp>
        <p:nvSpPr>
          <p:cNvPr id="189452" name="Rectangle 12"/>
          <p:cNvSpPr>
            <a:spLocks noChangeArrowheads="1"/>
          </p:cNvSpPr>
          <p:nvPr/>
        </p:nvSpPr>
        <p:spPr bwMode="auto">
          <a:xfrm>
            <a:off x="3887788" y="3521075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E(R,K)</a:t>
            </a:r>
            <a:endParaRPr lang="en-US" b="0"/>
          </a:p>
        </p:txBody>
      </p:sp>
      <p:sp>
        <p:nvSpPr>
          <p:cNvPr id="18945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77724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What’s wrong with this picture?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“Alice” could be Trudy (or anybody else)!</a:t>
            </a:r>
          </a:p>
        </p:txBody>
      </p:sp>
      <p:pic>
        <p:nvPicPr>
          <p:cNvPr id="38925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6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209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404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604800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89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89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5" grpId="0" animBg="1"/>
      <p:bldP spid="189446" grpId="0" animBg="1"/>
      <p:bldP spid="189449" grpId="0" animBg="1"/>
      <p:bldP spid="189450" grpId="0" autoUpdateAnimBg="0"/>
      <p:bldP spid="189451" grpId="0" autoUpdateAnimBg="0"/>
      <p:bldP spid="189452" grpId="0" autoUpdateAnimBg="0"/>
      <p:bldP spid="18945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EF5A15F-9973-1344-A231-5A97359054E9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Mutual Authentication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/>
              <a:t>Since we have a secure one-way authentication protocol…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/>
              <a:t>The obvious thing to do is to use the protocol twice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/>
              <a:t>Once for Bob to authenticate Alice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/>
              <a:t>Once for Alice to authenticate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/>
              <a:t>This has got to work…</a:t>
            </a:r>
          </a:p>
        </p:txBody>
      </p:sp>
    </p:spTree>
    <p:extLst>
      <p:ext uri="{BB962C8B-B14F-4D97-AF65-F5344CB8AC3E}">
        <p14:creationId xmlns:p14="http://schemas.microsoft.com/office/powerpoint/2010/main" val="885769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EB6A2557-984A-104E-A52F-7967383C758D}" type="slidenum">
              <a:rPr lang="en-US" smtClean="0">
                <a:latin typeface="Times New Roman" charset="0"/>
              </a:rPr>
              <a:pPr/>
              <a:t>18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924800" cy="1447800"/>
          </a:xfrm>
        </p:spPr>
        <p:txBody>
          <a:bodyPr/>
          <a:lstStyle/>
          <a:p>
            <a:pPr eaLnBrk="1" hangingPunct="1"/>
            <a:r>
              <a:rPr lang="en-US" dirty="0"/>
              <a:t>Mutual Authentication</a:t>
            </a:r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6" name="Rectangle 7"/>
          <p:cNvSpPr>
            <a:spLocks noChangeArrowheads="1"/>
          </p:cNvSpPr>
          <p:nvPr/>
        </p:nvSpPr>
        <p:spPr bwMode="auto">
          <a:xfrm>
            <a:off x="914400" y="3902075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40967" name="Rectangle 8"/>
          <p:cNvSpPr>
            <a:spLocks noChangeArrowheads="1"/>
          </p:cNvSpPr>
          <p:nvPr/>
        </p:nvSpPr>
        <p:spPr bwMode="auto">
          <a:xfrm>
            <a:off x="7086600" y="3886200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148489" name="Line 9"/>
          <p:cNvSpPr>
            <a:spLocks noChangeShapeType="1"/>
          </p:cNvSpPr>
          <p:nvPr/>
        </p:nvSpPr>
        <p:spPr bwMode="auto">
          <a:xfrm flipV="1">
            <a:off x="2286000" y="4002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3348038" y="2209800"/>
            <a:ext cx="206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3533775" y="2819400"/>
            <a:ext cx="1803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R</a:t>
            </a:r>
            <a:r>
              <a:rPr lang="en-US" b="0" baseline="-25000" dirty="0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E(R</a:t>
            </a:r>
            <a:r>
              <a:rPr lang="en-US" b="0" baseline="-25000" dirty="0">
                <a:latin typeface="Times-Roman" charset="0"/>
              </a:rPr>
              <a:t>A</a:t>
            </a:r>
            <a:r>
              <a:rPr lang="en-US" b="0" dirty="0" smtClean="0">
                <a:latin typeface="Times-Roman" charset="0"/>
              </a:rPr>
              <a:t>, K</a:t>
            </a:r>
            <a:r>
              <a:rPr lang="en-US" b="0" dirty="0">
                <a:latin typeface="Times-Roman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3752850" y="3521075"/>
            <a:ext cx="12959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E(R</a:t>
            </a:r>
            <a:r>
              <a:rPr lang="en-US" b="0" baseline="-25000" dirty="0">
                <a:latin typeface="Times-Roman" charset="0"/>
              </a:rPr>
              <a:t>B</a:t>
            </a:r>
            <a:r>
              <a:rPr lang="en-US" b="0" dirty="0" smtClean="0">
                <a:latin typeface="Times-Roman" charset="0"/>
              </a:rPr>
              <a:t>, K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40972" name="Rectangle 15"/>
          <p:cNvSpPr>
            <a:spLocks noChangeArrowheads="1"/>
          </p:cNvSpPr>
          <p:nvPr/>
        </p:nvSpPr>
        <p:spPr bwMode="auto">
          <a:xfrm>
            <a:off x="3054350" y="5349875"/>
            <a:ext cx="1841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b="0"/>
          </a:p>
        </p:txBody>
      </p:sp>
      <p:sp>
        <p:nvSpPr>
          <p:cNvPr id="1484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77724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This provides mutual authentication…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…or does it? See the next slide</a:t>
            </a:r>
          </a:p>
        </p:txBody>
      </p:sp>
      <p:pic>
        <p:nvPicPr>
          <p:cNvPr id="40974" name="Picture 18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Picture 19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209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671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61074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4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4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 animBg="1"/>
      <p:bldP spid="148486" grpId="0" animBg="1"/>
      <p:bldP spid="148489" grpId="0" animBg="1"/>
      <p:bldP spid="148490" grpId="0" autoUpdateAnimBg="0"/>
      <p:bldP spid="148491" grpId="0" autoUpdateAnimBg="0"/>
      <p:bldP spid="148492" grpId="0" autoUpdateAnimBg="0"/>
      <p:bldP spid="14849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EFED73D7-43D2-634D-9865-0BDB37ABC813}" type="slidenum">
              <a:rPr lang="en-US" smtClean="0">
                <a:latin typeface="Times New Roman" charset="0"/>
              </a:rPr>
              <a:pPr/>
              <a:t>19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143000"/>
          </a:xfrm>
        </p:spPr>
        <p:txBody>
          <a:bodyPr/>
          <a:lstStyle/>
          <a:p>
            <a:pPr eaLnBrk="1" hangingPunct="1"/>
            <a:r>
              <a:rPr lang="en-US"/>
              <a:t>Mutual Authentication Attack</a:t>
            </a:r>
          </a:p>
        </p:txBody>
      </p:sp>
      <p:sp>
        <p:nvSpPr>
          <p:cNvPr id="41988" name="Rectangle 8"/>
          <p:cNvSpPr>
            <a:spLocks noChangeArrowheads="1"/>
          </p:cNvSpPr>
          <p:nvPr/>
        </p:nvSpPr>
        <p:spPr bwMode="auto">
          <a:xfrm>
            <a:off x="7210425" y="3063875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3429000" y="1544638"/>
            <a:ext cx="240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1. “I’m Alice”, 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3424238" y="2147888"/>
            <a:ext cx="209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2. </a:t>
            </a:r>
            <a:r>
              <a:rPr lang="en-US" b="0" dirty="0">
                <a:solidFill>
                  <a:srgbClr val="FF0000"/>
                </a:solidFill>
                <a:latin typeface="Times-Roman" charset="0"/>
              </a:rPr>
              <a:t>R</a:t>
            </a:r>
            <a:r>
              <a:rPr lang="en-US" b="0" baseline="-25000" dirty="0">
                <a:solidFill>
                  <a:srgbClr val="FF0000"/>
                </a:solidFill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E(R</a:t>
            </a:r>
            <a:r>
              <a:rPr lang="en-US" b="0" baseline="-25000" dirty="0">
                <a:latin typeface="Times-Roman" charset="0"/>
              </a:rPr>
              <a:t>A</a:t>
            </a:r>
            <a:r>
              <a:rPr lang="en-US" b="0" dirty="0" smtClean="0">
                <a:latin typeface="Times-Roman" charset="0"/>
              </a:rPr>
              <a:t>, K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41991" name="Rectangle 17"/>
          <p:cNvSpPr>
            <a:spLocks noChangeArrowheads="1"/>
          </p:cNvSpPr>
          <p:nvPr/>
        </p:nvSpPr>
        <p:spPr bwMode="auto">
          <a:xfrm>
            <a:off x="1023938" y="3124200"/>
            <a:ext cx="1033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Trudy</a:t>
            </a:r>
          </a:p>
        </p:txBody>
      </p:sp>
      <p:sp>
        <p:nvSpPr>
          <p:cNvPr id="149523" name="Line 19"/>
          <p:cNvSpPr>
            <a:spLocks noChangeShapeType="1"/>
          </p:cNvSpPr>
          <p:nvPr/>
        </p:nvSpPr>
        <p:spPr bwMode="auto">
          <a:xfrm flipV="1">
            <a:off x="2362200" y="4764088"/>
            <a:ext cx="4648200" cy="15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24" name="Line 20"/>
          <p:cNvSpPr>
            <a:spLocks noChangeShapeType="1"/>
          </p:cNvSpPr>
          <p:nvPr/>
        </p:nvSpPr>
        <p:spPr bwMode="auto">
          <a:xfrm flipH="1" flipV="1">
            <a:off x="2286000" y="5413375"/>
            <a:ext cx="4724400" cy="15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7162800" y="5638800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427413" y="4267200"/>
            <a:ext cx="240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3. “I’m Alice”, </a:t>
            </a:r>
            <a:r>
              <a:rPr lang="en-US" b="0">
                <a:solidFill>
                  <a:srgbClr val="FF0000"/>
                </a:solidFill>
                <a:latin typeface="Times-Roman" charset="0"/>
              </a:rPr>
              <a:t>R</a:t>
            </a:r>
            <a:r>
              <a:rPr lang="en-US" b="0" baseline="-25000">
                <a:solidFill>
                  <a:srgbClr val="FF0000"/>
                </a:solidFill>
                <a:latin typeface="Times-Roman" charset="0"/>
              </a:rPr>
              <a:t>B</a:t>
            </a:r>
            <a:endParaRPr lang="en-US" b="0"/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3427413" y="4899025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4. R</a:t>
            </a:r>
            <a:r>
              <a:rPr lang="en-US" b="0" baseline="-25000" dirty="0">
                <a:latin typeface="Times-Roman" charset="0"/>
              </a:rPr>
              <a:t>C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>
                <a:solidFill>
                  <a:srgbClr val="FF0000"/>
                </a:solidFill>
                <a:latin typeface="Times-Roman" charset="0"/>
              </a:rPr>
              <a:t>E(R</a:t>
            </a:r>
            <a:r>
              <a:rPr lang="en-US" b="0" baseline="-25000" dirty="0">
                <a:solidFill>
                  <a:srgbClr val="FF0000"/>
                </a:solidFill>
                <a:latin typeface="Times-Roman" charset="0"/>
              </a:rPr>
              <a:t>B</a:t>
            </a:r>
            <a:r>
              <a:rPr lang="en-US" b="0" dirty="0" smtClean="0">
                <a:solidFill>
                  <a:srgbClr val="FF0000"/>
                </a:solidFill>
                <a:latin typeface="Times-Roman" charset="0"/>
              </a:rPr>
              <a:t>, K</a:t>
            </a:r>
            <a:r>
              <a:rPr lang="en-US" b="0" dirty="0">
                <a:solidFill>
                  <a:srgbClr val="FF0000"/>
                </a:solidFill>
                <a:latin typeface="Times-Roman" charset="0"/>
              </a:rPr>
              <a:t>)</a:t>
            </a:r>
            <a:endParaRPr lang="en-US" b="0" dirty="0">
              <a:latin typeface="Times-Roman" charset="0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1023938" y="5654675"/>
            <a:ext cx="1033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Trudy</a:t>
            </a:r>
          </a:p>
        </p:txBody>
      </p:sp>
      <p:sp>
        <p:nvSpPr>
          <p:cNvPr id="149530" name="Line 26"/>
          <p:cNvSpPr>
            <a:spLocks noChangeShapeType="1"/>
          </p:cNvSpPr>
          <p:nvPr/>
        </p:nvSpPr>
        <p:spPr bwMode="auto">
          <a:xfrm>
            <a:off x="304800" y="3886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32" name="Rectangle 28"/>
          <p:cNvSpPr>
            <a:spLocks noChangeArrowheads="1"/>
          </p:cNvSpPr>
          <p:nvPr/>
        </p:nvSpPr>
        <p:spPr bwMode="auto">
          <a:xfrm rot="24206">
            <a:off x="3411364" y="2774306"/>
            <a:ext cx="16037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5. </a:t>
            </a:r>
            <a:r>
              <a:rPr lang="en-US" b="0" dirty="0">
                <a:solidFill>
                  <a:srgbClr val="FF0000"/>
                </a:solidFill>
                <a:latin typeface="Times-Roman" charset="0"/>
              </a:rPr>
              <a:t>E(R</a:t>
            </a:r>
            <a:r>
              <a:rPr lang="en-US" b="0" baseline="-25000" dirty="0">
                <a:solidFill>
                  <a:srgbClr val="FF0000"/>
                </a:solidFill>
                <a:latin typeface="Times-Roman" charset="0"/>
              </a:rPr>
              <a:t>B</a:t>
            </a:r>
            <a:r>
              <a:rPr lang="en-US" b="0" dirty="0" smtClean="0">
                <a:solidFill>
                  <a:srgbClr val="FF0000"/>
                </a:solidFill>
                <a:latin typeface="Times-Roman" charset="0"/>
              </a:rPr>
              <a:t>, K</a:t>
            </a:r>
            <a:r>
              <a:rPr lang="en-US" b="0" dirty="0">
                <a:solidFill>
                  <a:srgbClr val="FF0000"/>
                </a:solidFill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149534" name="Line 30"/>
          <p:cNvSpPr>
            <a:spLocks noChangeShapeType="1"/>
          </p:cNvSpPr>
          <p:nvPr/>
        </p:nvSpPr>
        <p:spPr bwMode="auto">
          <a:xfrm>
            <a:off x="2438400" y="3276600"/>
            <a:ext cx="4495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35" name="Line 31"/>
          <p:cNvSpPr>
            <a:spLocks noChangeShapeType="1"/>
          </p:cNvSpPr>
          <p:nvPr/>
        </p:nvSpPr>
        <p:spPr bwMode="auto">
          <a:xfrm>
            <a:off x="2362200" y="2057400"/>
            <a:ext cx="4572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36" name="Line 32"/>
          <p:cNvSpPr>
            <a:spLocks noChangeShapeType="1"/>
          </p:cNvSpPr>
          <p:nvPr/>
        </p:nvSpPr>
        <p:spPr bwMode="auto">
          <a:xfrm flipH="1">
            <a:off x="2362200" y="2667000"/>
            <a:ext cx="449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2003" name="Picture 3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29475" y="1524000"/>
            <a:ext cx="1027113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9538" name="Picture 34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2488" y="4114800"/>
            <a:ext cx="1027112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05" name="Picture 35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8388" y="1905000"/>
            <a:ext cx="9890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9540" name="Picture 36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4432300"/>
            <a:ext cx="9890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8252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9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9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9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9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4" grpId="0" autoUpdateAnimBg="0"/>
      <p:bldP spid="149515" grpId="0" autoUpdateAnimBg="0"/>
      <p:bldP spid="149523" grpId="0" animBg="1"/>
      <p:bldP spid="149524" grpId="0" animBg="1"/>
      <p:bldP spid="149525" grpId="0" autoUpdateAnimBg="0"/>
      <p:bldP spid="149526" grpId="0" autoUpdateAnimBg="0"/>
      <p:bldP spid="149527" grpId="0" autoUpdateAnimBg="0"/>
      <p:bldP spid="149529" grpId="0" autoUpdateAnimBg="0"/>
      <p:bldP spid="149530" grpId="0" animBg="1"/>
      <p:bldP spid="149532" grpId="0" autoUpdateAnimBg="0"/>
      <p:bldP spid="149534" grpId="0" animBg="1"/>
      <p:bldP spid="149535" grpId="0" animBg="1"/>
      <p:bldP spid="1495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C7EA4D7F-5FE0-B843-BFDB-E035B36A28FD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Authentication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Alice must prove her identity to </a:t>
            </a:r>
            <a:r>
              <a:rPr lang="en-US" sz="2800" dirty="0" smtClean="0"/>
              <a:t>Bob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Alice and Bob can be humans or </a:t>
            </a:r>
            <a:r>
              <a:rPr lang="en-US" sz="2400" b="1" dirty="0">
                <a:solidFill>
                  <a:schemeClr val="hlink"/>
                </a:solidFill>
              </a:rPr>
              <a:t>computers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May also require Bob to prove he’s Bob (mutual authentication)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Probably need to establish a </a:t>
            </a:r>
            <a:r>
              <a:rPr lang="en-US" sz="2800" b="1" dirty="0"/>
              <a:t>session key</a:t>
            </a:r>
            <a:endParaRPr lang="en-US" sz="28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May have other requirements, such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Use </a:t>
            </a:r>
            <a:r>
              <a:rPr lang="en-US" sz="2400" dirty="0"/>
              <a:t>public keys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Use </a:t>
            </a:r>
            <a:r>
              <a:rPr lang="en-US" sz="2400" dirty="0"/>
              <a:t>symmetric keys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Use </a:t>
            </a:r>
            <a:r>
              <a:rPr lang="en-US" sz="2400" dirty="0"/>
              <a:t>hash functions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Anonymity, plausible deniability, etc., etc.</a:t>
            </a:r>
          </a:p>
        </p:txBody>
      </p:sp>
    </p:spTree>
    <p:extLst>
      <p:ext uri="{BB962C8B-B14F-4D97-AF65-F5344CB8AC3E}">
        <p14:creationId xmlns:p14="http://schemas.microsoft.com/office/powerpoint/2010/main" val="542622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151E681-6A06-C443-9D0E-2D154E468186}" type="slidenum">
              <a:rPr lang="en-US" smtClean="0">
                <a:latin typeface="Times New Roman" charset="0"/>
              </a:rPr>
              <a:pPr/>
              <a:t>20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Mutual Authentication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Our one-way authentication </a:t>
            </a:r>
            <a:r>
              <a:rPr lang="en-US" sz="2800" dirty="0" smtClean="0"/>
              <a:t>protocol is </a:t>
            </a:r>
            <a:r>
              <a:rPr lang="en-US" sz="2800" b="1" dirty="0">
                <a:solidFill>
                  <a:schemeClr val="accent2"/>
                </a:solidFill>
              </a:rPr>
              <a:t>not</a:t>
            </a:r>
            <a:r>
              <a:rPr lang="en-US" sz="2800" dirty="0"/>
              <a:t> secure for mutual authentication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Protocols are subtle!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 “obvious” thing may not be secure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Also, if assumptions or environment change, protocol may not be secure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This is a common source of security failure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For example, Internet protocols</a:t>
            </a:r>
          </a:p>
        </p:txBody>
      </p:sp>
    </p:spTree>
    <p:extLst>
      <p:ext uri="{BB962C8B-B14F-4D97-AF65-F5344CB8AC3E}">
        <p14:creationId xmlns:p14="http://schemas.microsoft.com/office/powerpoint/2010/main" val="667089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F8E220A-F740-CD4C-82FB-C343654F4E28}" type="slidenum">
              <a:rPr lang="en-US" smtClean="0">
                <a:latin typeface="Times New Roman" charset="0"/>
              </a:rPr>
              <a:pPr/>
              <a:t>21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524000"/>
          </a:xfrm>
        </p:spPr>
        <p:txBody>
          <a:bodyPr/>
          <a:lstStyle/>
          <a:p>
            <a:pPr eaLnBrk="1" hangingPunct="1"/>
            <a:r>
              <a:rPr lang="en-US"/>
              <a:t>Symmetric Key Mutual Authentication</a:t>
            </a:r>
          </a:p>
        </p:txBody>
      </p:sp>
      <p:sp>
        <p:nvSpPr>
          <p:cNvPr id="150533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8" name="Rectangle 7"/>
          <p:cNvSpPr>
            <a:spLocks noChangeArrowheads="1"/>
          </p:cNvSpPr>
          <p:nvPr/>
        </p:nvSpPr>
        <p:spPr bwMode="auto">
          <a:xfrm>
            <a:off x="914400" y="4017963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44039" name="Rectangle 8"/>
          <p:cNvSpPr>
            <a:spLocks noChangeArrowheads="1"/>
          </p:cNvSpPr>
          <p:nvPr/>
        </p:nvSpPr>
        <p:spPr bwMode="auto">
          <a:xfrm>
            <a:off x="7086600" y="3978275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</a:p>
        </p:txBody>
      </p:sp>
      <p:sp>
        <p:nvSpPr>
          <p:cNvPr id="150537" name="Line 9"/>
          <p:cNvSpPr>
            <a:spLocks noChangeShapeType="1"/>
          </p:cNvSpPr>
          <p:nvPr/>
        </p:nvSpPr>
        <p:spPr bwMode="auto">
          <a:xfrm flipV="1">
            <a:off x="2286000" y="4002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3352800" y="2209800"/>
            <a:ext cx="206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r>
              <a:rPr lang="en-US" b="0" baseline="-2500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3201988" y="2819400"/>
            <a:ext cx="2589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R</a:t>
            </a:r>
            <a:r>
              <a:rPr lang="en-US" b="0" baseline="-25000" dirty="0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 err="1">
                <a:latin typeface="Times-Roman" charset="0"/>
              </a:rPr>
              <a:t>E(“Bob”,R</a:t>
            </a:r>
            <a:r>
              <a:rPr lang="en-US" b="0" baseline="-25000" dirty="0" err="1">
                <a:latin typeface="Times-Roman" charset="0"/>
              </a:rPr>
              <a:t>A</a:t>
            </a:r>
            <a:r>
              <a:rPr lang="en-US" b="0" dirty="0" err="1">
                <a:latin typeface="Times-Roman" charset="0"/>
              </a:rPr>
              <a:t>,K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3429000" y="3521075"/>
            <a:ext cx="218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 err="1">
                <a:latin typeface="Times-Roman" charset="0"/>
              </a:rPr>
              <a:t>E(“Alice”,R</a:t>
            </a:r>
            <a:r>
              <a:rPr lang="en-US" b="0" baseline="-25000" dirty="0" err="1">
                <a:latin typeface="Times-Roman" charset="0"/>
              </a:rPr>
              <a:t>B</a:t>
            </a:r>
            <a:r>
              <a:rPr lang="en-US" b="0" dirty="0" err="1">
                <a:latin typeface="Times-Roman" charset="0"/>
              </a:rPr>
              <a:t>,K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150543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77724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Do these “insignificant” changes help?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Yes!</a:t>
            </a:r>
          </a:p>
        </p:txBody>
      </p:sp>
      <p:pic>
        <p:nvPicPr>
          <p:cNvPr id="44045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4384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6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971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3575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624708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0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0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3" grpId="0" animBg="1"/>
      <p:bldP spid="150534" grpId="0" animBg="1"/>
      <p:bldP spid="150537" grpId="0" animBg="1"/>
      <p:bldP spid="150538" grpId="0" autoUpdateAnimBg="0"/>
      <p:bldP spid="150539" grpId="0" autoUpdateAnimBg="0"/>
      <p:bldP spid="150540" grpId="0" autoUpdateAnimBg="0"/>
      <p:bldP spid="15054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7C05B061-0880-7C44-9F32-98283B560785}" type="slidenum">
              <a:rPr lang="en-US" smtClean="0">
                <a:latin typeface="Times New Roman" charset="0"/>
              </a:rPr>
              <a:pPr/>
              <a:t>22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Public Key Notation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Encrypt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/>
              <a:t> with Alice’s public key: </a:t>
            </a:r>
            <a:r>
              <a:rPr lang="en-US" sz="2800" dirty="0">
                <a:latin typeface="Times-Roman" charset="0"/>
              </a:rPr>
              <a:t>{</a:t>
            </a:r>
            <a:r>
              <a:rPr lang="en-US" sz="2800" dirty="0" err="1">
                <a:latin typeface="Times-Roman" charset="0"/>
              </a:rPr>
              <a:t>M}</a:t>
            </a:r>
            <a:r>
              <a:rPr lang="en-US" sz="2800" baseline="-25000" dirty="0" err="1">
                <a:latin typeface="Times-Roman" charset="0"/>
              </a:rPr>
              <a:t>Alice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Sign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/>
              <a:t> with Alice’s private key: </a:t>
            </a:r>
            <a:r>
              <a:rPr lang="en-US" sz="2800" dirty="0">
                <a:latin typeface="Times-Roman" charset="0"/>
              </a:rPr>
              <a:t>[</a:t>
            </a:r>
            <a:r>
              <a:rPr lang="en-US" sz="2800" dirty="0" err="1">
                <a:latin typeface="Times-Roman" charset="0"/>
              </a:rPr>
              <a:t>M]</a:t>
            </a:r>
            <a:r>
              <a:rPr lang="en-US" sz="2800" baseline="-25000" dirty="0" err="1">
                <a:latin typeface="Times-Roman" charset="0"/>
              </a:rPr>
              <a:t>Alice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Then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[{</a:t>
            </a:r>
            <a:r>
              <a:rPr lang="en-US" sz="2400" dirty="0" err="1">
                <a:latin typeface="Times-Roman" charset="0"/>
              </a:rPr>
              <a:t>M}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]</a:t>
            </a:r>
            <a:r>
              <a:rPr lang="en-US" sz="2400" baseline="-25000" dirty="0">
                <a:latin typeface="Times-Roman" charset="0"/>
              </a:rPr>
              <a:t>Alice</a:t>
            </a:r>
            <a:r>
              <a:rPr lang="en-US" sz="2400" dirty="0">
                <a:latin typeface="Times-Roman" charset="0"/>
              </a:rPr>
              <a:t> = M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{[</a:t>
            </a:r>
            <a:r>
              <a:rPr lang="en-US" sz="2400" dirty="0" err="1">
                <a:latin typeface="Times-Roman" charset="0"/>
              </a:rPr>
              <a:t>M]</a:t>
            </a:r>
            <a:r>
              <a:rPr lang="en-US" sz="2400" baseline="-25000" dirty="0" err="1">
                <a:latin typeface="Times-Roman" charset="0"/>
              </a:rPr>
              <a:t>Alice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}</a:t>
            </a:r>
            <a:r>
              <a:rPr lang="en-US" sz="2400" baseline="-25000" dirty="0">
                <a:latin typeface="Times-Roman" charset="0"/>
              </a:rPr>
              <a:t>Alice</a:t>
            </a:r>
            <a:r>
              <a:rPr lang="en-US" sz="2400" dirty="0">
                <a:latin typeface="Times-Roman" charset="0"/>
              </a:rPr>
              <a:t> = M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chemeClr val="accent2"/>
                </a:solidFill>
              </a:rPr>
              <a:t>Anybody</a:t>
            </a:r>
            <a:r>
              <a:rPr lang="en-US" sz="2800" dirty="0"/>
              <a:t> can</a:t>
            </a:r>
            <a:r>
              <a:rPr lang="en-US" sz="2800" dirty="0" smtClean="0"/>
              <a:t> use Alice’s </a:t>
            </a:r>
            <a:r>
              <a:rPr lang="en-US" sz="2800" b="1" dirty="0">
                <a:solidFill>
                  <a:schemeClr val="accent2"/>
                </a:solidFill>
              </a:rPr>
              <a:t>public key</a:t>
            </a:r>
            <a:r>
              <a:rPr lang="en-US" sz="2800" dirty="0" smtClean="0"/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 Only </a:t>
            </a:r>
            <a:r>
              <a:rPr lang="en-US" sz="2800" b="1" dirty="0">
                <a:solidFill>
                  <a:schemeClr val="accent2"/>
                </a:solidFill>
              </a:rPr>
              <a:t>Alice</a:t>
            </a:r>
            <a:r>
              <a:rPr lang="en-US" sz="2800" dirty="0"/>
              <a:t> can use her </a:t>
            </a:r>
            <a:r>
              <a:rPr lang="en-US" sz="2800" b="1" dirty="0">
                <a:solidFill>
                  <a:schemeClr val="accent2"/>
                </a:solidFill>
              </a:rPr>
              <a:t>private </a:t>
            </a:r>
            <a:r>
              <a:rPr lang="en-US" sz="2800" b="1" dirty="0" smtClean="0">
                <a:solidFill>
                  <a:schemeClr val="accent2"/>
                </a:solidFill>
              </a:rPr>
              <a:t>key</a:t>
            </a:r>
            <a:endParaRPr lang="en-US" sz="2800" baseline="-25000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2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8187342-DE2D-494E-B41C-EDBD6DB745D4}" type="slidenum">
              <a:rPr lang="en-US" smtClean="0">
                <a:latin typeface="Times New Roman" charset="0"/>
              </a:rPr>
              <a:pPr/>
              <a:t>23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</p:spPr>
        <p:txBody>
          <a:bodyPr/>
          <a:lstStyle/>
          <a:p>
            <a:pPr eaLnBrk="1" hangingPunct="1"/>
            <a:r>
              <a:rPr lang="en-US"/>
              <a:t>Public Key Authentication</a:t>
            </a:r>
          </a:p>
        </p:txBody>
      </p:sp>
      <p:sp>
        <p:nvSpPr>
          <p:cNvPr id="151557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558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6" name="Rectangle 7"/>
          <p:cNvSpPr>
            <a:spLocks noChangeArrowheads="1"/>
          </p:cNvSpPr>
          <p:nvPr/>
        </p:nvSpPr>
        <p:spPr bwMode="auto">
          <a:xfrm>
            <a:off x="1143000" y="40179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7239000" y="3978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1561" name="Line 9"/>
          <p:cNvSpPr>
            <a:spLocks noChangeShapeType="1"/>
          </p:cNvSpPr>
          <p:nvPr/>
        </p:nvSpPr>
        <p:spPr bwMode="auto">
          <a:xfrm flipV="1">
            <a:off x="2286000" y="4002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562" name="Rectangle 10"/>
          <p:cNvSpPr>
            <a:spLocks noChangeArrowheads="1"/>
          </p:cNvSpPr>
          <p:nvPr/>
        </p:nvSpPr>
        <p:spPr bwMode="auto">
          <a:xfrm>
            <a:off x="3608388" y="2209800"/>
            <a:ext cx="153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51563" name="Rectangle 11"/>
          <p:cNvSpPr>
            <a:spLocks noChangeArrowheads="1"/>
          </p:cNvSpPr>
          <p:nvPr/>
        </p:nvSpPr>
        <p:spPr bwMode="auto">
          <a:xfrm>
            <a:off x="3792538" y="2778125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{R}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151564" name="Rectangle 12"/>
          <p:cNvSpPr>
            <a:spLocks noChangeArrowheads="1"/>
          </p:cNvSpPr>
          <p:nvPr/>
        </p:nvSpPr>
        <p:spPr bwMode="auto">
          <a:xfrm>
            <a:off x="4014788" y="35210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endParaRPr lang="en-US" b="0"/>
          </a:p>
        </p:txBody>
      </p:sp>
      <p:sp>
        <p:nvSpPr>
          <p:cNvPr id="151568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0"/>
            <a:ext cx="7848600" cy="1524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Trudy can get Alice to decrypt anything!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So, should have two</a:t>
            </a:r>
            <a:r>
              <a:rPr lang="en-US" sz="2400" dirty="0" smtClean="0"/>
              <a:t> key </a:t>
            </a:r>
            <a:r>
              <a:rPr lang="en-US" sz="2400" dirty="0"/>
              <a:t>pairs</a:t>
            </a:r>
          </a:p>
        </p:txBody>
      </p:sp>
      <p:pic>
        <p:nvPicPr>
          <p:cNvPr id="46093" name="Picture 17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4145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4" name="Picture 18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53275" y="22971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7921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1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51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 animBg="1"/>
      <p:bldP spid="151558" grpId="0" animBg="1"/>
      <p:bldP spid="151561" grpId="0" animBg="1"/>
      <p:bldP spid="151562" grpId="0" autoUpdateAnimBg="0"/>
      <p:bldP spid="151563" grpId="0" autoUpdateAnimBg="0"/>
      <p:bldP spid="151564" grpId="0" autoUpdateAnimBg="0"/>
      <p:bldP spid="151568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AB066F28-EBD3-7343-9A67-80ABAC15EDEB}" type="slidenum">
              <a:rPr lang="en-US" smtClean="0">
                <a:latin typeface="Times New Roman" charset="0"/>
              </a:rPr>
              <a:pPr/>
              <a:t>24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</p:spPr>
        <p:txBody>
          <a:bodyPr/>
          <a:lstStyle/>
          <a:p>
            <a:pPr eaLnBrk="1" hangingPunct="1"/>
            <a:r>
              <a:rPr lang="en-US"/>
              <a:t>Public Key Authentication</a:t>
            </a:r>
          </a:p>
        </p:txBody>
      </p:sp>
      <p:sp>
        <p:nvSpPr>
          <p:cNvPr id="169989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0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0" name="Rectangle 7"/>
          <p:cNvSpPr>
            <a:spLocks noChangeArrowheads="1"/>
          </p:cNvSpPr>
          <p:nvPr/>
        </p:nvSpPr>
        <p:spPr bwMode="auto">
          <a:xfrm>
            <a:off x="1143000" y="40179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7359650" y="3978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69993" name="Line 9"/>
          <p:cNvSpPr>
            <a:spLocks noChangeShapeType="1"/>
          </p:cNvSpPr>
          <p:nvPr/>
        </p:nvSpPr>
        <p:spPr bwMode="auto">
          <a:xfrm flipV="1">
            <a:off x="2286000" y="4002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994" name="Rectangle 10"/>
          <p:cNvSpPr>
            <a:spLocks noChangeArrowheads="1"/>
          </p:cNvSpPr>
          <p:nvPr/>
        </p:nvSpPr>
        <p:spPr bwMode="auto">
          <a:xfrm>
            <a:off x="3608388" y="2209800"/>
            <a:ext cx="153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69995" name="Rectangle 11"/>
          <p:cNvSpPr>
            <a:spLocks noChangeArrowheads="1"/>
          </p:cNvSpPr>
          <p:nvPr/>
        </p:nvSpPr>
        <p:spPr bwMode="auto">
          <a:xfrm>
            <a:off x="4038600" y="2819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endParaRPr lang="en-US" b="0"/>
          </a:p>
        </p:txBody>
      </p:sp>
      <p:sp>
        <p:nvSpPr>
          <p:cNvPr id="169996" name="Rectangle 12"/>
          <p:cNvSpPr>
            <a:spLocks noChangeArrowheads="1"/>
          </p:cNvSpPr>
          <p:nvPr/>
        </p:nvSpPr>
        <p:spPr bwMode="auto">
          <a:xfrm>
            <a:off x="3810000" y="3481388"/>
            <a:ext cx="1012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[R]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169999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0"/>
            <a:ext cx="7924800" cy="1600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Trudy can get Alice to sign anything!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Same a previous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should have two key pairs</a:t>
            </a:r>
          </a:p>
        </p:txBody>
      </p:sp>
      <p:pic>
        <p:nvPicPr>
          <p:cNvPr id="47117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4145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8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20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0" animBg="1"/>
      <p:bldP spid="169990" grpId="0" animBg="1"/>
      <p:bldP spid="169993" grpId="0" animBg="1"/>
      <p:bldP spid="169994" grpId="0" autoUpdateAnimBg="0"/>
      <p:bldP spid="169995" grpId="0" autoUpdateAnimBg="0"/>
      <p:bldP spid="169996" grpId="0" autoUpdateAnimBg="0"/>
      <p:bldP spid="1699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DC710F5C-E89D-984F-B871-614F76C03712}" type="slidenum">
              <a:rPr lang="en-US" smtClean="0">
                <a:latin typeface="Times New Roman" charset="0"/>
              </a:rPr>
              <a:pPr/>
              <a:t>25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Public Keys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/>
              <a:t>Generally, a bad idea to use the same key pair for encryption and signing</a:t>
            </a:r>
          </a:p>
          <a:p>
            <a:pPr eaLnBrk="1" hangingPunct="1">
              <a:spcAft>
                <a:spcPts val="600"/>
              </a:spcAft>
            </a:pPr>
            <a:r>
              <a:rPr lang="en-US"/>
              <a:t>Instead, should have…</a:t>
            </a:r>
          </a:p>
          <a:p>
            <a:pPr lvl="1" eaLnBrk="1" hangingPunct="1">
              <a:spcAft>
                <a:spcPts val="600"/>
              </a:spcAft>
            </a:pPr>
            <a:r>
              <a:rPr lang="en-US"/>
              <a:t>…one key pair for encryption/decryption…</a:t>
            </a:r>
          </a:p>
          <a:p>
            <a:pPr lvl="1" eaLnBrk="1" hangingPunct="1">
              <a:spcAft>
                <a:spcPts val="600"/>
              </a:spcAft>
            </a:pPr>
            <a:r>
              <a:rPr lang="en-US"/>
              <a:t>…and a different key pair for signing/verifying signatures</a:t>
            </a:r>
          </a:p>
        </p:txBody>
      </p:sp>
    </p:spTree>
    <p:extLst>
      <p:ext uri="{BB962C8B-B14F-4D97-AF65-F5344CB8AC3E}">
        <p14:creationId xmlns:p14="http://schemas.microsoft.com/office/powerpoint/2010/main" val="4590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86B0E3AD-2E5C-064E-B100-E918D3B21290}" type="slidenum">
              <a:rPr lang="en-US" smtClean="0">
                <a:latin typeface="Times New Roman" charset="0"/>
              </a:rPr>
              <a:pPr/>
              <a:t>26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Session Key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Usually, a </a:t>
            </a:r>
            <a:r>
              <a:rPr lang="en-US" sz="2800" b="1" dirty="0">
                <a:solidFill>
                  <a:schemeClr val="accent2"/>
                </a:solidFill>
              </a:rPr>
              <a:t>session key</a:t>
            </a:r>
            <a:r>
              <a:rPr lang="en-US" sz="2800" dirty="0"/>
              <a:t> is required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I.e., a symmetric key for a particular session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Used for confidentiality and/or integrity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to authenticate and establish a session key (i.e., shared symmetric key)?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When authentication completed,</a:t>
            </a:r>
            <a:r>
              <a:rPr lang="en-US" sz="2400" dirty="0" smtClean="0"/>
              <a:t> want Alice </a:t>
            </a:r>
            <a:r>
              <a:rPr lang="en-US" sz="2400" dirty="0"/>
              <a:t>and Bob</a:t>
            </a:r>
            <a:r>
              <a:rPr lang="en-US" sz="2400" dirty="0" smtClean="0"/>
              <a:t> to share </a:t>
            </a:r>
            <a:r>
              <a:rPr lang="en-US" sz="2400" dirty="0"/>
              <a:t>a session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Trudy cannot break the authentication…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…and Trudy cannot determine the session key</a:t>
            </a:r>
          </a:p>
        </p:txBody>
      </p:sp>
    </p:spTree>
    <p:extLst>
      <p:ext uri="{BB962C8B-B14F-4D97-AF65-F5344CB8AC3E}">
        <p14:creationId xmlns:p14="http://schemas.microsoft.com/office/powerpoint/2010/main" val="1910740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D7C74974-4B50-DB43-BB34-022DE07486F4}" type="slidenum">
              <a:rPr lang="en-US" smtClean="0">
                <a:latin typeface="Times New Roman" charset="0"/>
              </a:rPr>
              <a:pPr/>
              <a:t>27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295400"/>
          </a:xfrm>
        </p:spPr>
        <p:txBody>
          <a:bodyPr/>
          <a:lstStyle/>
          <a:p>
            <a:pPr eaLnBrk="1" hangingPunct="1"/>
            <a:r>
              <a:rPr lang="en-US"/>
              <a:t>Authentication &amp; Session Key</a:t>
            </a:r>
          </a:p>
        </p:txBody>
      </p:sp>
      <p:sp>
        <p:nvSpPr>
          <p:cNvPr id="168965" name="Line 5"/>
          <p:cNvSpPr>
            <a:spLocks noChangeShapeType="1"/>
          </p:cNvSpPr>
          <p:nvPr/>
        </p:nvSpPr>
        <p:spPr bwMode="auto">
          <a:xfrm flipV="1">
            <a:off x="2286000" y="2020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 flipH="1" flipV="1">
            <a:off x="2209800" y="26304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2" name="Rectangle 7"/>
          <p:cNvSpPr>
            <a:spLocks noChangeArrowheads="1"/>
          </p:cNvSpPr>
          <p:nvPr/>
        </p:nvSpPr>
        <p:spPr bwMode="auto">
          <a:xfrm>
            <a:off x="1233488" y="3200400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50183" name="Rectangle 8"/>
          <p:cNvSpPr>
            <a:spLocks noChangeArrowheads="1"/>
          </p:cNvSpPr>
          <p:nvPr/>
        </p:nvSpPr>
        <p:spPr bwMode="auto">
          <a:xfrm>
            <a:off x="7315200" y="3179763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68969" name="Line 9"/>
          <p:cNvSpPr>
            <a:spLocks noChangeShapeType="1"/>
          </p:cNvSpPr>
          <p:nvPr/>
        </p:nvSpPr>
        <p:spPr bwMode="auto">
          <a:xfrm flipV="1">
            <a:off x="2286000" y="3316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970" name="Rectangle 10"/>
          <p:cNvSpPr>
            <a:spLocks noChangeArrowheads="1"/>
          </p:cNvSpPr>
          <p:nvPr/>
        </p:nvSpPr>
        <p:spPr bwMode="auto">
          <a:xfrm>
            <a:off x="3429000" y="1524000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“I’m Alice”, R</a:t>
            </a:r>
            <a:endParaRPr lang="en-US" b="0" dirty="0"/>
          </a:p>
        </p:txBody>
      </p:sp>
      <p:sp>
        <p:nvSpPr>
          <p:cNvPr id="168971" name="Rectangle 11"/>
          <p:cNvSpPr>
            <a:spLocks noChangeArrowheads="1"/>
          </p:cNvSpPr>
          <p:nvPr/>
        </p:nvSpPr>
        <p:spPr bwMode="auto">
          <a:xfrm>
            <a:off x="3733800" y="2092325"/>
            <a:ext cx="133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{</a:t>
            </a:r>
            <a:r>
              <a:rPr lang="en-US" b="0" dirty="0" err="1">
                <a:latin typeface="Times-Roman" charset="0"/>
              </a:rPr>
              <a:t>R,K}</a:t>
            </a:r>
            <a:r>
              <a:rPr lang="en-US" b="0" baseline="-25000" dirty="0" err="1">
                <a:latin typeface="Times-Roman" charset="0"/>
              </a:rPr>
              <a:t>Alice</a:t>
            </a:r>
            <a:endParaRPr lang="en-US" b="0" dirty="0"/>
          </a:p>
        </p:txBody>
      </p:sp>
      <p:sp>
        <p:nvSpPr>
          <p:cNvPr id="168972" name="Rectangle 12"/>
          <p:cNvSpPr>
            <a:spLocks noChangeArrowheads="1"/>
          </p:cNvSpPr>
          <p:nvPr/>
        </p:nvSpPr>
        <p:spPr bwMode="auto">
          <a:xfrm>
            <a:off x="3581400" y="2795588"/>
            <a:ext cx="169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{R +1,K}</a:t>
            </a:r>
            <a:r>
              <a:rPr lang="en-US" b="0" baseline="-25000" dirty="0">
                <a:latin typeface="Times-Roman" charset="0"/>
              </a:rPr>
              <a:t>Bob</a:t>
            </a:r>
            <a:endParaRPr lang="en-US" b="0" dirty="0"/>
          </a:p>
        </p:txBody>
      </p:sp>
      <p:sp>
        <p:nvSpPr>
          <p:cNvPr id="16897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8077200" cy="22860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Alice is authenticated and session key is secure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Alice’s “nonce”, </a:t>
            </a:r>
            <a:r>
              <a:rPr lang="en-US" sz="2400" dirty="0">
                <a:latin typeface="Times-Roman" charset="0"/>
              </a:rPr>
              <a:t>R</a:t>
            </a:r>
            <a:r>
              <a:rPr lang="en-US" sz="2400" dirty="0"/>
              <a:t>, useless to authenticate Bob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The key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dirty="0"/>
              <a:t> is acting as Bob’s nonce to Alice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No mutual authentication</a:t>
            </a:r>
          </a:p>
        </p:txBody>
      </p:sp>
      <p:pic>
        <p:nvPicPr>
          <p:cNvPr id="50189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16002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90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5351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081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420718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68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68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168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1689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689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animBg="1"/>
      <p:bldP spid="168966" grpId="0" animBg="1"/>
      <p:bldP spid="168969" grpId="0" animBg="1"/>
      <p:bldP spid="168970" grpId="0" autoUpdateAnimBg="0"/>
      <p:bldP spid="168971" grpId="0" autoUpdateAnimBg="0"/>
      <p:bldP spid="168972" grpId="0" autoUpdateAnimBg="0"/>
      <p:bldP spid="168975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F13A42A-63FA-B04B-B3A3-9E350EE3878E}" type="slidenum">
              <a:rPr lang="en-US" smtClean="0">
                <a:latin typeface="Times New Roman" charset="0"/>
              </a:rPr>
              <a:pPr/>
              <a:t>28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Public Key Authentication and Session Key</a:t>
            </a:r>
          </a:p>
        </p:txBody>
      </p:sp>
      <p:sp>
        <p:nvSpPr>
          <p:cNvPr id="153605" name="Line 5"/>
          <p:cNvSpPr>
            <a:spLocks noChangeShapeType="1"/>
          </p:cNvSpPr>
          <p:nvPr/>
        </p:nvSpPr>
        <p:spPr bwMode="auto">
          <a:xfrm flipV="1">
            <a:off x="2286000" y="2630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06" name="Line 6"/>
          <p:cNvSpPr>
            <a:spLocks noChangeShapeType="1"/>
          </p:cNvSpPr>
          <p:nvPr/>
        </p:nvSpPr>
        <p:spPr bwMode="auto">
          <a:xfrm flipH="1" flipV="1">
            <a:off x="2209800" y="32400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1157288" y="39417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51207" name="Rectangle 8"/>
          <p:cNvSpPr>
            <a:spLocks noChangeArrowheads="1"/>
          </p:cNvSpPr>
          <p:nvPr/>
        </p:nvSpPr>
        <p:spPr bwMode="auto">
          <a:xfrm>
            <a:off x="7359650" y="39020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3609" name="Line 9"/>
          <p:cNvSpPr>
            <a:spLocks noChangeShapeType="1"/>
          </p:cNvSpPr>
          <p:nvPr/>
        </p:nvSpPr>
        <p:spPr bwMode="auto">
          <a:xfrm flipV="1">
            <a:off x="2286000" y="3925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3505200" y="2133600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endParaRPr lang="en-US" b="0"/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3881438" y="2701925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[R,K]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3643313" y="3405188"/>
            <a:ext cx="173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[R +1,K]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15361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0"/>
            <a:ext cx="7848600" cy="1447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Mutual authentication (good), but…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… session key is not secret (very bad)</a:t>
            </a:r>
          </a:p>
        </p:txBody>
      </p:sp>
      <p:pic>
        <p:nvPicPr>
          <p:cNvPr id="51213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4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2209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6273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42679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3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153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5" grpId="0" animBg="1"/>
      <p:bldP spid="153606" grpId="0" animBg="1"/>
      <p:bldP spid="153609" grpId="0" animBg="1"/>
      <p:bldP spid="153610" grpId="0" autoUpdateAnimBg="0"/>
      <p:bldP spid="153611" grpId="0" autoUpdateAnimBg="0"/>
      <p:bldP spid="153612" grpId="0" autoUpdateAnimBg="0"/>
      <p:bldP spid="153615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76703DA7-6915-CE47-80F2-05A09F99DEF1}" type="slidenum">
              <a:rPr lang="en-US" smtClean="0">
                <a:latin typeface="Times New Roman" charset="0"/>
              </a:rPr>
              <a:pPr/>
              <a:t>29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Public Key Authentication and Session Key</a:t>
            </a:r>
          </a:p>
        </p:txBody>
      </p:sp>
      <p:sp>
        <p:nvSpPr>
          <p:cNvPr id="155653" name="Line 5"/>
          <p:cNvSpPr>
            <a:spLocks noChangeShapeType="1"/>
          </p:cNvSpPr>
          <p:nvPr/>
        </p:nvSpPr>
        <p:spPr bwMode="auto">
          <a:xfrm flipV="1">
            <a:off x="2286000" y="2630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4" name="Line 6"/>
          <p:cNvSpPr>
            <a:spLocks noChangeShapeType="1"/>
          </p:cNvSpPr>
          <p:nvPr/>
        </p:nvSpPr>
        <p:spPr bwMode="auto">
          <a:xfrm flipH="1" flipV="1">
            <a:off x="2209800" y="32400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0" name="Rectangle 7"/>
          <p:cNvSpPr>
            <a:spLocks noChangeArrowheads="1"/>
          </p:cNvSpPr>
          <p:nvPr/>
        </p:nvSpPr>
        <p:spPr bwMode="auto">
          <a:xfrm>
            <a:off x="1143000" y="3810000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52231" name="Rectangle 8"/>
          <p:cNvSpPr>
            <a:spLocks noChangeArrowheads="1"/>
          </p:cNvSpPr>
          <p:nvPr/>
        </p:nvSpPr>
        <p:spPr bwMode="auto">
          <a:xfrm>
            <a:off x="7359650" y="3789363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5657" name="Line 9"/>
          <p:cNvSpPr>
            <a:spLocks noChangeShapeType="1"/>
          </p:cNvSpPr>
          <p:nvPr/>
        </p:nvSpPr>
        <p:spPr bwMode="auto">
          <a:xfrm flipV="1">
            <a:off x="2286000" y="3925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8" name="Rectangle 10"/>
          <p:cNvSpPr>
            <a:spLocks noChangeArrowheads="1"/>
          </p:cNvSpPr>
          <p:nvPr/>
        </p:nvSpPr>
        <p:spPr bwMode="auto">
          <a:xfrm>
            <a:off x="3505200" y="2133600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endParaRPr lang="en-US" b="0"/>
          </a:p>
        </p:txBody>
      </p:sp>
      <p:sp>
        <p:nvSpPr>
          <p:cNvPr id="155659" name="Rectangle 11"/>
          <p:cNvSpPr>
            <a:spLocks noChangeArrowheads="1"/>
          </p:cNvSpPr>
          <p:nvPr/>
        </p:nvSpPr>
        <p:spPr bwMode="auto">
          <a:xfrm>
            <a:off x="3621088" y="2722563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{[R,K]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155660" name="Rectangle 12"/>
          <p:cNvSpPr>
            <a:spLocks noChangeArrowheads="1"/>
          </p:cNvSpPr>
          <p:nvPr/>
        </p:nvSpPr>
        <p:spPr bwMode="auto">
          <a:xfrm>
            <a:off x="3494088" y="3427413"/>
            <a:ext cx="229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{[R +1,K]</a:t>
            </a:r>
            <a:r>
              <a:rPr lang="en-US" b="0" baseline="-25000">
                <a:latin typeface="Times-Roman" charset="0"/>
              </a:rPr>
              <a:t>Alice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155663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914400" y="4572000"/>
            <a:ext cx="7696200" cy="1524000"/>
          </a:xfrm>
          <a:noFill/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Seems to be OK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Mutual authentication and session key!</a:t>
            </a:r>
          </a:p>
        </p:txBody>
      </p:sp>
      <p:pic>
        <p:nvPicPr>
          <p:cNvPr id="52237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8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133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132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431803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5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155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3" grpId="0" animBg="1"/>
      <p:bldP spid="155654" grpId="0" animBg="1"/>
      <p:bldP spid="155657" grpId="0" animBg="1"/>
      <p:bldP spid="155658" grpId="0" autoUpdateAnimBg="0"/>
      <p:bldP spid="155659" grpId="0" autoUpdateAnimBg="0"/>
      <p:bldP spid="155660" grpId="0" autoUpdateAnimBg="0"/>
      <p:bldP spid="15566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2CC4F25-0E0A-1049-B66A-307EF2D26EDF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Authentication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196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Authentication on a stand-alone computer is relatively simple</a:t>
            </a:r>
            <a:endParaRPr lang="en-US" sz="2800" dirty="0" smtClean="0"/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Hash password with salt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“</a:t>
            </a:r>
            <a:r>
              <a:rPr lang="en-US" sz="2400" dirty="0"/>
              <a:t>Secure </a:t>
            </a:r>
            <a:r>
              <a:rPr lang="en-US" sz="2400" dirty="0" smtClean="0"/>
              <a:t>path,” attacks </a:t>
            </a:r>
            <a:r>
              <a:rPr lang="en-US" sz="2400" dirty="0"/>
              <a:t>on authentication </a:t>
            </a:r>
            <a:r>
              <a:rPr lang="en-US" sz="2400" dirty="0" smtClean="0"/>
              <a:t>software, keystroke logging, etc., can be issues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Authentication over a network is challenging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Attacker can passively observe messages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Attacker can replay messages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Active attacks possible (insert, delete, change)</a:t>
            </a:r>
          </a:p>
        </p:txBody>
      </p:sp>
    </p:spTree>
    <p:extLst>
      <p:ext uri="{BB962C8B-B14F-4D97-AF65-F5344CB8AC3E}">
        <p14:creationId xmlns:p14="http://schemas.microsoft.com/office/powerpoint/2010/main" val="1663207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A7D1F21A-EB74-EB4F-AD41-DC9B3D80DCE1}" type="slidenum">
              <a:rPr lang="en-US" smtClean="0">
                <a:latin typeface="Times New Roman" charset="0"/>
              </a:rPr>
              <a:pPr/>
              <a:t>30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Public Key Authentication and Session Key</a:t>
            </a:r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 flipV="1">
            <a:off x="2286000" y="2706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 flipV="1">
            <a:off x="2209800" y="3316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1233488" y="3886200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7315200" y="3865563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 flipV="1">
            <a:off x="2286000" y="39100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3505200" y="2209800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R</a:t>
            </a:r>
            <a:endParaRPr lang="en-US" b="0"/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3619500" y="2778125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[{R,K}</a:t>
            </a:r>
            <a:r>
              <a:rPr lang="en-US" b="0" baseline="-25000">
                <a:latin typeface="Times-Roman" charset="0"/>
              </a:rPr>
              <a:t>Alice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156684" name="Rectangle 12"/>
          <p:cNvSpPr>
            <a:spLocks noChangeArrowheads="1"/>
          </p:cNvSpPr>
          <p:nvPr/>
        </p:nvSpPr>
        <p:spPr bwMode="auto">
          <a:xfrm>
            <a:off x="3505200" y="3390900"/>
            <a:ext cx="229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[{R +1,K}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156687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0"/>
            <a:ext cx="8001000" cy="1600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this secure?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Seems to be OK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Anyone can see </a:t>
            </a:r>
            <a:r>
              <a:rPr lang="en-US" sz="2000" dirty="0">
                <a:latin typeface="Times-Roman" charset="0"/>
              </a:rPr>
              <a:t>{</a:t>
            </a:r>
            <a:r>
              <a:rPr lang="en-US" sz="2000" dirty="0" err="1">
                <a:latin typeface="Times-Roman" charset="0"/>
              </a:rPr>
              <a:t>R,K}</a:t>
            </a:r>
            <a:r>
              <a:rPr lang="en-US" sz="2000" baseline="-25000" dirty="0" err="1">
                <a:latin typeface="Times-Roman" charset="0"/>
              </a:rPr>
              <a:t>Alice</a:t>
            </a:r>
            <a:r>
              <a:rPr lang="en-US" sz="2400" dirty="0"/>
              <a:t> and </a:t>
            </a:r>
            <a:r>
              <a:rPr lang="en-US" sz="2000" dirty="0">
                <a:latin typeface="Times-Roman" charset="0"/>
              </a:rPr>
              <a:t>{R +1,K}</a:t>
            </a:r>
            <a:r>
              <a:rPr lang="en-US" sz="2000" baseline="-25000" dirty="0">
                <a:latin typeface="Times-Roman" charset="0"/>
              </a:rPr>
              <a:t>Bob</a:t>
            </a:r>
            <a:r>
              <a:rPr lang="en-US" sz="2400" dirty="0"/>
              <a:t> </a:t>
            </a:r>
          </a:p>
        </p:txBody>
      </p:sp>
      <p:pic>
        <p:nvPicPr>
          <p:cNvPr id="53261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62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53275" y="2209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5168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6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6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56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 animBg="1"/>
      <p:bldP spid="156678" grpId="0" animBg="1"/>
      <p:bldP spid="156681" grpId="0" animBg="1"/>
      <p:bldP spid="156682" grpId="0" autoUpdateAnimBg="0"/>
      <p:bldP spid="156683" grpId="0" autoUpdateAnimBg="0"/>
      <p:bldP spid="156684" grpId="0" autoUpdateAnimBg="0"/>
      <p:bldP spid="15668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41435E93-4999-F54B-9AD1-6434176EBE62}" type="slidenum">
              <a:rPr lang="en-US" smtClean="0">
                <a:latin typeface="Times New Roman" charset="0"/>
              </a:rPr>
              <a:pPr/>
              <a:t>31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Perfect Forward Secrecy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Consider this “issue”…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Alice encrypts message with shared key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dirty="0"/>
              <a:t> and sends </a:t>
            </a:r>
            <a:r>
              <a:rPr lang="en-US" sz="2400" dirty="0" err="1"/>
              <a:t>ciphertext</a:t>
            </a:r>
            <a:r>
              <a:rPr lang="en-US" sz="2400" dirty="0"/>
              <a:t> to Bob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Trudy records </a:t>
            </a:r>
            <a:r>
              <a:rPr lang="en-US" sz="2400" dirty="0" err="1"/>
              <a:t>ciphertext</a:t>
            </a:r>
            <a:r>
              <a:rPr lang="en-US" sz="2400" dirty="0"/>
              <a:t> and later attacks Alice’s (or Bob’s) computer to recover </a:t>
            </a:r>
            <a:r>
              <a:rPr lang="en-US" sz="2400" dirty="0">
                <a:latin typeface="Times-Roman" charset="0"/>
              </a:rPr>
              <a:t>K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Then Trudy decrypts recorded messages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Perfect forward secrecy (PFS): </a:t>
            </a:r>
            <a:r>
              <a:rPr lang="en-US" sz="2800" dirty="0"/>
              <a:t>Trudy cannot later decrypt recorded </a:t>
            </a:r>
            <a:r>
              <a:rPr lang="en-US" sz="2800" dirty="0" err="1"/>
              <a:t>ciphertext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Even if Trudy gets key </a:t>
            </a:r>
            <a:r>
              <a:rPr lang="en-US" sz="2400" dirty="0">
                <a:latin typeface="Times-Roman" charset="0"/>
              </a:rPr>
              <a:t>K</a:t>
            </a:r>
            <a:r>
              <a:rPr lang="en-US" sz="2400" dirty="0"/>
              <a:t> or other </a:t>
            </a:r>
            <a:r>
              <a:rPr lang="en-US" sz="2400" dirty="0" err="1"/>
              <a:t>secret(s</a:t>
            </a:r>
            <a:r>
              <a:rPr lang="en-US" sz="2400" dirty="0"/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Is PFS possible?</a:t>
            </a:r>
          </a:p>
        </p:txBody>
      </p:sp>
    </p:spTree>
    <p:extLst>
      <p:ext uri="{BB962C8B-B14F-4D97-AF65-F5344CB8AC3E}">
        <p14:creationId xmlns:p14="http://schemas.microsoft.com/office/powerpoint/2010/main" val="70786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3BC38E5-E604-C249-81C6-8C2B7E2071E0}" type="slidenum">
              <a:rPr lang="en-US" smtClean="0">
                <a:latin typeface="Times New Roman" charset="0"/>
              </a:rPr>
              <a:pPr/>
              <a:t>32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Perfect Forward Secrecy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848600" cy="3886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Suppose Alice and Bob share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For perfect forward secrecy, Alice and Bob cannot use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to encrypt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Instead they must use a session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S</a:t>
            </a:r>
            <a:r>
              <a:rPr lang="en-US" sz="2800" dirty="0"/>
              <a:t> and forget it after it’s used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Can Alice and Bob agree on session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S</a:t>
            </a:r>
            <a:r>
              <a:rPr lang="en-US" sz="2800" dirty="0"/>
              <a:t> in a way that ensures PFS?</a:t>
            </a:r>
          </a:p>
        </p:txBody>
      </p:sp>
    </p:spTree>
    <p:extLst>
      <p:ext uri="{BB962C8B-B14F-4D97-AF65-F5344CB8AC3E}">
        <p14:creationId xmlns:p14="http://schemas.microsoft.com/office/powerpoint/2010/main" val="34006413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16820F5E-8DE7-274D-970B-633404FB1611}" type="slidenum">
              <a:rPr lang="en-US" smtClean="0">
                <a:latin typeface="Times New Roman" charset="0"/>
              </a:rPr>
              <a:pPr/>
              <a:t>33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Naïve Session Key Protocol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572000"/>
            <a:ext cx="76962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Trudy could record </a:t>
            </a:r>
            <a:r>
              <a:rPr lang="en-US" sz="2800" dirty="0">
                <a:latin typeface="Times-Roman" charset="0"/>
              </a:rPr>
              <a:t>E(K</a:t>
            </a:r>
            <a:r>
              <a:rPr lang="en-US" sz="2800" baseline="-25000" dirty="0">
                <a:latin typeface="Times-Roman" charset="0"/>
              </a:rPr>
              <a:t>S</a:t>
            </a:r>
            <a:r>
              <a:rPr lang="en-US" sz="2800" dirty="0">
                <a:latin typeface="Times-Roman" charset="0"/>
              </a:rPr>
              <a:t>, K)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If Trudy later gets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then she can get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S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Then Trudy can decrypt recorded messages</a:t>
            </a:r>
            <a:endParaRPr lang="en-US" sz="2400" baseline="-25000" dirty="0"/>
          </a:p>
        </p:txBody>
      </p:sp>
      <p:sp>
        <p:nvSpPr>
          <p:cNvPr id="294918" name="Line 6"/>
          <p:cNvSpPr>
            <a:spLocks noChangeShapeType="1"/>
          </p:cNvSpPr>
          <p:nvPr/>
        </p:nvSpPr>
        <p:spPr bwMode="auto">
          <a:xfrm flipV="1">
            <a:off x="2286000" y="28956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Rectangle 7"/>
          <p:cNvSpPr>
            <a:spLocks noChangeArrowheads="1"/>
          </p:cNvSpPr>
          <p:nvPr/>
        </p:nvSpPr>
        <p:spPr bwMode="auto">
          <a:xfrm>
            <a:off x="889000" y="3886200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  <a:endParaRPr lang="en-US" b="0"/>
          </a:p>
        </p:txBody>
      </p: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7091363" y="3865563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  <a:endParaRPr lang="en-US" b="0"/>
          </a:p>
        </p:txBody>
      </p:sp>
      <p:sp>
        <p:nvSpPr>
          <p:cNvPr id="294922" name="Rectangle 10"/>
          <p:cNvSpPr>
            <a:spLocks noChangeArrowheads="1"/>
          </p:cNvSpPr>
          <p:nvPr/>
        </p:nvSpPr>
        <p:spPr bwMode="auto">
          <a:xfrm>
            <a:off x="3657600" y="2384425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Times-Roman" charset="0"/>
              </a:rPr>
              <a:t>E(K</a:t>
            </a:r>
            <a:r>
              <a:rPr lang="en-US" b="0" baseline="-25000">
                <a:latin typeface="Times-Roman" charset="0"/>
              </a:rPr>
              <a:t>S</a:t>
            </a:r>
            <a:r>
              <a:rPr lang="en-US" b="0">
                <a:latin typeface="Times-Roman" charset="0"/>
              </a:rPr>
              <a:t>, K)</a:t>
            </a:r>
            <a:endParaRPr lang="en-US" b="0"/>
          </a:p>
        </p:txBody>
      </p:sp>
      <p:sp>
        <p:nvSpPr>
          <p:cNvPr id="294923" name="Rectangle 11"/>
          <p:cNvSpPr>
            <a:spLocks noChangeArrowheads="1"/>
          </p:cNvSpPr>
          <p:nvPr/>
        </p:nvSpPr>
        <p:spPr bwMode="auto">
          <a:xfrm>
            <a:off x="3311525" y="3235325"/>
            <a:ext cx="248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Times-Roman" charset="0"/>
              </a:rPr>
              <a:t>E(messages, K</a:t>
            </a:r>
            <a:r>
              <a:rPr lang="en-US" b="0" baseline="-25000">
                <a:latin typeface="Times-Roman" charset="0"/>
              </a:rPr>
              <a:t>S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sp>
        <p:nvSpPr>
          <p:cNvPr id="294924" name="Line 12"/>
          <p:cNvSpPr>
            <a:spLocks noChangeShapeType="1"/>
          </p:cNvSpPr>
          <p:nvPr/>
        </p:nvSpPr>
        <p:spPr bwMode="auto">
          <a:xfrm>
            <a:off x="2286000" y="37338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6331" name="Picture 13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2" name="Picture 14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53275" y="22209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884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  <p:bldP spid="294918" grpId="0" animBg="1"/>
      <p:bldP spid="294922" grpId="0" autoUpdateAnimBg="0"/>
      <p:bldP spid="294923" grpId="0" autoUpdateAnimBg="0"/>
      <p:bldP spid="29492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16820F5E-8DE7-274D-970B-633404FB1611}" type="slidenum">
              <a:rPr lang="en-US" smtClean="0">
                <a:latin typeface="Times New Roman" charset="0"/>
              </a:rPr>
              <a:pPr/>
              <a:t>34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Naïve Session Key Protocol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572000"/>
            <a:ext cx="7696200" cy="1676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Trudy could record </a:t>
            </a:r>
            <a:r>
              <a:rPr lang="en-US" sz="2800" dirty="0">
                <a:latin typeface="Times-Roman" charset="0"/>
              </a:rPr>
              <a:t>{</a:t>
            </a:r>
            <a:r>
              <a:rPr lang="en-US" sz="2800" dirty="0" smtClean="0">
                <a:latin typeface="Times-Roman" charset="0"/>
              </a:rPr>
              <a:t>K</a:t>
            </a:r>
            <a:r>
              <a:rPr lang="en-US" sz="2800" baseline="-25000" dirty="0" smtClean="0">
                <a:latin typeface="Times-Roman" charset="0"/>
              </a:rPr>
              <a:t>S</a:t>
            </a:r>
            <a:r>
              <a:rPr lang="en-US" sz="2800" dirty="0" smtClean="0">
                <a:latin typeface="Times-Roman" charset="0"/>
              </a:rPr>
              <a:t>}</a:t>
            </a:r>
            <a:r>
              <a:rPr lang="en-US" sz="2800" baseline="-25000" dirty="0" smtClean="0">
                <a:latin typeface="Times-Roman" charset="0"/>
              </a:rPr>
              <a:t>Bob</a:t>
            </a:r>
            <a:endParaRPr lang="en-US" sz="2800" baseline="-25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If Trudy later gets </a:t>
            </a:r>
            <a:r>
              <a:rPr lang="en-US" sz="2800" dirty="0" smtClean="0">
                <a:latin typeface="Times-Roman" charset="0"/>
              </a:rPr>
              <a:t>Bob’s privat</a:t>
            </a:r>
            <a:r>
              <a:rPr lang="en-US" sz="2800" dirty="0" smtClean="0">
                <a:latin typeface="Times-Roman" charset="0"/>
              </a:rPr>
              <a:t>e key,</a:t>
            </a:r>
            <a:r>
              <a:rPr lang="en-US" sz="2800" dirty="0" smtClean="0"/>
              <a:t> </a:t>
            </a:r>
            <a:r>
              <a:rPr lang="en-US" sz="2800" dirty="0"/>
              <a:t>then she can get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baseline="-25000" dirty="0">
                <a:latin typeface="Times-Roman" charset="0"/>
              </a:rPr>
              <a:t>S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Then Trudy can decrypt recorded messages</a:t>
            </a:r>
            <a:endParaRPr lang="en-US" sz="2400" baseline="-25000" dirty="0"/>
          </a:p>
        </p:txBody>
      </p:sp>
      <p:sp>
        <p:nvSpPr>
          <p:cNvPr id="294918" name="Line 6"/>
          <p:cNvSpPr>
            <a:spLocks noChangeShapeType="1"/>
          </p:cNvSpPr>
          <p:nvPr/>
        </p:nvSpPr>
        <p:spPr bwMode="auto">
          <a:xfrm flipV="1">
            <a:off x="2286000" y="28956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Rectangle 7"/>
          <p:cNvSpPr>
            <a:spLocks noChangeArrowheads="1"/>
          </p:cNvSpPr>
          <p:nvPr/>
        </p:nvSpPr>
        <p:spPr bwMode="auto">
          <a:xfrm>
            <a:off x="889000" y="3886200"/>
            <a:ext cx="12779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Alice, </a:t>
            </a:r>
            <a:r>
              <a:rPr lang="en-US" b="0">
                <a:latin typeface="Times-Roman" charset="0"/>
              </a:rPr>
              <a:t>K</a:t>
            </a:r>
            <a:endParaRPr lang="en-US" b="0"/>
          </a:p>
        </p:txBody>
      </p: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7091363" y="3865563"/>
            <a:ext cx="1095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  <a:endParaRPr lang="en-US" b="0"/>
          </a:p>
        </p:txBody>
      </p:sp>
      <p:sp>
        <p:nvSpPr>
          <p:cNvPr id="294922" name="Rectangle 10"/>
          <p:cNvSpPr>
            <a:spLocks noChangeArrowheads="1"/>
          </p:cNvSpPr>
          <p:nvPr/>
        </p:nvSpPr>
        <p:spPr bwMode="auto">
          <a:xfrm>
            <a:off x="3657600" y="2384425"/>
            <a:ext cx="9150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Times-Roman" charset="0"/>
              </a:rPr>
              <a:t>{</a:t>
            </a:r>
            <a:r>
              <a:rPr lang="en-US" b="0" dirty="0" smtClean="0">
                <a:latin typeface="Times-Roman" charset="0"/>
              </a:rPr>
              <a:t>K</a:t>
            </a:r>
            <a:r>
              <a:rPr lang="en-US" b="0" baseline="-25000" dirty="0" smtClean="0">
                <a:latin typeface="Times-Roman" charset="0"/>
              </a:rPr>
              <a:t>S</a:t>
            </a:r>
            <a:r>
              <a:rPr lang="en-US" b="0" dirty="0" smtClean="0">
                <a:latin typeface="Times-Roman" charset="0"/>
              </a:rPr>
              <a:t>}</a:t>
            </a:r>
            <a:r>
              <a:rPr lang="en-US" b="0" baseline="-25000" dirty="0" smtClean="0">
                <a:latin typeface="Times-Roman" charset="0"/>
              </a:rPr>
              <a:t>Bob</a:t>
            </a:r>
            <a:endParaRPr lang="en-US" b="0" baseline="-25000" dirty="0"/>
          </a:p>
        </p:txBody>
      </p:sp>
      <p:sp>
        <p:nvSpPr>
          <p:cNvPr id="294923" name="Rectangle 11"/>
          <p:cNvSpPr>
            <a:spLocks noChangeArrowheads="1"/>
          </p:cNvSpPr>
          <p:nvPr/>
        </p:nvSpPr>
        <p:spPr bwMode="auto">
          <a:xfrm>
            <a:off x="3311525" y="3235325"/>
            <a:ext cx="248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Times-Roman" charset="0"/>
              </a:rPr>
              <a:t>E(messages, K</a:t>
            </a:r>
            <a:r>
              <a:rPr lang="en-US" b="0" baseline="-25000" dirty="0">
                <a:latin typeface="Times-Roman" charset="0"/>
              </a:rPr>
              <a:t>S</a:t>
            </a:r>
            <a:r>
              <a:rPr lang="en-US" b="0" dirty="0">
                <a:latin typeface="Times-Roman" charset="0"/>
              </a:rPr>
              <a:t>)</a:t>
            </a:r>
            <a:endParaRPr lang="en-US" b="0" dirty="0"/>
          </a:p>
        </p:txBody>
      </p:sp>
      <p:sp>
        <p:nvSpPr>
          <p:cNvPr id="294924" name="Line 12"/>
          <p:cNvSpPr>
            <a:spLocks noChangeShapeType="1"/>
          </p:cNvSpPr>
          <p:nvPr/>
        </p:nvSpPr>
        <p:spPr bwMode="auto">
          <a:xfrm>
            <a:off x="2286000" y="37338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6331" name="Picture 13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286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2" name="Picture 14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53275" y="22209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9377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bbles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  <p:bldP spid="294918" grpId="0" animBg="1"/>
      <p:bldP spid="294922" grpId="0" autoUpdateAnimBg="0"/>
      <p:bldP spid="294923" grpId="0" autoUpdateAnimBg="0"/>
      <p:bldP spid="29492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E9B5EB67-4534-E64C-80EC-39971A6AE0F6}" type="slidenum">
              <a:rPr lang="en-US" smtClean="0">
                <a:latin typeface="Times New Roman" charset="0"/>
              </a:rPr>
              <a:pPr/>
              <a:t>35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Perfect Forward Secrecy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962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We use </a:t>
            </a:r>
            <a:r>
              <a:rPr lang="en-US" sz="2800" b="1" dirty="0" err="1" smtClean="0">
                <a:solidFill>
                  <a:schemeClr val="hlink"/>
                </a:solidFill>
              </a:rPr>
              <a:t>Diffie</a:t>
            </a:r>
            <a:r>
              <a:rPr lang="en-US" sz="2800" b="1" dirty="0" smtClean="0">
                <a:solidFill>
                  <a:schemeClr val="hlink"/>
                </a:solidFill>
              </a:rPr>
              <a:t>-Hellman</a:t>
            </a:r>
            <a:r>
              <a:rPr lang="en-US" sz="2800" dirty="0" smtClean="0"/>
              <a:t> for PFS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Recall: public </a:t>
            </a:r>
            <a:r>
              <a:rPr lang="en-US" sz="2800" dirty="0" err="1" smtClean="0">
                <a:latin typeface="Times-Roman" charset="0"/>
              </a:rPr>
              <a:t>g</a:t>
            </a:r>
            <a:r>
              <a:rPr lang="en-US" sz="2800" dirty="0" smtClean="0"/>
              <a:t> and </a:t>
            </a:r>
            <a:r>
              <a:rPr lang="en-US" sz="2800" dirty="0" err="1" smtClean="0">
                <a:latin typeface="Times-Roman" charset="0"/>
              </a:rPr>
              <a:t>p</a:t>
            </a:r>
            <a:endParaRPr lang="en-US" sz="2800" dirty="0" smtClean="0"/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685800" y="4876800"/>
            <a:ext cx="7848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/>
              <a:t>But Diffie-Hellman is subject to MiM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/>
              <a:t>How to get PFS and prevent MiM?</a:t>
            </a:r>
          </a:p>
        </p:txBody>
      </p:sp>
      <p:sp>
        <p:nvSpPr>
          <p:cNvPr id="314375" name="Line 7"/>
          <p:cNvSpPr>
            <a:spLocks noChangeShapeType="1"/>
          </p:cNvSpPr>
          <p:nvPr/>
        </p:nvSpPr>
        <p:spPr bwMode="auto">
          <a:xfrm flipV="1">
            <a:off x="2041525" y="3468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4376" name="Line 8"/>
          <p:cNvSpPr>
            <a:spLocks noChangeShapeType="1"/>
          </p:cNvSpPr>
          <p:nvPr/>
        </p:nvSpPr>
        <p:spPr bwMode="auto">
          <a:xfrm flipH="1" flipV="1">
            <a:off x="1965325" y="40259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52" name="Rectangle 9"/>
          <p:cNvSpPr>
            <a:spLocks noChangeArrowheads="1"/>
          </p:cNvSpPr>
          <p:nvPr/>
        </p:nvSpPr>
        <p:spPr bwMode="auto">
          <a:xfrm>
            <a:off x="736600" y="4359275"/>
            <a:ext cx="1244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Times-Roman" charset="0"/>
              </a:rPr>
              <a:t>a</a:t>
            </a:r>
            <a:endParaRPr lang="en-US" b="0"/>
          </a:p>
        </p:txBody>
      </p:sp>
      <p:sp>
        <p:nvSpPr>
          <p:cNvPr id="57353" name="Rectangle 10"/>
          <p:cNvSpPr>
            <a:spLocks noChangeArrowheads="1"/>
          </p:cNvSpPr>
          <p:nvPr/>
        </p:nvSpPr>
        <p:spPr bwMode="auto">
          <a:xfrm>
            <a:off x="6934200" y="4359275"/>
            <a:ext cx="10620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b</a:t>
            </a:r>
            <a:endParaRPr lang="en-US" b="0"/>
          </a:p>
        </p:txBody>
      </p:sp>
      <p:sp>
        <p:nvSpPr>
          <p:cNvPr id="314379" name="Rectangle 11"/>
          <p:cNvSpPr>
            <a:spLocks noChangeArrowheads="1"/>
          </p:cNvSpPr>
          <p:nvPr/>
        </p:nvSpPr>
        <p:spPr bwMode="auto">
          <a:xfrm>
            <a:off x="3429000" y="2971800"/>
            <a:ext cx="1398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g</a:t>
            </a:r>
            <a:r>
              <a:rPr lang="en-US" b="0" baseline="30000">
                <a:latin typeface="Times-Roman" charset="0"/>
              </a:rPr>
              <a:t>a</a:t>
            </a:r>
            <a:r>
              <a:rPr lang="en-US" b="0">
                <a:latin typeface="Times-Roman" charset="0"/>
              </a:rPr>
              <a:t> mod p</a:t>
            </a:r>
            <a:endParaRPr lang="en-US" b="0"/>
          </a:p>
        </p:txBody>
      </p:sp>
      <p:sp>
        <p:nvSpPr>
          <p:cNvPr id="314380" name="Rectangle 12"/>
          <p:cNvSpPr>
            <a:spLocks noChangeArrowheads="1"/>
          </p:cNvSpPr>
          <p:nvPr/>
        </p:nvSpPr>
        <p:spPr bwMode="auto">
          <a:xfrm>
            <a:off x="3429000" y="3554413"/>
            <a:ext cx="1398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g</a:t>
            </a:r>
            <a:r>
              <a:rPr lang="en-US" b="0" baseline="30000">
                <a:latin typeface="Times-Roman" charset="0"/>
              </a:rPr>
              <a:t>b</a:t>
            </a:r>
            <a:r>
              <a:rPr lang="en-US" b="0">
                <a:latin typeface="Times-Roman" charset="0"/>
              </a:rPr>
              <a:t> mod p</a:t>
            </a:r>
            <a:endParaRPr lang="en-US" b="0"/>
          </a:p>
        </p:txBody>
      </p:sp>
      <p:pic>
        <p:nvPicPr>
          <p:cNvPr id="57356" name="Picture 13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7686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7" name="Picture 14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2651125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00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14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14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build="p" autoUpdateAnimBg="0"/>
      <p:bldP spid="314375" grpId="0" animBg="1"/>
      <p:bldP spid="314376" grpId="0" animBg="1"/>
      <p:bldP spid="314379" grpId="0" autoUpdateAnimBg="0"/>
      <p:bldP spid="314380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12135E2-1C16-004C-9797-AF27DB76CAAD}" type="slidenum">
              <a:rPr lang="en-US" smtClean="0">
                <a:latin typeface="Times New Roman" charset="0"/>
              </a:rPr>
              <a:pPr/>
              <a:t>36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Perfect Forward Secrecy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8153400" cy="2438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/>
              <a:t>Session key </a:t>
            </a:r>
            <a:r>
              <a:rPr lang="en-US" sz="2800">
                <a:latin typeface="Times-Roman" charset="0"/>
              </a:rPr>
              <a:t>K</a:t>
            </a:r>
            <a:r>
              <a:rPr lang="en-US" sz="2800" baseline="-25000">
                <a:latin typeface="Times-Roman" charset="0"/>
              </a:rPr>
              <a:t>S</a:t>
            </a:r>
            <a:r>
              <a:rPr lang="en-US" sz="2800">
                <a:latin typeface="Times-Roman" charset="0"/>
              </a:rPr>
              <a:t> = g</a:t>
            </a:r>
            <a:r>
              <a:rPr lang="en-US" sz="2800" baseline="30000">
                <a:latin typeface="Times-Roman" charset="0"/>
              </a:rPr>
              <a:t>ab</a:t>
            </a:r>
            <a:r>
              <a:rPr lang="en-US" sz="2800">
                <a:latin typeface="Times-Roman" charset="0"/>
              </a:rPr>
              <a:t> mod p</a:t>
            </a:r>
            <a:endParaRPr lang="en-US" sz="280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/>
              <a:t>Alice </a:t>
            </a:r>
            <a:r>
              <a:rPr lang="en-US" sz="2800" b="1"/>
              <a:t>forgets</a:t>
            </a:r>
            <a:r>
              <a:rPr lang="en-US" sz="2800"/>
              <a:t> </a:t>
            </a:r>
            <a:r>
              <a:rPr lang="en-US" sz="2800">
                <a:latin typeface="Times-Roman" charset="0"/>
              </a:rPr>
              <a:t>a</a:t>
            </a:r>
            <a:r>
              <a:rPr lang="en-US" sz="2800"/>
              <a:t>, Bob </a:t>
            </a:r>
            <a:r>
              <a:rPr lang="en-US" sz="2800" b="1"/>
              <a:t>forgets</a:t>
            </a:r>
            <a:r>
              <a:rPr lang="en-US" sz="2800"/>
              <a:t> </a:t>
            </a:r>
            <a:r>
              <a:rPr lang="en-US" sz="2800">
                <a:latin typeface="Times-Roman" charset="0"/>
              </a:rPr>
              <a:t>b</a:t>
            </a:r>
            <a:endParaRPr lang="en-US" sz="280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/>
              <a:t>So-called </a:t>
            </a:r>
            <a:r>
              <a:rPr lang="en-US" sz="2800" b="1">
                <a:solidFill>
                  <a:schemeClr val="accent2"/>
                </a:solidFill>
              </a:rPr>
              <a:t>Ephemeral Diffie-Hellman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/>
              <a:t>Neither Alice nor Bob can later recover </a:t>
            </a:r>
            <a:r>
              <a:rPr lang="en-US" sz="2800">
                <a:latin typeface="Times-Roman" charset="0"/>
              </a:rPr>
              <a:t>K</a:t>
            </a:r>
            <a:r>
              <a:rPr lang="en-US" sz="2800" baseline="-25000">
                <a:latin typeface="Times-Roman" charset="0"/>
              </a:rPr>
              <a:t>S</a:t>
            </a:r>
            <a:endParaRPr lang="en-US" sz="280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/>
              <a:t>Are there other ways to achieve PFS?</a:t>
            </a:r>
          </a:p>
        </p:txBody>
      </p:sp>
      <p:sp>
        <p:nvSpPr>
          <p:cNvPr id="295942" name="Line 6"/>
          <p:cNvSpPr>
            <a:spLocks noChangeShapeType="1"/>
          </p:cNvSpPr>
          <p:nvPr/>
        </p:nvSpPr>
        <p:spPr bwMode="auto">
          <a:xfrm flipV="1">
            <a:off x="2049463" y="21240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5943" name="Line 7"/>
          <p:cNvSpPr>
            <a:spLocks noChangeShapeType="1"/>
          </p:cNvSpPr>
          <p:nvPr/>
        </p:nvSpPr>
        <p:spPr bwMode="auto">
          <a:xfrm flipH="1" flipV="1">
            <a:off x="1973263" y="2681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5" name="Rectangle 8"/>
          <p:cNvSpPr>
            <a:spLocks noChangeArrowheads="1"/>
          </p:cNvSpPr>
          <p:nvPr/>
        </p:nvSpPr>
        <p:spPr bwMode="auto">
          <a:xfrm>
            <a:off x="533400" y="3014663"/>
            <a:ext cx="16303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Alice: </a:t>
            </a:r>
            <a:r>
              <a:rPr lang="en-US" b="0">
                <a:latin typeface="Times-Roman" charset="0"/>
              </a:rPr>
              <a:t>K</a:t>
            </a:r>
            <a:r>
              <a:rPr lang="en-US" b="0"/>
              <a:t>, </a:t>
            </a:r>
            <a:r>
              <a:rPr lang="en-US" b="0">
                <a:latin typeface="Times-Roman" charset="0"/>
              </a:rPr>
              <a:t>a</a:t>
            </a:r>
          </a:p>
        </p:txBody>
      </p:sp>
      <p:sp>
        <p:nvSpPr>
          <p:cNvPr id="58376" name="Rectangle 9"/>
          <p:cNvSpPr>
            <a:spLocks noChangeArrowheads="1"/>
          </p:cNvSpPr>
          <p:nvPr/>
        </p:nvSpPr>
        <p:spPr bwMode="auto">
          <a:xfrm>
            <a:off x="6858000" y="3014663"/>
            <a:ext cx="14493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Bob: </a:t>
            </a:r>
            <a:r>
              <a:rPr lang="en-US" b="0">
                <a:latin typeface="Times-Roman" charset="0"/>
              </a:rPr>
              <a:t>K</a:t>
            </a:r>
            <a:r>
              <a:rPr lang="en-US" b="0"/>
              <a:t>, </a:t>
            </a:r>
            <a:r>
              <a:rPr lang="en-US" b="0">
                <a:latin typeface="Times-Roman" charset="0"/>
              </a:rPr>
              <a:t>b</a:t>
            </a:r>
          </a:p>
        </p:txBody>
      </p:sp>
      <p:sp>
        <p:nvSpPr>
          <p:cNvPr id="295946" name="Rectangle 10"/>
          <p:cNvSpPr>
            <a:spLocks noChangeArrowheads="1"/>
          </p:cNvSpPr>
          <p:nvPr/>
        </p:nvSpPr>
        <p:spPr bwMode="auto">
          <a:xfrm>
            <a:off x="3048000" y="1627188"/>
            <a:ext cx="217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E(g</a:t>
            </a:r>
            <a:r>
              <a:rPr lang="en-US" b="0" baseline="30000">
                <a:latin typeface="Times-Roman" charset="0"/>
              </a:rPr>
              <a:t>a</a:t>
            </a:r>
            <a:r>
              <a:rPr lang="en-US" b="0">
                <a:latin typeface="Times-Roman" charset="0"/>
              </a:rPr>
              <a:t> mod p, K)</a:t>
            </a:r>
            <a:endParaRPr lang="en-US" b="0"/>
          </a:p>
        </p:txBody>
      </p:sp>
      <p:sp>
        <p:nvSpPr>
          <p:cNvPr id="295947" name="Rectangle 11"/>
          <p:cNvSpPr>
            <a:spLocks noChangeArrowheads="1"/>
          </p:cNvSpPr>
          <p:nvPr/>
        </p:nvSpPr>
        <p:spPr bwMode="auto">
          <a:xfrm>
            <a:off x="3048000" y="2209800"/>
            <a:ext cx="217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E(g</a:t>
            </a:r>
            <a:r>
              <a:rPr lang="en-US" b="0" baseline="30000">
                <a:latin typeface="Times-Roman" charset="0"/>
              </a:rPr>
              <a:t>b</a:t>
            </a:r>
            <a:r>
              <a:rPr lang="en-US" b="0">
                <a:latin typeface="Times-Roman" charset="0"/>
              </a:rPr>
              <a:t> mod p, K)</a:t>
            </a:r>
            <a:endParaRPr lang="en-US" b="0"/>
          </a:p>
        </p:txBody>
      </p:sp>
      <p:pic>
        <p:nvPicPr>
          <p:cNvPr id="58379" name="Picture 12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2650" y="14478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80" name="Picture 1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371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1496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build="p" autoUpdateAnimBg="0"/>
      <p:bldP spid="295942" grpId="0" animBg="1"/>
      <p:bldP spid="295943" grpId="0" animBg="1"/>
      <p:bldP spid="295946" grpId="0" autoUpdateAnimBg="0"/>
      <p:bldP spid="295947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B12135E2-1C16-004C-9797-AF27DB76CAAD}" type="slidenum">
              <a:rPr lang="en-US" smtClean="0">
                <a:latin typeface="Times New Roman" charset="0"/>
              </a:rPr>
              <a:pPr/>
              <a:t>37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Perfect Forward Secrecy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8153400" cy="2438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At the beginning of every session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Alice gets new certificate (pub-</a:t>
            </a:r>
            <a:r>
              <a:rPr lang="en-US" sz="2800" dirty="0" err="1" smtClean="0"/>
              <a:t>priv</a:t>
            </a:r>
            <a:r>
              <a:rPr lang="en-US" sz="2800" dirty="0" smtClean="0"/>
              <a:t> key pair)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Bob generates a new session key encrypted by new public key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At the end of the session, discard pub-</a:t>
            </a:r>
            <a:r>
              <a:rPr lang="en-US" sz="2800" dirty="0" err="1" smtClean="0"/>
              <a:t>priv</a:t>
            </a:r>
            <a:r>
              <a:rPr lang="en-US" sz="2800" dirty="0" smtClean="0"/>
              <a:t> key pair</a:t>
            </a:r>
            <a:endParaRPr lang="en-US" sz="2800" dirty="0"/>
          </a:p>
        </p:txBody>
      </p:sp>
      <p:sp>
        <p:nvSpPr>
          <p:cNvPr id="295942" name="Line 6"/>
          <p:cNvSpPr>
            <a:spLocks noChangeShapeType="1"/>
          </p:cNvSpPr>
          <p:nvPr/>
        </p:nvSpPr>
        <p:spPr bwMode="auto">
          <a:xfrm flipV="1">
            <a:off x="2049463" y="21240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5943" name="Line 7"/>
          <p:cNvSpPr>
            <a:spLocks noChangeShapeType="1"/>
          </p:cNvSpPr>
          <p:nvPr/>
        </p:nvSpPr>
        <p:spPr bwMode="auto">
          <a:xfrm flipH="1" flipV="1">
            <a:off x="1973263" y="2681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5" name="Rectangle 8"/>
          <p:cNvSpPr>
            <a:spLocks noChangeArrowheads="1"/>
          </p:cNvSpPr>
          <p:nvPr/>
        </p:nvSpPr>
        <p:spPr bwMode="auto">
          <a:xfrm>
            <a:off x="533400" y="3014663"/>
            <a:ext cx="16303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Alice: </a:t>
            </a:r>
            <a:r>
              <a:rPr lang="en-US" b="0">
                <a:latin typeface="Times-Roman" charset="0"/>
              </a:rPr>
              <a:t>K</a:t>
            </a:r>
            <a:r>
              <a:rPr lang="en-US" b="0"/>
              <a:t>, </a:t>
            </a:r>
            <a:r>
              <a:rPr lang="en-US" b="0">
                <a:latin typeface="Times-Roman" charset="0"/>
              </a:rPr>
              <a:t>a</a:t>
            </a:r>
          </a:p>
        </p:txBody>
      </p:sp>
      <p:sp>
        <p:nvSpPr>
          <p:cNvPr id="58376" name="Rectangle 9"/>
          <p:cNvSpPr>
            <a:spLocks noChangeArrowheads="1"/>
          </p:cNvSpPr>
          <p:nvPr/>
        </p:nvSpPr>
        <p:spPr bwMode="auto">
          <a:xfrm>
            <a:off x="6858000" y="3014663"/>
            <a:ext cx="14493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Bob: </a:t>
            </a:r>
            <a:r>
              <a:rPr lang="en-US" b="0">
                <a:latin typeface="Times-Roman" charset="0"/>
              </a:rPr>
              <a:t>K</a:t>
            </a:r>
            <a:r>
              <a:rPr lang="en-US" b="0"/>
              <a:t>, </a:t>
            </a:r>
            <a:r>
              <a:rPr lang="en-US" b="0">
                <a:latin typeface="Times-Roman" charset="0"/>
              </a:rPr>
              <a:t>b</a:t>
            </a:r>
          </a:p>
        </p:txBody>
      </p:sp>
      <p:sp>
        <p:nvSpPr>
          <p:cNvPr id="295946" name="Rectangle 10"/>
          <p:cNvSpPr>
            <a:spLocks noChangeArrowheads="1"/>
          </p:cNvSpPr>
          <p:nvPr/>
        </p:nvSpPr>
        <p:spPr bwMode="auto">
          <a:xfrm>
            <a:off x="3048000" y="1627188"/>
            <a:ext cx="20362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latin typeface="Times-Roman" charset="0"/>
              </a:rPr>
              <a:t>Certificate</a:t>
            </a:r>
            <a:r>
              <a:rPr lang="en-US" sz="2400" baseline="-25000" dirty="0" smtClean="0">
                <a:latin typeface="Times-Roman" charset="0"/>
              </a:rPr>
              <a:t>Alice-i</a:t>
            </a:r>
            <a:endParaRPr lang="en-US" sz="2400" b="0" baseline="-25000" dirty="0"/>
          </a:p>
        </p:txBody>
      </p:sp>
      <p:sp>
        <p:nvSpPr>
          <p:cNvPr id="295947" name="Rectangle 11"/>
          <p:cNvSpPr>
            <a:spLocks noChangeArrowheads="1"/>
          </p:cNvSpPr>
          <p:nvPr/>
        </p:nvSpPr>
        <p:spPr bwMode="auto">
          <a:xfrm>
            <a:off x="3268896" y="2172990"/>
            <a:ext cx="13290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0" dirty="0" smtClean="0">
                <a:latin typeface="Times-Roman" charset="0"/>
              </a:rPr>
              <a:t>{K</a:t>
            </a:r>
            <a:r>
              <a:rPr lang="en-US" sz="2400" b="0" baseline="-25000" dirty="0" smtClean="0">
                <a:latin typeface="Times-Roman" charset="0"/>
              </a:rPr>
              <a:t>i</a:t>
            </a:r>
            <a:r>
              <a:rPr lang="en-US" sz="2400" dirty="0" smtClean="0">
                <a:latin typeface="Times-Roman" charset="0"/>
              </a:rPr>
              <a:t>}</a:t>
            </a:r>
            <a:r>
              <a:rPr lang="en-US" sz="2400" baseline="-25000" dirty="0" smtClean="0">
                <a:latin typeface="Times-Roman" charset="0"/>
              </a:rPr>
              <a:t>Alice-</a:t>
            </a:r>
            <a:r>
              <a:rPr lang="en-US" sz="2400" baseline="-25000" dirty="0" err="1" smtClean="0">
                <a:latin typeface="Times-Roman" charset="0"/>
              </a:rPr>
              <a:t>i</a:t>
            </a:r>
            <a:endParaRPr lang="en-US" sz="2400" b="0" baseline="-25000" dirty="0"/>
          </a:p>
        </p:txBody>
      </p:sp>
      <p:pic>
        <p:nvPicPr>
          <p:cNvPr id="58379" name="Picture 12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2650" y="14478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80" name="Picture 1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371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92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build="p" autoUpdateAnimBg="0"/>
      <p:bldP spid="295942" grpId="0" animBg="1"/>
      <p:bldP spid="295943" grpId="0" animBg="1"/>
      <p:bldP spid="295946" grpId="0" autoUpdateAnimBg="0"/>
      <p:bldP spid="29594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E5DB0E7-5A7F-1A4C-A3B1-7ACD19EE3DFC}" type="slidenum">
              <a:rPr lang="en-US" smtClean="0">
                <a:latin typeface="Times New Roman" charset="0"/>
              </a:rPr>
              <a:pPr/>
              <a:t>38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Mutual Authentication, Session Key and PFS</a:t>
            </a:r>
          </a:p>
        </p:txBody>
      </p:sp>
      <p:sp>
        <p:nvSpPr>
          <p:cNvPr id="296965" name="Line 5"/>
          <p:cNvSpPr>
            <a:spLocks noChangeShapeType="1"/>
          </p:cNvSpPr>
          <p:nvPr/>
        </p:nvSpPr>
        <p:spPr bwMode="auto">
          <a:xfrm flipV="1">
            <a:off x="2286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66" name="Line 6"/>
          <p:cNvSpPr>
            <a:spLocks noChangeShapeType="1"/>
          </p:cNvSpPr>
          <p:nvPr/>
        </p:nvSpPr>
        <p:spPr bwMode="auto">
          <a:xfrm flipH="1" flipV="1">
            <a:off x="2209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1157288" y="3581400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59399" name="Rectangle 8"/>
          <p:cNvSpPr>
            <a:spLocks noChangeArrowheads="1"/>
          </p:cNvSpPr>
          <p:nvPr/>
        </p:nvSpPr>
        <p:spPr bwMode="auto">
          <a:xfrm>
            <a:off x="7391400" y="35210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96969" name="Line 9"/>
          <p:cNvSpPr>
            <a:spLocks noChangeShapeType="1"/>
          </p:cNvSpPr>
          <p:nvPr/>
        </p:nvSpPr>
        <p:spPr bwMode="auto">
          <a:xfrm flipV="1">
            <a:off x="2286000" y="35290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70" name="Rectangle 10"/>
          <p:cNvSpPr>
            <a:spLocks noChangeArrowheads="1"/>
          </p:cNvSpPr>
          <p:nvPr/>
        </p:nvSpPr>
        <p:spPr bwMode="auto">
          <a:xfrm>
            <a:off x="3576637" y="1828800"/>
            <a:ext cx="206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“I’m Alice”, R</a:t>
            </a:r>
            <a:r>
              <a:rPr lang="en-US" b="0" baseline="-25000" dirty="0">
                <a:latin typeface="Times-Roman" charset="0"/>
              </a:rPr>
              <a:t>A</a:t>
            </a:r>
            <a:endParaRPr lang="en-US" b="0" dirty="0"/>
          </a:p>
        </p:txBody>
      </p:sp>
      <p:sp>
        <p:nvSpPr>
          <p:cNvPr id="296971" name="Rectangle 11"/>
          <p:cNvSpPr>
            <a:spLocks noChangeArrowheads="1"/>
          </p:cNvSpPr>
          <p:nvPr/>
        </p:nvSpPr>
        <p:spPr bwMode="auto">
          <a:xfrm>
            <a:off x="2819400" y="2417763"/>
            <a:ext cx="362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R</a:t>
            </a:r>
            <a:r>
              <a:rPr lang="en-US" b="0" baseline="-25000" dirty="0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[{R</a:t>
            </a:r>
            <a:r>
              <a:rPr lang="en-US" b="0" baseline="-25000" dirty="0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 err="1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 mod </a:t>
            </a:r>
            <a:r>
              <a:rPr lang="en-US" b="0" dirty="0" err="1">
                <a:latin typeface="Times-Roman" charset="0"/>
              </a:rPr>
              <a:t>p}</a:t>
            </a:r>
            <a:r>
              <a:rPr lang="en-US" b="0" baseline="-25000" dirty="0" err="1">
                <a:latin typeface="Times-Roman" charset="0"/>
              </a:rPr>
              <a:t>Alice</a:t>
            </a:r>
            <a:r>
              <a:rPr lang="en-US" b="0" dirty="0" err="1">
                <a:latin typeface="Times-Roman" charset="0"/>
              </a:rPr>
              <a:t>]</a:t>
            </a:r>
            <a:r>
              <a:rPr lang="en-US" b="0" baseline="-25000" dirty="0" err="1">
                <a:latin typeface="Times-Roman" charset="0"/>
              </a:rPr>
              <a:t>Bob</a:t>
            </a:r>
            <a:endParaRPr lang="en-US" b="0" dirty="0"/>
          </a:p>
        </p:txBody>
      </p:sp>
      <p:sp>
        <p:nvSpPr>
          <p:cNvPr id="296972" name="Rectangle 12"/>
          <p:cNvSpPr>
            <a:spLocks noChangeArrowheads="1"/>
          </p:cNvSpPr>
          <p:nvPr/>
        </p:nvSpPr>
        <p:spPr bwMode="auto">
          <a:xfrm>
            <a:off x="3076575" y="3030538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[{R</a:t>
            </a:r>
            <a:r>
              <a:rPr lang="en-US" b="0" baseline="-25000" dirty="0">
                <a:latin typeface="Times-Roman" charset="0"/>
              </a:rPr>
              <a:t>B</a:t>
            </a:r>
            <a:r>
              <a:rPr lang="en-US" b="0" dirty="0">
                <a:latin typeface="Times-Roman" charset="0"/>
              </a:rPr>
              <a:t>, </a:t>
            </a:r>
            <a:r>
              <a:rPr lang="en-US" b="0" dirty="0" err="1">
                <a:latin typeface="Times-Roman" charset="0"/>
              </a:rPr>
              <a:t>g</a:t>
            </a:r>
            <a:r>
              <a:rPr lang="en-US" b="0" baseline="30000" dirty="0" err="1">
                <a:latin typeface="Times-Roman" charset="0"/>
              </a:rPr>
              <a:t>a</a:t>
            </a:r>
            <a:r>
              <a:rPr lang="en-US" b="0" dirty="0">
                <a:latin typeface="Times-Roman" charset="0"/>
              </a:rPr>
              <a:t> mod </a:t>
            </a:r>
            <a:r>
              <a:rPr lang="en-US" b="0" dirty="0" err="1">
                <a:latin typeface="Times-Roman" charset="0"/>
              </a:rPr>
              <a:t>p}</a:t>
            </a:r>
            <a:r>
              <a:rPr lang="en-US" b="0" baseline="-25000" dirty="0" err="1">
                <a:latin typeface="Times-Roman" charset="0"/>
              </a:rPr>
              <a:t>Bob</a:t>
            </a:r>
            <a:r>
              <a:rPr lang="en-US" b="0" dirty="0" err="1">
                <a:latin typeface="Times-Roman" charset="0"/>
              </a:rPr>
              <a:t>]</a:t>
            </a:r>
            <a:r>
              <a:rPr lang="en-US" b="0" baseline="-25000" dirty="0" err="1">
                <a:latin typeface="Times-Roman" charset="0"/>
              </a:rPr>
              <a:t>Alice</a:t>
            </a:r>
            <a:endParaRPr lang="en-US" b="0" dirty="0"/>
          </a:p>
        </p:txBody>
      </p:sp>
      <p:sp>
        <p:nvSpPr>
          <p:cNvPr id="296976" name="Rectangle 16"/>
          <p:cNvSpPr>
            <a:spLocks noChangeArrowheads="1"/>
          </p:cNvSpPr>
          <p:nvPr/>
        </p:nvSpPr>
        <p:spPr bwMode="auto">
          <a:xfrm>
            <a:off x="609600" y="4191000"/>
            <a:ext cx="8077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Session key is </a:t>
            </a:r>
            <a:r>
              <a:rPr lang="en-US" sz="2800" b="0" dirty="0">
                <a:latin typeface="Times-Roman" charset="0"/>
              </a:rPr>
              <a:t>K = g</a:t>
            </a:r>
            <a:r>
              <a:rPr lang="en-US" sz="2800" b="0" baseline="30000" dirty="0">
                <a:latin typeface="Times-Roman" charset="0"/>
              </a:rPr>
              <a:t>ab</a:t>
            </a:r>
            <a:r>
              <a:rPr lang="en-US" sz="2800" b="0" dirty="0">
                <a:latin typeface="Times-Roman" charset="0"/>
              </a:rPr>
              <a:t> mod </a:t>
            </a:r>
            <a:r>
              <a:rPr lang="en-US" sz="2800" b="0" dirty="0" err="1">
                <a:latin typeface="Times-Roman" charset="0"/>
              </a:rPr>
              <a:t>p</a:t>
            </a:r>
            <a:endParaRPr lang="en-US" sz="2800" b="0" dirty="0"/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Alice forgets </a:t>
            </a:r>
            <a:r>
              <a:rPr lang="en-US" sz="2800" b="0" dirty="0">
                <a:latin typeface="Times-Roman" charset="0"/>
              </a:rPr>
              <a:t>a</a:t>
            </a:r>
            <a:r>
              <a:rPr lang="en-US" sz="2800" b="0" dirty="0"/>
              <a:t> and Bob forgets </a:t>
            </a:r>
            <a:r>
              <a:rPr lang="en-US" sz="2800" b="0" dirty="0" err="1">
                <a:latin typeface="Times-Roman" charset="0"/>
              </a:rPr>
              <a:t>b</a:t>
            </a:r>
            <a:endParaRPr lang="en-US" sz="2800" b="0" dirty="0"/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If Trudy later gets Bob’s and Alice’s secrets, she cannot recover session key </a:t>
            </a:r>
            <a:r>
              <a:rPr lang="en-US" sz="2800" b="0" dirty="0">
                <a:latin typeface="Times-Roman" charset="0"/>
              </a:rPr>
              <a:t>K</a:t>
            </a:r>
            <a:endParaRPr lang="en-US" sz="2800" b="0" dirty="0"/>
          </a:p>
        </p:txBody>
      </p:sp>
      <p:pic>
        <p:nvPicPr>
          <p:cNvPr id="59405" name="Picture 17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050" y="19812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6" name="Picture 18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1828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0916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768928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96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969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969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5" grpId="0" animBg="1"/>
      <p:bldP spid="296966" grpId="0" animBg="1"/>
      <p:bldP spid="296969" grpId="0" animBg="1"/>
      <p:bldP spid="296970" grpId="0" autoUpdateAnimBg="0"/>
      <p:bldP spid="296971" grpId="0" autoUpdateAnimBg="0"/>
      <p:bldP spid="296972" grpId="0" autoUpdateAnimBg="0"/>
      <p:bldP spid="296976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87D2783-5F44-5B48-B21E-854672AB00B1}" type="slidenum">
              <a:rPr lang="en-US" smtClean="0">
                <a:latin typeface="Times New Roman" charset="0"/>
              </a:rPr>
              <a:pPr/>
              <a:t>39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Timestamps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9248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A timestamp </a:t>
            </a:r>
            <a:r>
              <a:rPr lang="en-US" sz="2800" dirty="0">
                <a:latin typeface="Times-Roman" charset="0"/>
              </a:rPr>
              <a:t>T</a:t>
            </a:r>
            <a:r>
              <a:rPr lang="en-US" sz="2800" dirty="0"/>
              <a:t> is derived from current time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Timestamps used in some security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Kerberos, for example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Timestamps reduce number of </a:t>
            </a:r>
            <a:r>
              <a:rPr lang="en-US" sz="2800" dirty="0" err="1" smtClean="0"/>
              <a:t>msgs</a:t>
            </a:r>
            <a:r>
              <a:rPr lang="en-US" sz="2800" dirty="0" smtClean="0"/>
              <a:t> (good)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Like a nonce that both sides know in advance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“</a:t>
            </a:r>
            <a:r>
              <a:rPr lang="en-US" sz="2800" dirty="0"/>
              <a:t>T</a:t>
            </a:r>
            <a:r>
              <a:rPr lang="en-US" sz="2800" dirty="0" smtClean="0"/>
              <a:t>ime</a:t>
            </a:r>
            <a:r>
              <a:rPr lang="en-US" sz="2800" dirty="0"/>
              <a:t>” is a security-critical </a:t>
            </a:r>
            <a:r>
              <a:rPr lang="en-US" sz="2800" dirty="0" smtClean="0"/>
              <a:t>parameter (bad)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Clocks never exactly the same, so must allow for </a:t>
            </a:r>
            <a:r>
              <a:rPr lang="en-US" sz="2800" b="1" dirty="0">
                <a:solidFill>
                  <a:schemeClr val="accent2"/>
                </a:solidFill>
              </a:rPr>
              <a:t>clock skew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/>
              <a:t> creates risk of replay</a:t>
            </a:r>
            <a:endParaRPr lang="en-US" sz="2800" b="1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How much clock skew is enough?</a:t>
            </a:r>
          </a:p>
        </p:txBody>
      </p:sp>
    </p:spTree>
    <p:extLst>
      <p:ext uri="{BB962C8B-B14F-4D97-AF65-F5344CB8AC3E}">
        <p14:creationId xmlns:p14="http://schemas.microsoft.com/office/powerpoint/2010/main" val="51155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EFD3304-DF91-1F4D-B517-2C2971DDABF3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Simple Authentication</a:t>
            </a:r>
          </a:p>
        </p:txBody>
      </p:sp>
      <p:sp>
        <p:nvSpPr>
          <p:cNvPr id="140293" name="Line 5"/>
          <p:cNvSpPr>
            <a:spLocks noChangeShapeType="1"/>
          </p:cNvSpPr>
          <p:nvPr/>
        </p:nvSpPr>
        <p:spPr bwMode="auto">
          <a:xfrm flipV="1">
            <a:off x="2286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294" name="Line 6"/>
          <p:cNvSpPr>
            <a:spLocks noChangeShapeType="1"/>
          </p:cNvSpPr>
          <p:nvPr/>
        </p:nvSpPr>
        <p:spPr bwMode="auto">
          <a:xfrm flipH="1" flipV="1">
            <a:off x="2209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1157288" y="36369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7207250" y="3597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 flipV="1">
            <a:off x="2286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298" name="Rectangle 10"/>
          <p:cNvSpPr>
            <a:spLocks noChangeArrowheads="1"/>
          </p:cNvSpPr>
          <p:nvPr/>
        </p:nvSpPr>
        <p:spPr bwMode="auto">
          <a:xfrm>
            <a:off x="3733800" y="18288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3886200" y="25146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Prove it</a:t>
            </a:r>
            <a:endParaRPr lang="en-US" b="0"/>
          </a:p>
        </p:txBody>
      </p:sp>
      <p:sp>
        <p:nvSpPr>
          <p:cNvPr id="140300" name="Rectangle 12"/>
          <p:cNvSpPr>
            <a:spLocks noChangeArrowheads="1"/>
          </p:cNvSpPr>
          <p:nvPr/>
        </p:nvSpPr>
        <p:spPr bwMode="auto">
          <a:xfrm>
            <a:off x="3048000" y="3140075"/>
            <a:ext cx="324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My password is “frank”</a:t>
            </a:r>
            <a:endParaRPr lang="en-US" b="0"/>
          </a:p>
        </p:txBody>
      </p:sp>
      <p:sp>
        <p:nvSpPr>
          <p:cNvPr id="14030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077200" cy="18288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Simple and may be OK for standalone system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But insecure for networked system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Subject to a </a:t>
            </a:r>
            <a:r>
              <a:rPr lang="en-US" sz="2400" b="1" dirty="0">
                <a:solidFill>
                  <a:schemeClr val="accent2"/>
                </a:solidFill>
              </a:rPr>
              <a:t>replay</a:t>
            </a:r>
            <a:r>
              <a:rPr lang="en-US" sz="2400" dirty="0"/>
              <a:t> attack (next 2 slides)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Also, Bob must know Alice’s password</a:t>
            </a:r>
          </a:p>
        </p:txBody>
      </p:sp>
      <p:pic>
        <p:nvPicPr>
          <p:cNvPr id="26637" name="Picture 15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0574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Picture 16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19161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498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0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0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0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0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/>
      <p:bldP spid="140294" grpId="0" animBg="1"/>
      <p:bldP spid="140297" grpId="0" animBg="1"/>
      <p:bldP spid="140298" grpId="0" autoUpdateAnimBg="0"/>
      <p:bldP spid="140299" grpId="0" autoUpdateAnimBg="0"/>
      <p:bldP spid="140300" grpId="0" autoUpdateAnimBg="0"/>
      <p:bldP spid="140302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09085C68-CB0A-2A4E-AB58-46983AF0C12D}" type="slidenum">
              <a:rPr lang="en-US" smtClean="0">
                <a:latin typeface="Times New Roman" charset="0"/>
              </a:rPr>
              <a:pPr/>
              <a:t>40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848600" cy="1524000"/>
          </a:xfrm>
        </p:spPr>
        <p:txBody>
          <a:bodyPr/>
          <a:lstStyle/>
          <a:p>
            <a:pPr eaLnBrk="1" hangingPunct="1"/>
            <a:r>
              <a:rPr lang="en-US"/>
              <a:t>Public Key Authentication with Timestamp T</a:t>
            </a:r>
          </a:p>
        </p:txBody>
      </p:sp>
      <p:sp>
        <p:nvSpPr>
          <p:cNvPr id="157701" name="Line 5"/>
          <p:cNvSpPr>
            <a:spLocks noChangeShapeType="1"/>
          </p:cNvSpPr>
          <p:nvPr/>
        </p:nvSpPr>
        <p:spPr bwMode="auto">
          <a:xfrm flipV="1">
            <a:off x="2286000" y="2960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2" name="Line 6"/>
          <p:cNvSpPr>
            <a:spLocks noChangeShapeType="1"/>
          </p:cNvSpPr>
          <p:nvPr/>
        </p:nvSpPr>
        <p:spPr bwMode="auto">
          <a:xfrm flipH="1" flipV="1">
            <a:off x="2209800" y="3570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6" name="Rectangle 8"/>
          <p:cNvSpPr>
            <a:spLocks noChangeArrowheads="1"/>
          </p:cNvSpPr>
          <p:nvPr/>
        </p:nvSpPr>
        <p:spPr bwMode="auto">
          <a:xfrm>
            <a:off x="7315200" y="3875088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2819400" y="2444750"/>
            <a:ext cx="3611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{[T, K]</a:t>
            </a:r>
            <a:r>
              <a:rPr lang="en-US" b="0" baseline="-25000">
                <a:latin typeface="Times-Roman" charset="0"/>
              </a:rPr>
              <a:t>Alice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Bob</a:t>
            </a:r>
          </a:p>
        </p:txBody>
      </p:sp>
      <p:sp>
        <p:nvSpPr>
          <p:cNvPr id="157707" name="Rectangle 11"/>
          <p:cNvSpPr>
            <a:spLocks noChangeArrowheads="1"/>
          </p:cNvSpPr>
          <p:nvPr/>
        </p:nvSpPr>
        <p:spPr bwMode="auto">
          <a:xfrm>
            <a:off x="3373438" y="3055938"/>
            <a:ext cx="2435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{[T +1, K]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Alice</a:t>
            </a:r>
            <a:endParaRPr lang="en-US" b="0"/>
          </a:p>
        </p:txBody>
      </p:sp>
      <p:sp>
        <p:nvSpPr>
          <p:cNvPr id="61449" name="Rectangle 19"/>
          <p:cNvSpPr>
            <a:spLocks noChangeArrowheads="1"/>
          </p:cNvSpPr>
          <p:nvPr/>
        </p:nvSpPr>
        <p:spPr bwMode="auto">
          <a:xfrm>
            <a:off x="1219200" y="38909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157717" name="Rectangle 21"/>
          <p:cNvSpPr>
            <a:spLocks noChangeArrowheads="1"/>
          </p:cNvSpPr>
          <p:nvPr/>
        </p:nvSpPr>
        <p:spPr bwMode="auto">
          <a:xfrm>
            <a:off x="762000" y="4572000"/>
            <a:ext cx="7620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Secure mutual authentication?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Session key?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Seems to be OK</a:t>
            </a:r>
          </a:p>
        </p:txBody>
      </p:sp>
      <p:pic>
        <p:nvPicPr>
          <p:cNvPr id="61451" name="Picture 22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1250" y="23510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2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2209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381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57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57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7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1" grpId="0" animBg="1"/>
      <p:bldP spid="157702" grpId="0" animBg="1"/>
      <p:bldP spid="157706" grpId="0" autoUpdateAnimBg="0"/>
      <p:bldP spid="157707" grpId="0" autoUpdateAnimBg="0"/>
      <p:bldP spid="157717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6209DD3-4BFE-5843-A58D-F768C828AC04}" type="slidenum">
              <a:rPr lang="en-US" smtClean="0">
                <a:latin typeface="Times New Roman" charset="0"/>
              </a:rPr>
              <a:pPr/>
              <a:t>41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848600" cy="1524000"/>
          </a:xfrm>
        </p:spPr>
        <p:txBody>
          <a:bodyPr/>
          <a:lstStyle/>
          <a:p>
            <a:pPr eaLnBrk="1" hangingPunct="1"/>
            <a:r>
              <a:rPr lang="en-US"/>
              <a:t>Public Key Authentication with Timestamp T</a:t>
            </a:r>
          </a:p>
        </p:txBody>
      </p:sp>
      <p:sp>
        <p:nvSpPr>
          <p:cNvPr id="159748" name="Line 4"/>
          <p:cNvSpPr>
            <a:spLocks noChangeShapeType="1"/>
          </p:cNvSpPr>
          <p:nvPr/>
        </p:nvSpPr>
        <p:spPr bwMode="auto">
          <a:xfrm flipV="1">
            <a:off x="2286000" y="28463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49" name="Line 5"/>
          <p:cNvSpPr>
            <a:spLocks noChangeShapeType="1"/>
          </p:cNvSpPr>
          <p:nvPr/>
        </p:nvSpPr>
        <p:spPr bwMode="auto">
          <a:xfrm flipH="1" flipV="1">
            <a:off x="2209800" y="34559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7239000" y="38258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2819400" y="2330450"/>
            <a:ext cx="3611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Alice”, [{T, K}</a:t>
            </a:r>
            <a:r>
              <a:rPr lang="en-US" b="0" baseline="-25000"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Alice</a:t>
            </a:r>
          </a:p>
        </p:txBody>
      </p:sp>
      <p:sp>
        <p:nvSpPr>
          <p:cNvPr id="159752" name="Rectangle 8"/>
          <p:cNvSpPr>
            <a:spLocks noChangeArrowheads="1"/>
          </p:cNvSpPr>
          <p:nvPr/>
        </p:nvSpPr>
        <p:spPr bwMode="auto">
          <a:xfrm>
            <a:off x="3352800" y="2943225"/>
            <a:ext cx="2435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[{T +1, K}</a:t>
            </a:r>
            <a:r>
              <a:rPr lang="en-US" b="0" baseline="-25000">
                <a:latin typeface="Times-Roman" charset="0"/>
              </a:rPr>
              <a:t>Alice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62473" name="Rectangle 13"/>
          <p:cNvSpPr>
            <a:spLocks noChangeArrowheads="1"/>
          </p:cNvSpPr>
          <p:nvPr/>
        </p:nvSpPr>
        <p:spPr bwMode="auto">
          <a:xfrm>
            <a:off x="1219200" y="3810000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159758" name="Rectangle 14"/>
          <p:cNvSpPr>
            <a:spLocks noChangeArrowheads="1"/>
          </p:cNvSpPr>
          <p:nvPr/>
        </p:nvSpPr>
        <p:spPr bwMode="auto">
          <a:xfrm>
            <a:off x="762000" y="4572000"/>
            <a:ext cx="7696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Secure authentication and session key?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Trudy can use Alice’s public key to find</a:t>
            </a:r>
          </a:p>
          <a:p>
            <a:pPr marL="342900" indent="-342900">
              <a:spcAft>
                <a:spcPts val="600"/>
              </a:spcAft>
            </a:pPr>
            <a:r>
              <a:rPr lang="en-US" sz="2800" b="0" dirty="0"/>
              <a:t>     </a:t>
            </a:r>
            <a:r>
              <a:rPr lang="en-US" sz="2800" b="0" dirty="0">
                <a:solidFill>
                  <a:srgbClr val="FF0000"/>
                </a:solidFill>
                <a:latin typeface="Times-Roman" charset="0"/>
              </a:rPr>
              <a:t>{T, </a:t>
            </a:r>
            <a:r>
              <a:rPr lang="en-US" sz="2800" b="0" dirty="0" err="1">
                <a:solidFill>
                  <a:srgbClr val="FF0000"/>
                </a:solidFill>
                <a:latin typeface="Times-Roman" charset="0"/>
              </a:rPr>
              <a:t>K}</a:t>
            </a:r>
            <a:r>
              <a:rPr lang="en-US" sz="2800" b="0" baseline="-25000" dirty="0" err="1">
                <a:solidFill>
                  <a:srgbClr val="FF0000"/>
                </a:solidFill>
                <a:latin typeface="Times-Roman" charset="0"/>
              </a:rPr>
              <a:t>Bob</a:t>
            </a:r>
            <a:r>
              <a:rPr lang="en-US" sz="2800" b="0" dirty="0"/>
              <a:t> and then…</a:t>
            </a:r>
          </a:p>
        </p:txBody>
      </p:sp>
      <p:pic>
        <p:nvPicPr>
          <p:cNvPr id="62475" name="Picture 15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1250" y="22098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6" name="Picture 16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21447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4790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9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9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9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animBg="1"/>
      <p:bldP spid="159749" grpId="0" animBg="1"/>
      <p:bldP spid="159751" grpId="0" autoUpdateAnimBg="0"/>
      <p:bldP spid="159752" grpId="0" autoUpdateAnimBg="0"/>
      <p:bldP spid="159758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EC5120CB-095F-624B-A457-FAA099EFB33D}" type="slidenum">
              <a:rPr lang="en-US" smtClean="0">
                <a:latin typeface="Times New Roman" charset="0"/>
              </a:rPr>
              <a:pPr/>
              <a:t>42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848600" cy="1524000"/>
          </a:xfrm>
        </p:spPr>
        <p:txBody>
          <a:bodyPr/>
          <a:lstStyle/>
          <a:p>
            <a:pPr eaLnBrk="1" hangingPunct="1"/>
            <a:r>
              <a:rPr lang="en-US"/>
              <a:t>Public Key Authentication with Timestamp T</a:t>
            </a:r>
          </a:p>
        </p:txBody>
      </p:sp>
      <p:sp>
        <p:nvSpPr>
          <p:cNvPr id="160772" name="Line 4"/>
          <p:cNvSpPr>
            <a:spLocks noChangeShapeType="1"/>
          </p:cNvSpPr>
          <p:nvPr/>
        </p:nvSpPr>
        <p:spPr bwMode="auto">
          <a:xfrm flipV="1">
            <a:off x="2286000" y="3048000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73" name="Line 5"/>
          <p:cNvSpPr>
            <a:spLocks noChangeShapeType="1"/>
          </p:cNvSpPr>
          <p:nvPr/>
        </p:nvSpPr>
        <p:spPr bwMode="auto">
          <a:xfrm flipH="1" flipV="1">
            <a:off x="2209800" y="3657600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7315200" y="3810000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2743200" y="2532063"/>
            <a:ext cx="3749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Trudy”, [</a:t>
            </a:r>
            <a:r>
              <a:rPr lang="en-US" b="0">
                <a:solidFill>
                  <a:srgbClr val="FF0000"/>
                </a:solidFill>
                <a:latin typeface="Times-Roman" charset="0"/>
              </a:rPr>
              <a:t>{T, K}</a:t>
            </a:r>
            <a:r>
              <a:rPr lang="en-US" b="0" baseline="-25000">
                <a:solidFill>
                  <a:srgbClr val="FF0000"/>
                </a:solidFill>
                <a:latin typeface="Times-Roman" charset="0"/>
              </a:rPr>
              <a:t>Bob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Trudy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3352800" y="3143250"/>
            <a:ext cx="2484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[{T +1, </a:t>
            </a:r>
            <a:r>
              <a:rPr lang="en-US" b="0">
                <a:solidFill>
                  <a:srgbClr val="FF0000"/>
                </a:solidFill>
                <a:latin typeface="Times-Roman" charset="0"/>
              </a:rPr>
              <a:t>K</a:t>
            </a:r>
            <a:r>
              <a:rPr lang="en-US" b="0">
                <a:latin typeface="Times-Roman" charset="0"/>
              </a:rPr>
              <a:t>}</a:t>
            </a:r>
            <a:r>
              <a:rPr lang="en-US" b="0" baseline="-25000">
                <a:latin typeface="Times-Roman" charset="0"/>
              </a:rPr>
              <a:t>Trudy</a:t>
            </a:r>
            <a:r>
              <a:rPr lang="en-US" b="0">
                <a:latin typeface="Times-Roman" charset="0"/>
              </a:rPr>
              <a:t>]</a:t>
            </a:r>
            <a:r>
              <a:rPr lang="en-US" b="0" baseline="-25000">
                <a:latin typeface="Times-Roman" charset="0"/>
              </a:rPr>
              <a:t>Bob</a:t>
            </a:r>
            <a:endParaRPr lang="en-US" b="0"/>
          </a:p>
        </p:txBody>
      </p:sp>
      <p:sp>
        <p:nvSpPr>
          <p:cNvPr id="63497" name="Rectangle 15"/>
          <p:cNvSpPr>
            <a:spLocks noChangeArrowheads="1"/>
          </p:cNvSpPr>
          <p:nvPr/>
        </p:nvSpPr>
        <p:spPr bwMode="auto">
          <a:xfrm>
            <a:off x="947738" y="3825875"/>
            <a:ext cx="1033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Trudy</a:t>
            </a:r>
          </a:p>
        </p:txBody>
      </p:sp>
      <p:sp>
        <p:nvSpPr>
          <p:cNvPr id="160785" name="Rectangle 17"/>
          <p:cNvSpPr>
            <a:spLocks noChangeArrowheads="1"/>
          </p:cNvSpPr>
          <p:nvPr/>
        </p:nvSpPr>
        <p:spPr bwMode="auto">
          <a:xfrm>
            <a:off x="762000" y="4648200"/>
            <a:ext cx="7696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0" dirty="0"/>
              <a:t>Trudy obtains Alice-Bob session key </a:t>
            </a:r>
            <a:r>
              <a:rPr lang="en-US" sz="2800" b="0" dirty="0">
                <a:latin typeface="Times-Roman" charset="0"/>
              </a:rPr>
              <a:t>K</a:t>
            </a:r>
            <a:endParaRPr lang="en-US" sz="2800" b="0" dirty="0"/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>
                <a:solidFill>
                  <a:schemeClr val="accent2"/>
                </a:solidFill>
              </a:rPr>
              <a:t>Note:</a:t>
            </a:r>
            <a:r>
              <a:rPr lang="en-US" sz="2800" b="0" dirty="0"/>
              <a:t> Trudy must act within clock skew</a:t>
            </a:r>
          </a:p>
        </p:txBody>
      </p:sp>
      <p:pic>
        <p:nvPicPr>
          <p:cNvPr id="63499" name="Picture 18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2209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500" name="Picture 19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1388" y="2590800"/>
            <a:ext cx="1039812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61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0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0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 animBg="1"/>
      <p:bldP spid="160773" grpId="0" animBg="1"/>
      <p:bldP spid="160775" grpId="0" autoUpdateAnimBg="0"/>
      <p:bldP spid="160776" grpId="0" autoUpdateAnimBg="0"/>
      <p:bldP spid="160785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AAE80780-4465-8D4B-96B1-878670A8BEC4}" type="slidenum">
              <a:rPr lang="en-US" smtClean="0">
                <a:latin typeface="Times New Roman" charset="0"/>
              </a:rPr>
              <a:pPr/>
              <a:t>43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Public Key Authentication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2672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Sign and encrypt with nonce…</a:t>
            </a:r>
          </a:p>
          <a:p>
            <a:pPr lvl="1"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400" b="1" dirty="0">
                <a:solidFill>
                  <a:schemeClr val="hlink"/>
                </a:solidFill>
              </a:rPr>
              <a:t>Secure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Encrypt and sign with nonce…</a:t>
            </a:r>
          </a:p>
          <a:p>
            <a:pPr lvl="1"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400" b="1" dirty="0">
                <a:solidFill>
                  <a:schemeClr val="hlink"/>
                </a:solidFill>
              </a:rPr>
              <a:t>Secure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Sign and encrypt with timestamp…</a:t>
            </a:r>
          </a:p>
          <a:p>
            <a:pPr lvl="1"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400" b="1" dirty="0">
                <a:solidFill>
                  <a:schemeClr val="hlink"/>
                </a:solidFill>
              </a:rPr>
              <a:t>Secure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Encrypt and sign with timestamp…</a:t>
            </a:r>
          </a:p>
          <a:p>
            <a:pPr lvl="1"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</a:rPr>
              <a:t>Insecure</a:t>
            </a:r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Protocols can be subtle!</a:t>
            </a:r>
          </a:p>
        </p:txBody>
      </p:sp>
    </p:spTree>
    <p:extLst>
      <p:ext uri="{BB962C8B-B14F-4D97-AF65-F5344CB8AC3E}">
        <p14:creationId xmlns:p14="http://schemas.microsoft.com/office/powerpoint/2010/main" val="2029486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1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1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1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440A73DB-0E34-7C44-BBA3-C7CD5D20F189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001000" cy="838200"/>
          </a:xfrm>
        </p:spPr>
        <p:txBody>
          <a:bodyPr/>
          <a:lstStyle/>
          <a:p>
            <a:pPr eaLnBrk="1" hangingPunct="1"/>
            <a:r>
              <a:rPr lang="en-US"/>
              <a:t>Authentication Attack</a:t>
            </a:r>
          </a:p>
        </p:txBody>
      </p:sp>
      <p:sp>
        <p:nvSpPr>
          <p:cNvPr id="297989" name="Line 5"/>
          <p:cNvSpPr>
            <a:spLocks noChangeShapeType="1"/>
          </p:cNvSpPr>
          <p:nvPr/>
        </p:nvSpPr>
        <p:spPr bwMode="auto">
          <a:xfrm flipV="1">
            <a:off x="2286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990" name="Line 6"/>
          <p:cNvSpPr>
            <a:spLocks noChangeShapeType="1"/>
          </p:cNvSpPr>
          <p:nvPr/>
        </p:nvSpPr>
        <p:spPr bwMode="auto">
          <a:xfrm flipH="1" flipV="1">
            <a:off x="2209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1219200" y="36369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315200" y="3597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 flipV="1">
            <a:off x="2286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994" name="Rectangle 10"/>
          <p:cNvSpPr>
            <a:spLocks noChangeArrowheads="1"/>
          </p:cNvSpPr>
          <p:nvPr/>
        </p:nvSpPr>
        <p:spPr bwMode="auto">
          <a:xfrm>
            <a:off x="3733800" y="18288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297995" name="Rectangle 11"/>
          <p:cNvSpPr>
            <a:spLocks noChangeArrowheads="1"/>
          </p:cNvSpPr>
          <p:nvPr/>
        </p:nvSpPr>
        <p:spPr bwMode="auto">
          <a:xfrm>
            <a:off x="3886200" y="25146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Prove it</a:t>
            </a:r>
            <a:endParaRPr lang="en-US" b="0" dirty="0"/>
          </a:p>
        </p:txBody>
      </p:sp>
      <p:sp>
        <p:nvSpPr>
          <p:cNvPr id="297996" name="Rectangle 12"/>
          <p:cNvSpPr>
            <a:spLocks noChangeArrowheads="1"/>
          </p:cNvSpPr>
          <p:nvPr/>
        </p:nvSpPr>
        <p:spPr bwMode="auto">
          <a:xfrm>
            <a:off x="2895600" y="3140075"/>
            <a:ext cx="324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My password is “frank”</a:t>
            </a:r>
            <a:endParaRPr lang="en-US" b="0"/>
          </a:p>
        </p:txBody>
      </p:sp>
      <p:sp>
        <p:nvSpPr>
          <p:cNvPr id="27660" name="Rectangle 14"/>
          <p:cNvSpPr>
            <a:spLocks noChangeArrowheads="1"/>
          </p:cNvSpPr>
          <p:nvPr/>
        </p:nvSpPr>
        <p:spPr bwMode="auto">
          <a:xfrm>
            <a:off x="3919538" y="5715000"/>
            <a:ext cx="1033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Trudy</a:t>
            </a:r>
          </a:p>
        </p:txBody>
      </p:sp>
      <p:sp>
        <p:nvSpPr>
          <p:cNvPr id="297999" name="Line 15"/>
          <p:cNvSpPr>
            <a:spLocks noChangeShapeType="1"/>
          </p:cNvSpPr>
          <p:nvPr/>
        </p:nvSpPr>
        <p:spPr bwMode="auto">
          <a:xfrm>
            <a:off x="4419600" y="3657600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62" name="Picture 16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0335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3" name="Picture 17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53275" y="19923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4" name="Picture 18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4343400"/>
            <a:ext cx="11128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9013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ng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9" grpId="0" animBg="1"/>
      <p:bldP spid="297990" grpId="0" animBg="1"/>
      <p:bldP spid="297993" grpId="0" animBg="1"/>
      <p:bldP spid="297994" grpId="0" autoUpdateAnimBg="0"/>
      <p:bldP spid="297995" grpId="0" autoUpdateAnimBg="0"/>
      <p:bldP spid="297996" grpId="0" autoUpdateAnimBg="0"/>
      <p:bldP spid="2979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788CDFDB-7064-BA4A-BCBB-AA4E9E3F565F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001000" cy="838200"/>
          </a:xfrm>
        </p:spPr>
        <p:txBody>
          <a:bodyPr/>
          <a:lstStyle/>
          <a:p>
            <a:pPr eaLnBrk="1" hangingPunct="1"/>
            <a:r>
              <a:rPr lang="en-US"/>
              <a:t>Authentication Attack</a:t>
            </a:r>
          </a:p>
        </p:txBody>
      </p:sp>
      <p:sp>
        <p:nvSpPr>
          <p:cNvPr id="299013" name="Line 5"/>
          <p:cNvSpPr>
            <a:spLocks noChangeShapeType="1"/>
          </p:cNvSpPr>
          <p:nvPr/>
        </p:nvSpPr>
        <p:spPr bwMode="auto">
          <a:xfrm flipV="1">
            <a:off x="2286000" y="2554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9014" name="Line 6"/>
          <p:cNvSpPr>
            <a:spLocks noChangeShapeType="1"/>
          </p:cNvSpPr>
          <p:nvPr/>
        </p:nvSpPr>
        <p:spPr bwMode="auto">
          <a:xfrm flipH="1" flipV="1">
            <a:off x="2209800" y="31638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Rectangle 8"/>
          <p:cNvSpPr>
            <a:spLocks noChangeArrowheads="1"/>
          </p:cNvSpPr>
          <p:nvPr/>
        </p:nvSpPr>
        <p:spPr bwMode="auto">
          <a:xfrm>
            <a:off x="7239000" y="3810000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299017" name="Line 9"/>
          <p:cNvSpPr>
            <a:spLocks noChangeShapeType="1"/>
          </p:cNvSpPr>
          <p:nvPr/>
        </p:nvSpPr>
        <p:spPr bwMode="auto">
          <a:xfrm flipV="1">
            <a:off x="2286000" y="3849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9018" name="Rectangle 10"/>
          <p:cNvSpPr>
            <a:spLocks noChangeArrowheads="1"/>
          </p:cNvSpPr>
          <p:nvPr/>
        </p:nvSpPr>
        <p:spPr bwMode="auto">
          <a:xfrm>
            <a:off x="3733800" y="20574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299019" name="Rectangle 11"/>
          <p:cNvSpPr>
            <a:spLocks noChangeArrowheads="1"/>
          </p:cNvSpPr>
          <p:nvPr/>
        </p:nvSpPr>
        <p:spPr bwMode="auto">
          <a:xfrm>
            <a:off x="3886200" y="27432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>
                <a:latin typeface="Times-Roman" charset="0"/>
              </a:rPr>
              <a:t>Prove it</a:t>
            </a:r>
            <a:endParaRPr lang="en-US" b="0" dirty="0"/>
          </a:p>
        </p:txBody>
      </p:sp>
      <p:sp>
        <p:nvSpPr>
          <p:cNvPr id="299020" name="Rectangle 12"/>
          <p:cNvSpPr>
            <a:spLocks noChangeArrowheads="1"/>
          </p:cNvSpPr>
          <p:nvPr/>
        </p:nvSpPr>
        <p:spPr bwMode="auto">
          <a:xfrm>
            <a:off x="2895600" y="3368675"/>
            <a:ext cx="324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My password is “frank”</a:t>
            </a:r>
            <a:endParaRPr lang="en-US" b="0"/>
          </a:p>
        </p:txBody>
      </p:sp>
      <p:sp>
        <p:nvSpPr>
          <p:cNvPr id="28683" name="Rectangle 14"/>
          <p:cNvSpPr>
            <a:spLocks noChangeArrowheads="1"/>
          </p:cNvSpPr>
          <p:nvPr/>
        </p:nvSpPr>
        <p:spPr bwMode="auto">
          <a:xfrm>
            <a:off x="1023938" y="3810000"/>
            <a:ext cx="1033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Trudy</a:t>
            </a:r>
          </a:p>
        </p:txBody>
      </p:sp>
      <p:sp>
        <p:nvSpPr>
          <p:cNvPr id="29902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77724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This is an example of a </a:t>
            </a:r>
            <a:r>
              <a:rPr lang="en-US" sz="2800" b="1" dirty="0">
                <a:solidFill>
                  <a:schemeClr val="accent2"/>
                </a:solidFill>
              </a:rPr>
              <a:t>replay</a:t>
            </a:r>
            <a:r>
              <a:rPr lang="en-US" sz="2800" dirty="0"/>
              <a:t> attack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can we prevent a replay?</a:t>
            </a:r>
          </a:p>
        </p:txBody>
      </p:sp>
      <p:pic>
        <p:nvPicPr>
          <p:cNvPr id="28685" name="Picture 19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21336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21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2438400"/>
            <a:ext cx="11128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9346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56329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3" grpId="0" animBg="1"/>
      <p:bldP spid="299014" grpId="0" animBg="1"/>
      <p:bldP spid="299017" grpId="0" animBg="1"/>
      <p:bldP spid="299018" grpId="0" autoUpdateAnimBg="0"/>
      <p:bldP spid="299019" grpId="0" autoUpdateAnimBg="0"/>
      <p:bldP spid="299020" grpId="0" autoUpdateAnimBg="0"/>
      <p:bldP spid="29902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65A80274-8262-B144-9A39-F4EE27305669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Authentication</a:t>
            </a:r>
          </a:p>
        </p:txBody>
      </p:sp>
      <p:sp>
        <p:nvSpPr>
          <p:cNvPr id="29700" name="Rectangle 7"/>
          <p:cNvSpPr>
            <a:spLocks noChangeArrowheads="1"/>
          </p:cNvSpPr>
          <p:nvPr/>
        </p:nvSpPr>
        <p:spPr bwMode="auto">
          <a:xfrm>
            <a:off x="1065213" y="4017963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7391400" y="3978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 flipV="1">
            <a:off x="2209800" y="3429000"/>
            <a:ext cx="480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324" name="Rectangle 12"/>
          <p:cNvSpPr>
            <a:spLocks noChangeArrowheads="1"/>
          </p:cNvSpPr>
          <p:nvPr/>
        </p:nvSpPr>
        <p:spPr bwMode="auto">
          <a:xfrm>
            <a:off x="2286000" y="2895600"/>
            <a:ext cx="4424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I’m Alice, my password is “frank”</a:t>
            </a:r>
            <a:endParaRPr lang="en-US" b="0"/>
          </a:p>
        </p:txBody>
      </p:sp>
      <p:sp>
        <p:nvSpPr>
          <p:cNvPr id="141326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4876800"/>
            <a:ext cx="77724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More </a:t>
            </a:r>
            <a:r>
              <a:rPr lang="en-US" sz="2800" dirty="0" smtClean="0"/>
              <a:t>efficient, but…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… </a:t>
            </a:r>
            <a:r>
              <a:rPr lang="en-US" sz="2800" dirty="0"/>
              <a:t>same problem as previous version</a:t>
            </a:r>
          </a:p>
        </p:txBody>
      </p:sp>
      <p:pic>
        <p:nvPicPr>
          <p:cNvPr id="29705" name="Picture 15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24384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16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23733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670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41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41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1" grpId="0" animBg="1"/>
      <p:bldP spid="141324" grpId="0" autoUpdateAnimBg="0"/>
      <p:bldP spid="14132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133CB6C-616A-9348-85A0-DC1D8CA1F1D6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Better Authentication</a:t>
            </a:r>
          </a:p>
        </p:txBody>
      </p:sp>
      <p:sp>
        <p:nvSpPr>
          <p:cNvPr id="143365" name="Line 5"/>
          <p:cNvSpPr>
            <a:spLocks noChangeShapeType="1"/>
          </p:cNvSpPr>
          <p:nvPr/>
        </p:nvSpPr>
        <p:spPr bwMode="auto">
          <a:xfrm flipV="1">
            <a:off x="2286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 flipH="1" flipV="1">
            <a:off x="2209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1143000" y="3636963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</a:t>
            </a:r>
          </a:p>
        </p:txBody>
      </p:sp>
      <p:sp>
        <p:nvSpPr>
          <p:cNvPr id="30727" name="Rectangle 8"/>
          <p:cNvSpPr>
            <a:spLocks noChangeArrowheads="1"/>
          </p:cNvSpPr>
          <p:nvPr/>
        </p:nvSpPr>
        <p:spPr bwMode="auto">
          <a:xfrm>
            <a:off x="7315200" y="3597275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</a:t>
            </a:r>
          </a:p>
        </p:txBody>
      </p:sp>
      <p:sp>
        <p:nvSpPr>
          <p:cNvPr id="143369" name="Line 9"/>
          <p:cNvSpPr>
            <a:spLocks noChangeShapeType="1"/>
          </p:cNvSpPr>
          <p:nvPr/>
        </p:nvSpPr>
        <p:spPr bwMode="auto">
          <a:xfrm flipV="1">
            <a:off x="2286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70" name="Rectangle 10"/>
          <p:cNvSpPr>
            <a:spLocks noChangeArrowheads="1"/>
          </p:cNvSpPr>
          <p:nvPr/>
        </p:nvSpPr>
        <p:spPr bwMode="auto">
          <a:xfrm>
            <a:off x="3810000" y="1828800"/>
            <a:ext cx="153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“I’m Alice”</a:t>
            </a:r>
            <a:endParaRPr lang="en-US" b="0"/>
          </a:p>
        </p:txBody>
      </p:sp>
      <p:sp>
        <p:nvSpPr>
          <p:cNvPr id="143371" name="Rectangle 11"/>
          <p:cNvSpPr>
            <a:spLocks noChangeArrowheads="1"/>
          </p:cNvSpPr>
          <p:nvPr/>
        </p:nvSpPr>
        <p:spPr bwMode="auto">
          <a:xfrm>
            <a:off x="3886200" y="2514600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Prove it</a:t>
            </a:r>
            <a:endParaRPr lang="en-US" b="0"/>
          </a:p>
        </p:txBody>
      </p:sp>
      <p:sp>
        <p:nvSpPr>
          <p:cNvPr id="143372" name="Rectangle 12"/>
          <p:cNvSpPr>
            <a:spLocks noChangeArrowheads="1"/>
          </p:cNvSpPr>
          <p:nvPr/>
        </p:nvSpPr>
        <p:spPr bwMode="auto">
          <a:xfrm>
            <a:off x="3200400" y="3140075"/>
            <a:ext cx="282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h(Alice’s password)</a:t>
            </a:r>
            <a:endParaRPr lang="en-US" b="0"/>
          </a:p>
        </p:txBody>
      </p:sp>
      <p:sp>
        <p:nvSpPr>
          <p:cNvPr id="14337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4495800"/>
            <a:ext cx="7848600" cy="1524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Better since it hides Alice’s password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From both Bob and</a:t>
            </a:r>
            <a:r>
              <a:rPr lang="en-US" sz="2400" dirty="0" smtClean="0"/>
              <a:t> Trudy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But still subject to replay</a:t>
            </a:r>
          </a:p>
        </p:txBody>
      </p:sp>
      <p:pic>
        <p:nvPicPr>
          <p:cNvPr id="30733" name="Picture 15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0335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4" name="Picture 16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916113"/>
            <a:ext cx="1076325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4966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 animBg="1"/>
      <p:bldP spid="143366" grpId="0" animBg="1"/>
      <p:bldP spid="143369" grpId="0" animBg="1"/>
      <p:bldP spid="143370" grpId="0" autoUpdateAnimBg="0"/>
      <p:bldP spid="143371" grpId="0" autoUpdateAnimBg="0"/>
      <p:bldP spid="143372" grpId="0" autoUpdateAnimBg="0"/>
      <p:bldP spid="14337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3224A328-648E-284D-9F17-C3B90AC6660F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Challenge-Response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19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To prevent replay, use </a:t>
            </a:r>
            <a:r>
              <a:rPr lang="en-US" sz="2800" b="1" i="1" dirty="0">
                <a:solidFill>
                  <a:schemeClr val="hlink"/>
                </a:solidFill>
              </a:rPr>
              <a:t>challenge-response</a:t>
            </a:r>
            <a:endParaRPr lang="en-US" sz="2800" dirty="0" smtClean="0">
              <a:solidFill>
                <a:schemeClr val="hlink"/>
              </a:solidFill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Goal is </a:t>
            </a:r>
            <a:r>
              <a:rPr lang="en-US" sz="2400" dirty="0"/>
              <a:t>to ensure “freshness</a:t>
            </a:r>
            <a:r>
              <a:rPr lang="en-US" sz="2400" dirty="0" smtClean="0"/>
              <a:t>”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Suppose Bob wants to authenticate Alice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b="1" i="1" dirty="0">
                <a:solidFill>
                  <a:schemeClr val="hlink"/>
                </a:solidFill>
              </a:rPr>
              <a:t>Challenge</a:t>
            </a:r>
            <a:r>
              <a:rPr lang="en-US" sz="2400" dirty="0"/>
              <a:t> sent from Bob to Alice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Challenge is chosen so </a:t>
            </a:r>
            <a:r>
              <a:rPr lang="en-US" sz="2800" dirty="0" smtClean="0"/>
              <a:t>that… </a:t>
            </a:r>
            <a:endParaRPr lang="en-US" sz="2800" dirty="0"/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Replay is not 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Only Alice can provide the correct </a:t>
            </a:r>
            <a:r>
              <a:rPr lang="en-US" sz="2400" b="1" i="1" dirty="0">
                <a:solidFill>
                  <a:schemeClr val="hlink"/>
                </a:solidFill>
              </a:rPr>
              <a:t>response</a:t>
            </a:r>
            <a:endParaRPr lang="en-US" sz="2400" dirty="0"/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Bob can verify the response</a:t>
            </a:r>
          </a:p>
        </p:txBody>
      </p:sp>
    </p:spTree>
    <p:extLst>
      <p:ext uri="{BB962C8B-B14F-4D97-AF65-F5344CB8AC3E}">
        <p14:creationId xmlns:p14="http://schemas.microsoft.com/office/powerpoint/2010/main" val="1930374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7418</TotalTime>
  <Words>2309</Words>
  <Application>Microsoft Macintosh PowerPoint</Application>
  <PresentationFormat>On-screen Show (4:3)</PresentationFormat>
  <Paragraphs>395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Authentication Protocols</vt:lpstr>
      <vt:lpstr>Authentication</vt:lpstr>
      <vt:lpstr>Authentication</vt:lpstr>
      <vt:lpstr>Simple Authentication</vt:lpstr>
      <vt:lpstr>Authentication Attack</vt:lpstr>
      <vt:lpstr>Authentication Attack</vt:lpstr>
      <vt:lpstr>Simple Authentication</vt:lpstr>
      <vt:lpstr>Better Authentication</vt:lpstr>
      <vt:lpstr>Challenge-Response</vt:lpstr>
      <vt:lpstr>Nonce</vt:lpstr>
      <vt:lpstr>Challenge-Response</vt:lpstr>
      <vt:lpstr>Generic Challenge-Response</vt:lpstr>
      <vt:lpstr>Symmetric Key Notation</vt:lpstr>
      <vt:lpstr>Authentication: Symmetric Key</vt:lpstr>
      <vt:lpstr>Authentication with Symmetric Key</vt:lpstr>
      <vt:lpstr>Mutual Authentication?</vt:lpstr>
      <vt:lpstr>Mutual Authentication</vt:lpstr>
      <vt:lpstr>Mutual Authentication</vt:lpstr>
      <vt:lpstr>Mutual Authentication Attack</vt:lpstr>
      <vt:lpstr>Mutual Authentication</vt:lpstr>
      <vt:lpstr>Symmetric Key Mutual Authentication</vt:lpstr>
      <vt:lpstr>Public Key Notation</vt:lpstr>
      <vt:lpstr>Public Key Authentication</vt:lpstr>
      <vt:lpstr>Public Key Authentication</vt:lpstr>
      <vt:lpstr>Public Keys</vt:lpstr>
      <vt:lpstr>Session Key</vt:lpstr>
      <vt:lpstr>Authentication &amp; Session Key</vt:lpstr>
      <vt:lpstr>Public Key Authentication and Session Key</vt:lpstr>
      <vt:lpstr>Public Key Authentication and Session Key</vt:lpstr>
      <vt:lpstr>Public Key Authentication and Session Key</vt:lpstr>
      <vt:lpstr>Perfect Forward Secrecy</vt:lpstr>
      <vt:lpstr>Perfect Forward Secrecy</vt:lpstr>
      <vt:lpstr>Naïve Session Key Protocol</vt:lpstr>
      <vt:lpstr>Naïve Session Key Protocol</vt:lpstr>
      <vt:lpstr>Perfect Forward Secrecy</vt:lpstr>
      <vt:lpstr>Perfect Forward Secrecy</vt:lpstr>
      <vt:lpstr>Perfect Forward Secrecy</vt:lpstr>
      <vt:lpstr>Mutual Authentication, Session Key and PFS</vt:lpstr>
      <vt:lpstr>Timestamps</vt:lpstr>
      <vt:lpstr>Public Key Authentication with Timestamp T</vt:lpstr>
      <vt:lpstr>Public Key Authentication with Timestamp T</vt:lpstr>
      <vt:lpstr>Public Key Authentication with Timestamp T</vt:lpstr>
      <vt:lpstr>Public Key Authentication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Authentication Protocols</dc:title>
  <dc:creator>Minho Shin</dc:creator>
  <cp:lastModifiedBy>Minho Shin</cp:lastModifiedBy>
  <cp:revision>5</cp:revision>
  <dcterms:created xsi:type="dcterms:W3CDTF">2015-05-14T17:38:07Z</dcterms:created>
  <dcterms:modified xsi:type="dcterms:W3CDTF">2015-05-26T18:32:31Z</dcterms:modified>
</cp:coreProperties>
</file>