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4" r:id="rId5"/>
    <p:sldId id="275" r:id="rId6"/>
    <p:sldId id="273" r:id="rId7"/>
    <p:sldId id="277" r:id="rId8"/>
    <p:sldId id="265" r:id="rId9"/>
    <p:sldId id="263" r:id="rId10"/>
    <p:sldId id="278" r:id="rId11"/>
    <p:sldId id="266" r:id="rId12"/>
    <p:sldId id="279" r:id="rId13"/>
    <p:sldId id="280" r:id="rId14"/>
    <p:sldId id="281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8181"/>
    <a:srgbClr val="989898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>
        <p:scale>
          <a:sx n="150" d="100"/>
          <a:sy n="150" d="100"/>
        </p:scale>
        <p:origin x="151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ADF0-458A-4481-80C2-BA90CA52D91B}" type="datetimeFigureOut">
              <a:rPr lang="ko-KR" altLang="en-US" smtClean="0"/>
              <a:t>2022-11-09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F463-D962-4941-A635-C426521BDB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461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ADF0-458A-4481-80C2-BA90CA52D91B}" type="datetimeFigureOut">
              <a:rPr lang="ko-KR" altLang="en-US" smtClean="0"/>
              <a:t>2022-11-09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F463-D962-4941-A635-C426521BDB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0886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ADF0-458A-4481-80C2-BA90CA52D91B}" type="datetimeFigureOut">
              <a:rPr lang="ko-KR" altLang="en-US" smtClean="0"/>
              <a:t>2022-11-09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F463-D962-4941-A635-C426521BDB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863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ADF0-458A-4481-80C2-BA90CA52D91B}" type="datetimeFigureOut">
              <a:rPr lang="ko-KR" altLang="en-US" smtClean="0"/>
              <a:t>2022-11-09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F463-D962-4941-A635-C426521BDB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645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ADF0-458A-4481-80C2-BA90CA52D91B}" type="datetimeFigureOut">
              <a:rPr lang="ko-KR" altLang="en-US" smtClean="0"/>
              <a:t>2022-11-09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F463-D962-4941-A635-C426521BDB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5554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ADF0-458A-4481-80C2-BA90CA52D91B}" type="datetimeFigureOut">
              <a:rPr lang="ko-KR" altLang="en-US" smtClean="0"/>
              <a:t>2022-11-09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F463-D962-4941-A635-C426521BDB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3985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ADF0-458A-4481-80C2-BA90CA52D91B}" type="datetimeFigureOut">
              <a:rPr lang="ko-KR" altLang="en-US" smtClean="0"/>
              <a:t>2022-11-09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F463-D962-4941-A635-C426521BDB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190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ADF0-458A-4481-80C2-BA90CA52D91B}" type="datetimeFigureOut">
              <a:rPr lang="ko-KR" altLang="en-US" smtClean="0"/>
              <a:t>2022-11-09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F463-D962-4941-A635-C426521BDB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37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ADF0-458A-4481-80C2-BA90CA52D91B}" type="datetimeFigureOut">
              <a:rPr lang="ko-KR" altLang="en-US" smtClean="0"/>
              <a:t>2022-11-09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F463-D962-4941-A635-C426521BDB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5102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ADF0-458A-4481-80C2-BA90CA52D91B}" type="datetimeFigureOut">
              <a:rPr lang="ko-KR" altLang="en-US" smtClean="0"/>
              <a:t>2022-11-09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F463-D962-4941-A635-C426521BDB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15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ADF0-458A-4481-80C2-BA90CA52D91B}" type="datetimeFigureOut">
              <a:rPr lang="ko-KR" altLang="en-US" smtClean="0"/>
              <a:t>2022-11-09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F463-D962-4941-A635-C426521BDB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970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8ADF0-458A-4481-80C2-BA90CA52D91B}" type="datetimeFigureOut">
              <a:rPr lang="ko-KR" altLang="en-US" smtClean="0"/>
              <a:t>2022-11-09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0F463-D962-4941-A635-C426521BDB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091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B4D555-A406-89A4-5A55-F1EEFE4E15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4400" dirty="0"/>
              <a:t>Automated analysis of malicious Microsoft Office documents</a:t>
            </a:r>
            <a:endParaRPr lang="ko-KR" altLang="en-US" sz="440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D30184A-2794-BAEE-7166-384B5CD91E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4143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6F8300-5634-5722-0114-016685042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Methodology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FC5E3904-040D-6205-E8DA-A715ABB995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0930" y="1825625"/>
            <a:ext cx="6962140" cy="4351338"/>
          </a:xfrm>
        </p:spPr>
      </p:pic>
    </p:spTree>
    <p:extLst>
      <p:ext uri="{BB962C8B-B14F-4D97-AF65-F5344CB8AC3E}">
        <p14:creationId xmlns:p14="http://schemas.microsoft.com/office/powerpoint/2010/main" val="681485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B10F20-B35F-15D1-2D1B-27130C6C7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Dataset exploration</a:t>
            </a:r>
            <a:endParaRPr lang="ko-KR" altLang="en-US" dirty="0"/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6D6D34EF-6F2E-A16E-CDD1-6FA8F456BE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0073" y="1910264"/>
            <a:ext cx="7363853" cy="4182059"/>
          </a:xfrm>
        </p:spPr>
      </p:pic>
    </p:spTree>
    <p:extLst>
      <p:ext uri="{BB962C8B-B14F-4D97-AF65-F5344CB8AC3E}">
        <p14:creationId xmlns:p14="http://schemas.microsoft.com/office/powerpoint/2010/main" val="3630378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B10F20-B35F-15D1-2D1B-27130C6C7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Dataset exploration</a:t>
            </a:r>
            <a:endParaRPr lang="ko-KR" altLang="en-US" dirty="0"/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D4BBFF51-F112-2525-F506-7228C4C79D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2981" y="1368145"/>
            <a:ext cx="5098037" cy="5124729"/>
          </a:xfrm>
        </p:spPr>
      </p:pic>
    </p:spTree>
    <p:extLst>
      <p:ext uri="{BB962C8B-B14F-4D97-AF65-F5344CB8AC3E}">
        <p14:creationId xmlns:p14="http://schemas.microsoft.com/office/powerpoint/2010/main" val="3878099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B10F20-B35F-15D1-2D1B-27130C6C7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Dataset exploration</a:t>
            </a:r>
            <a:endParaRPr lang="ko-KR" altLang="en-US" dirty="0"/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38B3DAB8-2E9F-1DD7-42D3-390594CE8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8253" y="415624"/>
            <a:ext cx="6427493" cy="6026752"/>
          </a:xfrm>
        </p:spPr>
      </p:pic>
    </p:spTree>
    <p:extLst>
      <p:ext uri="{BB962C8B-B14F-4D97-AF65-F5344CB8AC3E}">
        <p14:creationId xmlns:p14="http://schemas.microsoft.com/office/powerpoint/2010/main" val="1790571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B10F20-B35F-15D1-2D1B-27130C6C7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Dataset exploration</a:t>
            </a:r>
            <a:endParaRPr lang="ko-KR" altLang="en-US" dirty="0"/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E8150F65-DCED-D941-414F-98CC706D1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0368" y="1513393"/>
            <a:ext cx="7003264" cy="4979481"/>
          </a:xfrm>
        </p:spPr>
      </p:pic>
    </p:spTree>
    <p:extLst>
      <p:ext uri="{BB962C8B-B14F-4D97-AF65-F5344CB8AC3E}">
        <p14:creationId xmlns:p14="http://schemas.microsoft.com/office/powerpoint/2010/main" val="87736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D58C19-EF5C-A415-7F67-F05C49F67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Conclusions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E849CD-5183-4C85-C435-624B3B690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Common modus operandi traverses most of the documents</a:t>
            </a:r>
          </a:p>
          <a:p>
            <a:endParaRPr lang="en-US" altLang="ko-KR" dirty="0"/>
          </a:p>
          <a:p>
            <a:r>
              <a:rPr lang="en-US" altLang="ko-KR" dirty="0"/>
              <a:t>Using only static feature extracted from the documents of dataset, one may classify documents with exceptional performance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0200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C6B0901-9DC0-6C84-2C80-D45C0F43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A46B477-002D-5A14-D49E-5D35B2254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</a:p>
          <a:p>
            <a:r>
              <a:rPr lang="en-US" altLang="ko-KR" dirty="0"/>
              <a:t>Related work</a:t>
            </a:r>
          </a:p>
          <a:p>
            <a:r>
              <a:rPr lang="en-US" altLang="ko-KR" dirty="0"/>
              <a:t>Methodology</a:t>
            </a:r>
          </a:p>
          <a:p>
            <a:r>
              <a:rPr lang="en-US" altLang="ko-KR" dirty="0"/>
              <a:t>Dataset exploration</a:t>
            </a:r>
          </a:p>
          <a:p>
            <a:r>
              <a:rPr lang="en-US" altLang="ko-KR" dirty="0"/>
              <a:t>Conclusions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5729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FD5A7F-3A00-0D89-4C17-8DF6A3121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D4825F9-C6DB-CECA-8B5B-C8C99B556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Microsoft Office</a:t>
            </a:r>
          </a:p>
          <a:p>
            <a:pPr lvl="1"/>
            <a:r>
              <a:rPr lang="en-US" altLang="ko-KR" dirty="0"/>
              <a:t>by far the most widely used office suite</a:t>
            </a:r>
          </a:p>
          <a:p>
            <a:pPr lvl="2"/>
            <a:r>
              <a:rPr lang="en-US" altLang="ko-KR" sz="1400" dirty="0"/>
              <a:t>Contains many dynamic elements which are augmented by programming language VBA(Visual Basic for Applications)</a:t>
            </a:r>
            <a:br>
              <a:rPr lang="en-US" altLang="ko-KR" sz="1400" dirty="0"/>
            </a:br>
            <a:endParaRPr lang="en-US" altLang="ko-KR" sz="1400" dirty="0"/>
          </a:p>
          <a:p>
            <a:pPr lvl="1"/>
            <a:r>
              <a:rPr lang="en-US" altLang="ko-KR" dirty="0"/>
              <a:t>Second most widely used file format used by malware for Windows</a:t>
            </a:r>
          </a:p>
          <a:p>
            <a:pPr lvl="2"/>
            <a:r>
              <a:rPr lang="en-US" altLang="ko-KR" sz="1400" dirty="0"/>
              <a:t>Users will more likely download and open an MS Office file that they received, even from an unknown sender, than an executable or an “exotic” file format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43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DDC88F4-9682-B2F1-75D7-38654B996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Related work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62CA195-6309-8943-015F-F9F68CD4E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2752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DDC88F4-9682-B2F1-75D7-38654B996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Files Supported by MS Office and their structure</a:t>
            </a:r>
            <a:br>
              <a:rPr lang="en-US" altLang="ko-KR" dirty="0"/>
            </a:br>
            <a:r>
              <a:rPr lang="en-US" altLang="ko-KR" sz="2400" dirty="0"/>
              <a:t>Related work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09E5736-2A07-DCDC-79D6-DE19FF015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2655927"/>
            <a:ext cx="5918199" cy="3873480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0FDE12AD-F026-7D9A-784B-13C0A3253C01}"/>
              </a:ext>
            </a:extLst>
          </p:cNvPr>
          <p:cNvGrpSpPr/>
          <p:nvPr/>
        </p:nvGrpSpPr>
        <p:grpSpPr>
          <a:xfrm>
            <a:off x="2675942" y="1181791"/>
            <a:ext cx="6075428" cy="1474136"/>
            <a:chOff x="2688642" y="1443222"/>
            <a:chExt cx="6075428" cy="1474136"/>
          </a:xfrm>
        </p:grpSpPr>
        <p:sp>
          <p:nvSpPr>
            <p:cNvPr id="6" name="말풍선: 사각형 5">
              <a:extLst>
                <a:ext uri="{FF2B5EF4-FFF2-40B4-BE49-F238E27FC236}">
                  <a16:creationId xmlns:a16="http://schemas.microsoft.com/office/drawing/2014/main" id="{B0C224D7-1FBF-B14D-A1B9-192969E45B1B}"/>
                </a:ext>
              </a:extLst>
            </p:cNvPr>
            <p:cNvSpPr/>
            <p:nvPr/>
          </p:nvSpPr>
          <p:spPr>
            <a:xfrm>
              <a:off x="5235393" y="2314884"/>
              <a:ext cx="1269381" cy="559248"/>
            </a:xfrm>
            <a:prstGeom prst="wedgeRectCallout">
              <a:avLst>
                <a:gd name="adj1" fmla="val -10484"/>
                <a:gd name="adj2" fmla="val -69845"/>
              </a:avLst>
            </a:prstGeom>
            <a:ln>
              <a:solidFill>
                <a:srgbClr val="81818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말풍선: 사각형 6">
              <a:extLst>
                <a:ext uri="{FF2B5EF4-FFF2-40B4-BE49-F238E27FC236}">
                  <a16:creationId xmlns:a16="http://schemas.microsoft.com/office/drawing/2014/main" id="{C43AD2A8-2318-EA1A-3CE2-70161639B211}"/>
                </a:ext>
              </a:extLst>
            </p:cNvPr>
            <p:cNvSpPr/>
            <p:nvPr/>
          </p:nvSpPr>
          <p:spPr>
            <a:xfrm flipV="1">
              <a:off x="6765124" y="2153598"/>
              <a:ext cx="1738596" cy="504659"/>
            </a:xfrm>
            <a:prstGeom prst="wedgeRectCallout">
              <a:avLst>
                <a:gd name="adj1" fmla="val -59322"/>
                <a:gd name="adj2" fmla="val 44846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말풍선: 사각형 7">
              <a:extLst>
                <a:ext uri="{FF2B5EF4-FFF2-40B4-BE49-F238E27FC236}">
                  <a16:creationId xmlns:a16="http://schemas.microsoft.com/office/drawing/2014/main" id="{3D797CA9-2688-DC28-DAF6-B0257C5A9CC4}"/>
                </a:ext>
              </a:extLst>
            </p:cNvPr>
            <p:cNvSpPr/>
            <p:nvPr/>
          </p:nvSpPr>
          <p:spPr>
            <a:xfrm flipV="1">
              <a:off x="2795270" y="2153600"/>
              <a:ext cx="2062480" cy="369331"/>
            </a:xfrm>
            <a:prstGeom prst="wedgeRectCallout">
              <a:avLst>
                <a:gd name="adj1" fmla="val 57919"/>
                <a:gd name="adj2" fmla="val 43588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E6A7EBE-5D90-3205-4CAA-DC24AAFADA60}"/>
                </a:ext>
              </a:extLst>
            </p:cNvPr>
            <p:cNvSpPr txBox="1"/>
            <p:nvPr/>
          </p:nvSpPr>
          <p:spPr>
            <a:xfrm>
              <a:off x="4717683" y="1443222"/>
              <a:ext cx="6737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2002</a:t>
              </a:r>
              <a:endParaRPr lang="ko-KR" alt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85EB511-D980-0D62-99F5-0876097F1512}"/>
                </a:ext>
              </a:extLst>
            </p:cNvPr>
            <p:cNvSpPr txBox="1"/>
            <p:nvPr/>
          </p:nvSpPr>
          <p:spPr>
            <a:xfrm>
              <a:off x="5493720" y="1443222"/>
              <a:ext cx="6737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2003</a:t>
              </a:r>
              <a:endParaRPr lang="ko-KR" alt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22DC9C1-7184-50FB-6E7C-DCD15D335CCE}"/>
                </a:ext>
              </a:extLst>
            </p:cNvPr>
            <p:cNvSpPr txBox="1"/>
            <p:nvPr/>
          </p:nvSpPr>
          <p:spPr>
            <a:xfrm>
              <a:off x="6255720" y="1443222"/>
              <a:ext cx="6737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2007</a:t>
              </a:r>
              <a:endParaRPr lang="ko-KR" altLang="en-US" dirty="0"/>
            </a:p>
          </p:txBody>
        </p: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46A52796-F34E-5D96-F6BC-BB4CE4CF7EB3}"/>
                </a:ext>
              </a:extLst>
            </p:cNvPr>
            <p:cNvGrpSpPr/>
            <p:nvPr/>
          </p:nvGrpSpPr>
          <p:grpSpPr>
            <a:xfrm>
              <a:off x="4569695" y="1725475"/>
              <a:ext cx="2533248" cy="409076"/>
              <a:chOff x="2180123" y="3531266"/>
              <a:chExt cx="2533248" cy="409076"/>
            </a:xfr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0800000" scaled="1"/>
              <a:tileRect/>
            </a:gradFill>
          </p:grpSpPr>
          <p:cxnSp>
            <p:nvCxnSpPr>
              <p:cNvPr id="16" name="직선 화살표 연결선 15">
                <a:extLst>
                  <a:ext uri="{FF2B5EF4-FFF2-40B4-BE49-F238E27FC236}">
                    <a16:creationId xmlns:a16="http://schemas.microsoft.com/office/drawing/2014/main" id="{A55B67BF-8305-B325-2EE5-9EF9154E64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25842" y="3735803"/>
                <a:ext cx="2487529" cy="0"/>
              </a:xfrm>
              <a:prstGeom prst="straightConnector1">
                <a:avLst/>
              </a:prstGeom>
              <a:grpFill/>
              <a:ln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50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직선 연결선 16">
                <a:extLst>
                  <a:ext uri="{FF2B5EF4-FFF2-40B4-BE49-F238E27FC236}">
                    <a16:creationId xmlns:a16="http://schemas.microsoft.com/office/drawing/2014/main" id="{1BFAF08B-8F2B-6784-C6D9-E68F26DF1C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64995" y="3531267"/>
                <a:ext cx="0" cy="409075"/>
              </a:xfrm>
              <a:prstGeom prst="line">
                <a:avLst/>
              </a:prstGeom>
              <a:grpFill/>
              <a:ln>
                <a:solidFill>
                  <a:srgbClr val="B9B9B9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6AF05DE5-938D-4F84-949C-2B9BAD53B2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43037" y="3531267"/>
                <a:ext cx="0" cy="409075"/>
              </a:xfrm>
              <a:prstGeom prst="line">
                <a:avLst/>
              </a:prstGeom>
              <a:grpFill/>
              <a:ln>
                <a:solidFill>
                  <a:srgbClr val="81818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1ED07D79-2D07-9D0D-CBA9-2CF7B53DCD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03032" y="3531266"/>
                <a:ext cx="0" cy="409075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순서도: 연결자 19">
                <a:extLst>
                  <a:ext uri="{FF2B5EF4-FFF2-40B4-BE49-F238E27FC236}">
                    <a16:creationId xmlns:a16="http://schemas.microsoft.com/office/drawing/2014/main" id="{26ECFF5C-B0A7-3155-3736-92C1473D71C8}"/>
                  </a:ext>
                </a:extLst>
              </p:cNvPr>
              <p:cNvSpPr/>
              <p:nvPr/>
            </p:nvSpPr>
            <p:spPr>
              <a:xfrm>
                <a:off x="2180123" y="3712943"/>
                <a:ext cx="45719" cy="45719"/>
              </a:xfrm>
              <a:prstGeom prst="flowChartConnector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254F61F-2C5A-2755-89F7-29A2B4B3D1AB}"/>
                </a:ext>
              </a:extLst>
            </p:cNvPr>
            <p:cNvSpPr txBox="1"/>
            <p:nvPr/>
          </p:nvSpPr>
          <p:spPr>
            <a:xfrm>
              <a:off x="6485390" y="2094807"/>
              <a:ext cx="2278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Office Open XML format</a:t>
              </a:r>
              <a:endParaRPr lang="ko-KR" alt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43C2760-26A1-750A-6CA1-79F9B778E3B0}"/>
                </a:ext>
              </a:extLst>
            </p:cNvPr>
            <p:cNvSpPr txBox="1"/>
            <p:nvPr/>
          </p:nvSpPr>
          <p:spPr>
            <a:xfrm>
              <a:off x="2688642" y="2153602"/>
              <a:ext cx="22786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XML format for word</a:t>
              </a:r>
              <a:endParaRPr lang="ko-KR" alt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BE78F89-737C-5C09-AAF0-10CF596C1881}"/>
                </a:ext>
              </a:extLst>
            </p:cNvPr>
            <p:cNvSpPr txBox="1"/>
            <p:nvPr/>
          </p:nvSpPr>
          <p:spPr>
            <a:xfrm>
              <a:off x="5272491" y="2271027"/>
              <a:ext cx="11951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Integrated</a:t>
              </a:r>
            </a:p>
            <a:p>
              <a:pPr algn="ctr"/>
              <a:r>
                <a:rPr lang="en-US" altLang="ko-KR" dirty="0"/>
                <a:t>XML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824760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9C8162-1668-440F-33DF-04EA7CE7A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Malicious MS Office files and their detection</a:t>
            </a:r>
            <a:br>
              <a:rPr lang="en-US" altLang="ko-KR" dirty="0"/>
            </a:br>
            <a:r>
              <a:rPr lang="en-US" altLang="ko-KR" sz="2400" dirty="0"/>
              <a:t>Related work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06A57F3-55D1-8DF8-B222-440625BDD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Instead of executing malicious payload directly, resort to a “proxy” trusted by operating system</a:t>
            </a:r>
          </a:p>
          <a:p>
            <a:endParaRPr lang="en-US" altLang="ko-KR" dirty="0"/>
          </a:p>
          <a:p>
            <a:r>
              <a:rPr lang="en-US" altLang="ko-KR" dirty="0"/>
              <a:t>Microsoft has disabled the automatic execution of the embedded code</a:t>
            </a:r>
          </a:p>
          <a:p>
            <a:pPr lvl="1"/>
            <a:r>
              <a:rPr lang="en-US" altLang="ko-KR" dirty="0"/>
              <a:t>Did not solve the problem</a:t>
            </a:r>
            <a:endParaRPr lang="ko-KR" alt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41912CE-33FB-892A-6EB6-BECCA7E4D5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27"/>
          <a:stretch/>
        </p:blipFill>
        <p:spPr bwMode="auto">
          <a:xfrm>
            <a:off x="762000" y="4616450"/>
            <a:ext cx="7620000" cy="65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217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9C8162-1668-440F-33DF-04EA7CE7A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Malicious MS Office files and their detection</a:t>
            </a:r>
            <a:br>
              <a:rPr lang="en-US" altLang="ko-KR" dirty="0"/>
            </a:br>
            <a:r>
              <a:rPr lang="en-US" altLang="ko-KR" sz="2400" dirty="0"/>
              <a:t>Related work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06A57F3-55D1-8DF8-B222-440625BDD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Executing Payload with Proxy</a:t>
            </a:r>
          </a:p>
          <a:p>
            <a:r>
              <a:rPr lang="en-US" altLang="ko-KR" sz="2400" dirty="0"/>
              <a:t>Using several binaries and scripts which are:</a:t>
            </a:r>
          </a:p>
          <a:p>
            <a:endParaRPr lang="en-US" altLang="ko-KR" sz="2400" dirty="0"/>
          </a:p>
          <a:p>
            <a:pPr lvl="1"/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/>
              <a:t>Called LOLBAS(Living Off the Land Binaries And Scripts)</a:t>
            </a:r>
          </a:p>
          <a:p>
            <a:pPr marL="0" indent="0">
              <a:buNone/>
            </a:pPr>
            <a:endParaRPr lang="en-US" altLang="ko-KR" sz="2400" dirty="0"/>
          </a:p>
          <a:p>
            <a:pPr lvl="1"/>
            <a:endParaRPr lang="ko-KR" altLang="en-US" sz="20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B52D708-E709-336E-E06E-B5CDEE39B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00" y="3899204"/>
            <a:ext cx="6426200" cy="25936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796666-89E5-6BF5-13D8-9B089D915675}"/>
              </a:ext>
            </a:extLst>
          </p:cNvPr>
          <p:cNvSpPr txBox="1"/>
          <p:nvPr/>
        </p:nvSpPr>
        <p:spPr>
          <a:xfrm>
            <a:off x="1028700" y="2874597"/>
            <a:ext cx="1835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/>
              <a:t>Preinstalled</a:t>
            </a:r>
            <a:endParaRPr lang="ko-KR" alt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7B940E-D5B3-AA1D-3F6A-3DF21CC866F8}"/>
              </a:ext>
            </a:extLst>
          </p:cNvPr>
          <p:cNvSpPr txBox="1"/>
          <p:nvPr/>
        </p:nvSpPr>
        <p:spPr>
          <a:xfrm>
            <a:off x="2794000" y="2874597"/>
            <a:ext cx="2228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/>
              <a:t>Download by MS</a:t>
            </a:r>
            <a:endParaRPr lang="ko-KR" alt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FE7790-8D77-267B-EAB4-63B3AEB6DA40}"/>
              </a:ext>
            </a:extLst>
          </p:cNvPr>
          <p:cNvSpPr txBox="1"/>
          <p:nvPr/>
        </p:nvSpPr>
        <p:spPr>
          <a:xfrm>
            <a:off x="5099050" y="2721114"/>
            <a:ext cx="2686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/>
              <a:t>Signed or whitelisted by OS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92693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3099EE-2083-24CC-B31C-3DDDC8002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Open-source </a:t>
            </a:r>
            <a:r>
              <a:rPr lang="en-US" altLang="ko-KR" dirty="0" err="1"/>
              <a:t>VBscript</a:t>
            </a:r>
            <a:r>
              <a:rPr lang="en-US" altLang="ko-KR" dirty="0"/>
              <a:t> and Office malicious generators</a:t>
            </a:r>
            <a:br>
              <a:rPr lang="en-US" altLang="ko-KR" dirty="0"/>
            </a:br>
            <a:r>
              <a:rPr lang="en-US" altLang="ko-KR" sz="2400" dirty="0"/>
              <a:t>Related work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E8AE9A58-4F51-6C60-1609-C2658557D1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5761" y="1825625"/>
            <a:ext cx="6012478" cy="4715670"/>
          </a:xfrm>
        </p:spPr>
      </p:pic>
    </p:spTree>
    <p:extLst>
      <p:ext uri="{BB962C8B-B14F-4D97-AF65-F5344CB8AC3E}">
        <p14:creationId xmlns:p14="http://schemas.microsoft.com/office/powerpoint/2010/main" val="1144218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26AE58-38AB-9C62-4BF7-BD10ED10E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Methodology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AE1B81A-F675-BAEB-2E2A-823209C6D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Goal: To perform an accurate analysis on malicious 	office documents</a:t>
            </a:r>
          </a:p>
          <a:p>
            <a:endParaRPr lang="en-US" altLang="ko-KR" dirty="0"/>
          </a:p>
          <a:p>
            <a:r>
              <a:rPr lang="en-US" altLang="ko-KR" dirty="0"/>
              <a:t>3 Major Steps</a:t>
            </a:r>
          </a:p>
          <a:p>
            <a:pPr lvl="1"/>
            <a:r>
              <a:rPr lang="en-US" altLang="ko-KR" dirty="0"/>
              <a:t>Data Collection</a:t>
            </a:r>
          </a:p>
          <a:p>
            <a:pPr lvl="1"/>
            <a:r>
              <a:rPr lang="en-US" altLang="ko-KR" dirty="0"/>
              <a:t>Document Analysis</a:t>
            </a:r>
          </a:p>
          <a:p>
            <a:pPr lvl="1"/>
            <a:r>
              <a:rPr lang="en-US" altLang="ko-KR" dirty="0"/>
              <a:t>Feature extraction &amp; meta analysis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8826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313</TotalTime>
  <Words>266</Words>
  <Application>Microsoft Office PowerPoint</Application>
  <PresentationFormat>화면 슬라이드 쇼(4:3)</PresentationFormat>
  <Paragraphs>53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테마</vt:lpstr>
      <vt:lpstr>Automated analysis of malicious Microsoft Office documents</vt:lpstr>
      <vt:lpstr>Contents</vt:lpstr>
      <vt:lpstr>Introduction</vt:lpstr>
      <vt:lpstr>Related work</vt:lpstr>
      <vt:lpstr>Files Supported by MS Office and their structure Related work</vt:lpstr>
      <vt:lpstr>Malicious MS Office files and their detection Related work</vt:lpstr>
      <vt:lpstr>Malicious MS Office files and their detection Related work</vt:lpstr>
      <vt:lpstr>Open-source VBscript and Office malicious generators Related work</vt:lpstr>
      <vt:lpstr>Methodology</vt:lpstr>
      <vt:lpstr>Methodology</vt:lpstr>
      <vt:lpstr>Dataset exploration</vt:lpstr>
      <vt:lpstr>Dataset exploration</vt:lpstr>
      <vt:lpstr>Dataset exploration</vt:lpstr>
      <vt:lpstr>Dataset exploration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Automated analysis of malicious Microsoft Office documents</dc:title>
  <dc:creator>박 수원</dc:creator>
  <cp:lastModifiedBy>박 수원</cp:lastModifiedBy>
  <cp:revision>37</cp:revision>
  <dcterms:created xsi:type="dcterms:W3CDTF">2022-11-08T16:30:58Z</dcterms:created>
  <dcterms:modified xsi:type="dcterms:W3CDTF">2022-11-09T03:22:23Z</dcterms:modified>
</cp:coreProperties>
</file>