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38" r:id="rId1"/>
    <p:sldMasterId id="2147483756" r:id="rId2"/>
  </p:sldMasterIdLst>
  <p:notesMasterIdLst>
    <p:notesMasterId r:id="rId49"/>
  </p:notesMasterIdLst>
  <p:handoutMasterIdLst>
    <p:handoutMasterId r:id="rId50"/>
  </p:handoutMasterIdLst>
  <p:sldIdLst>
    <p:sldId id="479" r:id="rId3"/>
    <p:sldId id="421" r:id="rId4"/>
    <p:sldId id="512" r:id="rId5"/>
    <p:sldId id="513" r:id="rId6"/>
    <p:sldId id="514" r:id="rId7"/>
    <p:sldId id="515" r:id="rId8"/>
    <p:sldId id="516" r:id="rId9"/>
    <p:sldId id="517" r:id="rId10"/>
    <p:sldId id="518" r:id="rId11"/>
    <p:sldId id="519" r:id="rId12"/>
    <p:sldId id="520" r:id="rId13"/>
    <p:sldId id="521" r:id="rId14"/>
    <p:sldId id="522" r:id="rId15"/>
    <p:sldId id="523" r:id="rId16"/>
    <p:sldId id="524" r:id="rId17"/>
    <p:sldId id="525" r:id="rId18"/>
    <p:sldId id="526" r:id="rId19"/>
    <p:sldId id="527" r:id="rId20"/>
    <p:sldId id="528" r:id="rId21"/>
    <p:sldId id="529" r:id="rId22"/>
    <p:sldId id="530" r:id="rId23"/>
    <p:sldId id="531" r:id="rId24"/>
    <p:sldId id="532" r:id="rId25"/>
    <p:sldId id="533" r:id="rId26"/>
    <p:sldId id="534" r:id="rId27"/>
    <p:sldId id="535" r:id="rId28"/>
    <p:sldId id="536" r:id="rId29"/>
    <p:sldId id="537" r:id="rId30"/>
    <p:sldId id="538" r:id="rId31"/>
    <p:sldId id="539" r:id="rId32"/>
    <p:sldId id="554" r:id="rId33"/>
    <p:sldId id="555" r:id="rId34"/>
    <p:sldId id="557" r:id="rId35"/>
    <p:sldId id="540" r:id="rId36"/>
    <p:sldId id="541" r:id="rId37"/>
    <p:sldId id="542" r:id="rId38"/>
    <p:sldId id="553" r:id="rId39"/>
    <p:sldId id="544" r:id="rId40"/>
    <p:sldId id="545" r:id="rId41"/>
    <p:sldId id="546" r:id="rId42"/>
    <p:sldId id="547" r:id="rId43"/>
    <p:sldId id="548" r:id="rId44"/>
    <p:sldId id="549" r:id="rId45"/>
    <p:sldId id="550" r:id="rId46"/>
    <p:sldId id="551" r:id="rId47"/>
    <p:sldId id="552" r:id="rId48"/>
  </p:sldIdLst>
  <p:sldSz cx="9144000" cy="6858000" type="screen4x3"/>
  <p:notesSz cx="6807200" cy="99393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rgbClr val="FF0033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rgbClr val="FF0033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rgbClr val="FF0033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rgbClr val="FF0033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rgbClr val="FF0033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1" hangingPunct="1">
      <a:defRPr sz="3200" kern="1200">
        <a:solidFill>
          <a:srgbClr val="FF0033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1" hangingPunct="1">
      <a:defRPr sz="3200" kern="1200">
        <a:solidFill>
          <a:srgbClr val="FF0033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1" hangingPunct="1">
      <a:defRPr sz="3200" kern="1200">
        <a:solidFill>
          <a:srgbClr val="FF0033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1" hangingPunct="1">
      <a:defRPr sz="3200" kern="1200">
        <a:solidFill>
          <a:srgbClr val="FF0033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CC66"/>
    <a:srgbClr val="CCFFCC"/>
    <a:srgbClr val="CCFFFF"/>
    <a:srgbClr val="00FFFF"/>
    <a:srgbClr val="990000"/>
    <a:srgbClr val="FF6600"/>
    <a:srgbClr val="FFFF00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84E427A-3D55-4303-BF80-6455036E1DE7}" styleName="테마 스타일 1 - 강조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밝은 스타일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DBED569-4797-4DF1-A0F4-6AAB3CD982D8}" styleName="밝은 스타일 3 - 강조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7AC3CCA-C797-4891-BE02-D94E43425B78}" styleName="보통 스타일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75DCB02-9BB8-47FD-8907-85C794F793BA}" styleName="테마 스타일 1 - 강조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125E5076-3810-47DD-B79F-674D7AD40C01}" styleName="어두운 스타일 1 - 강조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737" autoAdjust="0"/>
  </p:normalViewPr>
  <p:slideViewPr>
    <p:cSldViewPr snapToGrid="0">
      <p:cViewPr varScale="1">
        <p:scale>
          <a:sx n="77" d="100"/>
          <a:sy n="77" d="100"/>
        </p:scale>
        <p:origin x="-1044" y="-90"/>
      </p:cViewPr>
      <p:guideLst>
        <p:guide orient="horz" pos="420"/>
        <p:guide pos="2880"/>
      </p:guideLst>
    </p:cSldViewPr>
  </p:slideViewPr>
  <p:outlineViewPr>
    <p:cViewPr>
      <p:scale>
        <a:sx n="33" d="100"/>
        <a:sy n="33" d="100"/>
      </p:scale>
      <p:origin x="0" y="330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8" d="100"/>
          <a:sy n="78" d="100"/>
        </p:scale>
        <p:origin x="-2166" y="-108"/>
      </p:cViewPr>
      <p:guideLst>
        <p:guide orient="horz" pos="3131"/>
        <p:guide pos="214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2"/>
            <a:ext cx="2950479" cy="496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234" tIns="0" rIns="19234" bIns="0" numCol="1" anchor="t" anchorCtr="0" compatLnSpc="1">
            <a:prstTxWarp prst="textNoShape">
              <a:avLst/>
            </a:prstTxWarp>
          </a:bodyPr>
          <a:lstStyle>
            <a:lvl1pPr defTabSz="922598">
              <a:defRPr sz="1000" i="1">
                <a:solidFill>
                  <a:schemeClr val="tx1"/>
                </a:solidFill>
                <a:latin typeface="Times New Roman" charset="0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6726" y="2"/>
            <a:ext cx="2950479" cy="496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234" tIns="0" rIns="19234" bIns="0" numCol="1" anchor="t" anchorCtr="0" compatLnSpc="1">
            <a:prstTxWarp prst="textNoShape">
              <a:avLst/>
            </a:prstTxWarp>
          </a:bodyPr>
          <a:lstStyle>
            <a:lvl1pPr algn="r" defTabSz="922598">
              <a:defRPr sz="1000" i="1">
                <a:solidFill>
                  <a:schemeClr val="tx1"/>
                </a:solidFill>
                <a:latin typeface="Times New Roman" charset="0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442611"/>
            <a:ext cx="2950479" cy="496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234" tIns="0" rIns="19234" bIns="0" numCol="1" anchor="b" anchorCtr="0" compatLnSpc="1">
            <a:prstTxWarp prst="textNoShape">
              <a:avLst/>
            </a:prstTxWarp>
          </a:bodyPr>
          <a:lstStyle>
            <a:lvl1pPr defTabSz="922598">
              <a:defRPr sz="1000" i="1">
                <a:solidFill>
                  <a:schemeClr val="tx1"/>
                </a:solidFill>
                <a:latin typeface="Times New Roman" charset="0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6726" y="9442611"/>
            <a:ext cx="2950479" cy="496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234" tIns="0" rIns="19234" bIns="0" numCol="1" anchor="b" anchorCtr="0" compatLnSpc="1">
            <a:prstTxWarp prst="textNoShape">
              <a:avLst/>
            </a:prstTxWarp>
          </a:bodyPr>
          <a:lstStyle>
            <a:lvl1pPr algn="r" defTabSz="922598">
              <a:defRPr sz="1000" i="1">
                <a:solidFill>
                  <a:schemeClr val="tx1"/>
                </a:solidFill>
                <a:latin typeface="Times New Roman" charset="0"/>
                <a:ea typeface="굴림" charset="-127"/>
              </a:defRPr>
            </a:lvl1pPr>
          </a:lstStyle>
          <a:p>
            <a:pPr>
              <a:defRPr/>
            </a:pPr>
            <a:fld id="{1D2562A0-98AB-437C-8498-904892945E6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9456091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100000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2"/>
            <a:ext cx="2950479" cy="496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234" tIns="0" rIns="19234" bIns="0" numCol="1" anchor="t" anchorCtr="0" compatLnSpc="1">
            <a:prstTxWarp prst="textNoShape">
              <a:avLst/>
            </a:prstTxWarp>
          </a:bodyPr>
          <a:lstStyle>
            <a:lvl1pPr defTabSz="922598">
              <a:defRPr sz="1000" i="1">
                <a:solidFill>
                  <a:schemeClr val="tx1"/>
                </a:solidFill>
                <a:latin typeface="Times New Roman" charset="0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6726" y="2"/>
            <a:ext cx="2950479" cy="496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234" tIns="0" rIns="19234" bIns="0" numCol="1" anchor="t" anchorCtr="0" compatLnSpc="1">
            <a:prstTxWarp prst="textNoShape">
              <a:avLst/>
            </a:prstTxWarp>
          </a:bodyPr>
          <a:lstStyle>
            <a:lvl1pPr algn="r" defTabSz="922598">
              <a:defRPr sz="1000" i="1">
                <a:solidFill>
                  <a:schemeClr val="tx1"/>
                </a:solidFill>
                <a:latin typeface="Times New Roman" charset="0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42611"/>
            <a:ext cx="2950479" cy="496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234" tIns="0" rIns="19234" bIns="0" numCol="1" anchor="b" anchorCtr="0" compatLnSpc="1">
            <a:prstTxWarp prst="textNoShape">
              <a:avLst/>
            </a:prstTxWarp>
          </a:bodyPr>
          <a:lstStyle>
            <a:lvl1pPr defTabSz="922598">
              <a:defRPr sz="1000" i="1">
                <a:solidFill>
                  <a:schemeClr val="tx1"/>
                </a:solidFill>
                <a:latin typeface="Times New Roman" charset="0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726" y="9442611"/>
            <a:ext cx="2950479" cy="496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234" tIns="0" rIns="19234" bIns="0" numCol="1" anchor="b" anchorCtr="0" compatLnSpc="1">
            <a:prstTxWarp prst="textNoShape">
              <a:avLst/>
            </a:prstTxWarp>
          </a:bodyPr>
          <a:lstStyle>
            <a:lvl1pPr algn="r" defTabSz="922598">
              <a:defRPr sz="1000" i="1">
                <a:solidFill>
                  <a:schemeClr val="tx1"/>
                </a:solidFill>
                <a:latin typeface="Times New Roman" charset="0"/>
                <a:ea typeface="굴림" charset="-127"/>
              </a:defRPr>
            </a:lvl1pPr>
          </a:lstStyle>
          <a:p>
            <a:pPr>
              <a:defRPr/>
            </a:pPr>
            <a:fld id="{A6675733-14A4-4352-B6BF-2A934E292EF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27654" name="Rectangle 6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74700"/>
            <a:ext cx="4991100" cy="37433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5" name="Rectangle 7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8621" y="4784786"/>
            <a:ext cx="5112991" cy="4530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4" tIns="48079" rIns="92954" bIns="480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noProof="0" smtClean="0"/>
              <a:t>Click to edit Master text styles</a:t>
            </a:r>
          </a:p>
          <a:p>
            <a:pPr lvl="1"/>
            <a:r>
              <a:rPr lang="en-US" altLang="ko-KR" noProof="0" smtClean="0"/>
              <a:t>Second level</a:t>
            </a:r>
          </a:p>
          <a:p>
            <a:pPr lvl="2"/>
            <a:r>
              <a:rPr lang="en-US" altLang="ko-KR" noProof="0" smtClean="0"/>
              <a:t>Third level</a:t>
            </a:r>
          </a:p>
          <a:p>
            <a:pPr lvl="3"/>
            <a:r>
              <a:rPr lang="en-US" altLang="ko-KR" noProof="0" smtClean="0"/>
              <a:t>Fourth level</a:t>
            </a:r>
          </a:p>
          <a:p>
            <a:pPr lvl="4"/>
            <a:r>
              <a:rPr lang="en-US" altLang="ko-KR" noProof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832496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588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68313" algn="l" defTabSz="9588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36625" algn="l" defTabSz="9588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404938" algn="l" defTabSz="9588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73250" algn="l" defTabSz="9588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675733-14A4-4352-B6BF-2A934E292EFE}" type="slidenum">
              <a:rPr lang="en-US" altLang="ko-KR" smtClean="0"/>
              <a:pPr>
                <a:defRPr/>
              </a:pPr>
              <a:t>2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0137"/>
            <a:fld id="{4ADF389F-438C-43B4-89B6-1CBAAECB315D}" type="slidenum">
              <a:rPr lang="en-US" altLang="ko-KR" smtClean="0">
                <a:latin typeface="Times New Roman" pitchFamily="18" charset="0"/>
                <a:ea typeface="굴림" pitchFamily="50" charset="-127"/>
              </a:rPr>
              <a:pPr defTabSz="920137"/>
              <a:t>11</a:t>
            </a:fld>
            <a:endParaRPr lang="en-US" altLang="ko-KR" dirty="0" smtClean="0">
              <a:latin typeface="Times New Roman" pitchFamily="18" charset="0"/>
              <a:ea typeface="굴림" pitchFamily="50" charset="-127"/>
            </a:endParaRPr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altLang="ko-KR" smtClean="0">
              <a:latin typeface="Arial" pitchFamily="34" charset="0"/>
              <a:ea typeface="굴림" pitchFamily="50" charset="-127"/>
            </a:endParaRPr>
          </a:p>
        </p:txBody>
      </p:sp>
      <p:sp>
        <p:nvSpPr>
          <p:cNvPr id="30724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74700"/>
            <a:ext cx="4987925" cy="3741738"/>
          </a:xfrm>
          <a:prstGeom prst="rect">
            <a:avLst/>
          </a:prstGeom>
          <a:ln cap="flat"/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90600" y="774700"/>
            <a:ext cx="4991100" cy="3743325"/>
          </a:xfrm>
          <a:prstGeom prst="rect">
            <a:avLst/>
          </a:prstGeo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675733-14A4-4352-B6BF-2A934E292EFE}" type="slidenum">
              <a:rPr lang="en-US" altLang="ko-KR" smtClean="0"/>
              <a:pPr>
                <a:defRPr/>
              </a:pPr>
              <a:t>12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90600" y="774700"/>
            <a:ext cx="4991100" cy="3743325"/>
          </a:xfrm>
          <a:prstGeom prst="rect">
            <a:avLst/>
          </a:prstGeo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675733-14A4-4352-B6BF-2A934E292EFE}" type="slidenum">
              <a:rPr lang="en-US" altLang="ko-KR" smtClean="0"/>
              <a:pPr>
                <a:defRPr/>
              </a:pPr>
              <a:t>13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90600" y="774700"/>
            <a:ext cx="4991100" cy="3743325"/>
          </a:xfrm>
          <a:prstGeom prst="rect">
            <a:avLst/>
          </a:prstGeo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675733-14A4-4352-B6BF-2A934E292EFE}" type="slidenum">
              <a:rPr lang="en-US" altLang="ko-KR" smtClean="0"/>
              <a:pPr>
                <a:defRPr/>
              </a:pPr>
              <a:t>14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90600" y="774700"/>
            <a:ext cx="4991100" cy="3743325"/>
          </a:xfrm>
          <a:prstGeom prst="rect">
            <a:avLst/>
          </a:prstGeo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675733-14A4-4352-B6BF-2A934E292EFE}" type="slidenum">
              <a:rPr lang="en-US" altLang="ko-KR" smtClean="0"/>
              <a:pPr>
                <a:defRPr/>
              </a:pPr>
              <a:t>15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90600" y="774700"/>
            <a:ext cx="4991100" cy="3743325"/>
          </a:xfrm>
          <a:prstGeom prst="rect">
            <a:avLst/>
          </a:prstGeo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675733-14A4-4352-B6BF-2A934E292EFE}" type="slidenum">
              <a:rPr lang="en-US" altLang="ko-KR" smtClean="0"/>
              <a:pPr>
                <a:defRPr/>
              </a:pPr>
              <a:t>16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90600" y="774700"/>
            <a:ext cx="4991100" cy="3743325"/>
          </a:xfrm>
          <a:prstGeom prst="rect">
            <a:avLst/>
          </a:prstGeo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675733-14A4-4352-B6BF-2A934E292EFE}" type="slidenum">
              <a:rPr lang="en-US" altLang="ko-KR" smtClean="0"/>
              <a:pPr>
                <a:defRPr/>
              </a:pPr>
              <a:t>18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90600" y="774700"/>
            <a:ext cx="4991100" cy="3743325"/>
          </a:xfrm>
          <a:prstGeom prst="rect">
            <a:avLst/>
          </a:prstGeo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675733-14A4-4352-B6BF-2A934E292EFE}" type="slidenum">
              <a:rPr lang="en-US" altLang="ko-KR" smtClean="0"/>
              <a:pPr>
                <a:defRPr/>
              </a:pPr>
              <a:t>19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90600" y="774700"/>
            <a:ext cx="4991100" cy="3743325"/>
          </a:xfrm>
          <a:prstGeom prst="rect">
            <a:avLst/>
          </a:prstGeo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675733-14A4-4352-B6BF-2A934E292EFE}" type="slidenum">
              <a:rPr lang="en-US" altLang="ko-KR" smtClean="0"/>
              <a:pPr>
                <a:defRPr/>
              </a:pPr>
              <a:t>20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90600" y="774700"/>
            <a:ext cx="4991100" cy="3743325"/>
          </a:xfrm>
          <a:prstGeom prst="rect">
            <a:avLst/>
          </a:prstGeo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675733-14A4-4352-B6BF-2A934E292EFE}" type="slidenum">
              <a:rPr lang="en-US" altLang="ko-KR" smtClean="0"/>
              <a:pPr>
                <a:defRPr/>
              </a:pPr>
              <a:t>21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0137"/>
            <a:fld id="{4ADF389F-438C-43B4-89B6-1CBAAECB315D}" type="slidenum">
              <a:rPr lang="en-US" altLang="ko-KR" smtClean="0">
                <a:latin typeface="Times New Roman" pitchFamily="18" charset="0"/>
                <a:ea typeface="굴림" pitchFamily="50" charset="-127"/>
              </a:rPr>
              <a:pPr defTabSz="920137"/>
              <a:t>3</a:t>
            </a:fld>
            <a:endParaRPr lang="en-US" altLang="ko-KR" dirty="0" smtClean="0">
              <a:latin typeface="Times New Roman" pitchFamily="18" charset="0"/>
              <a:ea typeface="굴림" pitchFamily="50" charset="-127"/>
            </a:endParaRPr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altLang="ko-KR" smtClean="0">
              <a:latin typeface="Arial" pitchFamily="34" charset="0"/>
              <a:ea typeface="굴림" pitchFamily="50" charset="-127"/>
            </a:endParaRPr>
          </a:p>
        </p:txBody>
      </p:sp>
      <p:sp>
        <p:nvSpPr>
          <p:cNvPr id="30724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74700"/>
            <a:ext cx="4987925" cy="3741738"/>
          </a:xfrm>
          <a:prstGeom prst="rect">
            <a:avLst/>
          </a:prstGeom>
          <a:ln cap="flat"/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0137"/>
            <a:fld id="{4ADF389F-438C-43B4-89B6-1CBAAECB315D}" type="slidenum">
              <a:rPr lang="en-US" altLang="ko-KR" smtClean="0">
                <a:latin typeface="Times New Roman" pitchFamily="18" charset="0"/>
                <a:ea typeface="굴림" pitchFamily="50" charset="-127"/>
              </a:rPr>
              <a:pPr defTabSz="920137"/>
              <a:t>22</a:t>
            </a:fld>
            <a:endParaRPr lang="en-US" altLang="ko-KR" dirty="0" smtClean="0">
              <a:latin typeface="Times New Roman" pitchFamily="18" charset="0"/>
              <a:ea typeface="굴림" pitchFamily="50" charset="-127"/>
            </a:endParaRPr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altLang="ko-KR" smtClean="0">
              <a:latin typeface="Arial" pitchFamily="34" charset="0"/>
              <a:ea typeface="굴림" pitchFamily="50" charset="-127"/>
            </a:endParaRPr>
          </a:p>
        </p:txBody>
      </p:sp>
      <p:sp>
        <p:nvSpPr>
          <p:cNvPr id="30724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74700"/>
            <a:ext cx="4987925" cy="3741738"/>
          </a:xfrm>
          <a:prstGeom prst="rect">
            <a:avLst/>
          </a:prstGeom>
          <a:ln cap="flat"/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90600" y="774700"/>
            <a:ext cx="4991100" cy="3743325"/>
          </a:xfrm>
          <a:prstGeom prst="rect">
            <a:avLst/>
          </a:prstGeo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675733-14A4-4352-B6BF-2A934E292EFE}" type="slidenum">
              <a:rPr lang="en-US" altLang="ko-KR" smtClean="0"/>
              <a:pPr>
                <a:defRPr/>
              </a:pPr>
              <a:t>23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90600" y="774700"/>
            <a:ext cx="4991100" cy="3743325"/>
          </a:xfrm>
          <a:prstGeom prst="rect">
            <a:avLst/>
          </a:prstGeo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675733-14A4-4352-B6BF-2A934E292EFE}" type="slidenum">
              <a:rPr lang="en-US" altLang="ko-KR" smtClean="0"/>
              <a:pPr>
                <a:defRPr/>
              </a:pPr>
              <a:t>24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90600" y="774700"/>
            <a:ext cx="4991100" cy="3743325"/>
          </a:xfrm>
          <a:prstGeom prst="rect">
            <a:avLst/>
          </a:prstGeo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675733-14A4-4352-B6BF-2A934E292EFE}" type="slidenum">
              <a:rPr lang="en-US" altLang="ko-KR" smtClean="0"/>
              <a:pPr>
                <a:defRPr/>
              </a:pPr>
              <a:t>25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90600" y="774700"/>
            <a:ext cx="4991100" cy="3743325"/>
          </a:xfrm>
          <a:prstGeom prst="rect">
            <a:avLst/>
          </a:prstGeo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675733-14A4-4352-B6BF-2A934E292EFE}" type="slidenum">
              <a:rPr lang="en-US" altLang="ko-KR" smtClean="0"/>
              <a:pPr>
                <a:defRPr/>
              </a:pPr>
              <a:t>26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90600" y="774700"/>
            <a:ext cx="4991100" cy="3743325"/>
          </a:xfrm>
          <a:prstGeom prst="rect">
            <a:avLst/>
          </a:prstGeo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675733-14A4-4352-B6BF-2A934E292EFE}" type="slidenum">
              <a:rPr lang="en-US" altLang="ko-KR" smtClean="0"/>
              <a:pPr>
                <a:defRPr/>
              </a:pPr>
              <a:t>27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90600" y="774700"/>
            <a:ext cx="4991100" cy="3743325"/>
          </a:xfrm>
          <a:prstGeom prst="rect">
            <a:avLst/>
          </a:prstGeo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675733-14A4-4352-B6BF-2A934E292EFE}" type="slidenum">
              <a:rPr lang="en-US" altLang="ko-KR" smtClean="0"/>
              <a:pPr>
                <a:defRPr/>
              </a:pPr>
              <a:t>28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90600" y="774700"/>
            <a:ext cx="4991100" cy="3743325"/>
          </a:xfrm>
          <a:prstGeom prst="rect">
            <a:avLst/>
          </a:prstGeo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675733-14A4-4352-B6BF-2A934E292EFE}" type="slidenum">
              <a:rPr lang="en-US" altLang="ko-KR" smtClean="0"/>
              <a:pPr>
                <a:defRPr/>
              </a:pPr>
              <a:t>29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90600" y="774700"/>
            <a:ext cx="4991100" cy="3743325"/>
          </a:xfrm>
          <a:prstGeom prst="rect">
            <a:avLst/>
          </a:prstGeo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675733-14A4-4352-B6BF-2A934E292EFE}" type="slidenum">
              <a:rPr lang="en-US" altLang="ko-KR" smtClean="0"/>
              <a:pPr>
                <a:defRPr/>
              </a:pPr>
              <a:t>30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90600" y="774700"/>
            <a:ext cx="4991100" cy="3743325"/>
          </a:xfrm>
          <a:prstGeom prst="rect">
            <a:avLst/>
          </a:prstGeo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675733-14A4-4352-B6BF-2A934E292EFE}" type="slidenum">
              <a:rPr lang="en-US" altLang="ko-KR" smtClean="0"/>
              <a:pPr>
                <a:defRPr/>
              </a:pPr>
              <a:t>31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90600" y="774700"/>
            <a:ext cx="4991100" cy="3743325"/>
          </a:xfrm>
          <a:prstGeom prst="rect">
            <a:avLst/>
          </a:prstGeo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675733-14A4-4352-B6BF-2A934E292EFE}" type="slidenum">
              <a:rPr lang="en-US" altLang="ko-KR" smtClean="0"/>
              <a:pPr>
                <a:defRPr/>
              </a:pPr>
              <a:t>4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90600" y="774700"/>
            <a:ext cx="4991100" cy="3743325"/>
          </a:xfrm>
          <a:prstGeom prst="rect">
            <a:avLst/>
          </a:prstGeo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675733-14A4-4352-B6BF-2A934E292EFE}" type="slidenum">
              <a:rPr lang="en-US" altLang="ko-KR" smtClean="0"/>
              <a:pPr>
                <a:defRPr/>
              </a:pPr>
              <a:t>32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90600" y="774700"/>
            <a:ext cx="4991100" cy="3743325"/>
          </a:xfrm>
          <a:prstGeom prst="rect">
            <a:avLst/>
          </a:prstGeo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675733-14A4-4352-B6BF-2A934E292EFE}" type="slidenum">
              <a:rPr lang="en-US" altLang="ko-KR" smtClean="0"/>
              <a:pPr>
                <a:defRPr/>
              </a:pPr>
              <a:t>34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90600" y="774700"/>
            <a:ext cx="4991100" cy="3743325"/>
          </a:xfrm>
          <a:prstGeom prst="rect">
            <a:avLst/>
          </a:prstGeo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675733-14A4-4352-B6BF-2A934E292EFE}" type="slidenum">
              <a:rPr lang="en-US" altLang="ko-KR" smtClean="0"/>
              <a:pPr>
                <a:defRPr/>
              </a:pPr>
              <a:t>35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90600" y="774700"/>
            <a:ext cx="4991100" cy="3743325"/>
          </a:xfrm>
          <a:prstGeom prst="rect">
            <a:avLst/>
          </a:prstGeo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675733-14A4-4352-B6BF-2A934E292EFE}" type="slidenum">
              <a:rPr lang="en-US" altLang="ko-KR" smtClean="0"/>
              <a:pPr>
                <a:defRPr/>
              </a:pPr>
              <a:t>36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90600" y="774700"/>
            <a:ext cx="4991100" cy="3743325"/>
          </a:xfrm>
          <a:prstGeom prst="rect">
            <a:avLst/>
          </a:prstGeo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675733-14A4-4352-B6BF-2A934E292EFE}" type="slidenum">
              <a:rPr lang="en-US" altLang="ko-KR" smtClean="0"/>
              <a:pPr>
                <a:defRPr/>
              </a:pPr>
              <a:t>37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90600" y="774700"/>
            <a:ext cx="4991100" cy="3743325"/>
          </a:xfrm>
          <a:prstGeom prst="rect">
            <a:avLst/>
          </a:prstGeo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675733-14A4-4352-B6BF-2A934E292EFE}" type="slidenum">
              <a:rPr lang="en-US" altLang="ko-KR" smtClean="0"/>
              <a:pPr>
                <a:defRPr/>
              </a:pPr>
              <a:t>38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90600" y="774700"/>
            <a:ext cx="4991100" cy="3743325"/>
          </a:xfrm>
          <a:prstGeom prst="rect">
            <a:avLst/>
          </a:prstGeo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675733-14A4-4352-B6BF-2A934E292EFE}" type="slidenum">
              <a:rPr lang="en-US" altLang="ko-KR" smtClean="0"/>
              <a:pPr>
                <a:defRPr/>
              </a:pPr>
              <a:t>39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90600" y="774700"/>
            <a:ext cx="4991100" cy="3743325"/>
          </a:xfrm>
          <a:prstGeom prst="rect">
            <a:avLst/>
          </a:prstGeo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675733-14A4-4352-B6BF-2A934E292EFE}" type="slidenum">
              <a:rPr lang="en-US" altLang="ko-KR" smtClean="0"/>
              <a:pPr>
                <a:defRPr/>
              </a:pPr>
              <a:t>40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90600" y="774700"/>
            <a:ext cx="4991100" cy="3743325"/>
          </a:xfrm>
          <a:prstGeom prst="rect">
            <a:avLst/>
          </a:prstGeo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675733-14A4-4352-B6BF-2A934E292EFE}" type="slidenum">
              <a:rPr lang="en-US" altLang="ko-KR" smtClean="0"/>
              <a:pPr>
                <a:defRPr/>
              </a:pPr>
              <a:t>41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90600" y="774700"/>
            <a:ext cx="4991100" cy="3743325"/>
          </a:xfrm>
          <a:prstGeom prst="rect">
            <a:avLst/>
          </a:prstGeo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675733-14A4-4352-B6BF-2A934E292EFE}" type="slidenum">
              <a:rPr lang="en-US" altLang="ko-KR" smtClean="0"/>
              <a:pPr>
                <a:defRPr/>
              </a:pPr>
              <a:t>42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90600" y="774700"/>
            <a:ext cx="4991100" cy="3743325"/>
          </a:xfrm>
          <a:prstGeom prst="rect">
            <a:avLst/>
          </a:prstGeo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675733-14A4-4352-B6BF-2A934E292EFE}" type="slidenum">
              <a:rPr lang="en-US" altLang="ko-KR" smtClean="0"/>
              <a:pPr>
                <a:defRPr/>
              </a:pPr>
              <a:t>5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90600" y="774700"/>
            <a:ext cx="4991100" cy="3743325"/>
          </a:xfrm>
          <a:prstGeom prst="rect">
            <a:avLst/>
          </a:prstGeo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675733-14A4-4352-B6BF-2A934E292EFE}" type="slidenum">
              <a:rPr lang="en-US" altLang="ko-KR" smtClean="0"/>
              <a:pPr>
                <a:defRPr/>
              </a:pPr>
              <a:t>43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0137"/>
            <a:fld id="{4ADF389F-438C-43B4-89B6-1CBAAECB315D}" type="slidenum">
              <a:rPr lang="en-US" altLang="ko-KR" smtClean="0">
                <a:latin typeface="Times New Roman" pitchFamily="18" charset="0"/>
                <a:ea typeface="굴림" pitchFamily="50" charset="-127"/>
              </a:rPr>
              <a:pPr defTabSz="920137"/>
              <a:t>44</a:t>
            </a:fld>
            <a:endParaRPr lang="en-US" altLang="ko-KR" dirty="0" smtClean="0">
              <a:latin typeface="Times New Roman" pitchFamily="18" charset="0"/>
              <a:ea typeface="굴림" pitchFamily="50" charset="-127"/>
            </a:endParaRPr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altLang="ko-KR" smtClean="0">
              <a:latin typeface="Arial" pitchFamily="34" charset="0"/>
              <a:ea typeface="굴림" pitchFamily="50" charset="-127"/>
            </a:endParaRPr>
          </a:p>
        </p:txBody>
      </p:sp>
      <p:sp>
        <p:nvSpPr>
          <p:cNvPr id="30724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74700"/>
            <a:ext cx="4987925" cy="3741738"/>
          </a:xfrm>
          <a:prstGeom prst="rect">
            <a:avLst/>
          </a:prstGeom>
          <a:ln cap="flat"/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90600" y="774700"/>
            <a:ext cx="4991100" cy="3743325"/>
          </a:xfrm>
          <a:prstGeom prst="rect">
            <a:avLst/>
          </a:prstGeo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675733-14A4-4352-B6BF-2A934E292EFE}" type="slidenum">
              <a:rPr lang="en-US" altLang="ko-KR" smtClean="0"/>
              <a:pPr>
                <a:defRPr/>
              </a:pPr>
              <a:t>45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90600" y="774700"/>
            <a:ext cx="4991100" cy="3743325"/>
          </a:xfrm>
          <a:prstGeom prst="rect">
            <a:avLst/>
          </a:prstGeo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675733-14A4-4352-B6BF-2A934E292EFE}" type="slidenum">
              <a:rPr lang="en-US" altLang="ko-KR" smtClean="0"/>
              <a:pPr>
                <a:defRPr/>
              </a:pPr>
              <a:t>46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90600" y="774700"/>
            <a:ext cx="4991100" cy="3743325"/>
          </a:xfrm>
          <a:prstGeom prst="rect">
            <a:avLst/>
          </a:prstGeo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675733-14A4-4352-B6BF-2A934E292EFE}" type="slidenum">
              <a:rPr lang="en-US" altLang="ko-KR" smtClean="0"/>
              <a:pPr>
                <a:defRPr/>
              </a:pPr>
              <a:t>6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90600" y="774700"/>
            <a:ext cx="4991100" cy="3743325"/>
          </a:xfrm>
          <a:prstGeom prst="rect">
            <a:avLst/>
          </a:prstGeo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675733-14A4-4352-B6BF-2A934E292EFE}" type="slidenum">
              <a:rPr lang="en-US" altLang="ko-KR" smtClean="0"/>
              <a:pPr>
                <a:defRPr/>
              </a:pPr>
              <a:t>7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90600" y="774700"/>
            <a:ext cx="4991100" cy="3743325"/>
          </a:xfrm>
          <a:prstGeom prst="rect">
            <a:avLst/>
          </a:prstGeo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675733-14A4-4352-B6BF-2A934E292EFE}" type="slidenum">
              <a:rPr lang="en-US" altLang="ko-KR" smtClean="0"/>
              <a:pPr>
                <a:defRPr/>
              </a:pPr>
              <a:t>8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0137"/>
            <a:fld id="{4ADF389F-438C-43B4-89B6-1CBAAECB315D}" type="slidenum">
              <a:rPr lang="en-US" altLang="ko-KR" smtClean="0">
                <a:latin typeface="Times New Roman" pitchFamily="18" charset="0"/>
                <a:ea typeface="굴림" pitchFamily="50" charset="-127"/>
              </a:rPr>
              <a:pPr defTabSz="920137"/>
              <a:t>9</a:t>
            </a:fld>
            <a:endParaRPr lang="en-US" altLang="ko-KR" dirty="0" smtClean="0">
              <a:latin typeface="Times New Roman" pitchFamily="18" charset="0"/>
              <a:ea typeface="굴림" pitchFamily="50" charset="-127"/>
            </a:endParaRPr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altLang="ko-KR" smtClean="0">
              <a:latin typeface="Arial" pitchFamily="34" charset="0"/>
              <a:ea typeface="굴림" pitchFamily="50" charset="-127"/>
            </a:endParaRPr>
          </a:p>
        </p:txBody>
      </p:sp>
      <p:sp>
        <p:nvSpPr>
          <p:cNvPr id="30724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74700"/>
            <a:ext cx="4987925" cy="3741738"/>
          </a:xfrm>
          <a:prstGeom prst="rect">
            <a:avLst/>
          </a:prstGeom>
          <a:ln cap="flat"/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90600" y="774700"/>
            <a:ext cx="4991100" cy="3743325"/>
          </a:xfrm>
          <a:prstGeom prst="rect">
            <a:avLst/>
          </a:prstGeo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675733-14A4-4352-B6BF-2A934E292EFE}" type="slidenum">
              <a:rPr lang="en-US" altLang="ko-KR" smtClean="0"/>
              <a:pPr>
                <a:defRPr/>
              </a:pPr>
              <a:t>10</a:t>
            </a:fld>
            <a:endParaRPr lang="en-US" altLang="ko-K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5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F7CDB-E405-4E5F-A0D0-20078434E3C6}" type="datetime1">
              <a:rPr lang="en-US" altLang="ko-KR" sz="1800" smtClean="0">
                <a:solidFill>
                  <a:srgbClr val="000000"/>
                </a:solidFill>
                <a:latin typeface="Arial" charset="0"/>
                <a:ea typeface="HY견고딕" pitchFamily="18" charset="-127"/>
              </a:rPr>
              <a:pPr/>
              <a:t>12/2/2011</a:t>
            </a:fld>
            <a:endParaRPr lang="ko-KR" altLang="en-US" sz="1800">
              <a:solidFill>
                <a:srgbClr val="000000"/>
              </a:solidFill>
              <a:latin typeface="Arial" charset="0"/>
              <a:ea typeface="HY견고딕" pitchFamily="18" charset="-127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z="1800" smtClean="0">
                <a:solidFill>
                  <a:srgbClr val="000000"/>
                </a:solidFill>
                <a:latin typeface="Arial" charset="0"/>
                <a:ea typeface="HY견고딕" pitchFamily="18" charset="-127"/>
              </a:rPr>
              <a:t>(</a:t>
            </a:r>
            <a:r>
              <a:rPr lang="ko-KR" altLang="en-US" sz="1800" smtClean="0">
                <a:solidFill>
                  <a:srgbClr val="000000"/>
                </a:solidFill>
                <a:latin typeface="Arial" charset="0"/>
                <a:ea typeface="HY견고딕" pitchFamily="18" charset="-127"/>
              </a:rPr>
              <a:t>재</a:t>
            </a:r>
            <a:r>
              <a:rPr lang="en-US" altLang="ko-KR" sz="1800" smtClean="0">
                <a:solidFill>
                  <a:srgbClr val="000000"/>
                </a:solidFill>
                <a:latin typeface="Arial" charset="0"/>
                <a:ea typeface="HY견고딕" pitchFamily="18" charset="-127"/>
              </a:rPr>
              <a:t>)</a:t>
            </a:r>
            <a:r>
              <a:rPr lang="ko-KR" altLang="en-US" sz="1800" smtClean="0">
                <a:solidFill>
                  <a:srgbClr val="000000"/>
                </a:solidFill>
                <a:latin typeface="Arial" charset="0"/>
                <a:ea typeface="HY견고딕" pitchFamily="18" charset="-127"/>
              </a:rPr>
              <a:t>한국스마트그리드사업단</a:t>
            </a:r>
            <a:endParaRPr lang="ko-KR" altLang="en-US" sz="1800">
              <a:solidFill>
                <a:srgbClr val="000000"/>
              </a:solidFill>
              <a:latin typeface="Arial" charset="0"/>
              <a:ea typeface="HY견고딕" pitchFamily="18" charset="-127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BD9E5-D203-4E6F-8504-ADAC233B6CB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DE5F0-3030-4054-99C1-96BEE3FA8EFB}" type="datetime1"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pPr/>
              <a:t>12/2/2011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(</a:t>
            </a:r>
            <a:r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재</a:t>
            </a:r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)</a:t>
            </a:r>
            <a:r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한국스마트그리드사업단</a:t>
            </a: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700C8-85D6-4FD6-94F0-FD06C04E5152}" type="slidenum">
              <a:rPr lang="en-US" altLang="ko-KR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/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68"/>
            <a:ext cx="222885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3" y="274668"/>
            <a:ext cx="653415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B5B57-562F-4146-B6DF-EEEE8CEC6773}" type="datetime1"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pPr/>
              <a:t>12/2/2011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(</a:t>
            </a:r>
            <a:r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재</a:t>
            </a:r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)</a:t>
            </a:r>
            <a:r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한국스마트그리드사업단</a:t>
            </a: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700C8-85D6-4FD6-94F0-FD06C04E5152}" type="slidenum">
              <a:rPr lang="en-US" altLang="ko-KR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/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D:\KEPCO\02_파워포인트\2010_파워포인트\3분기\기획처(김상민,주재각차장님)_0714\개체분리\image\logo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16969" y="182611"/>
            <a:ext cx="1444474" cy="312737"/>
          </a:xfrm>
          <a:prstGeom prst="rect">
            <a:avLst/>
          </a:prstGeom>
          <a:noFill/>
        </p:spPr>
      </p:pic>
      <p:pic>
        <p:nvPicPr>
          <p:cNvPr id="7" name="그림 6" descr="#11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098" name="Picture 2" descr="D:\KEPCO\02_파워포인트\2010_파워포인트\3분기\기획처(김상민,주재각차장님)_0714\개체분리\image\master.jp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2" name="그룹 7"/>
          <p:cNvGrpSpPr/>
          <p:nvPr userDrawn="1"/>
        </p:nvGrpSpPr>
        <p:grpSpPr>
          <a:xfrm>
            <a:off x="8030356" y="76200"/>
            <a:ext cx="1000125" cy="338554"/>
            <a:chOff x="8030332" y="76200"/>
            <a:chExt cx="1000125" cy="338554"/>
          </a:xfrm>
        </p:grpSpPr>
        <p:sp>
          <p:nvSpPr>
            <p:cNvPr id="6" name="모서리가 둥근 직사각형 5"/>
            <p:cNvSpPr/>
            <p:nvPr userDrawn="1"/>
          </p:nvSpPr>
          <p:spPr>
            <a:xfrm>
              <a:off x="8030332" y="114300"/>
              <a:ext cx="1000125" cy="295275"/>
            </a:xfrm>
            <a:prstGeom prst="roundRect">
              <a:avLst/>
            </a:prstGeom>
            <a:gradFill flip="none" rotWithShape="1">
              <a:gsLst>
                <a:gs pos="0">
                  <a:schemeClr val="tx2">
                    <a:lumMod val="75000"/>
                    <a:shade val="30000"/>
                    <a:satMod val="115000"/>
                  </a:schemeClr>
                </a:gs>
                <a:gs pos="50000">
                  <a:schemeClr val="tx2">
                    <a:lumMod val="75000"/>
                    <a:shade val="67500"/>
                    <a:satMod val="115000"/>
                  </a:schemeClr>
                </a:gs>
                <a:gs pos="100000">
                  <a:schemeClr val="tx2">
                    <a:lumMod val="7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1" hangingPunct="1"/>
              <a:endParaRPr kumimoji="1" lang="ko-KR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5" name="TextBox 4"/>
            <p:cNvSpPr txBox="1"/>
            <p:nvPr userDrawn="1"/>
          </p:nvSpPr>
          <p:spPr>
            <a:xfrm>
              <a:off x="8077386" y="76200"/>
              <a:ext cx="90601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eaLnBrk="1" latinLnBrk="1" hangingPunct="1"/>
              <a:r>
                <a:rPr kumimoji="1" lang="ko-KR" altLang="en-US" sz="16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HY견고딕" pitchFamily="18" charset="-127"/>
                </a:rPr>
                <a:t>기 획 처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12" descr="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9500" y="6429375"/>
            <a:ext cx="15271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1"/>
          <p:cNvSpPr>
            <a:spLocks noGrp="1"/>
          </p:cNvSpPr>
          <p:nvPr>
            <p:ph type="title" hasCustomPrompt="1"/>
          </p:nvPr>
        </p:nvSpPr>
        <p:spPr>
          <a:xfrm>
            <a:off x="0" y="57"/>
            <a:ext cx="9144000" cy="710119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l">
              <a:defRPr sz="3200" b="1" cap="none" spc="150">
                <a:ln w="11430"/>
                <a:solidFill>
                  <a:srgbClr val="F8F8F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ko-KR" altLang="en-US" dirty="0" smtClean="0"/>
              <a:t> 마스터 제목 스타일 편집</a:t>
            </a:r>
            <a:endParaRPr lang="ko-KR" altLang="en-US" dirty="0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41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4C8A84-B0F1-4976-A9E3-A70CD8282644}" type="datetime1"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12/2/2011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414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(</a:t>
            </a:r>
            <a:r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재</a:t>
            </a:r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)</a:t>
            </a:r>
            <a:r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한국스마트그리드사업단</a:t>
            </a: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F5AC5-AE69-4D69-8701-54C4230192C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1"/>
          <p:cNvSpPr>
            <a:spLocks noGrp="1"/>
          </p:cNvSpPr>
          <p:nvPr>
            <p:ph type="title" hasCustomPrompt="1"/>
          </p:nvPr>
        </p:nvSpPr>
        <p:spPr>
          <a:xfrm>
            <a:off x="0" y="57"/>
            <a:ext cx="9144000" cy="710119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l">
              <a:defRPr sz="3200" b="1" cap="none" spc="150">
                <a:ln w="11430"/>
                <a:solidFill>
                  <a:srgbClr val="F8F8F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ko-KR" altLang="en-US" dirty="0" smtClean="0"/>
              <a:t> 마스터 제목 스타일 편집</a:t>
            </a:r>
            <a:endParaRPr lang="ko-KR" alt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356414"/>
            <a:ext cx="2133600" cy="365125"/>
          </a:xfrm>
          <a:prstGeom prst="rect">
            <a:avLst/>
          </a:prstGeom>
        </p:spPr>
        <p:txBody>
          <a:bodyPr/>
          <a:lstStyle/>
          <a:p>
            <a:fld id="{637FF950-3590-485C-AAD0-2A9CF50B29AB}" type="datetime1"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pPr/>
              <a:t>12/2/2011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3124200" y="6356414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(</a:t>
            </a:r>
            <a:r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재</a:t>
            </a:r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)</a:t>
            </a:r>
            <a:r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한국스마트그리드사업단</a:t>
            </a: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- </a:t>
            </a:r>
            <a:fld id="{718AD299-C63C-4A64-B059-132AC8348FF4}" type="slidenum"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 -</a:t>
            </a: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61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722D-247A-49FF-B3F8-6A76B5432385}" type="datetime1">
              <a:rPr lang="en-US" altLang="ko-KR" smtClean="0">
                <a:solidFill>
                  <a:srgbClr val="FFFFFF"/>
                </a:solidFill>
              </a:rPr>
              <a:pPr/>
              <a:t>12/2/2011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>
                <a:solidFill>
                  <a:srgbClr val="4F81BD">
                    <a:tint val="20000"/>
                  </a:srgbClr>
                </a:solidFill>
              </a:rPr>
              <a:t>(</a:t>
            </a:r>
            <a:r>
              <a:rPr lang="ko-KR" altLang="en-US" smtClean="0">
                <a:solidFill>
                  <a:srgbClr val="4F81BD">
                    <a:tint val="20000"/>
                  </a:srgbClr>
                </a:solidFill>
              </a:rPr>
              <a:t>재</a:t>
            </a:r>
            <a:r>
              <a:rPr lang="en-US" altLang="ko-KR" smtClean="0">
                <a:solidFill>
                  <a:srgbClr val="4F81BD">
                    <a:tint val="20000"/>
                  </a:srgbClr>
                </a:solidFill>
              </a:rPr>
              <a:t>)</a:t>
            </a:r>
            <a:r>
              <a:rPr lang="ko-KR" altLang="en-US" smtClean="0">
                <a:solidFill>
                  <a:srgbClr val="4F81BD">
                    <a:tint val="20000"/>
                  </a:srgbClr>
                </a:solidFill>
              </a:rPr>
              <a:t>한국스마트그리드사업단</a:t>
            </a:r>
            <a:endParaRPr lang="en-US">
              <a:solidFill>
                <a:srgbClr val="4F81BD">
                  <a:tint val="20000"/>
                </a:srgb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48020"/>
            <a:ext cx="8229600" cy="568741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lang="en-US" altLang="ko-KR" sz="1200" b="0" kern="1200" baseline="0" smtClean="0">
                <a:solidFill>
                  <a:schemeClr val="tx1"/>
                </a:solidFill>
                <a:latin typeface="Arial Black" pitchFamily="34" charset="0"/>
                <a:ea typeface="굴림" charset="-127"/>
                <a:cs typeface="+mn-cs"/>
              </a:defRPr>
            </a:lvl1pPr>
          </a:lstStyle>
          <a:p>
            <a:fld id="{D5BBC35B-A44B-4119-B8DA-DE9E3DFADA20}" type="slidenum">
              <a:rPr lang="en-US" altLang="ko-KR" smtClean="0"/>
              <a:pPr/>
              <a:t>‹#›</a:t>
            </a:fld>
            <a:endParaRPr lang="ko-KR" altLang="en-US" dirty="0"/>
          </a:p>
        </p:txBody>
      </p:sp>
      <p:sp>
        <p:nvSpPr>
          <p:cNvPr id="7" name="Line 4"/>
          <p:cNvSpPr>
            <a:spLocks noChangeShapeType="1"/>
          </p:cNvSpPr>
          <p:nvPr userDrawn="1"/>
        </p:nvSpPr>
        <p:spPr bwMode="auto">
          <a:xfrm flipV="1">
            <a:off x="427042" y="976313"/>
            <a:ext cx="8280400" cy="0"/>
          </a:xfrm>
          <a:prstGeom prst="line">
            <a:avLst/>
          </a:prstGeom>
          <a:noFill/>
          <a:ln w="57150">
            <a:solidFill>
              <a:srgbClr val="00206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29276-5F77-486C-B160-6EC2430232D5}" type="datetime1"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pPr/>
              <a:t>12/2/2011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(</a:t>
            </a:r>
            <a:r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재</a:t>
            </a:r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)</a:t>
            </a:r>
            <a:r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한국스마트그리드사업단</a:t>
            </a: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700C8-85D6-4FD6-94F0-FD06C04E5152}" type="slidenum">
              <a:rPr lang="en-US" altLang="ko-KR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/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3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527F9-081F-4C65-B836-1C74C402C1ED}" type="datetime1"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pPr/>
              <a:t>12/2/2011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(</a:t>
            </a:r>
            <a:r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재</a:t>
            </a:r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)</a:t>
            </a:r>
            <a:r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한국스마트그리드사업단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95300" y="1600206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29200" y="1600206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0EF16-8C20-40C3-86D9-FAFE68ACCF6D}" type="datetime1"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pPr/>
              <a:t>12/2/2011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(</a:t>
            </a:r>
            <a:r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재</a:t>
            </a:r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)</a:t>
            </a:r>
            <a:r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한국스마트그리드사업단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13C6C-7A93-4011-8B8F-16852050861F}" type="datetime1"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pPr/>
              <a:t>12/2/2011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(</a:t>
            </a:r>
            <a:r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재</a:t>
            </a:r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)</a:t>
            </a:r>
            <a:r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한국스마트그리드사업단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7093D-7142-4C32-9379-A3335EA4D6AC}" type="datetime1"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pPr/>
              <a:t>12/2/2011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(</a:t>
            </a:r>
            <a:r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재</a:t>
            </a:r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)</a:t>
            </a:r>
            <a:r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한국스마트그리드사업단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65D1F-E3F8-4005-8E71-97558C7DA8E4}" type="datetime1"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pPr/>
              <a:t>12/2/2011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(</a:t>
            </a:r>
            <a:r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재</a:t>
            </a:r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)</a:t>
            </a:r>
            <a:r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한국스마트그리드사업단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1" y="27308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AE14B-830D-4F08-8C34-0710557B9DE2}" type="datetime1"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pPr/>
              <a:t>12/2/2011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(</a:t>
            </a:r>
            <a:r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재</a:t>
            </a:r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)</a:t>
            </a:r>
            <a:r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한국스마트그리드사업단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BC08D-FC2B-4A9B-9B30-6138E3449C94}" type="datetime1">
              <a:rPr lang="en-US" altLang="ko-KR" smtClean="0">
                <a:solidFill>
                  <a:prstClr val="black"/>
                </a:solidFill>
              </a:rPr>
              <a:pPr/>
              <a:t>12/2/2011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>
                <a:solidFill>
                  <a:prstClr val="black"/>
                </a:solidFill>
              </a:rPr>
              <a:t>(</a:t>
            </a:r>
            <a:r>
              <a:rPr lang="ko-KR" altLang="en-US" smtClean="0">
                <a:solidFill>
                  <a:prstClr val="black"/>
                </a:solidFill>
              </a:rPr>
              <a:t>재</a:t>
            </a:r>
            <a:r>
              <a:rPr lang="en-US" altLang="ko-KR" smtClean="0">
                <a:solidFill>
                  <a:prstClr val="black"/>
                </a:solidFill>
              </a:rPr>
              <a:t>)</a:t>
            </a:r>
            <a:r>
              <a:rPr lang="ko-KR" altLang="en-US" smtClean="0">
                <a:solidFill>
                  <a:prstClr val="black"/>
                </a:solidFill>
              </a:rPr>
              <a:t>한국스마트그리드사업단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AAA78-6D66-4ADB-BDAD-06E4BFFC0D0C}" type="datetime1"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pPr/>
              <a:t>12/2/2011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(</a:t>
            </a:r>
            <a:r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재</a:t>
            </a:r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)</a:t>
            </a:r>
            <a:r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한국스마트그리드사업단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74"/>
            <a:ext cx="222885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3" y="274674"/>
            <a:ext cx="653415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F8A69-9A9C-42BE-B214-5991BDC455EA}" type="datetime1"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pPr/>
              <a:t>12/2/2011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(</a:t>
            </a:r>
            <a:r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재</a:t>
            </a:r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)</a:t>
            </a:r>
            <a:r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한국스마트그리드사업단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3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31696-ABB7-41E1-8F1B-72D6788F94AE}" type="datetime1">
              <a:rPr lang="en-US" altLang="ko-KR" sz="1800" smtClean="0">
                <a:solidFill>
                  <a:srgbClr val="000000"/>
                </a:solidFill>
                <a:latin typeface="Arial" charset="0"/>
                <a:ea typeface="HY견고딕" pitchFamily="18" charset="-127"/>
              </a:rPr>
              <a:pPr/>
              <a:t>12/2/2011</a:t>
            </a:fld>
            <a:endParaRPr lang="ko-KR" altLang="en-US" sz="1800">
              <a:solidFill>
                <a:srgbClr val="000000"/>
              </a:solidFill>
              <a:latin typeface="Arial" charset="0"/>
              <a:ea typeface="HY견고딕" pitchFamily="18" charset="-127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US" altLang="ko-KR" dirty="0" smtClean="0">
                <a:solidFill>
                  <a:srgbClr val="000000"/>
                </a:solidFill>
                <a:latin typeface="Arial" charset="0"/>
                <a:ea typeface="HY견고딕" pitchFamily="18" charset="-127"/>
              </a:rPr>
              <a:t>(</a:t>
            </a:r>
            <a:r>
              <a:rPr lang="ko-KR" altLang="en-US" dirty="0" smtClean="0">
                <a:solidFill>
                  <a:srgbClr val="000000"/>
                </a:solidFill>
                <a:latin typeface="Arial" charset="0"/>
                <a:ea typeface="HY견고딕" pitchFamily="18" charset="-127"/>
              </a:rPr>
              <a:t>재</a:t>
            </a:r>
            <a:r>
              <a:rPr lang="en-US" altLang="ko-KR" dirty="0" smtClean="0">
                <a:solidFill>
                  <a:srgbClr val="000000"/>
                </a:solidFill>
                <a:latin typeface="Arial" charset="0"/>
                <a:ea typeface="HY견고딕" pitchFamily="18" charset="-127"/>
              </a:rPr>
              <a:t>)</a:t>
            </a:r>
            <a:r>
              <a:rPr lang="ko-KR" altLang="en-US" dirty="0" err="1" smtClean="0">
                <a:solidFill>
                  <a:srgbClr val="000000"/>
                </a:solidFill>
                <a:latin typeface="Arial" charset="0"/>
                <a:ea typeface="HY견고딕" pitchFamily="18" charset="-127"/>
              </a:rPr>
              <a:t>한국스마트그리드사업단</a:t>
            </a:r>
            <a:endParaRPr lang="ko-KR" altLang="en-US" dirty="0">
              <a:solidFill>
                <a:srgbClr val="000000"/>
              </a:solidFill>
              <a:latin typeface="Arial" charset="0"/>
              <a:ea typeface="HY견고딕" pitchFamily="18" charset="-127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BD9E5-D203-4E6F-8504-ADAC233B6CB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95300" y="1600206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29200" y="1600206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B1BBE-8A46-4B84-B38B-580F2F410560}" type="datetime1">
              <a:rPr lang="en-US" altLang="ko-KR" sz="1800" smtClean="0">
                <a:solidFill>
                  <a:srgbClr val="000000"/>
                </a:solidFill>
                <a:latin typeface="Arial" charset="0"/>
                <a:ea typeface="HY견고딕" pitchFamily="18" charset="-127"/>
              </a:rPr>
              <a:pPr/>
              <a:t>12/2/2011</a:t>
            </a:fld>
            <a:endParaRPr lang="ko-KR" altLang="en-US" sz="1800">
              <a:solidFill>
                <a:srgbClr val="000000"/>
              </a:solidFill>
              <a:latin typeface="Arial" charset="0"/>
              <a:ea typeface="HY견고딕" pitchFamily="18" charset="-127"/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z="1800" smtClean="0">
                <a:solidFill>
                  <a:srgbClr val="000000"/>
                </a:solidFill>
                <a:latin typeface="Arial" charset="0"/>
                <a:ea typeface="HY견고딕" pitchFamily="18" charset="-127"/>
              </a:rPr>
              <a:t>(</a:t>
            </a:r>
            <a:r>
              <a:rPr lang="ko-KR" altLang="en-US" sz="1800" smtClean="0">
                <a:solidFill>
                  <a:srgbClr val="000000"/>
                </a:solidFill>
                <a:latin typeface="Arial" charset="0"/>
                <a:ea typeface="HY견고딕" pitchFamily="18" charset="-127"/>
              </a:rPr>
              <a:t>재</a:t>
            </a:r>
            <a:r>
              <a:rPr lang="en-US" altLang="ko-KR" sz="1800" smtClean="0">
                <a:solidFill>
                  <a:srgbClr val="000000"/>
                </a:solidFill>
                <a:latin typeface="Arial" charset="0"/>
                <a:ea typeface="HY견고딕" pitchFamily="18" charset="-127"/>
              </a:rPr>
              <a:t>)</a:t>
            </a:r>
            <a:r>
              <a:rPr lang="ko-KR" altLang="en-US" sz="1800" smtClean="0">
                <a:solidFill>
                  <a:srgbClr val="000000"/>
                </a:solidFill>
                <a:latin typeface="Arial" charset="0"/>
                <a:ea typeface="HY견고딕" pitchFamily="18" charset="-127"/>
              </a:rPr>
              <a:t>한국스마트그리드사업단</a:t>
            </a:r>
            <a:endParaRPr lang="ko-KR" altLang="en-US" sz="1800">
              <a:solidFill>
                <a:srgbClr val="000000"/>
              </a:solidFill>
              <a:latin typeface="Arial" charset="0"/>
              <a:ea typeface="HY견고딕" pitchFamily="18" charset="-127"/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BD9E5-D203-4E6F-8504-ADAC233B6CB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52777-0358-478B-827F-810F8E1C872A}" type="datetime1"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pPr/>
              <a:t>12/2/2011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(</a:t>
            </a:r>
            <a:r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재</a:t>
            </a:r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)</a:t>
            </a:r>
            <a:r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한국스마트그리드사업단</a:t>
            </a: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700C8-85D6-4FD6-94F0-FD06C04E5152}" type="slidenum">
              <a:rPr lang="en-US" altLang="ko-KR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/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4D2AB-3F9A-48EF-B26A-0292C5295D20}" type="datetime1"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pPr/>
              <a:t>12/2/2011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(</a:t>
            </a:r>
            <a:r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재</a:t>
            </a:r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)</a:t>
            </a:r>
            <a:r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한국스마트그리드사업단</a:t>
            </a: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96F82-0AB4-4FCA-8C8A-B24032B27A21}" type="slidenum"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ko-KR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5A645-8BE4-4742-84AB-049D201697A2}" type="datetime1"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pPr/>
              <a:t>12/2/2011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prstClr val="black">
                    <a:tint val="75000"/>
                  </a:prstClr>
                </a:solidFill>
              </a:rPr>
              <a:t>(</a:t>
            </a:r>
            <a:r>
              <a:rPr lang="ko-KR" altLang="en-US" dirty="0" smtClean="0">
                <a:solidFill>
                  <a:prstClr val="black">
                    <a:tint val="75000"/>
                  </a:prstClr>
                </a:solidFill>
              </a:rPr>
              <a:t>재</a:t>
            </a:r>
            <a:r>
              <a:rPr lang="en-US" altLang="ko-KR" dirty="0" smtClean="0">
                <a:solidFill>
                  <a:prstClr val="black">
                    <a:tint val="75000"/>
                  </a:prstClr>
                </a:solidFill>
              </a:rPr>
              <a:t>)</a:t>
            </a:r>
            <a:r>
              <a:rPr lang="ko-KR" altLang="en-US" dirty="0" err="1" smtClean="0">
                <a:solidFill>
                  <a:prstClr val="black">
                    <a:tint val="75000"/>
                  </a:prstClr>
                </a:solidFill>
              </a:rPr>
              <a:t>한국스마트그리드사업단</a:t>
            </a:r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5FE18-6597-45AC-B329-E1928DBF3603}" type="slidenum"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1" y="27308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EA1BA-82A3-47F1-A1A8-D8543BA1E428}" type="datetime1"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pPr/>
              <a:t>12/2/2011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(</a:t>
            </a:r>
            <a:r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재</a:t>
            </a:r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)</a:t>
            </a:r>
            <a:r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한국스마트그리드사업단</a:t>
            </a: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700C8-85D6-4FD6-94F0-FD06C04E5152}" type="slidenum">
              <a:rPr lang="en-US" altLang="ko-KR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/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3C248-5C3F-42D0-8E58-E364D307FF4B}" type="datetime1"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pPr/>
              <a:t>12/2/2011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(</a:t>
            </a:r>
            <a:r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재</a:t>
            </a:r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)</a:t>
            </a:r>
            <a:r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한국스마트그리드사업단</a:t>
            </a: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700C8-85D6-4FD6-94F0-FD06C04E5152}" type="slidenum">
              <a:rPr lang="en-US" altLang="ko-KR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/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8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latinLnBrk="1" hangingPunct="1"/>
            <a:fld id="{72FE3F7B-0B3A-417D-998B-9DF118139A56}" type="datetime1">
              <a:rPr kumimoji="1" lang="en-US" altLang="ko-KR" smtClean="0">
                <a:solidFill>
                  <a:prstClr val="black">
                    <a:tint val="75000"/>
                  </a:prstClr>
                </a:solidFill>
                <a:ea typeface="돋움" pitchFamily="50" charset="-127"/>
              </a:rPr>
              <a:pPr eaLnBrk="1" latinLnBrk="1" hangingPunct="1"/>
              <a:t>12/2/2011</a:t>
            </a:fld>
            <a:endParaRPr kumimoji="1" lang="ko-KR" altLang="en-US">
              <a:solidFill>
                <a:prstClr val="black">
                  <a:tint val="75000"/>
                </a:prstClr>
              </a:solidFill>
              <a:ea typeface="돋움" pitchFamily="50" charset="-127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8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latinLnBrk="1" hangingPunct="1"/>
            <a:r>
              <a:rPr kumimoji="1" lang="en-US" altLang="ko-KR" smtClean="0">
                <a:solidFill>
                  <a:prstClr val="black">
                    <a:tint val="75000"/>
                  </a:prstClr>
                </a:solidFill>
                <a:ea typeface="돋움" pitchFamily="50" charset="-127"/>
              </a:rPr>
              <a:t>(</a:t>
            </a:r>
            <a:r>
              <a:rPr kumimoji="1" lang="ko-KR" altLang="en-US" smtClean="0">
                <a:solidFill>
                  <a:prstClr val="black">
                    <a:tint val="75000"/>
                  </a:prstClr>
                </a:solidFill>
                <a:ea typeface="돋움" pitchFamily="50" charset="-127"/>
              </a:rPr>
              <a:t>재</a:t>
            </a:r>
            <a:r>
              <a:rPr kumimoji="1" lang="en-US" altLang="ko-KR" smtClean="0">
                <a:solidFill>
                  <a:prstClr val="black">
                    <a:tint val="75000"/>
                  </a:prstClr>
                </a:solidFill>
                <a:ea typeface="돋움" pitchFamily="50" charset="-127"/>
              </a:rPr>
              <a:t>)</a:t>
            </a:r>
            <a:r>
              <a:rPr kumimoji="1" lang="ko-KR" altLang="en-US" smtClean="0">
                <a:solidFill>
                  <a:prstClr val="black">
                    <a:tint val="75000"/>
                  </a:prstClr>
                </a:solidFill>
                <a:ea typeface="돋움" pitchFamily="50" charset="-127"/>
              </a:rPr>
              <a:t>한국스마트그리드사업단</a:t>
            </a:r>
            <a:endParaRPr kumimoji="1" lang="ko-KR" altLang="en-US">
              <a:solidFill>
                <a:prstClr val="black">
                  <a:tint val="75000"/>
                </a:prstClr>
              </a:solidFill>
              <a:ea typeface="돋움" pitchFamily="50" charset="-127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8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latinLnBrk="1" hangingPunct="1"/>
            <a:fld id="{899700C8-85D6-4FD6-94F0-FD06C04E5152}" type="slidenum">
              <a:rPr kumimoji="1" lang="en-US" altLang="ko-KR">
                <a:solidFill>
                  <a:prstClr val="black">
                    <a:tint val="75000"/>
                  </a:prstClr>
                </a:solidFill>
                <a:latin typeface="Arial" charset="0"/>
                <a:ea typeface="돋움" pitchFamily="50" charset="-127"/>
              </a:rPr>
              <a:pPr eaLnBrk="1" latinLnBrk="1" hangingPunct="1"/>
              <a:t>‹#›</a:t>
            </a:fld>
            <a:endParaRPr kumimoji="1" lang="en-US" altLang="ko-KR">
              <a:solidFill>
                <a:prstClr val="black">
                  <a:tint val="75000"/>
                </a:prstClr>
              </a:solidFill>
              <a:latin typeface="Arial" charset="0"/>
              <a:ea typeface="돋움" pitchFamily="50" charset="-127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  <p:sldLayoutId id="2147483755" r:id="rId17"/>
  </p:sldLayoutIdLst>
  <p:hf hdr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8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C5AC24-D720-4000-BD5B-3E743EC0C05E}" type="datetime1">
              <a:rPr lang="en-US" altLang="ko-KR" sz="1000" smtClean="0">
                <a:solidFill>
                  <a:prstClr val="black"/>
                </a:solidFill>
              </a:rPr>
              <a:pPr/>
              <a:t>12/2/2011</a:t>
            </a:fld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8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eaLnBrk="1" hangingPunct="1"/>
            <a:r>
              <a:rPr lang="en-US" altLang="ko-KR" sz="1000" smtClean="0">
                <a:solidFill>
                  <a:prstClr val="black"/>
                </a:solidFill>
              </a:rPr>
              <a:t>(</a:t>
            </a:r>
            <a:r>
              <a:rPr lang="ko-KR" altLang="en-US" sz="1000" smtClean="0">
                <a:solidFill>
                  <a:prstClr val="black"/>
                </a:solidFill>
              </a:rPr>
              <a:t>재</a:t>
            </a:r>
            <a:r>
              <a:rPr lang="en-US" altLang="ko-KR" sz="1000" smtClean="0">
                <a:solidFill>
                  <a:prstClr val="black"/>
                </a:solidFill>
              </a:rPr>
              <a:t>)</a:t>
            </a:r>
            <a:r>
              <a:rPr lang="ko-KR" altLang="en-US" sz="1000" smtClean="0">
                <a:solidFill>
                  <a:prstClr val="black"/>
                </a:solidFill>
              </a:rPr>
              <a:t>한국스마트그리드사업단</a:t>
            </a:r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8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BC35B-A44B-4119-B8DA-DE9E3DFADA2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sz="1000">
              <a:solidFill>
                <a:prstClr val="black"/>
              </a:solidFill>
            </a:endParaRPr>
          </a:p>
        </p:txBody>
      </p:sp>
      <p:pic>
        <p:nvPicPr>
          <p:cNvPr id="9" name="Picture 2" descr="D:\KTL관련파일\홍보자료\KTL로고\KTL Signature 02.jp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278210" y="142018"/>
            <a:ext cx="1404151" cy="763508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8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9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9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표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4" descr="Untitled-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713" y="1117605"/>
            <a:ext cx="7198625" cy="120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1561686" y="1246905"/>
            <a:ext cx="6824940" cy="86230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252000" anchor="ctr"/>
          <a:lstStyle/>
          <a:p>
            <a:pPr algn="ctr" eaLnBrk="0" hangingPunct="0"/>
            <a:r>
              <a:rPr kumimoji="0" lang="ko-KR" altLang="en-US" sz="2400" b="1" dirty="0" err="1" smtClean="0">
                <a:solidFill>
                  <a:srgbClr val="60102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전기차</a:t>
            </a:r>
            <a:r>
              <a:rPr kumimoji="0" lang="ko-KR" altLang="en-US" sz="2400" b="1" dirty="0" smtClean="0">
                <a:solidFill>
                  <a:srgbClr val="60102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충전인프라 </a:t>
            </a:r>
            <a:r>
              <a:rPr kumimoji="0" lang="ko-KR" altLang="en-US" sz="2400" b="1" dirty="0" err="1" smtClean="0">
                <a:solidFill>
                  <a:srgbClr val="60102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상호운용성</a:t>
            </a:r>
            <a:r>
              <a:rPr kumimoji="0" lang="ko-KR" altLang="en-US" sz="2400" b="1" dirty="0" smtClean="0">
                <a:solidFill>
                  <a:srgbClr val="60102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</a:t>
            </a:r>
            <a:endParaRPr kumimoji="0" lang="en-US" altLang="ko-KR" sz="2400" b="1" dirty="0" smtClean="0">
              <a:solidFill>
                <a:srgbClr val="60102D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  <a:p>
            <a:pPr algn="ctr" eaLnBrk="0" hangingPunct="0"/>
            <a:r>
              <a:rPr kumimoji="0" lang="ko-KR" altLang="en-US" sz="2400" b="1" dirty="0" smtClean="0">
                <a:solidFill>
                  <a:srgbClr val="60102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국제 시험인증시스템 구축</a:t>
            </a:r>
            <a:endParaRPr lang="ko-KR" altLang="en-US" sz="2400" b="1" dirty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755275" y="3123316"/>
            <a:ext cx="3692416" cy="5015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252000" anchor="ctr"/>
          <a:lstStyle/>
          <a:p>
            <a:pPr algn="ctr" eaLnBrk="0" hangingPunct="0"/>
            <a:r>
              <a:rPr kumimoji="0" lang="en-US" altLang="ko-KR" sz="2400" b="1" dirty="0" smtClean="0">
                <a:solidFill>
                  <a:srgbClr val="60102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2011</a:t>
            </a:r>
            <a:r>
              <a:rPr kumimoji="0" lang="ko-KR" altLang="en-US" sz="2400" b="1" dirty="0" smtClean="0">
                <a:solidFill>
                  <a:srgbClr val="60102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년</a:t>
            </a:r>
            <a:r>
              <a:rPr lang="en-US" altLang="ko-KR" sz="2400" b="1" dirty="0" smtClean="0">
                <a:solidFill>
                  <a:srgbClr val="60102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12</a:t>
            </a:r>
            <a:r>
              <a:rPr lang="ko-KR" altLang="en-US" sz="2400" b="1" dirty="0" smtClean="0">
                <a:solidFill>
                  <a:srgbClr val="60102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월 </a:t>
            </a:r>
            <a:r>
              <a:rPr lang="en-US" altLang="ko-KR" sz="2400" b="1" dirty="0" smtClean="0">
                <a:solidFill>
                  <a:srgbClr val="60102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5</a:t>
            </a:r>
            <a:r>
              <a:rPr lang="ko-KR" altLang="en-US" sz="2400" b="1" dirty="0" smtClean="0">
                <a:solidFill>
                  <a:srgbClr val="60102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일</a:t>
            </a:r>
            <a:endParaRPr lang="ko-KR" alt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타원 36"/>
          <p:cNvSpPr/>
          <p:nvPr/>
        </p:nvSpPr>
        <p:spPr bwMode="auto">
          <a:xfrm>
            <a:off x="1965579" y="2221221"/>
            <a:ext cx="5616624" cy="3330493"/>
          </a:xfrm>
          <a:prstGeom prst="ellipse">
            <a:avLst/>
          </a:prstGeom>
          <a:solidFill>
            <a:srgbClr val="B9C597">
              <a:alpha val="59000"/>
            </a:srgbClr>
          </a:solidFill>
          <a:ln w="9525" algn="ctr">
            <a:noFill/>
            <a:round/>
            <a:headEnd/>
            <a:tailEnd/>
          </a:ln>
          <a:effectLst/>
        </p:spPr>
        <p:txBody>
          <a:bodyPr wrap="square" rtlCol="0" anchor="ctr">
            <a:spAutoFit/>
          </a:bodyPr>
          <a:lstStyle/>
          <a:p>
            <a:pPr algn="ctr"/>
            <a:endParaRPr lang="en-US" altLang="ko-KR" sz="900" b="1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endParaRPr lang="en-US" altLang="ko-KR" sz="900" b="1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endParaRPr lang="en-US" altLang="ko-KR" sz="900" b="1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endParaRPr lang="en-US" altLang="ko-KR" sz="900" b="1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endParaRPr lang="en-US" altLang="ko-KR" sz="900" b="1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endParaRPr lang="en-US" altLang="ko-KR" sz="900" b="1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endParaRPr lang="en-US" altLang="ko-KR" sz="900" b="1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endParaRPr lang="en-US" altLang="ko-KR" sz="900" b="1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endParaRPr lang="en-US" altLang="ko-KR" sz="900" b="1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endParaRPr lang="en-US" altLang="ko-KR" sz="900" b="1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endParaRPr lang="en-US" altLang="ko-KR" sz="900" b="1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endParaRPr lang="en-US" altLang="ko-KR" sz="900" b="1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endParaRPr lang="en-US" altLang="ko-KR" sz="900" b="1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endParaRPr lang="en-US" altLang="ko-KR" sz="900" b="1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endParaRPr lang="en-US" altLang="ko-KR" sz="900" b="1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endParaRPr lang="ko-KR" altLang="en-US" sz="900" b="1" dirty="0" smtClean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" name="제목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ko-KR" altLang="en-US" sz="3200" dirty="0" smtClean="0">
                <a:latin typeface="+mn-ea"/>
                <a:ea typeface="+mn-ea"/>
              </a:rPr>
              <a:t>사업 필요성</a:t>
            </a:r>
            <a:endParaRPr lang="ko-KR" altLang="en-US" sz="3200" dirty="0">
              <a:latin typeface="+mn-ea"/>
              <a:ea typeface="+mn-ea"/>
            </a:endParaRPr>
          </a:p>
        </p:txBody>
      </p:sp>
      <p:sp>
        <p:nvSpPr>
          <p:cNvPr id="17" name="오른쪽 화살표 설명선 16"/>
          <p:cNvSpPr/>
          <p:nvPr/>
        </p:nvSpPr>
        <p:spPr bwMode="auto">
          <a:xfrm>
            <a:off x="531845" y="3293692"/>
            <a:ext cx="3303037" cy="1922130"/>
          </a:xfrm>
          <a:prstGeom prst="rightArrowCallout">
            <a:avLst>
              <a:gd name="adj1" fmla="val 43214"/>
              <a:gd name="adj2" fmla="val 43306"/>
              <a:gd name="adj3" fmla="val 14223"/>
              <a:gd name="adj4" fmla="val 81983"/>
            </a:avLst>
          </a:prstGeom>
          <a:solidFill>
            <a:schemeClr val="accent1">
              <a:lumMod val="40000"/>
              <a:lumOff val="60000"/>
            </a:schemeClr>
          </a:solidFill>
          <a:ln w="9525" algn="ctr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 anchor="ctr">
            <a:noAutofit/>
          </a:bodyPr>
          <a:lstStyle/>
          <a:p>
            <a:pPr algn="ctr"/>
            <a:endParaRPr lang="ko-KR" altLang="en-US" sz="900" b="1" dirty="0" smtClean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8" name="직사각형 17"/>
          <p:cNvSpPr/>
          <p:nvPr/>
        </p:nvSpPr>
        <p:spPr bwMode="auto">
          <a:xfrm>
            <a:off x="527037" y="3296772"/>
            <a:ext cx="2682694" cy="351506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algn="ctr">
            <a:noFill/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ko-KR" altLang="en-US" sz="1600" b="1" dirty="0" smtClean="0">
                <a:solidFill>
                  <a:schemeClr val="bg1">
                    <a:lumMod val="95000"/>
                  </a:schemeClr>
                </a:solidFill>
              </a:rPr>
              <a:t>산업적 측면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80229" y="3706438"/>
            <a:ext cx="2822807" cy="17382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fontAlgn="auto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ko-KR" altLang="en-US" sz="1400" b="1" kern="0" dirty="0" smtClean="0">
                <a:solidFill>
                  <a:srgbClr val="000000"/>
                </a:solidFill>
                <a:latin typeface="+mj-ea"/>
              </a:rPr>
              <a:t> </a:t>
            </a:r>
            <a:r>
              <a:rPr lang="ko-KR" altLang="en-US" sz="1400" b="1" kern="0" dirty="0" smtClean="0">
                <a:solidFill>
                  <a:srgbClr val="000000"/>
                </a:solidFill>
                <a:latin typeface="+mj-ea"/>
                <a:ea typeface="+mj-ea"/>
              </a:rPr>
              <a:t>충전인프라 판매 및 수출에</a:t>
            </a:r>
            <a:endParaRPr lang="en-US" altLang="ko-KR" sz="1400" b="1" kern="0" dirty="0" smtClean="0">
              <a:solidFill>
                <a:srgbClr val="000000"/>
              </a:solidFill>
              <a:latin typeface="+mj-ea"/>
              <a:ea typeface="+mj-ea"/>
            </a:endParaRPr>
          </a:p>
          <a:p>
            <a:pPr fontAlgn="auto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400" b="1" kern="0" dirty="0" smtClean="0">
                <a:solidFill>
                  <a:srgbClr val="000000"/>
                </a:solidFill>
                <a:latin typeface="+mj-ea"/>
                <a:ea typeface="+mj-ea"/>
              </a:rPr>
              <a:t>   대비 </a:t>
            </a:r>
            <a:r>
              <a:rPr lang="en-US" altLang="ko-KR" sz="1400" b="1" kern="0" dirty="0" smtClean="0">
                <a:solidFill>
                  <a:srgbClr val="000000"/>
                </a:solidFill>
                <a:latin typeface="+mj-ea"/>
                <a:ea typeface="+mj-ea"/>
              </a:rPr>
              <a:t>(*</a:t>
            </a:r>
            <a:r>
              <a:rPr lang="ko-KR" altLang="en-US" sz="1400" b="1" kern="0" dirty="0" smtClean="0">
                <a:solidFill>
                  <a:srgbClr val="000000"/>
                </a:solidFill>
                <a:latin typeface="+mj-ea"/>
                <a:ea typeface="+mj-ea"/>
              </a:rPr>
              <a:t>시험인증 요구</a:t>
            </a:r>
            <a:r>
              <a:rPr lang="en-US" altLang="ko-KR" sz="1400" b="1" kern="0" dirty="0" smtClean="0">
                <a:solidFill>
                  <a:srgbClr val="000000"/>
                </a:solidFill>
                <a:latin typeface="+mj-ea"/>
                <a:ea typeface="+mj-ea"/>
              </a:rPr>
              <a:t>)</a:t>
            </a:r>
          </a:p>
          <a:p>
            <a:pPr fontAlgn="auto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US" altLang="ko-KR" sz="1400" b="1" kern="0" dirty="0" smtClean="0">
                <a:solidFill>
                  <a:srgbClr val="000000"/>
                </a:solidFill>
                <a:latin typeface="+mj-ea"/>
                <a:ea typeface="+mj-ea"/>
              </a:rPr>
              <a:t> </a:t>
            </a:r>
            <a:r>
              <a:rPr lang="ko-KR" altLang="en-US" sz="1400" b="1" kern="0" dirty="0" smtClean="0">
                <a:solidFill>
                  <a:srgbClr val="000000"/>
                </a:solidFill>
                <a:latin typeface="+mj-ea"/>
                <a:ea typeface="+mj-ea"/>
              </a:rPr>
              <a:t>국내 시험인프라 활용에 따른</a:t>
            </a:r>
            <a:endParaRPr lang="en-US" altLang="ko-KR" sz="1400" b="1" kern="0" dirty="0" smtClean="0">
              <a:solidFill>
                <a:srgbClr val="000000"/>
              </a:solidFill>
              <a:latin typeface="+mj-ea"/>
              <a:ea typeface="+mj-ea"/>
            </a:endParaRPr>
          </a:p>
          <a:p>
            <a:pPr fontAlgn="auto" latinLnBrk="0">
              <a:spcBef>
                <a:spcPts val="0"/>
              </a:spcBef>
              <a:spcAft>
                <a:spcPts val="0"/>
              </a:spcAft>
            </a:pPr>
            <a:r>
              <a:rPr lang="en-US" altLang="ko-KR" sz="1400" b="1" kern="0" dirty="0" smtClean="0">
                <a:solidFill>
                  <a:srgbClr val="000000"/>
                </a:solidFill>
                <a:latin typeface="+mj-ea"/>
                <a:ea typeface="+mj-ea"/>
              </a:rPr>
              <a:t>    </a:t>
            </a:r>
            <a:r>
              <a:rPr lang="ko-KR" altLang="en-US" sz="1400" b="1" kern="0" dirty="0" smtClean="0">
                <a:solidFill>
                  <a:srgbClr val="000000"/>
                </a:solidFill>
                <a:latin typeface="+mj-ea"/>
                <a:ea typeface="+mj-ea"/>
              </a:rPr>
              <a:t>품질향상 및 기술경쟁력 확보</a:t>
            </a:r>
            <a:endParaRPr lang="en-US" altLang="ko-KR" sz="1400" b="1" kern="0" dirty="0" smtClean="0">
              <a:solidFill>
                <a:srgbClr val="000000"/>
              </a:solidFill>
              <a:latin typeface="+mj-ea"/>
              <a:ea typeface="+mj-ea"/>
            </a:endParaRPr>
          </a:p>
          <a:p>
            <a:pPr fontAlgn="auto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US" altLang="ko-KR" sz="1400" b="1" kern="0" dirty="0" smtClean="0">
                <a:solidFill>
                  <a:srgbClr val="000000"/>
                </a:solidFill>
                <a:latin typeface="+mj-ea"/>
                <a:ea typeface="+mj-ea"/>
              </a:rPr>
              <a:t> </a:t>
            </a:r>
            <a:r>
              <a:rPr lang="ko-KR" altLang="en-US" sz="1400" b="1" kern="0" dirty="0" err="1" smtClean="0">
                <a:solidFill>
                  <a:srgbClr val="000000"/>
                </a:solidFill>
                <a:latin typeface="+mj-ea"/>
              </a:rPr>
              <a:t>전기차</a:t>
            </a:r>
            <a:r>
              <a:rPr lang="ko-KR" altLang="en-US" sz="1400" b="1" kern="0" dirty="0" smtClean="0">
                <a:solidFill>
                  <a:srgbClr val="000000"/>
                </a:solidFill>
                <a:latin typeface="+mj-ea"/>
              </a:rPr>
              <a:t> 충전인프라 보급 확산</a:t>
            </a:r>
            <a:endParaRPr lang="ko-KR" altLang="en-US" sz="1200" b="1" kern="0" dirty="0">
              <a:solidFill>
                <a:srgbClr val="000000"/>
              </a:solidFill>
              <a:latin typeface="+mj-ea"/>
              <a:ea typeface="+mj-ea"/>
            </a:endParaRPr>
          </a:p>
        </p:txBody>
      </p:sp>
      <p:sp>
        <p:nvSpPr>
          <p:cNvPr id="22" name="오른쪽 화살표 설명선 21"/>
          <p:cNvSpPr/>
          <p:nvPr/>
        </p:nvSpPr>
        <p:spPr bwMode="auto">
          <a:xfrm flipH="1">
            <a:off x="5461846" y="3361159"/>
            <a:ext cx="3238270" cy="1938641"/>
          </a:xfrm>
          <a:prstGeom prst="rightArrowCallout">
            <a:avLst>
              <a:gd name="adj1" fmla="val 40433"/>
              <a:gd name="adj2" fmla="val 42637"/>
              <a:gd name="adj3" fmla="val 15971"/>
              <a:gd name="adj4" fmla="val 83596"/>
            </a:avLst>
          </a:prstGeom>
          <a:solidFill>
            <a:schemeClr val="accent1">
              <a:lumMod val="40000"/>
              <a:lumOff val="60000"/>
            </a:schemeClr>
          </a:solidFill>
          <a:ln w="9525" algn="ctr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 anchor="ctr">
            <a:noAutofit/>
          </a:bodyPr>
          <a:lstStyle/>
          <a:p>
            <a:pPr algn="ctr"/>
            <a:endParaRPr lang="ko-KR" altLang="en-US" sz="900" b="1" dirty="0" smtClean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3" name="직사각형 22"/>
          <p:cNvSpPr/>
          <p:nvPr/>
        </p:nvSpPr>
        <p:spPr bwMode="auto">
          <a:xfrm>
            <a:off x="5993475" y="3380751"/>
            <a:ext cx="2664037" cy="304853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algn="ctr">
            <a:noFill/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ko-KR" altLang="en-US" sz="1600" b="1" dirty="0" smtClean="0">
                <a:solidFill>
                  <a:schemeClr val="bg1">
                    <a:lumMod val="95000"/>
                  </a:schemeClr>
                </a:solidFill>
              </a:rPr>
              <a:t>정책적  측면</a:t>
            </a:r>
          </a:p>
        </p:txBody>
      </p:sp>
      <p:sp>
        <p:nvSpPr>
          <p:cNvPr id="24" name="위쪽 화살표 설명선 23"/>
          <p:cNvSpPr/>
          <p:nvPr/>
        </p:nvSpPr>
        <p:spPr bwMode="auto">
          <a:xfrm flipV="1">
            <a:off x="2595755" y="1300990"/>
            <a:ext cx="3917016" cy="2020713"/>
          </a:xfrm>
          <a:prstGeom prst="upArrowCallout">
            <a:avLst>
              <a:gd name="adj1" fmla="val 61995"/>
              <a:gd name="adj2" fmla="val 66368"/>
              <a:gd name="adj3" fmla="val 16229"/>
              <a:gd name="adj4" fmla="val 75813"/>
            </a:avLst>
          </a:prstGeom>
          <a:solidFill>
            <a:schemeClr val="accent1">
              <a:lumMod val="40000"/>
              <a:lumOff val="60000"/>
            </a:schemeClr>
          </a:solidFill>
          <a:ln w="9525" algn="ctr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 anchor="ctr">
            <a:noAutofit/>
          </a:bodyPr>
          <a:lstStyle/>
          <a:p>
            <a:pPr algn="ctr"/>
            <a:endParaRPr lang="ko-KR" altLang="en-US" sz="900" b="1" dirty="0" smtClean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5" name="직사각형 24"/>
          <p:cNvSpPr/>
          <p:nvPr/>
        </p:nvSpPr>
        <p:spPr bwMode="auto">
          <a:xfrm>
            <a:off x="2595755" y="1319473"/>
            <a:ext cx="3917016" cy="341386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algn="ctr">
            <a:noFill/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ko-KR" altLang="en-US" sz="1600" b="1" dirty="0" smtClean="0">
                <a:solidFill>
                  <a:schemeClr val="bg1">
                    <a:lumMod val="95000"/>
                  </a:schemeClr>
                </a:solidFill>
              </a:rPr>
              <a:t>기술적 측면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568104" y="1703088"/>
            <a:ext cx="4381153" cy="125657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90488" indent="-90488" fontAlgn="auto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ko-KR" altLang="en-US" sz="1400" b="1" kern="0" dirty="0" smtClean="0">
                <a:solidFill>
                  <a:srgbClr val="000000"/>
                </a:solidFill>
                <a:latin typeface="+mj-ea"/>
                <a:ea typeface="+mj-ea"/>
              </a:rPr>
              <a:t> 충전인프라에 연결되는 기기 및 시스템간 </a:t>
            </a:r>
            <a:endParaRPr lang="en-US" altLang="ko-KR" sz="1400" b="1" kern="0" dirty="0" smtClean="0">
              <a:solidFill>
                <a:srgbClr val="000000"/>
              </a:solidFill>
              <a:latin typeface="+mj-ea"/>
              <a:ea typeface="+mj-ea"/>
            </a:endParaRPr>
          </a:p>
          <a:p>
            <a:pPr marL="90488" indent="-90488" fontAlgn="auto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400" b="1" kern="0" dirty="0" smtClean="0">
                <a:solidFill>
                  <a:srgbClr val="000000"/>
                </a:solidFill>
                <a:latin typeface="+mj-ea"/>
                <a:ea typeface="+mj-ea"/>
              </a:rPr>
              <a:t>   </a:t>
            </a:r>
            <a:r>
              <a:rPr lang="ko-KR" altLang="en-US" sz="1400" b="1" kern="0" dirty="0" smtClean="0">
                <a:solidFill>
                  <a:srgbClr val="000000"/>
                </a:solidFill>
                <a:latin typeface="+mj-ea"/>
                <a:ea typeface="+mj-ea"/>
              </a:rPr>
              <a:t> </a:t>
            </a:r>
            <a:r>
              <a:rPr lang="ko-KR" altLang="en-US" sz="1400" b="1" kern="0" dirty="0" err="1" smtClean="0">
                <a:solidFill>
                  <a:srgbClr val="000000"/>
                </a:solidFill>
                <a:latin typeface="+mj-ea"/>
                <a:ea typeface="+mj-ea"/>
              </a:rPr>
              <a:t>상호운용성</a:t>
            </a:r>
            <a:r>
              <a:rPr lang="ko-KR" altLang="en-US" sz="1400" b="1" kern="0" dirty="0" smtClean="0">
                <a:solidFill>
                  <a:srgbClr val="000000"/>
                </a:solidFill>
                <a:latin typeface="+mj-ea"/>
                <a:ea typeface="+mj-ea"/>
              </a:rPr>
              <a:t> 확보가 필요 </a:t>
            </a:r>
            <a:endParaRPr lang="en-US" altLang="ko-KR" sz="1400" b="1" kern="0" dirty="0" smtClean="0">
              <a:solidFill>
                <a:srgbClr val="000000"/>
              </a:solidFill>
              <a:latin typeface="+mj-ea"/>
              <a:ea typeface="+mj-ea"/>
            </a:endParaRPr>
          </a:p>
          <a:p>
            <a:pPr marL="90488" indent="-90488" fontAlgn="auto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endParaRPr lang="en-US" altLang="ko-KR" sz="300" b="1" kern="0" dirty="0" smtClean="0">
              <a:solidFill>
                <a:srgbClr val="000000"/>
              </a:solidFill>
              <a:latin typeface="+mj-ea"/>
              <a:ea typeface="+mj-ea"/>
            </a:endParaRPr>
          </a:p>
          <a:p>
            <a:pPr marL="90488" indent="-90488" fontAlgn="auto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US" altLang="ko-KR" sz="1400" b="1" kern="0" dirty="0" smtClean="0">
                <a:solidFill>
                  <a:srgbClr val="000000"/>
                </a:solidFill>
                <a:latin typeface="+mj-ea"/>
                <a:ea typeface="+mj-ea"/>
              </a:rPr>
              <a:t> </a:t>
            </a:r>
            <a:r>
              <a:rPr lang="ko-KR" altLang="en-US" sz="1400" b="1" kern="0" dirty="0" smtClean="0">
                <a:solidFill>
                  <a:srgbClr val="000000"/>
                </a:solidFill>
                <a:latin typeface="+mj-ea"/>
                <a:ea typeface="+mj-ea"/>
              </a:rPr>
              <a:t>기술을 선점하기 위한 국제표준화 활동과 </a:t>
            </a:r>
            <a:endParaRPr lang="en-US" altLang="ko-KR" sz="1400" b="1" kern="0" dirty="0" smtClean="0">
              <a:solidFill>
                <a:srgbClr val="000000"/>
              </a:solidFill>
              <a:latin typeface="+mj-ea"/>
              <a:ea typeface="+mj-ea"/>
            </a:endParaRPr>
          </a:p>
          <a:p>
            <a:pPr marL="90488" indent="-90488" fontAlgn="auto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400" b="1" kern="0" dirty="0" smtClean="0">
                <a:solidFill>
                  <a:srgbClr val="000000"/>
                </a:solidFill>
                <a:latin typeface="+mj-ea"/>
                <a:ea typeface="+mj-ea"/>
              </a:rPr>
              <a:t>    </a:t>
            </a:r>
            <a:r>
              <a:rPr lang="ko-KR" altLang="en-US" sz="1400" b="1" kern="0" dirty="0" smtClean="0">
                <a:solidFill>
                  <a:srgbClr val="000000"/>
                </a:solidFill>
                <a:latin typeface="+mj-ea"/>
                <a:ea typeface="+mj-ea"/>
              </a:rPr>
              <a:t>병행하여 시험인증 인프라 구축이 요구</a:t>
            </a:r>
            <a:endParaRPr lang="en-US" altLang="ko-KR" sz="1400" b="1" kern="0" dirty="0" smtClean="0">
              <a:solidFill>
                <a:srgbClr val="000000"/>
              </a:solidFill>
              <a:latin typeface="+mj-ea"/>
              <a:ea typeface="+mj-ea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000804" y="3701537"/>
            <a:ext cx="2663801" cy="172506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ko-KR" altLang="en-US" sz="1400" b="1" kern="0" dirty="0" smtClean="0">
                <a:solidFill>
                  <a:srgbClr val="000000"/>
                </a:solidFill>
                <a:latin typeface="+mj-ea"/>
                <a:ea typeface="+mj-ea"/>
              </a:rPr>
              <a:t> 온실가스 감축</a:t>
            </a:r>
            <a:r>
              <a:rPr lang="en-US" altLang="ko-KR" sz="1400" b="1" kern="0" dirty="0" smtClean="0">
                <a:solidFill>
                  <a:srgbClr val="000000"/>
                </a:solidFill>
                <a:latin typeface="+mj-ea"/>
                <a:ea typeface="+mj-ea"/>
              </a:rPr>
              <a:t>, </a:t>
            </a:r>
            <a:r>
              <a:rPr lang="ko-KR" altLang="en-US" sz="1400" b="1" kern="0" dirty="0" smtClean="0">
                <a:solidFill>
                  <a:srgbClr val="000000"/>
                </a:solidFill>
                <a:latin typeface="+mj-ea"/>
                <a:ea typeface="+mj-ea"/>
              </a:rPr>
              <a:t>에너지 사용</a:t>
            </a:r>
            <a:endParaRPr lang="en-US" altLang="ko-KR" sz="1400" b="1" kern="0" dirty="0" smtClean="0">
              <a:solidFill>
                <a:srgbClr val="000000"/>
              </a:solidFill>
              <a:latin typeface="+mj-ea"/>
              <a:ea typeface="+mj-ea"/>
            </a:endParaRPr>
          </a:p>
          <a:p>
            <a:pPr fontAlgn="auto" latinLnBrk="0">
              <a:spcBef>
                <a:spcPts val="0"/>
              </a:spcBef>
              <a:spcAft>
                <a:spcPts val="0"/>
              </a:spcAft>
            </a:pPr>
            <a:r>
              <a:rPr lang="en-US" altLang="ko-KR" sz="1400" b="1" kern="0" dirty="0" smtClean="0">
                <a:solidFill>
                  <a:srgbClr val="000000"/>
                </a:solidFill>
                <a:latin typeface="+mj-ea"/>
                <a:ea typeface="+mj-ea"/>
              </a:rPr>
              <a:t>   </a:t>
            </a:r>
            <a:r>
              <a:rPr lang="ko-KR" altLang="en-US" sz="1400" b="1" kern="0" dirty="0" smtClean="0">
                <a:solidFill>
                  <a:srgbClr val="000000"/>
                </a:solidFill>
                <a:latin typeface="+mj-ea"/>
                <a:ea typeface="+mj-ea"/>
              </a:rPr>
              <a:t>효율화 및 전력피크 저감 </a:t>
            </a:r>
            <a:endParaRPr lang="en-US" altLang="ko-KR" sz="1400" b="1" kern="0" dirty="0" smtClean="0">
              <a:solidFill>
                <a:srgbClr val="000000"/>
              </a:solidFill>
              <a:latin typeface="+mj-ea"/>
              <a:ea typeface="+mj-ea"/>
            </a:endParaRPr>
          </a:p>
          <a:p>
            <a:pPr fontAlgn="auto" latinLnBrk="0">
              <a:spcBef>
                <a:spcPts val="0"/>
              </a:spcBef>
              <a:spcAft>
                <a:spcPts val="0"/>
              </a:spcAft>
            </a:pPr>
            <a:r>
              <a:rPr lang="en-US" altLang="ko-KR" sz="1400" b="1" kern="0" dirty="0" smtClean="0">
                <a:solidFill>
                  <a:srgbClr val="000000"/>
                </a:solidFill>
                <a:latin typeface="+mj-ea"/>
                <a:ea typeface="+mj-ea"/>
              </a:rPr>
              <a:t>   - </a:t>
            </a:r>
            <a:r>
              <a:rPr lang="ko-KR" altLang="en-US" sz="1400" b="1" kern="0" dirty="0" smtClean="0">
                <a:solidFill>
                  <a:srgbClr val="000000"/>
                </a:solidFill>
                <a:latin typeface="+mj-ea"/>
                <a:ea typeface="+mj-ea"/>
              </a:rPr>
              <a:t>전기자동차 활성화 및 </a:t>
            </a:r>
            <a:endParaRPr lang="en-US" altLang="ko-KR" sz="1400" b="1" kern="0" dirty="0" smtClean="0">
              <a:solidFill>
                <a:srgbClr val="000000"/>
              </a:solidFill>
              <a:latin typeface="+mj-ea"/>
              <a:ea typeface="+mj-ea"/>
            </a:endParaRPr>
          </a:p>
          <a:p>
            <a:pPr fontAlgn="auto" latinLnBrk="0">
              <a:spcBef>
                <a:spcPts val="0"/>
              </a:spcBef>
              <a:spcAft>
                <a:spcPts val="0"/>
              </a:spcAft>
            </a:pPr>
            <a:r>
              <a:rPr lang="en-US" altLang="ko-KR" sz="1400" b="1" kern="0" dirty="0" smtClean="0">
                <a:solidFill>
                  <a:srgbClr val="000000"/>
                </a:solidFill>
                <a:latin typeface="+mj-ea"/>
                <a:ea typeface="+mj-ea"/>
              </a:rPr>
              <a:t>     </a:t>
            </a:r>
            <a:r>
              <a:rPr lang="ko-KR" altLang="en-US" sz="1400" b="1" kern="0" dirty="0" smtClean="0">
                <a:solidFill>
                  <a:srgbClr val="000000"/>
                </a:solidFill>
                <a:latin typeface="+mj-ea"/>
                <a:ea typeface="+mj-ea"/>
              </a:rPr>
              <a:t>충전인프라 구축  </a:t>
            </a:r>
            <a:endParaRPr lang="en-US" altLang="ko-KR" sz="1400" b="1" kern="0" dirty="0" smtClean="0">
              <a:solidFill>
                <a:srgbClr val="000000"/>
              </a:solidFill>
              <a:latin typeface="+mj-ea"/>
              <a:ea typeface="+mj-ea"/>
            </a:endParaRPr>
          </a:p>
          <a:p>
            <a:pPr fontAlgn="auto" latinLnBrk="0">
              <a:spcBef>
                <a:spcPts val="0"/>
              </a:spcBef>
              <a:spcAft>
                <a:spcPts val="0"/>
              </a:spcAft>
            </a:pPr>
            <a:endParaRPr lang="en-US" altLang="ko-KR" sz="800" b="1" kern="0" dirty="0" smtClean="0">
              <a:solidFill>
                <a:srgbClr val="000000"/>
              </a:solidFill>
              <a:latin typeface="+mj-ea"/>
              <a:ea typeface="+mj-ea"/>
            </a:endParaRPr>
          </a:p>
          <a:p>
            <a:pPr fontAlgn="auto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ko-KR" altLang="en-US" sz="1400" b="1" kern="0" dirty="0" smtClean="0">
                <a:solidFill>
                  <a:srgbClr val="000000"/>
                </a:solidFill>
                <a:latin typeface="+mj-ea"/>
                <a:ea typeface="+mj-ea"/>
              </a:rPr>
              <a:t> </a:t>
            </a:r>
            <a:r>
              <a:rPr lang="ko-KR" altLang="en-US" sz="1400" b="1" kern="0" dirty="0" err="1" smtClean="0">
                <a:solidFill>
                  <a:srgbClr val="000000"/>
                </a:solidFill>
                <a:latin typeface="+mj-ea"/>
                <a:ea typeface="+mj-ea"/>
              </a:rPr>
              <a:t>지능형전력망법에</a:t>
            </a:r>
            <a:r>
              <a:rPr lang="ko-KR" altLang="en-US" sz="1400" b="1" kern="0" dirty="0" smtClean="0">
                <a:solidFill>
                  <a:srgbClr val="000000"/>
                </a:solidFill>
                <a:latin typeface="+mj-ea"/>
                <a:ea typeface="+mj-ea"/>
              </a:rPr>
              <a:t> 따른 </a:t>
            </a:r>
            <a:endParaRPr lang="en-US" altLang="ko-KR" sz="1400" b="1" kern="0" dirty="0" smtClean="0">
              <a:solidFill>
                <a:srgbClr val="000000"/>
              </a:solidFill>
              <a:latin typeface="+mj-ea"/>
              <a:ea typeface="+mj-ea"/>
            </a:endParaRPr>
          </a:p>
          <a:p>
            <a:pPr fontAlgn="auto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400" b="1" kern="0" dirty="0" smtClean="0">
                <a:solidFill>
                  <a:srgbClr val="000000"/>
                </a:solidFill>
                <a:latin typeface="+mj-ea"/>
                <a:ea typeface="+mj-ea"/>
              </a:rPr>
              <a:t>    </a:t>
            </a:r>
            <a:r>
              <a:rPr lang="ko-KR" altLang="en-US" sz="1400" b="1" kern="0" dirty="0" err="1" smtClean="0">
                <a:solidFill>
                  <a:srgbClr val="000000"/>
                </a:solidFill>
                <a:latin typeface="+mj-ea"/>
                <a:ea typeface="+mj-ea"/>
              </a:rPr>
              <a:t>상호운용성</a:t>
            </a:r>
            <a:r>
              <a:rPr lang="ko-KR" altLang="en-US" sz="1400" b="1" kern="0" dirty="0" smtClean="0">
                <a:solidFill>
                  <a:srgbClr val="000000"/>
                </a:solidFill>
                <a:latin typeface="+mj-ea"/>
                <a:ea typeface="+mj-ea"/>
              </a:rPr>
              <a:t> 인증제도 시행</a:t>
            </a:r>
            <a:endParaRPr lang="en-US" altLang="ko-KR" sz="1400" b="1" kern="0" dirty="0" smtClean="0">
              <a:solidFill>
                <a:srgbClr val="000000"/>
              </a:solidFill>
              <a:latin typeface="+mj-ea"/>
              <a:ea typeface="+mj-ea"/>
            </a:endParaRPr>
          </a:p>
        </p:txBody>
      </p:sp>
      <p:sp>
        <p:nvSpPr>
          <p:cNvPr id="34" name="모서리가 둥근 직사각형 33"/>
          <p:cNvSpPr/>
          <p:nvPr/>
        </p:nvSpPr>
        <p:spPr>
          <a:xfrm>
            <a:off x="3902504" y="3559124"/>
            <a:ext cx="1477817" cy="1756470"/>
          </a:xfrm>
          <a:prstGeom prst="roundRect">
            <a:avLst/>
          </a:prstGeom>
          <a:solidFill>
            <a:srgbClr val="FF3300"/>
          </a:solidFill>
          <a:ln w="9525" algn="ctr">
            <a:noFill/>
            <a:round/>
            <a:headEnd/>
            <a:tailEnd/>
          </a:ln>
          <a:effectLst/>
          <a:scene3d>
            <a:camera prst="orthographicFront"/>
            <a:lightRig rig="threePt" dir="t">
              <a:rot lat="0" lon="0" rev="0"/>
            </a:lightRig>
          </a:scene3d>
          <a:sp3d>
            <a:bevelT w="0" h="0" prst="relaxedInset"/>
            <a:bevelB w="0" h="0"/>
            <a:extrusionClr>
              <a:schemeClr val="tx1"/>
            </a:extrusionClr>
          </a:sp3d>
        </p:spPr>
        <p:txBody>
          <a:bodyPr wrap="square" rtlCol="0" anchor="ctr">
            <a:spAutoFit/>
          </a:bodyPr>
          <a:lstStyle/>
          <a:p>
            <a:pPr algn="ctr"/>
            <a:endParaRPr lang="en-US" altLang="ko-KR" sz="900" b="1" dirty="0" smtClean="0">
              <a:solidFill>
                <a:schemeClr val="bg1">
                  <a:lumMod val="95000"/>
                </a:schemeClr>
              </a:solidFill>
              <a:latin typeface="Arial" pitchFamily="34" charset="0"/>
            </a:endParaRPr>
          </a:p>
          <a:p>
            <a:pPr algn="ctr"/>
            <a:endParaRPr lang="en-US" altLang="ko-KR" sz="900" b="1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endParaRPr lang="en-US" altLang="ko-KR" sz="900" b="1" dirty="0" smtClean="0">
              <a:solidFill>
                <a:schemeClr val="bg1">
                  <a:lumMod val="95000"/>
                </a:schemeClr>
              </a:solidFill>
              <a:latin typeface="Arial" pitchFamily="34" charset="0"/>
            </a:endParaRPr>
          </a:p>
          <a:p>
            <a:pPr algn="ctr"/>
            <a:endParaRPr lang="en-US" altLang="ko-KR" sz="900" b="1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endParaRPr lang="en-US" altLang="ko-KR" sz="900" b="1" dirty="0" smtClean="0">
              <a:solidFill>
                <a:schemeClr val="bg1">
                  <a:lumMod val="95000"/>
                </a:schemeClr>
              </a:solidFill>
              <a:latin typeface="Arial" pitchFamily="34" charset="0"/>
            </a:endParaRPr>
          </a:p>
          <a:p>
            <a:pPr algn="ctr"/>
            <a:endParaRPr lang="en-US" altLang="ko-KR" sz="900" b="1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endParaRPr lang="en-US" altLang="ko-KR" sz="900" b="1" dirty="0" smtClean="0">
              <a:solidFill>
                <a:schemeClr val="bg1">
                  <a:lumMod val="95000"/>
                </a:schemeClr>
              </a:solidFill>
              <a:latin typeface="Arial" pitchFamily="34" charset="0"/>
            </a:endParaRPr>
          </a:p>
          <a:p>
            <a:pPr algn="ctr"/>
            <a:endParaRPr lang="en-US" altLang="ko-KR" sz="900" b="1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endParaRPr lang="en-US" altLang="ko-KR" sz="900" b="1" dirty="0" smtClean="0">
              <a:solidFill>
                <a:schemeClr val="bg1">
                  <a:lumMod val="95000"/>
                </a:schemeClr>
              </a:solidFill>
              <a:latin typeface="Arial" pitchFamily="34" charset="0"/>
            </a:endParaRPr>
          </a:p>
          <a:p>
            <a:pPr algn="ctr"/>
            <a:endParaRPr lang="en-US" altLang="ko-KR" sz="900" b="1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endParaRPr lang="ko-KR" altLang="en-US" sz="900" b="1" dirty="0" smtClean="0">
              <a:solidFill>
                <a:schemeClr val="bg1">
                  <a:lumMod val="95000"/>
                </a:schemeClr>
              </a:solidFill>
              <a:latin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919711" y="3824750"/>
            <a:ext cx="1442130" cy="127103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fontAlgn="auto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600" b="1" kern="0" dirty="0" smtClean="0">
                <a:solidFill>
                  <a:schemeClr val="bg1"/>
                </a:solidFill>
                <a:latin typeface="+mj-ea"/>
                <a:ea typeface="+mj-ea"/>
              </a:rPr>
              <a:t>국제수준의</a:t>
            </a:r>
            <a:endParaRPr lang="en-US" altLang="ko-KR" sz="1600" b="1" kern="0" dirty="0" smtClean="0">
              <a:solidFill>
                <a:schemeClr val="bg1"/>
              </a:solidFill>
              <a:latin typeface="+mj-ea"/>
              <a:ea typeface="+mj-ea"/>
            </a:endParaRPr>
          </a:p>
          <a:p>
            <a:pPr algn="ctr" fontAlgn="auto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600" b="1" kern="0" dirty="0" smtClean="0">
                <a:solidFill>
                  <a:schemeClr val="bg1"/>
                </a:solidFill>
                <a:latin typeface="+mj-ea"/>
                <a:ea typeface="+mj-ea"/>
              </a:rPr>
              <a:t>시험인증</a:t>
            </a:r>
            <a:endParaRPr lang="en-US" altLang="ko-KR" sz="1600" b="1" kern="0" dirty="0" smtClean="0">
              <a:solidFill>
                <a:schemeClr val="bg1"/>
              </a:solidFill>
              <a:latin typeface="+mj-ea"/>
              <a:ea typeface="+mj-ea"/>
            </a:endParaRPr>
          </a:p>
          <a:p>
            <a:pPr algn="ctr" fontAlgn="auto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600" b="1" kern="0" dirty="0" smtClean="0">
                <a:solidFill>
                  <a:schemeClr val="bg1"/>
                </a:solidFill>
                <a:latin typeface="+mj-ea"/>
                <a:ea typeface="+mj-ea"/>
              </a:rPr>
              <a:t>시스템</a:t>
            </a:r>
            <a:r>
              <a:rPr lang="en-US" altLang="ko-KR" sz="1600" b="1" kern="0" dirty="0" smtClean="0">
                <a:solidFill>
                  <a:schemeClr val="bg1"/>
                </a:solidFill>
                <a:latin typeface="+mj-ea"/>
                <a:ea typeface="+mj-ea"/>
              </a:rPr>
              <a:t> </a:t>
            </a:r>
            <a:r>
              <a:rPr lang="ko-KR" altLang="en-US" sz="1600" b="1" kern="0" dirty="0" smtClean="0">
                <a:solidFill>
                  <a:schemeClr val="bg1"/>
                </a:solidFill>
                <a:latin typeface="+mj-ea"/>
                <a:ea typeface="+mj-ea"/>
              </a:rPr>
              <a:t>구축</a:t>
            </a:r>
            <a:endParaRPr lang="en-US" altLang="ko-KR" sz="1600" b="1" kern="0" dirty="0" smtClean="0">
              <a:solidFill>
                <a:schemeClr val="bg1"/>
              </a:solidFill>
              <a:latin typeface="+mj-ea"/>
              <a:ea typeface="+mj-ea"/>
            </a:endParaRPr>
          </a:p>
          <a:p>
            <a:pPr algn="ctr" fontAlgn="auto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sz="1600" b="1" kern="0" dirty="0" smtClean="0">
              <a:solidFill>
                <a:schemeClr val="bg1"/>
              </a:solidFill>
              <a:latin typeface="+mj-ea"/>
              <a:ea typeface="+mj-ea"/>
            </a:endParaRPr>
          </a:p>
          <a:p>
            <a:pPr algn="ctr" fontAlgn="auto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sz="1600" b="1" kern="0" dirty="0" smtClean="0">
              <a:solidFill>
                <a:schemeClr val="bg1"/>
              </a:solidFill>
              <a:latin typeface="+mj-ea"/>
              <a:ea typeface="+mj-ea"/>
            </a:endParaRPr>
          </a:p>
          <a:p>
            <a:pPr algn="ctr" fontAlgn="auto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ko-KR" altLang="en-US" sz="1600" b="1" kern="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3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543964" y="6356386"/>
            <a:ext cx="2133600" cy="365125"/>
          </a:xfrm>
        </p:spPr>
        <p:txBody>
          <a:bodyPr/>
          <a:lstStyle/>
          <a:p>
            <a:fld id="{D5BBC35B-A44B-4119-B8DA-DE9E3DFADA20}" type="slidenum">
              <a:rPr kumimoji="0" lang="en-US" b="1" smtClean="0">
                <a:solidFill>
                  <a:schemeClr val="tx1"/>
                </a:solidFill>
              </a:rPr>
              <a:pPr/>
              <a:t>10</a:t>
            </a:fld>
            <a:endParaRPr kumimoji="0" lang="en-US" b="1" dirty="0">
              <a:solidFill>
                <a:schemeClr val="tx1"/>
              </a:solidFill>
            </a:endParaRPr>
          </a:p>
        </p:txBody>
      </p:sp>
      <p:graphicFrame>
        <p:nvGraphicFramePr>
          <p:cNvPr id="16" name="표 15"/>
          <p:cNvGraphicFramePr>
            <a:graphicFrameLocks noGrp="1"/>
          </p:cNvGraphicFramePr>
          <p:nvPr/>
        </p:nvGraphicFramePr>
        <p:xfrm>
          <a:off x="1772399" y="5692741"/>
          <a:ext cx="5710752" cy="866691"/>
        </p:xfrm>
        <a:graphic>
          <a:graphicData uri="http://schemas.openxmlformats.org/drawingml/2006/table">
            <a:tbl>
              <a:tblPr/>
              <a:tblGrid>
                <a:gridCol w="1460016"/>
                <a:gridCol w="529333"/>
                <a:gridCol w="1498794"/>
                <a:gridCol w="606890"/>
                <a:gridCol w="1615719"/>
              </a:tblGrid>
              <a:tr h="8666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>
                          <a:solidFill>
                            <a:srgbClr val="000000"/>
                          </a:solidFill>
                          <a:latin typeface="맑은 고딕"/>
                        </a:rPr>
                        <a:t>표준에 대한 </a:t>
                      </a:r>
                      <a:endParaRPr lang="ko-KR" altLang="en-US" sz="18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>
                          <a:solidFill>
                            <a:srgbClr val="000000"/>
                          </a:solidFill>
                          <a:latin typeface="맑은 고딕"/>
                        </a:rPr>
                        <a:t>검증</a:t>
                      </a:r>
                      <a:endParaRPr lang="ko-KR" altLang="en-US" sz="18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DC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+</a:t>
                      </a:r>
                      <a:endParaRPr lang="en-US" sz="18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>
                          <a:solidFill>
                            <a:srgbClr val="000000"/>
                          </a:solidFill>
                          <a:latin typeface="맑은 고딕"/>
                        </a:rPr>
                        <a:t>제품 </a:t>
                      </a:r>
                      <a:endParaRPr lang="ko-KR" altLang="en-US" sz="18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>
                          <a:solidFill>
                            <a:srgbClr val="000000"/>
                          </a:solidFill>
                          <a:latin typeface="맑은 고딕"/>
                        </a:rPr>
                        <a:t>판매 및 수출</a:t>
                      </a:r>
                      <a:endParaRPr lang="ko-KR" altLang="en-US" sz="18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+</a:t>
                      </a:r>
                      <a:endParaRPr lang="en-US" sz="18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>
                          <a:solidFill>
                            <a:srgbClr val="000000"/>
                          </a:solidFill>
                          <a:latin typeface="맑은 고딕"/>
                        </a:rPr>
                        <a:t>표준화 활동 </a:t>
                      </a:r>
                      <a:endParaRPr lang="ko-KR" altLang="en-US" sz="18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C5F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3" descr="0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9563" y="1579568"/>
            <a:ext cx="8408987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utoShape 21"/>
          <p:cNvSpPr>
            <a:spLocks noChangeArrowheads="1"/>
          </p:cNvSpPr>
          <p:nvPr/>
        </p:nvSpPr>
        <p:spPr bwMode="auto">
          <a:xfrm>
            <a:off x="1772811" y="3171847"/>
            <a:ext cx="6000750" cy="504825"/>
          </a:xfrm>
          <a:prstGeom prst="roundRect">
            <a:avLst>
              <a:gd name="adj" fmla="val 16667"/>
            </a:avLst>
          </a:prstGeom>
          <a:noFill/>
          <a:ln w="6350" algn="ctr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altLang="ko-KR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3. </a:t>
            </a:r>
            <a:r>
              <a:rPr lang="ko-KR" altLang="en-US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국내</a:t>
            </a:r>
            <a:r>
              <a:rPr lang="ko-KR" altLang="en-US" b="1" kern="0" dirty="0" smtClean="0">
                <a:solidFill>
                  <a:srgbClr val="000000"/>
                </a:solidFill>
                <a:latin typeface="맑은 고딕"/>
                <a:ea typeface="맑은 고딕"/>
              </a:rPr>
              <a:t>∙</a:t>
            </a:r>
            <a:r>
              <a:rPr lang="ko-KR" altLang="en-US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외 현황</a:t>
            </a:r>
            <a:endParaRPr lang="ko-KR" altLang="en-US" dirty="0">
              <a:solidFill>
                <a:srgbClr val="00103E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7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553200" y="6356386"/>
            <a:ext cx="2133600" cy="365125"/>
          </a:xfrm>
        </p:spPr>
        <p:txBody>
          <a:bodyPr/>
          <a:lstStyle/>
          <a:p>
            <a:fld id="{D5BBC35B-A44B-4119-B8DA-DE9E3DFADA20}" type="slidenum">
              <a:rPr kumimoji="0" lang="en-US" b="1" smtClean="0">
                <a:solidFill>
                  <a:schemeClr val="tx1"/>
                </a:solidFill>
              </a:rPr>
              <a:pPr/>
              <a:t>11</a:t>
            </a:fld>
            <a:endParaRPr kumimoji="0" lang="en-US" b="1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09986"/>
            <a:ext cx="8229600" cy="593578"/>
          </a:xfrm>
        </p:spPr>
        <p:txBody>
          <a:bodyPr>
            <a:normAutofit/>
          </a:bodyPr>
          <a:lstStyle/>
          <a:p>
            <a:pPr algn="l"/>
            <a:r>
              <a:rPr lang="ko-KR" altLang="en-US" sz="3200" dirty="0" smtClean="0"/>
              <a:t>국제표준동향</a:t>
            </a:r>
            <a:endParaRPr lang="ko-KR" altLang="en-US" sz="3200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b="1" smtClean="0">
                <a:solidFill>
                  <a:schemeClr val="tx1"/>
                </a:solidFill>
              </a:rPr>
              <a:pPr/>
              <a:t>12</a:t>
            </a:fld>
            <a:endParaRPr kumimoji="0" lang="en-US" b="1" dirty="0">
              <a:solidFill>
                <a:schemeClr val="tx1"/>
              </a:solidFill>
            </a:endParaRPr>
          </a:p>
        </p:txBody>
      </p:sp>
      <p:pic>
        <p:nvPicPr>
          <p:cNvPr id="121859" name="_x122479152" descr="EMB00000980074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36915" y="1101012"/>
            <a:ext cx="6372807" cy="3200398"/>
          </a:xfrm>
          <a:prstGeom prst="rect">
            <a:avLst/>
          </a:prstGeom>
          <a:noFill/>
        </p:spPr>
      </p:pic>
      <p:graphicFrame>
        <p:nvGraphicFramePr>
          <p:cNvPr id="10" name="표 9"/>
          <p:cNvGraphicFramePr>
            <a:graphicFrameLocks noGrp="1"/>
          </p:cNvGraphicFramePr>
          <p:nvPr/>
        </p:nvGraphicFramePr>
        <p:xfrm>
          <a:off x="737219" y="4420248"/>
          <a:ext cx="7678815" cy="2064564"/>
        </p:xfrm>
        <a:graphic>
          <a:graphicData uri="http://schemas.openxmlformats.org/drawingml/2006/table">
            <a:tbl>
              <a:tblPr/>
              <a:tblGrid>
                <a:gridCol w="2538906"/>
                <a:gridCol w="1881804"/>
                <a:gridCol w="3258105"/>
              </a:tblGrid>
              <a:tr h="287632">
                <a:tc>
                  <a:txBody>
                    <a:bodyPr/>
                    <a:lstStyle/>
                    <a:p>
                      <a:pPr marL="54610" marR="6350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+mn-lt"/>
                        </a:rPr>
                        <a:t>표준번호</a:t>
                      </a:r>
                    </a:p>
                  </a:txBody>
                  <a:tcPr marL="11626" marR="11626" marT="11626" marB="116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4610" marR="6350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+mn-lt"/>
                        </a:rPr>
                        <a:t>주요내용</a:t>
                      </a:r>
                      <a:endParaRPr lang="ko-KR" altLang="en-US" sz="14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1626" marR="11626" marT="11626" marB="116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4610" marR="6350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+mn-lt"/>
                        </a:rPr>
                        <a:t>비 고</a:t>
                      </a:r>
                      <a:endParaRPr lang="ko-KR" altLang="en-US" sz="14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1626" marR="11626" marT="11626" marB="116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992">
                <a:tc>
                  <a:txBody>
                    <a:bodyPr/>
                    <a:lstStyle/>
                    <a:p>
                      <a:pPr marL="0" marR="635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  IEC 61851-1:2010.11 (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2</a:t>
                      </a: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판</a:t>
                      </a:r>
                      <a:r>
                        <a:rPr lang="en-US" altLang="ko-KR" sz="14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)</a:t>
                      </a:r>
                      <a:endParaRPr lang="ko-KR" altLang="en-US" sz="14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1626" marR="11626" marT="11626" marB="116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0" marR="1270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+mn-lt"/>
                        </a:rPr>
                        <a:t>충전기 기본규격</a:t>
                      </a:r>
                      <a:endParaRPr lang="ko-KR" altLang="en-US" sz="14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1626" marR="11626" marT="11626" marB="116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0" marR="1270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+mn-lt"/>
                        </a:rPr>
                        <a:t>완료</a:t>
                      </a:r>
                      <a:endParaRPr lang="ko-KR" altLang="en-US" sz="14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1626" marR="11626" marT="11626" marB="116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992">
                <a:tc>
                  <a:txBody>
                    <a:bodyPr/>
                    <a:lstStyle/>
                    <a:p>
                      <a:pPr marL="0" marR="635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  IEC 61851-22:2001.05 (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1</a:t>
                      </a: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판</a:t>
                      </a:r>
                      <a:r>
                        <a:rPr lang="en-US" altLang="ko-KR" sz="14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) </a:t>
                      </a:r>
                      <a:endParaRPr lang="ko-KR" altLang="en-US" sz="14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1626" marR="11626" marT="11626" marB="116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0" marR="1270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교류충전기</a:t>
                      </a:r>
                      <a:endParaRPr lang="ko-KR" altLang="en-US" sz="14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1626" marR="11626" marT="11626" marB="116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0" marR="1270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개정중</a:t>
                      </a:r>
                      <a:r>
                        <a:rPr lang="en-US" altLang="ko-KR" sz="1400" b="1" dirty="0" smtClean="0">
                          <a:solidFill>
                            <a:srgbClr val="000000"/>
                          </a:solidFill>
                          <a:latin typeface="+mn-lt"/>
                        </a:rPr>
                        <a:t>(CD),</a:t>
                      </a:r>
                      <a:r>
                        <a:rPr lang="en-US" altLang="ko-KR" sz="1400" b="1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2012</a:t>
                      </a:r>
                      <a:r>
                        <a:rPr lang="ko-KR" altLang="en-US" sz="1400" b="1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년 </a:t>
                      </a:r>
                      <a:r>
                        <a:rPr lang="en-US" altLang="ko-KR" sz="1400" b="1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  <a:r>
                        <a:rPr lang="ko-KR" altLang="en-US" sz="1400" b="1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월 완성예정</a:t>
                      </a:r>
                      <a:r>
                        <a:rPr lang="en-US" altLang="ko-KR" sz="1400" b="1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endParaRPr lang="ko-KR" altLang="en-US" sz="14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1626" marR="11626" marT="11626" marB="116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992">
                <a:tc>
                  <a:txBody>
                    <a:bodyPr/>
                    <a:lstStyle/>
                    <a:p>
                      <a:pPr marL="0" marR="635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  IEC 61851-23 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1626" marR="11626" marT="11626" marB="116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0" marR="1270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직류충전기</a:t>
                      </a:r>
                      <a:endParaRPr lang="ko-KR" altLang="en-US" sz="14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1626" marR="11626" marT="11626" marB="116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0" marR="1270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제정중</a:t>
                      </a:r>
                      <a:r>
                        <a:rPr lang="en-US" altLang="ko-KR" sz="1400" b="1" dirty="0" smtClean="0">
                          <a:solidFill>
                            <a:srgbClr val="000000"/>
                          </a:solidFill>
                          <a:latin typeface="+mn-lt"/>
                        </a:rPr>
                        <a:t>(2CD),</a:t>
                      </a:r>
                      <a:r>
                        <a:rPr lang="en-US" altLang="ko-KR" sz="1400" b="1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2012</a:t>
                      </a:r>
                      <a:r>
                        <a:rPr lang="ko-KR" altLang="en-US" sz="1400" b="1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년 </a:t>
                      </a:r>
                      <a:r>
                        <a:rPr lang="en-US" altLang="ko-KR" sz="1400" b="1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11</a:t>
                      </a:r>
                      <a:r>
                        <a:rPr lang="ko-KR" altLang="en-US" sz="1400" b="1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월 완성예정</a:t>
                      </a:r>
                      <a:endParaRPr lang="ko-KR" altLang="en-US" sz="14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1626" marR="11626" marT="11626" marB="116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992">
                <a:tc>
                  <a:txBody>
                    <a:bodyPr/>
                    <a:lstStyle/>
                    <a:p>
                      <a:pPr marL="0" marR="635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  IEC 61851-24</a:t>
                      </a:r>
                      <a:endParaRPr lang="ko-KR" altLang="en-US" sz="14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1626" marR="11626" marT="11626" marB="116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0" marR="1270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+mn-lt"/>
                        </a:rPr>
                        <a:t>통신프로토콜</a:t>
                      </a:r>
                      <a:endParaRPr lang="ko-KR" altLang="en-US" sz="14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1626" marR="11626" marT="11626" marB="116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0" marR="12700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1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제정중</a:t>
                      </a:r>
                      <a:r>
                        <a:rPr lang="en-US" altLang="ko-KR" sz="1400" b="1" dirty="0" smtClean="0">
                          <a:solidFill>
                            <a:srgbClr val="000000"/>
                          </a:solidFill>
                          <a:latin typeface="+mn-lt"/>
                        </a:rPr>
                        <a:t>(ANW),</a:t>
                      </a:r>
                      <a:r>
                        <a:rPr lang="en-US" altLang="ko-KR" sz="1400" b="1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2013</a:t>
                      </a:r>
                      <a:r>
                        <a:rPr lang="ko-KR" altLang="en-US" sz="1400" b="1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년 </a:t>
                      </a:r>
                      <a:r>
                        <a:rPr lang="en-US" altLang="ko-KR" sz="1400" b="1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6</a:t>
                      </a:r>
                      <a:r>
                        <a:rPr lang="ko-KR" altLang="en-US" sz="1400" b="1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월 완성예정</a:t>
                      </a:r>
                      <a:endParaRPr lang="ko-KR" altLang="en-US" sz="14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1626" marR="11626" marT="11626" marB="116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992">
                <a:tc>
                  <a:txBody>
                    <a:bodyPr/>
                    <a:lstStyle/>
                    <a:p>
                      <a:pPr marL="0" marR="635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  ISO/IEC 15118-1</a:t>
                      </a:r>
                      <a:endParaRPr lang="ko-KR" altLang="en-US" sz="14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1626" marR="11626" marT="11626" marB="116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0" marR="1270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spc="0" dirty="0" smtClean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V2G </a:t>
                      </a:r>
                      <a:r>
                        <a:rPr lang="ko-KR" altLang="en-US" sz="1400" b="1" spc="0" dirty="0" smtClean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통신</a:t>
                      </a:r>
                      <a:r>
                        <a:rPr lang="en-US" altLang="ko-KR" sz="1400" b="1" spc="0" dirty="0" smtClean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- </a:t>
                      </a:r>
                      <a:r>
                        <a:rPr lang="ko-KR" altLang="en-US" sz="1400" b="1" spc="0" dirty="0" smtClean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일반사항</a:t>
                      </a:r>
                      <a:endParaRPr lang="ko-KR" altLang="en-US" sz="1400" b="1" spc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1626" marR="11626" marT="11626" marB="116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0" marR="12700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1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제정중</a:t>
                      </a:r>
                      <a:r>
                        <a:rPr lang="en-US" altLang="ko-KR" sz="1400" b="1" dirty="0" smtClean="0">
                          <a:solidFill>
                            <a:srgbClr val="000000"/>
                          </a:solidFill>
                          <a:latin typeface="+mn-lt"/>
                        </a:rPr>
                        <a:t>(2CD)</a:t>
                      </a:r>
                      <a:endParaRPr lang="ko-KR" altLang="en-US" sz="14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1626" marR="11626" marT="11626" marB="116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992">
                <a:tc>
                  <a:txBody>
                    <a:bodyPr/>
                    <a:lstStyle/>
                    <a:p>
                      <a:pPr marL="0" marR="635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  ISO/IEC 15118-2</a:t>
                      </a:r>
                      <a:endParaRPr lang="ko-KR" altLang="en-US" sz="14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1626" marR="11626" marT="11626" marB="116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0" marR="12700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spc="0" dirty="0" smtClean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V2G </a:t>
                      </a:r>
                      <a:r>
                        <a:rPr lang="ko-KR" altLang="en-US" sz="1400" b="1" spc="0" dirty="0" smtClean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통신</a:t>
                      </a:r>
                      <a:r>
                        <a:rPr lang="en-US" altLang="ko-KR" sz="1400" b="1" spc="0" dirty="0" smtClean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- </a:t>
                      </a:r>
                      <a:r>
                        <a:rPr lang="ko-KR" altLang="en-US" sz="1400" b="1" spc="0" dirty="0" smtClean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프로토콜</a:t>
                      </a:r>
                      <a:endParaRPr lang="ko-KR" altLang="en-US" sz="1400" b="1" spc="0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1626" marR="11626" marT="11626" marB="116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0" marR="12700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1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제정중</a:t>
                      </a:r>
                      <a:r>
                        <a:rPr lang="en-US" altLang="ko-KR" sz="1400" b="1" dirty="0" smtClean="0">
                          <a:solidFill>
                            <a:srgbClr val="000000"/>
                          </a:solidFill>
                          <a:latin typeface="+mn-lt"/>
                        </a:rPr>
                        <a:t>(1CD)</a:t>
                      </a:r>
                      <a:r>
                        <a:rPr lang="en-US" altLang="ko-KR" sz="1400" b="1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1626" marR="11626" marT="11626" marB="116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992">
                <a:tc>
                  <a:txBody>
                    <a:bodyPr/>
                    <a:lstStyle/>
                    <a:p>
                      <a:pPr marL="0" marR="635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  ISO/IEC 15118-3</a:t>
                      </a:r>
                      <a:endParaRPr lang="ko-KR" altLang="en-US" sz="14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1626" marR="11626" marT="11626" marB="116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0" marR="12700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spc="0" dirty="0" smtClean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V2G </a:t>
                      </a:r>
                      <a:r>
                        <a:rPr lang="ko-KR" altLang="en-US" sz="1400" b="1" spc="0" dirty="0" smtClean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통신</a:t>
                      </a:r>
                      <a:r>
                        <a:rPr lang="en-US" altLang="ko-KR" sz="1400" b="1" spc="0" dirty="0" smtClean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- </a:t>
                      </a:r>
                      <a:r>
                        <a:rPr lang="ko-KR" altLang="en-US" sz="1400" b="1" spc="0" dirty="0" err="1" smtClean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레이어</a:t>
                      </a:r>
                      <a:endParaRPr lang="ko-KR" altLang="en-US" sz="1400" b="1" spc="0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1626" marR="11626" marT="11626" marB="116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0" marR="12700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1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제정중</a:t>
                      </a:r>
                      <a:r>
                        <a:rPr lang="en-US" altLang="ko-KR" sz="1400" b="1" dirty="0" smtClean="0">
                          <a:solidFill>
                            <a:srgbClr val="000000"/>
                          </a:solidFill>
                          <a:latin typeface="+mn-lt"/>
                        </a:rPr>
                        <a:t>(1CD)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1626" marR="11626" marT="11626" marB="116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09986"/>
            <a:ext cx="8229600" cy="593578"/>
          </a:xfrm>
        </p:spPr>
        <p:txBody>
          <a:bodyPr>
            <a:normAutofit/>
          </a:bodyPr>
          <a:lstStyle/>
          <a:p>
            <a:pPr algn="l"/>
            <a:r>
              <a:rPr lang="ko-KR" altLang="en-US" sz="3200" dirty="0" smtClean="0"/>
              <a:t>국제시험인증동향</a:t>
            </a:r>
            <a:r>
              <a:rPr lang="en-US" altLang="ko-KR" sz="3200" dirty="0" smtClean="0"/>
              <a:t> </a:t>
            </a:r>
            <a:r>
              <a:rPr lang="ko-KR" altLang="en-US" sz="3200" dirty="0" smtClean="0"/>
              <a:t> </a:t>
            </a:r>
            <a:r>
              <a:rPr lang="en-US" altLang="ko-KR" sz="3200" dirty="0" smtClean="0"/>
              <a:t>- IEC</a:t>
            </a:r>
            <a:endParaRPr lang="ko-KR" altLang="en-US" sz="3200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b="1" smtClean="0">
                <a:solidFill>
                  <a:schemeClr val="tx1"/>
                </a:solidFill>
              </a:rPr>
              <a:pPr/>
              <a:t>13</a:t>
            </a:fld>
            <a:endParaRPr kumimoji="0" lang="en-US" b="1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05526" y="4887040"/>
            <a:ext cx="7253057" cy="169277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altLang="ko-KR" sz="1600" dirty="0" smtClean="0">
                <a:solidFill>
                  <a:schemeClr val="tx1"/>
                </a:solidFill>
              </a:rPr>
              <a:t>  ’08</a:t>
            </a:r>
            <a:r>
              <a:rPr lang="ko-KR" altLang="en-US" sz="1600" dirty="0" smtClean="0">
                <a:solidFill>
                  <a:schemeClr val="tx1"/>
                </a:solidFill>
              </a:rPr>
              <a:t>년 광범위한 </a:t>
            </a:r>
            <a:r>
              <a:rPr lang="ko-KR" altLang="en-US" sz="1600" dirty="0" err="1" smtClean="0">
                <a:solidFill>
                  <a:schemeClr val="tx1"/>
                </a:solidFill>
              </a:rPr>
              <a:t>스마트그리드</a:t>
            </a:r>
            <a:r>
              <a:rPr lang="ko-KR" altLang="en-US" sz="1600" dirty="0" smtClean="0">
                <a:solidFill>
                  <a:schemeClr val="tx1"/>
                </a:solidFill>
              </a:rPr>
              <a:t> 영역을 고려하여 </a:t>
            </a:r>
            <a:r>
              <a:rPr lang="ko-KR" altLang="en-US" sz="1600" dirty="0" err="1" smtClean="0">
                <a:solidFill>
                  <a:schemeClr val="tx1"/>
                </a:solidFill>
              </a:rPr>
              <a:t>상호운용성</a:t>
            </a:r>
            <a:r>
              <a:rPr lang="ko-KR" altLang="en-US" sz="1600" dirty="0" smtClean="0">
                <a:solidFill>
                  <a:schemeClr val="tx1"/>
                </a:solidFill>
              </a:rPr>
              <a:t> 요구사항 및           </a:t>
            </a:r>
            <a:endParaRPr lang="en-US" altLang="ko-KR" sz="1600" dirty="0" smtClean="0">
              <a:solidFill>
                <a:schemeClr val="tx1"/>
              </a:solidFill>
            </a:endParaRPr>
          </a:p>
          <a:p>
            <a:r>
              <a:rPr lang="en-US" altLang="ko-KR" sz="1600" dirty="0" smtClean="0">
                <a:solidFill>
                  <a:schemeClr val="tx1"/>
                </a:solidFill>
              </a:rPr>
              <a:t>    </a:t>
            </a:r>
            <a:r>
              <a:rPr lang="ko-KR" altLang="en-US" sz="1600" dirty="0" smtClean="0">
                <a:solidFill>
                  <a:schemeClr val="tx1"/>
                </a:solidFill>
              </a:rPr>
              <a:t>산업계 지원을 위해 </a:t>
            </a:r>
            <a:r>
              <a:rPr lang="en-US" altLang="ko-KR" sz="1600" dirty="0" smtClean="0">
                <a:solidFill>
                  <a:schemeClr val="tx1"/>
                </a:solidFill>
              </a:rPr>
              <a:t>IEC/SMB/SG3(</a:t>
            </a:r>
            <a:r>
              <a:rPr lang="ko-KR" altLang="en-US" sz="1600" dirty="0" err="1" smtClean="0">
                <a:solidFill>
                  <a:schemeClr val="tx1"/>
                </a:solidFill>
              </a:rPr>
              <a:t>스마트그리드</a:t>
            </a:r>
            <a:r>
              <a:rPr lang="en-US" altLang="ko-KR" sz="1600" dirty="0" smtClean="0">
                <a:solidFill>
                  <a:schemeClr val="tx1"/>
                </a:solidFill>
              </a:rPr>
              <a:t>) </a:t>
            </a:r>
            <a:r>
              <a:rPr lang="ko-KR" altLang="en-US" sz="1600" dirty="0" smtClean="0">
                <a:solidFill>
                  <a:schemeClr val="tx1"/>
                </a:solidFill>
              </a:rPr>
              <a:t>전략그룹을 신설</a:t>
            </a:r>
            <a:endParaRPr lang="en-US" altLang="ko-KR" sz="1600" dirty="0" smtClean="0">
              <a:solidFill>
                <a:schemeClr val="tx1"/>
              </a:solidFill>
            </a:endParaRPr>
          </a:p>
          <a:p>
            <a:endParaRPr lang="en-US" altLang="ko-KR" sz="800" dirty="0" smtClean="0">
              <a:solidFill>
                <a:schemeClr val="tx1"/>
              </a:solidFill>
            </a:endParaRPr>
          </a:p>
          <a:p>
            <a:r>
              <a:rPr lang="ko-KR" altLang="en-US" sz="1600" dirty="0" smtClean="0">
                <a:solidFill>
                  <a:schemeClr val="tx1"/>
                </a:solidFill>
              </a:rPr>
              <a:t>   </a:t>
            </a:r>
            <a:r>
              <a:rPr lang="en-US" altLang="ko-KR" sz="1600" dirty="0" smtClean="0">
                <a:solidFill>
                  <a:schemeClr val="tx1"/>
                </a:solidFill>
              </a:rPr>
              <a:t>* IEC</a:t>
            </a:r>
            <a:r>
              <a:rPr lang="ko-KR" altLang="en-US" sz="1600" dirty="0" smtClean="0">
                <a:solidFill>
                  <a:schemeClr val="tx1"/>
                </a:solidFill>
              </a:rPr>
              <a:t> </a:t>
            </a:r>
            <a:r>
              <a:rPr lang="en-US" altLang="ko-KR" sz="1600" dirty="0" smtClean="0">
                <a:solidFill>
                  <a:schemeClr val="tx1"/>
                </a:solidFill>
              </a:rPr>
              <a:t>Smart Grid </a:t>
            </a:r>
            <a:r>
              <a:rPr lang="ko-KR" altLang="en-US" sz="1600" dirty="0" err="1" smtClean="0">
                <a:solidFill>
                  <a:schemeClr val="tx1"/>
                </a:solidFill>
              </a:rPr>
              <a:t>로드맵</a:t>
            </a:r>
            <a:r>
              <a:rPr lang="en-US" altLang="ko-KR" sz="1600" dirty="0" smtClean="0">
                <a:solidFill>
                  <a:schemeClr val="tx1"/>
                </a:solidFill>
              </a:rPr>
              <a:t> </a:t>
            </a:r>
            <a:r>
              <a:rPr lang="ko-KR" altLang="en-US" sz="1600" dirty="0" smtClean="0">
                <a:solidFill>
                  <a:schemeClr val="tx1"/>
                </a:solidFill>
              </a:rPr>
              <a:t>발표 </a:t>
            </a:r>
            <a:r>
              <a:rPr lang="en-US" altLang="ko-KR" sz="1600" dirty="0" smtClean="0">
                <a:solidFill>
                  <a:schemeClr val="tx1"/>
                </a:solidFill>
              </a:rPr>
              <a:t>(2010</a:t>
            </a:r>
            <a:r>
              <a:rPr lang="ko-KR" altLang="en-US" sz="1600" dirty="0" smtClean="0">
                <a:solidFill>
                  <a:schemeClr val="tx1"/>
                </a:solidFill>
              </a:rPr>
              <a:t>년 </a:t>
            </a:r>
            <a:r>
              <a:rPr lang="en-US" altLang="ko-KR" sz="1600" dirty="0" smtClean="0">
                <a:solidFill>
                  <a:schemeClr val="tx1"/>
                </a:solidFill>
              </a:rPr>
              <a:t>6</a:t>
            </a:r>
            <a:r>
              <a:rPr lang="ko-KR" altLang="en-US" sz="1600" dirty="0" smtClean="0">
                <a:solidFill>
                  <a:schemeClr val="tx1"/>
                </a:solidFill>
              </a:rPr>
              <a:t>월</a:t>
            </a:r>
            <a:r>
              <a:rPr lang="en-US" altLang="ko-KR" sz="1600" dirty="0" smtClean="0">
                <a:solidFill>
                  <a:schemeClr val="tx1"/>
                </a:solidFill>
              </a:rPr>
              <a:t>)</a:t>
            </a:r>
          </a:p>
          <a:p>
            <a:endParaRPr lang="en-US" altLang="ko-KR" sz="800" dirty="0" smtClean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lang="en-US" altLang="ko-KR" sz="1600" dirty="0" smtClean="0">
                <a:solidFill>
                  <a:schemeClr val="tx1"/>
                </a:solidFill>
              </a:rPr>
              <a:t>  IEC</a:t>
            </a:r>
            <a:r>
              <a:rPr lang="ko-KR" altLang="en-US" sz="1600" dirty="0" smtClean="0">
                <a:solidFill>
                  <a:schemeClr val="tx1"/>
                </a:solidFill>
              </a:rPr>
              <a:t> 산하</a:t>
            </a:r>
            <a:r>
              <a:rPr lang="en-US" altLang="ko-KR" sz="1600" dirty="0" smtClean="0">
                <a:solidFill>
                  <a:schemeClr val="tx1"/>
                </a:solidFill>
              </a:rPr>
              <a:t> </a:t>
            </a:r>
            <a:r>
              <a:rPr lang="ko-KR" altLang="en-US" sz="1600" dirty="0" smtClean="0">
                <a:solidFill>
                  <a:schemeClr val="tx1"/>
                </a:solidFill>
              </a:rPr>
              <a:t>적합성평가위원회</a:t>
            </a:r>
            <a:r>
              <a:rPr lang="en-US" altLang="ko-KR" sz="1600" dirty="0" smtClean="0">
                <a:solidFill>
                  <a:schemeClr val="tx1"/>
                </a:solidFill>
              </a:rPr>
              <a:t>(CAB)</a:t>
            </a:r>
            <a:r>
              <a:rPr lang="ko-KR" altLang="en-US" sz="1600" dirty="0" smtClean="0">
                <a:solidFill>
                  <a:schemeClr val="tx1"/>
                </a:solidFill>
              </a:rPr>
              <a:t>는 </a:t>
            </a:r>
            <a:r>
              <a:rPr lang="en-US" altLang="ko-KR" sz="1600" dirty="0" smtClean="0">
                <a:solidFill>
                  <a:schemeClr val="tx1"/>
                </a:solidFill>
              </a:rPr>
              <a:t>IEC</a:t>
            </a:r>
            <a:r>
              <a:rPr lang="ko-KR" altLang="en-US" sz="1600" dirty="0" smtClean="0">
                <a:solidFill>
                  <a:schemeClr val="tx1"/>
                </a:solidFill>
              </a:rPr>
              <a:t> 적합성평가</a:t>
            </a:r>
            <a:r>
              <a:rPr lang="en-US" altLang="ko-KR" sz="1600" dirty="0" smtClean="0">
                <a:solidFill>
                  <a:schemeClr val="tx1"/>
                </a:solidFill>
              </a:rPr>
              <a:t> </a:t>
            </a:r>
            <a:r>
              <a:rPr lang="ko-KR" altLang="en-US" sz="1600" dirty="0" smtClean="0">
                <a:solidFill>
                  <a:schemeClr val="tx1"/>
                </a:solidFill>
              </a:rPr>
              <a:t>활동을 관리∙감독</a:t>
            </a:r>
            <a:endParaRPr lang="en-US" altLang="ko-KR" sz="1600" dirty="0" smtClean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endParaRPr lang="en-US" altLang="ko-KR" sz="800" dirty="0" smtClean="0">
              <a:solidFill>
                <a:schemeClr val="tx1"/>
              </a:solidFill>
            </a:endParaRPr>
          </a:p>
          <a:p>
            <a:r>
              <a:rPr lang="en-US" altLang="ko-KR" sz="1600" dirty="0" smtClean="0">
                <a:solidFill>
                  <a:schemeClr val="tx1"/>
                </a:solidFill>
                <a:latin typeface="맑은 고딕"/>
                <a:ea typeface="맑은 고딕"/>
              </a:rPr>
              <a:t>   * IECEE</a:t>
            </a:r>
            <a:r>
              <a:rPr lang="ko-KR" altLang="en-US" sz="1600" dirty="0" smtClean="0">
                <a:solidFill>
                  <a:schemeClr val="tx1"/>
                </a:solidFill>
                <a:latin typeface="맑은 고딕"/>
                <a:ea typeface="맑은 고딕"/>
              </a:rPr>
              <a:t> </a:t>
            </a:r>
            <a:r>
              <a:rPr lang="en-US" altLang="ko-KR" sz="1600" dirty="0" smtClean="0">
                <a:solidFill>
                  <a:schemeClr val="tx1"/>
                </a:solidFill>
                <a:latin typeface="맑은 고딕"/>
                <a:ea typeface="맑은 고딕"/>
              </a:rPr>
              <a:t>CB(certification</a:t>
            </a:r>
            <a:r>
              <a:rPr lang="ko-KR" altLang="en-US" sz="1600" dirty="0" smtClean="0">
                <a:solidFill>
                  <a:schemeClr val="tx1"/>
                </a:solidFill>
                <a:latin typeface="맑은 고딕"/>
                <a:ea typeface="맑은 고딕"/>
              </a:rPr>
              <a:t> </a:t>
            </a:r>
            <a:r>
              <a:rPr lang="en-US" altLang="ko-KR" sz="1600" dirty="0" smtClean="0">
                <a:solidFill>
                  <a:schemeClr val="tx1"/>
                </a:solidFill>
                <a:latin typeface="맑은 고딕"/>
                <a:ea typeface="맑은 고딕"/>
              </a:rPr>
              <a:t>Body) </a:t>
            </a:r>
            <a:r>
              <a:rPr lang="ko-KR" altLang="en-US" sz="1600" dirty="0" smtClean="0">
                <a:solidFill>
                  <a:schemeClr val="tx1"/>
                </a:solidFill>
                <a:latin typeface="맑은 고딕"/>
                <a:ea typeface="맑은 고딕"/>
              </a:rPr>
              <a:t>등 적합성평가</a:t>
            </a:r>
            <a:r>
              <a:rPr lang="en-US" altLang="ko-KR" sz="1600" dirty="0" smtClean="0">
                <a:solidFill>
                  <a:schemeClr val="tx1"/>
                </a:solidFill>
                <a:latin typeface="맑은 고딕"/>
                <a:ea typeface="맑은 고딕"/>
              </a:rPr>
              <a:t> </a:t>
            </a:r>
            <a:r>
              <a:rPr lang="ko-KR" altLang="en-US" sz="1600" dirty="0" smtClean="0">
                <a:solidFill>
                  <a:schemeClr val="tx1"/>
                </a:solidFill>
                <a:latin typeface="맑은 고딕"/>
                <a:ea typeface="맑은 고딕"/>
              </a:rPr>
              <a:t>프로그램을 운용</a:t>
            </a:r>
            <a:endParaRPr lang="ko-KR" altLang="en-US" dirty="0">
              <a:solidFill>
                <a:schemeClr val="tx1"/>
              </a:solidFill>
            </a:endParaRPr>
          </a:p>
        </p:txBody>
      </p:sp>
      <p:pic>
        <p:nvPicPr>
          <p:cNvPr id="1025" name="_x72561848" descr="EMB00000bec396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55943" y="1131897"/>
            <a:ext cx="6001012" cy="359102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09986"/>
            <a:ext cx="8229600" cy="593578"/>
          </a:xfrm>
        </p:spPr>
        <p:txBody>
          <a:bodyPr>
            <a:normAutofit/>
          </a:bodyPr>
          <a:lstStyle/>
          <a:p>
            <a:pPr algn="l"/>
            <a:r>
              <a:rPr lang="ko-KR" altLang="en-US" sz="3200" dirty="0" smtClean="0"/>
              <a:t>유럽표준동향</a:t>
            </a:r>
            <a:endParaRPr lang="ko-KR" altLang="en-US" sz="3200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b="1" smtClean="0">
                <a:solidFill>
                  <a:schemeClr val="tx1"/>
                </a:solidFill>
              </a:rPr>
              <a:pPr/>
              <a:t>14</a:t>
            </a:fld>
            <a:endParaRPr kumimoji="0" lang="en-US" b="1" dirty="0">
              <a:solidFill>
                <a:schemeClr val="tx1"/>
              </a:solidFill>
            </a:endParaRPr>
          </a:p>
        </p:txBody>
      </p:sp>
      <p:pic>
        <p:nvPicPr>
          <p:cNvPr id="123905" name="_x122574048" descr="EMB00000980074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7623" y="1091682"/>
            <a:ext cx="6503437" cy="2323322"/>
          </a:xfrm>
          <a:prstGeom prst="rect">
            <a:avLst/>
          </a:prstGeom>
          <a:noFill/>
        </p:spPr>
      </p:pic>
      <p:pic>
        <p:nvPicPr>
          <p:cNvPr id="123907" name="_x70867432" descr="EMB00000980074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24946" y="3592284"/>
            <a:ext cx="6419461" cy="30604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09986"/>
            <a:ext cx="8229600" cy="593578"/>
          </a:xfrm>
        </p:spPr>
        <p:txBody>
          <a:bodyPr>
            <a:normAutofit/>
          </a:bodyPr>
          <a:lstStyle/>
          <a:p>
            <a:pPr algn="l"/>
            <a:r>
              <a:rPr lang="ko-KR" altLang="en-US" sz="3200" dirty="0" smtClean="0"/>
              <a:t>미국표준동향</a:t>
            </a:r>
            <a:endParaRPr lang="ko-KR" altLang="en-US" sz="3200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b="1" smtClean="0">
                <a:solidFill>
                  <a:schemeClr val="tx1"/>
                </a:solidFill>
              </a:rPr>
              <a:pPr/>
              <a:t>15</a:t>
            </a:fld>
            <a:endParaRPr kumimoji="0" lang="en-US" b="1" dirty="0">
              <a:solidFill>
                <a:schemeClr val="tx1"/>
              </a:solidFill>
            </a:endParaRPr>
          </a:p>
        </p:txBody>
      </p:sp>
      <p:pic>
        <p:nvPicPr>
          <p:cNvPr id="125953" name="_x33367136" descr="EMB00000980074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313" y="1110344"/>
            <a:ext cx="7641256" cy="3956180"/>
          </a:xfrm>
          <a:prstGeom prst="rect">
            <a:avLst/>
          </a:prstGeom>
          <a:noFill/>
        </p:spPr>
      </p:pic>
      <p:graphicFrame>
        <p:nvGraphicFramePr>
          <p:cNvPr id="13" name="표 12"/>
          <p:cNvGraphicFramePr>
            <a:graphicFrameLocks noGrp="1"/>
          </p:cNvGraphicFramePr>
          <p:nvPr/>
        </p:nvGraphicFramePr>
        <p:xfrm>
          <a:off x="864440" y="5204181"/>
          <a:ext cx="7299846" cy="1454330"/>
        </p:xfrm>
        <a:graphic>
          <a:graphicData uri="http://schemas.openxmlformats.org/drawingml/2006/table">
            <a:tbl>
              <a:tblPr/>
              <a:tblGrid>
                <a:gridCol w="1262939"/>
                <a:gridCol w="4851919"/>
                <a:gridCol w="1184988"/>
              </a:tblGrid>
              <a:tr h="2801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160"/>
                        </a:spcAft>
                      </a:pPr>
                      <a:r>
                        <a:rPr lang="en-US" altLang="ko-KR" sz="1400" b="1" dirty="0" smtClean="0">
                          <a:solidFill>
                            <a:srgbClr val="000000"/>
                          </a:solidFill>
                          <a:latin typeface="휴먼명조"/>
                        </a:rPr>
                        <a:t>SAE</a:t>
                      </a: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휴먼명조"/>
                        </a:rPr>
                        <a:t> 표준</a:t>
                      </a:r>
                      <a:endParaRPr lang="ko-KR" altLang="en-US" sz="1400" b="1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6749" marR="6749" marT="6749" marB="6749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3990" marR="25908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160"/>
                        </a:spcAft>
                      </a:pP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휴먼명조"/>
                        </a:rPr>
                        <a:t>주요내용</a:t>
                      </a:r>
                      <a:endParaRPr lang="ko-KR" altLang="en-US" sz="1400" b="1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160"/>
                        </a:spcAft>
                      </a:pP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휴먼명조"/>
                        </a:rPr>
                        <a:t>비고 </a:t>
                      </a:r>
                      <a:endParaRPr lang="ko-KR" altLang="en-US" sz="1400" b="1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6749" marR="6749" marT="6749" marB="6749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16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160"/>
                        </a:spcAft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  J1772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6749" marR="6749" marT="6749" marB="6749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3990" marR="25908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160"/>
                        </a:spcAft>
                      </a:pPr>
                      <a:r>
                        <a:rPr lang="ko-KR" altLang="en-US" sz="1400" b="1" dirty="0" err="1" smtClean="0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전기차</a:t>
                      </a: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 충전장치 </a:t>
                      </a:r>
                      <a:r>
                        <a:rPr lang="ko-KR" altLang="en-US" sz="1400" b="1" dirty="0" err="1" smtClean="0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기번적</a:t>
                      </a: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 요구사항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160"/>
                        </a:spcAft>
                      </a:pPr>
                      <a:r>
                        <a:rPr lang="ko-KR" altLang="en-US" sz="1400" b="1">
                          <a:solidFill>
                            <a:srgbClr val="000000"/>
                          </a:solidFill>
                          <a:latin typeface="휴먼명조"/>
                        </a:rPr>
                        <a:t>진행중</a:t>
                      </a:r>
                      <a:endParaRPr lang="ko-KR" altLang="en-US" sz="1400" b="1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6749" marR="6749" marT="6749" marB="6749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16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160"/>
                        </a:spcAft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  J2836 </a:t>
                      </a:r>
                      <a:r>
                        <a:rPr lang="en-US" altLang="ko-KR" sz="1400" b="1" dirty="0" smtClean="0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series</a:t>
                      </a: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 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6749" marR="6749" marT="6749" marB="6749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3990" marR="25908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160"/>
                        </a:spcAft>
                      </a:pPr>
                      <a:r>
                        <a:rPr lang="ko-KR" altLang="en-US" sz="1400" b="1" dirty="0" err="1" smtClean="0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전기차와</a:t>
                      </a: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 </a:t>
                      </a:r>
                      <a:r>
                        <a:rPr lang="ko-KR" altLang="en-US" sz="1400" b="1" dirty="0" err="1" smtClean="0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그리드</a:t>
                      </a:r>
                      <a:r>
                        <a:rPr lang="en-US" altLang="ko-KR" sz="1400" b="1" dirty="0" smtClean="0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/</a:t>
                      </a: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전원공급장치간 통신을 위한 이용사례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160"/>
                        </a:spcAft>
                      </a:pP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휴먼명조"/>
                        </a:rPr>
                        <a:t>완료</a:t>
                      </a:r>
                      <a:endParaRPr lang="ko-KR" altLang="en-US" sz="1400" b="1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6749" marR="6749" marT="6749" marB="6749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16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160"/>
                        </a:spcAft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  J2847 </a:t>
                      </a:r>
                      <a:r>
                        <a:rPr lang="en-US" altLang="ko-KR" sz="1400" b="1" dirty="0" smtClean="0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Series</a:t>
                      </a: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 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6749" marR="6749" marT="6749" marB="6749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3990" marR="25908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160"/>
                        </a:spcAft>
                      </a:pPr>
                      <a:r>
                        <a:rPr lang="ko-KR" altLang="en-US" sz="1400" b="1" dirty="0" err="1" smtClean="0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전기차와</a:t>
                      </a: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 </a:t>
                      </a:r>
                      <a:r>
                        <a:rPr lang="ko-KR" altLang="en-US" sz="1400" b="1" dirty="0" err="1" smtClean="0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그리드</a:t>
                      </a:r>
                      <a:r>
                        <a:rPr lang="en-US" altLang="ko-KR" sz="1400" b="1" dirty="0" smtClean="0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/DC</a:t>
                      </a: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충전기간</a:t>
                      </a:r>
                      <a:r>
                        <a:rPr lang="en-US" altLang="ko-KR" sz="1400" b="1" dirty="0" smtClean="0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/</a:t>
                      </a: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고객간 통신</a:t>
                      </a:r>
                      <a:endParaRPr lang="en-US" altLang="ko-KR" sz="1400" b="1" dirty="0" smtClean="0">
                        <a:solidFill>
                          <a:srgbClr val="000000"/>
                        </a:solidFill>
                        <a:latin typeface="HCI Poppy"/>
                        <a:ea typeface="휴먼명조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160"/>
                        </a:spcAft>
                      </a:pPr>
                      <a:r>
                        <a:rPr lang="ko-KR" altLang="en-US" sz="1400" b="1" dirty="0" err="1">
                          <a:solidFill>
                            <a:srgbClr val="000000"/>
                          </a:solidFill>
                          <a:latin typeface="휴먼명조"/>
                        </a:rPr>
                        <a:t>진행중</a:t>
                      </a:r>
                      <a:endParaRPr lang="ko-KR" altLang="en-US" sz="1400" b="1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6749" marR="6749" marT="6749" marB="6749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16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160"/>
                        </a:spcAft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  J2894 </a:t>
                      </a:r>
                      <a:r>
                        <a:rPr lang="en-US" altLang="ko-KR" sz="1400" b="1" dirty="0" smtClean="0">
                          <a:solidFill>
                            <a:srgbClr val="000000"/>
                          </a:solidFill>
                          <a:latin typeface="HCI Poppy"/>
                        </a:rPr>
                        <a:t>Series</a:t>
                      </a: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HCI Poppy"/>
                        </a:rPr>
                        <a:t> 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6749" marR="6749" marT="6749" marB="6749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3990" marR="25908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160"/>
                        </a:spcAft>
                      </a:pP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전력품질 요구사항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160"/>
                        </a:spcAft>
                      </a:pPr>
                      <a:r>
                        <a:rPr lang="ko-KR" altLang="en-US" sz="1400" b="1" dirty="0" err="1">
                          <a:solidFill>
                            <a:srgbClr val="000000"/>
                          </a:solidFill>
                          <a:latin typeface="휴먼명조"/>
                        </a:rPr>
                        <a:t>진행중</a:t>
                      </a:r>
                      <a:endParaRPr lang="ko-KR" altLang="en-US" sz="1400" b="1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6749" marR="6749" marT="6749" marB="6749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09986"/>
            <a:ext cx="8229600" cy="593578"/>
          </a:xfrm>
        </p:spPr>
        <p:txBody>
          <a:bodyPr>
            <a:normAutofit/>
          </a:bodyPr>
          <a:lstStyle/>
          <a:p>
            <a:pPr algn="l"/>
            <a:r>
              <a:rPr lang="ko-KR" altLang="en-US" sz="3200" dirty="0" smtClean="0"/>
              <a:t>미국 </a:t>
            </a:r>
            <a:r>
              <a:rPr lang="en-US" altLang="ko-KR" sz="3200" dirty="0" smtClean="0"/>
              <a:t>– SGIP</a:t>
            </a:r>
            <a:r>
              <a:rPr lang="ko-KR" altLang="en-US" sz="3200" dirty="0" smtClean="0"/>
              <a:t> 시험인증위원회</a:t>
            </a:r>
            <a:r>
              <a:rPr lang="en-US" altLang="ko-KR" sz="3200" dirty="0" smtClean="0"/>
              <a:t>(SGTCC) </a:t>
            </a:r>
            <a:r>
              <a:rPr lang="ko-KR" altLang="en-US" sz="3200" dirty="0" smtClean="0"/>
              <a:t>운영 </a:t>
            </a:r>
            <a:r>
              <a:rPr lang="en-US" altLang="ko-KR" sz="3200" dirty="0" smtClean="0"/>
              <a:t> </a:t>
            </a:r>
            <a:endParaRPr lang="ko-KR" altLang="en-US" sz="3200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b="1" smtClean="0">
                <a:solidFill>
                  <a:schemeClr val="tx1"/>
                </a:solidFill>
              </a:rPr>
              <a:pPr/>
              <a:t>16</a:t>
            </a:fld>
            <a:endParaRPr kumimoji="0" lang="en-US" b="1" dirty="0">
              <a:solidFill>
                <a:schemeClr val="tx1"/>
              </a:solidFill>
            </a:endParaRPr>
          </a:p>
        </p:txBody>
      </p:sp>
      <p:pic>
        <p:nvPicPr>
          <p:cNvPr id="33793" name="_x82616560" descr="EMB0000007813e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506" y="1063872"/>
            <a:ext cx="4982547" cy="366674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92077" y="4843192"/>
            <a:ext cx="7721495" cy="182819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1600" dirty="0" smtClean="0">
                <a:solidFill>
                  <a:schemeClr val="tx1"/>
                </a:solidFill>
              </a:rPr>
              <a:t>-  NIST</a:t>
            </a:r>
            <a:r>
              <a:rPr lang="ko-KR" altLang="en-US" sz="1600" dirty="0" smtClean="0">
                <a:solidFill>
                  <a:schemeClr val="tx1"/>
                </a:solidFill>
              </a:rPr>
              <a:t>는 이해당사자간 토론의 장을 위해 </a:t>
            </a:r>
            <a:r>
              <a:rPr lang="en-US" altLang="ko-KR" sz="1600" dirty="0" smtClean="0">
                <a:solidFill>
                  <a:schemeClr val="tx1"/>
                </a:solidFill>
              </a:rPr>
              <a:t>SGIP</a:t>
            </a:r>
            <a:r>
              <a:rPr lang="ko-KR" altLang="en-US" sz="1600" dirty="0" smtClean="0">
                <a:solidFill>
                  <a:schemeClr val="tx1"/>
                </a:solidFill>
              </a:rPr>
              <a:t>를 설립하고 </a:t>
            </a:r>
            <a:r>
              <a:rPr lang="en-US" altLang="ko-KR" sz="1600" dirty="0" smtClean="0">
                <a:solidFill>
                  <a:schemeClr val="tx1"/>
                </a:solidFill>
              </a:rPr>
              <a:t>30</a:t>
            </a:r>
            <a:r>
              <a:rPr lang="ko-KR" altLang="en-US" sz="1600" dirty="0" err="1" smtClean="0">
                <a:solidFill>
                  <a:schemeClr val="tx1"/>
                </a:solidFill>
              </a:rPr>
              <a:t>여개의</a:t>
            </a:r>
            <a:r>
              <a:rPr lang="ko-KR" altLang="en-US" sz="1600" dirty="0" smtClean="0">
                <a:solidFill>
                  <a:schemeClr val="tx1"/>
                </a:solidFill>
              </a:rPr>
              <a:t> 분과를 운영 </a:t>
            </a:r>
            <a:endParaRPr lang="en-US" altLang="ko-KR" sz="1600" dirty="0" smtClean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ko-KR" sz="1600" dirty="0" smtClean="0">
                <a:solidFill>
                  <a:schemeClr val="tx1"/>
                </a:solidFill>
              </a:rPr>
              <a:t>-  </a:t>
            </a:r>
            <a:r>
              <a:rPr lang="ko-KR" altLang="en-US" sz="1600" dirty="0" smtClean="0">
                <a:solidFill>
                  <a:schemeClr val="tx1"/>
                </a:solidFill>
              </a:rPr>
              <a:t>시험인증위원회</a:t>
            </a:r>
            <a:r>
              <a:rPr lang="en-US" altLang="ko-KR" sz="1600" dirty="0" smtClean="0">
                <a:solidFill>
                  <a:schemeClr val="tx1"/>
                </a:solidFill>
              </a:rPr>
              <a:t>(SGTCC)</a:t>
            </a:r>
            <a:r>
              <a:rPr lang="ko-KR" altLang="en-US" sz="1600" dirty="0" smtClean="0">
                <a:solidFill>
                  <a:schemeClr val="tx1"/>
                </a:solidFill>
              </a:rPr>
              <a:t>에서는 상호운용성 시험인증 </a:t>
            </a:r>
            <a:r>
              <a:rPr lang="ko-KR" altLang="en-US" sz="1600" dirty="0" err="1" smtClean="0">
                <a:solidFill>
                  <a:schemeClr val="tx1"/>
                </a:solidFill>
              </a:rPr>
              <a:t>프레임위크를</a:t>
            </a:r>
            <a:r>
              <a:rPr lang="en-US" altLang="ko-KR" sz="1600" dirty="0" smtClean="0">
                <a:solidFill>
                  <a:schemeClr val="tx1"/>
                </a:solidFill>
              </a:rPr>
              <a:t> </a:t>
            </a:r>
            <a:r>
              <a:rPr lang="ko-KR" altLang="en-US" sz="1600" dirty="0" smtClean="0">
                <a:solidFill>
                  <a:schemeClr val="tx1"/>
                </a:solidFill>
              </a:rPr>
              <a:t>개발 </a:t>
            </a:r>
            <a:endParaRPr lang="en-US" altLang="ko-KR" sz="1600" dirty="0" smtClean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  <a:buFontTx/>
              <a:buChar char="-"/>
            </a:pPr>
            <a:r>
              <a:rPr lang="ko-KR" altLang="en-US" sz="1600" dirty="0" smtClean="0">
                <a:solidFill>
                  <a:schemeClr val="tx1"/>
                </a:solidFill>
              </a:rPr>
              <a:t>  </a:t>
            </a:r>
            <a:r>
              <a:rPr lang="en-US" altLang="ko-KR" sz="1600" dirty="0" smtClean="0">
                <a:solidFill>
                  <a:schemeClr val="tx1"/>
                </a:solidFill>
              </a:rPr>
              <a:t>IPRM </a:t>
            </a:r>
            <a:r>
              <a:rPr lang="ko-KR" altLang="en-US" sz="1600" dirty="0" smtClean="0">
                <a:solidFill>
                  <a:schemeClr val="tx1"/>
                </a:solidFill>
              </a:rPr>
              <a:t>문서는</a:t>
            </a:r>
            <a:r>
              <a:rPr lang="en-US" altLang="ko-KR" sz="1600" dirty="0" smtClean="0">
                <a:solidFill>
                  <a:schemeClr val="tx1"/>
                </a:solidFill>
              </a:rPr>
              <a:t> ITCA</a:t>
            </a:r>
            <a:r>
              <a:rPr lang="ko-KR" altLang="en-US" sz="1600" dirty="0" smtClean="0">
                <a:solidFill>
                  <a:schemeClr val="tx1"/>
                </a:solidFill>
              </a:rPr>
              <a:t>를</a:t>
            </a:r>
            <a:r>
              <a:rPr lang="en-US" altLang="ko-KR" sz="1600" dirty="0" smtClean="0">
                <a:solidFill>
                  <a:schemeClr val="tx1"/>
                </a:solidFill>
              </a:rPr>
              <a:t> </a:t>
            </a:r>
            <a:r>
              <a:rPr lang="ko-KR" altLang="en-US" sz="1600" dirty="0" smtClean="0">
                <a:solidFill>
                  <a:schemeClr val="tx1"/>
                </a:solidFill>
              </a:rPr>
              <a:t>통한 </a:t>
            </a:r>
            <a:r>
              <a:rPr lang="en-US" altLang="ko-KR" sz="1600" dirty="0" smtClean="0">
                <a:solidFill>
                  <a:schemeClr val="tx1"/>
                </a:solidFill>
              </a:rPr>
              <a:t>Category</a:t>
            </a:r>
            <a:r>
              <a:rPr lang="ko-KR" altLang="en-US" sz="1600" dirty="0" smtClean="0">
                <a:solidFill>
                  <a:schemeClr val="tx1"/>
                </a:solidFill>
              </a:rPr>
              <a:t> </a:t>
            </a:r>
            <a:r>
              <a:rPr lang="en-US" altLang="ko-KR" sz="1600" dirty="0" smtClean="0">
                <a:solidFill>
                  <a:schemeClr val="tx1"/>
                </a:solidFill>
              </a:rPr>
              <a:t>I ~ V </a:t>
            </a:r>
            <a:r>
              <a:rPr lang="ko-KR" altLang="en-US" sz="1600" dirty="0" smtClean="0">
                <a:solidFill>
                  <a:schemeClr val="tx1"/>
                </a:solidFill>
              </a:rPr>
              <a:t>까지</a:t>
            </a:r>
            <a:r>
              <a:rPr lang="en-US" altLang="ko-KR" sz="1600" dirty="0" smtClean="0">
                <a:solidFill>
                  <a:schemeClr val="tx1"/>
                </a:solidFill>
              </a:rPr>
              <a:t> 5</a:t>
            </a:r>
            <a:r>
              <a:rPr lang="ko-KR" altLang="en-US" sz="1600" dirty="0" smtClean="0">
                <a:solidFill>
                  <a:schemeClr val="tx1"/>
                </a:solidFill>
              </a:rPr>
              <a:t>개의 </a:t>
            </a:r>
            <a:r>
              <a:rPr lang="ko-KR" altLang="en-US" sz="1600" dirty="0" err="1" smtClean="0">
                <a:solidFill>
                  <a:schemeClr val="tx1"/>
                </a:solidFill>
              </a:rPr>
              <a:t>시험인증그램을</a:t>
            </a:r>
            <a:r>
              <a:rPr lang="ko-KR" altLang="en-US" sz="1600" dirty="0" smtClean="0">
                <a:solidFill>
                  <a:schemeClr val="tx1"/>
                </a:solidFill>
              </a:rPr>
              <a:t> 제시 </a:t>
            </a:r>
            <a:endParaRPr lang="en-US" altLang="ko-KR" sz="1600" dirty="0" smtClean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  <a:buFontTx/>
              <a:buChar char="-"/>
            </a:pPr>
            <a:r>
              <a:rPr lang="en-US" altLang="ko-KR" sz="1600" dirty="0" smtClean="0">
                <a:solidFill>
                  <a:schemeClr val="tx1"/>
                </a:solidFill>
              </a:rPr>
              <a:t>  </a:t>
            </a:r>
            <a:r>
              <a:rPr lang="ko-KR" altLang="en-US" sz="1600" dirty="0" smtClean="0">
                <a:solidFill>
                  <a:schemeClr val="tx1"/>
                </a:solidFill>
              </a:rPr>
              <a:t>현재 </a:t>
            </a:r>
            <a:r>
              <a:rPr lang="ko-KR" altLang="en-US" sz="1600" dirty="0" err="1" smtClean="0">
                <a:solidFill>
                  <a:schemeClr val="tx1"/>
                </a:solidFill>
              </a:rPr>
              <a:t>스마트그리드</a:t>
            </a:r>
            <a:r>
              <a:rPr lang="ko-KR" altLang="en-US" sz="1600" dirty="0" smtClean="0">
                <a:solidFill>
                  <a:schemeClr val="tx1"/>
                </a:solidFill>
              </a:rPr>
              <a:t> </a:t>
            </a:r>
            <a:r>
              <a:rPr lang="ko-KR" altLang="en-US" sz="1600" dirty="0" err="1" smtClean="0">
                <a:solidFill>
                  <a:schemeClr val="tx1"/>
                </a:solidFill>
              </a:rPr>
              <a:t>상호운용성을</a:t>
            </a:r>
            <a:r>
              <a:rPr lang="ko-KR" altLang="en-US" sz="1600" dirty="0" smtClean="0">
                <a:solidFill>
                  <a:schemeClr val="tx1"/>
                </a:solidFill>
              </a:rPr>
              <a:t> 위하여 </a:t>
            </a:r>
            <a:r>
              <a:rPr lang="en-US" altLang="ko-KR" sz="1600" dirty="0" smtClean="0"/>
              <a:t>UCA, NEMA, Multi-Speak, </a:t>
            </a:r>
            <a:r>
              <a:rPr lang="en-US" altLang="ko-KR" sz="1600" dirty="0" err="1" smtClean="0"/>
              <a:t>OpenADR's</a:t>
            </a:r>
            <a:r>
              <a:rPr lang="en-US" altLang="ko-KR" sz="1600" dirty="0" smtClean="0"/>
              <a:t>, </a:t>
            </a:r>
          </a:p>
          <a:p>
            <a:pPr>
              <a:lnSpc>
                <a:spcPct val="120000"/>
              </a:lnSpc>
            </a:pPr>
            <a:r>
              <a:rPr lang="en-US" altLang="ko-KR" sz="1600" dirty="0" smtClean="0"/>
              <a:t>    USNAP </a:t>
            </a:r>
            <a:r>
              <a:rPr lang="ko-KR" altLang="en-US" sz="1600" dirty="0" smtClean="0"/>
              <a:t>기관이 </a:t>
            </a:r>
            <a:r>
              <a:rPr lang="en-US" altLang="ko-KR" sz="1600" dirty="0" smtClean="0"/>
              <a:t>ITCA</a:t>
            </a:r>
            <a:r>
              <a:rPr lang="ko-KR" altLang="en-US" sz="1600" dirty="0" smtClean="0"/>
              <a:t>로 인증프로그램을 운용 예정</a:t>
            </a:r>
            <a:endParaRPr lang="en-US" altLang="ko-KR" sz="1600" dirty="0" smtClean="0"/>
          </a:p>
          <a:p>
            <a:pPr>
              <a:lnSpc>
                <a:spcPct val="120000"/>
              </a:lnSpc>
            </a:pPr>
            <a:r>
              <a:rPr lang="en-US" altLang="ko-KR" sz="1400" dirty="0" smtClean="0">
                <a:solidFill>
                  <a:schemeClr val="tx1"/>
                </a:solidFill>
              </a:rPr>
              <a:t> * ITCA( </a:t>
            </a:r>
            <a:r>
              <a:rPr lang="en-US" altLang="ko-KR" sz="1400" dirty="0" smtClean="0"/>
              <a:t>Interoperability Testing Certification Authority) </a:t>
            </a:r>
            <a:r>
              <a:rPr lang="ko-KR" altLang="en-US" sz="1400" dirty="0" err="1" smtClean="0"/>
              <a:t>상호운용성</a:t>
            </a:r>
            <a:r>
              <a:rPr lang="ko-KR" altLang="en-US" sz="1400" dirty="0" smtClean="0"/>
              <a:t> 시험인증프로그램을</a:t>
            </a:r>
            <a:r>
              <a:rPr lang="en-US" altLang="ko-KR" sz="1400" dirty="0" smtClean="0"/>
              <a:t> </a:t>
            </a:r>
            <a:r>
              <a:rPr lang="ko-KR" altLang="en-US" sz="1400" dirty="0" smtClean="0"/>
              <a:t>운용</a:t>
            </a:r>
            <a:endParaRPr lang="ko-KR" altLang="en-US" dirty="0">
              <a:solidFill>
                <a:schemeClr val="tx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90518" y="1063388"/>
            <a:ext cx="2713719" cy="371388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1" y="248020"/>
            <a:ext cx="6479309" cy="568741"/>
          </a:xfrm>
        </p:spPr>
        <p:txBody>
          <a:bodyPr>
            <a:noAutofit/>
          </a:bodyPr>
          <a:lstStyle/>
          <a:p>
            <a:pPr algn="l"/>
            <a:r>
              <a:rPr lang="en-US" altLang="ko-KR" sz="3200" dirty="0" smtClean="0"/>
              <a:t>NIST SGIP</a:t>
            </a:r>
            <a:r>
              <a:rPr lang="ko-KR" altLang="en-US" sz="3200" dirty="0" smtClean="0"/>
              <a:t> 시험인증체계</a:t>
            </a:r>
            <a:endParaRPr lang="ko-KR" altLang="en-US" sz="3200" dirty="0"/>
          </a:p>
        </p:txBody>
      </p:sp>
      <p:sp>
        <p:nvSpPr>
          <p:cNvPr id="40" name="모서리가 둥근 직사각형 39"/>
          <p:cNvSpPr/>
          <p:nvPr/>
        </p:nvSpPr>
        <p:spPr>
          <a:xfrm>
            <a:off x="1456656" y="1269507"/>
            <a:ext cx="7200800" cy="714240"/>
          </a:xfrm>
          <a:prstGeom prst="round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제목 1"/>
          <p:cNvSpPr txBox="1">
            <a:spLocks/>
          </p:cNvSpPr>
          <p:nvPr/>
        </p:nvSpPr>
        <p:spPr>
          <a:xfrm>
            <a:off x="1763688" y="1405641"/>
            <a:ext cx="1008112" cy="46935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STDs</a:t>
            </a:r>
            <a:endParaRPr kumimoji="0" lang="ko-KR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2" name="제목 1"/>
          <p:cNvSpPr txBox="1">
            <a:spLocks/>
          </p:cNvSpPr>
          <p:nvPr/>
        </p:nvSpPr>
        <p:spPr>
          <a:xfrm>
            <a:off x="3563888" y="1405641"/>
            <a:ext cx="1008112" cy="46935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STDs</a:t>
            </a:r>
            <a:endParaRPr kumimoji="0" lang="ko-KR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3" name="제목 1"/>
          <p:cNvSpPr txBox="1">
            <a:spLocks/>
          </p:cNvSpPr>
          <p:nvPr/>
        </p:nvSpPr>
        <p:spPr>
          <a:xfrm>
            <a:off x="5148064" y="1405641"/>
            <a:ext cx="1008112" cy="46935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STDs</a:t>
            </a:r>
            <a:endParaRPr kumimoji="0" lang="ko-KR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4" name="제목 1"/>
          <p:cNvSpPr txBox="1">
            <a:spLocks/>
          </p:cNvSpPr>
          <p:nvPr/>
        </p:nvSpPr>
        <p:spPr>
          <a:xfrm>
            <a:off x="7380312" y="1405641"/>
            <a:ext cx="1008112" cy="46935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STDs</a:t>
            </a:r>
            <a:endParaRPr kumimoji="0" lang="ko-KR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6" name="제목 1"/>
          <p:cNvSpPr txBox="1">
            <a:spLocks/>
          </p:cNvSpPr>
          <p:nvPr/>
        </p:nvSpPr>
        <p:spPr>
          <a:xfrm>
            <a:off x="4932040" y="2444323"/>
            <a:ext cx="1008112" cy="46935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0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ITCA</a:t>
            </a:r>
            <a:endParaRPr kumimoji="0" lang="ko-KR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7" name="제목 1"/>
          <p:cNvSpPr txBox="1">
            <a:spLocks/>
          </p:cNvSpPr>
          <p:nvPr/>
        </p:nvSpPr>
        <p:spPr>
          <a:xfrm>
            <a:off x="1619672" y="3782609"/>
            <a:ext cx="576064" cy="35779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CB</a:t>
            </a:r>
            <a:endParaRPr kumimoji="0" lang="ko-KR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8" name="제목 1"/>
          <p:cNvSpPr txBox="1">
            <a:spLocks/>
          </p:cNvSpPr>
          <p:nvPr/>
        </p:nvSpPr>
        <p:spPr>
          <a:xfrm>
            <a:off x="2483768" y="3782609"/>
            <a:ext cx="576064" cy="35779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TL</a:t>
            </a:r>
            <a:endParaRPr kumimoji="0" lang="ko-KR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49" name="직선 연결선 48"/>
          <p:cNvCxnSpPr>
            <a:stCxn id="45" idx="2"/>
            <a:endCxn id="47" idx="0"/>
          </p:cNvCxnSpPr>
          <p:nvPr/>
        </p:nvCxnSpPr>
        <p:spPr>
          <a:xfrm rot="5400000">
            <a:off x="1653256" y="3168121"/>
            <a:ext cx="868936" cy="3600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직선 연결선 49"/>
          <p:cNvCxnSpPr>
            <a:stCxn id="45" idx="2"/>
            <a:endCxn id="48" idx="0"/>
          </p:cNvCxnSpPr>
          <p:nvPr/>
        </p:nvCxnSpPr>
        <p:spPr>
          <a:xfrm rot="16200000" flipH="1">
            <a:off x="2085304" y="3096113"/>
            <a:ext cx="868936" cy="5040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제목 1"/>
          <p:cNvSpPr txBox="1">
            <a:spLocks/>
          </p:cNvSpPr>
          <p:nvPr/>
        </p:nvSpPr>
        <p:spPr>
          <a:xfrm>
            <a:off x="3419872" y="3782609"/>
            <a:ext cx="576064" cy="357795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CB</a:t>
            </a:r>
            <a:endParaRPr kumimoji="0" lang="ko-KR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3" name="제목 1"/>
          <p:cNvSpPr txBox="1">
            <a:spLocks/>
          </p:cNvSpPr>
          <p:nvPr/>
        </p:nvSpPr>
        <p:spPr>
          <a:xfrm>
            <a:off x="4283968" y="3782609"/>
            <a:ext cx="576064" cy="35779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TL</a:t>
            </a:r>
            <a:endParaRPr kumimoji="0" lang="ko-KR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54" name="직선 연결선 53"/>
          <p:cNvCxnSpPr>
            <a:stCxn id="51" idx="2"/>
            <a:endCxn id="52" idx="0"/>
          </p:cNvCxnSpPr>
          <p:nvPr/>
        </p:nvCxnSpPr>
        <p:spPr>
          <a:xfrm rot="5400000">
            <a:off x="3453456" y="3168121"/>
            <a:ext cx="868936" cy="3600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직선 연결선 54"/>
          <p:cNvCxnSpPr>
            <a:stCxn id="51" idx="2"/>
            <a:endCxn id="53" idx="0"/>
          </p:cNvCxnSpPr>
          <p:nvPr/>
        </p:nvCxnSpPr>
        <p:spPr>
          <a:xfrm rot="16200000" flipH="1">
            <a:off x="3885504" y="3096113"/>
            <a:ext cx="868936" cy="5040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직선 연결선 55"/>
          <p:cNvCxnSpPr>
            <a:stCxn id="42" idx="2"/>
          </p:cNvCxnSpPr>
          <p:nvPr/>
        </p:nvCxnSpPr>
        <p:spPr>
          <a:xfrm rot="5400000">
            <a:off x="3654548" y="2288387"/>
            <a:ext cx="82679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직선 연결선 56"/>
          <p:cNvCxnSpPr/>
          <p:nvPr/>
        </p:nvCxnSpPr>
        <p:spPr>
          <a:xfrm rot="5400000">
            <a:off x="1922638" y="2353314"/>
            <a:ext cx="69021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직선 연결선 57"/>
          <p:cNvCxnSpPr>
            <a:stCxn id="42" idx="2"/>
            <a:endCxn id="46" idx="0"/>
          </p:cNvCxnSpPr>
          <p:nvPr/>
        </p:nvCxnSpPr>
        <p:spPr>
          <a:xfrm rot="16200000" flipH="1">
            <a:off x="4467354" y="1475581"/>
            <a:ext cx="569332" cy="13681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제목 1"/>
          <p:cNvSpPr txBox="1">
            <a:spLocks/>
          </p:cNvSpPr>
          <p:nvPr/>
        </p:nvSpPr>
        <p:spPr>
          <a:xfrm>
            <a:off x="6372200" y="1447783"/>
            <a:ext cx="792088" cy="35779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 - - </a:t>
            </a:r>
            <a:endParaRPr kumimoji="0" lang="ko-KR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1" name="제목 1"/>
          <p:cNvSpPr txBox="1">
            <a:spLocks/>
          </p:cNvSpPr>
          <p:nvPr/>
        </p:nvSpPr>
        <p:spPr>
          <a:xfrm>
            <a:off x="6372200" y="2486465"/>
            <a:ext cx="792088" cy="35779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 - - </a:t>
            </a:r>
            <a:endParaRPr kumimoji="0" lang="ko-KR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62" name="직선 연결선 61"/>
          <p:cNvCxnSpPr/>
          <p:nvPr/>
        </p:nvCxnSpPr>
        <p:spPr>
          <a:xfrm rot="5400000">
            <a:off x="7539263" y="2326810"/>
            <a:ext cx="69021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모서리가 둥근 직사각형 62"/>
          <p:cNvSpPr/>
          <p:nvPr/>
        </p:nvSpPr>
        <p:spPr>
          <a:xfrm>
            <a:off x="1475656" y="2300306"/>
            <a:ext cx="7200800" cy="780879"/>
          </a:xfrm>
          <a:prstGeom prst="round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4" name="모서리가 둥근 직사각형 63"/>
          <p:cNvSpPr/>
          <p:nvPr/>
        </p:nvSpPr>
        <p:spPr>
          <a:xfrm>
            <a:off x="1475656" y="3639834"/>
            <a:ext cx="7200800" cy="612559"/>
          </a:xfrm>
          <a:prstGeom prst="round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5" name="제목 1"/>
          <p:cNvSpPr txBox="1">
            <a:spLocks/>
          </p:cNvSpPr>
          <p:nvPr/>
        </p:nvSpPr>
        <p:spPr>
          <a:xfrm>
            <a:off x="310719" y="1313895"/>
            <a:ext cx="1065322" cy="53815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표준</a:t>
            </a:r>
            <a:endParaRPr kumimoji="0" lang="en-US" altLang="ko-KR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개발기관</a:t>
            </a:r>
          </a:p>
        </p:txBody>
      </p:sp>
      <p:sp>
        <p:nvSpPr>
          <p:cNvPr id="66" name="제목 1"/>
          <p:cNvSpPr txBox="1">
            <a:spLocks/>
          </p:cNvSpPr>
          <p:nvPr/>
        </p:nvSpPr>
        <p:spPr>
          <a:xfrm>
            <a:off x="304528" y="2316722"/>
            <a:ext cx="1152128" cy="75837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600" noProof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IPRM,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Guide</a:t>
            </a:r>
            <a:r>
              <a:rPr kumimoji="0" lang="en-US" altLang="ko-KR" sz="16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67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600" baseline="0" noProof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규정준수</a:t>
            </a:r>
            <a:endParaRPr kumimoji="0" lang="ko-KR" alt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7" name="제목 1"/>
          <p:cNvSpPr txBox="1">
            <a:spLocks/>
          </p:cNvSpPr>
          <p:nvPr/>
        </p:nvSpPr>
        <p:spPr>
          <a:xfrm>
            <a:off x="332146" y="3755975"/>
            <a:ext cx="1152128" cy="35779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인정요구</a:t>
            </a:r>
          </a:p>
        </p:txBody>
      </p:sp>
      <p:sp>
        <p:nvSpPr>
          <p:cNvPr id="68" name="제목 1"/>
          <p:cNvSpPr txBox="1">
            <a:spLocks/>
          </p:cNvSpPr>
          <p:nvPr/>
        </p:nvSpPr>
        <p:spPr>
          <a:xfrm>
            <a:off x="5580112" y="3753718"/>
            <a:ext cx="792088" cy="35779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 - - </a:t>
            </a:r>
            <a:endParaRPr kumimoji="0" lang="ko-KR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9" name="제목 1"/>
          <p:cNvSpPr txBox="1">
            <a:spLocks/>
          </p:cNvSpPr>
          <p:nvPr/>
        </p:nvSpPr>
        <p:spPr>
          <a:xfrm>
            <a:off x="7092280" y="3781426"/>
            <a:ext cx="576064" cy="357795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CB</a:t>
            </a:r>
            <a:endParaRPr kumimoji="0" lang="ko-KR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0" name="제목 1"/>
          <p:cNvSpPr txBox="1">
            <a:spLocks/>
          </p:cNvSpPr>
          <p:nvPr/>
        </p:nvSpPr>
        <p:spPr>
          <a:xfrm>
            <a:off x="7956376" y="3781426"/>
            <a:ext cx="576064" cy="357795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TL</a:t>
            </a:r>
            <a:endParaRPr kumimoji="0" lang="ko-KR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71" name="직선 연결선 70"/>
          <p:cNvCxnSpPr/>
          <p:nvPr/>
        </p:nvCxnSpPr>
        <p:spPr>
          <a:xfrm rot="5400000">
            <a:off x="7266161" y="3219798"/>
            <a:ext cx="732358" cy="3600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직선 연결선 71"/>
          <p:cNvCxnSpPr/>
          <p:nvPr/>
        </p:nvCxnSpPr>
        <p:spPr>
          <a:xfrm rot="16200000" flipH="1">
            <a:off x="7698209" y="3147790"/>
            <a:ext cx="732358" cy="5040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790128" y="4443147"/>
            <a:ext cx="7910004" cy="2004010"/>
          </a:xfrm>
          <a:prstGeom prst="rect">
            <a:avLst/>
          </a:prstGeom>
          <a:solidFill>
            <a:srgbClr val="CCFFF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1500" dirty="0" smtClean="0">
                <a:latin typeface="맑은 고딕"/>
                <a:ea typeface="맑은 고딕"/>
              </a:rPr>
              <a:t>※</a:t>
            </a:r>
            <a:r>
              <a:rPr lang="en-US" altLang="ko-KR" sz="1500" dirty="0" smtClean="0">
                <a:latin typeface="+mn-ea"/>
              </a:rPr>
              <a:t> NIST SGIP </a:t>
            </a:r>
            <a:r>
              <a:rPr lang="ko-KR" altLang="en-US" sz="1500" dirty="0" err="1" smtClean="0">
                <a:latin typeface="+mn-ea"/>
              </a:rPr>
              <a:t>상호운용성</a:t>
            </a:r>
            <a:r>
              <a:rPr lang="ko-KR" altLang="en-US" sz="1500" dirty="0" smtClean="0">
                <a:latin typeface="+mn-ea"/>
              </a:rPr>
              <a:t> 시험인증 추진방향은 </a:t>
            </a:r>
            <a:r>
              <a:rPr lang="en-US" altLang="ko-KR" sz="1500" dirty="0" smtClean="0">
                <a:latin typeface="+mn-ea"/>
              </a:rPr>
              <a:t>IPRM</a:t>
            </a:r>
            <a:r>
              <a:rPr lang="ko-KR" altLang="en-US" sz="1500" dirty="0" smtClean="0">
                <a:latin typeface="+mn-ea"/>
              </a:rPr>
              <a:t>이란 기준메뉴얼을 만들어 시험인증    </a:t>
            </a:r>
            <a:endParaRPr lang="en-US" altLang="ko-KR" sz="1500" dirty="0" smtClean="0">
              <a:latin typeface="+mn-ea"/>
            </a:endParaRPr>
          </a:p>
          <a:p>
            <a:pPr>
              <a:lnSpc>
                <a:spcPct val="120000"/>
              </a:lnSpc>
            </a:pPr>
            <a:r>
              <a:rPr lang="en-US" altLang="ko-KR" sz="1500" dirty="0" smtClean="0">
                <a:latin typeface="+mn-ea"/>
              </a:rPr>
              <a:t>   </a:t>
            </a:r>
            <a:r>
              <a:rPr lang="ko-KR" altLang="en-US" sz="1500" dirty="0" smtClean="0">
                <a:latin typeface="+mn-ea"/>
              </a:rPr>
              <a:t>프로그램 운용절차만을 제시하고</a:t>
            </a:r>
            <a:r>
              <a:rPr lang="en-US" altLang="ko-KR" sz="1500" dirty="0" smtClean="0">
                <a:latin typeface="+mn-ea"/>
              </a:rPr>
              <a:t>, </a:t>
            </a:r>
            <a:r>
              <a:rPr lang="ko-KR" altLang="en-US" sz="1500" dirty="0" smtClean="0">
                <a:latin typeface="+mn-ea"/>
              </a:rPr>
              <a:t>인증프로그램 개발 및 운용은 </a:t>
            </a:r>
            <a:r>
              <a:rPr lang="en-US" altLang="ko-KR" sz="1500" dirty="0" smtClean="0">
                <a:latin typeface="+mn-ea"/>
              </a:rPr>
              <a:t>ITCA</a:t>
            </a:r>
            <a:r>
              <a:rPr lang="ko-KR" altLang="en-US" sz="1500" dirty="0" smtClean="0">
                <a:latin typeface="+mn-ea"/>
              </a:rPr>
              <a:t>란 민간단체에게 </a:t>
            </a:r>
            <a:endParaRPr lang="en-US" altLang="ko-KR" sz="1500" dirty="0" smtClean="0">
              <a:latin typeface="+mn-ea"/>
            </a:endParaRPr>
          </a:p>
          <a:p>
            <a:pPr>
              <a:lnSpc>
                <a:spcPct val="120000"/>
              </a:lnSpc>
            </a:pPr>
            <a:r>
              <a:rPr lang="en-US" altLang="ko-KR" sz="1500" dirty="0" smtClean="0">
                <a:latin typeface="+mn-ea"/>
              </a:rPr>
              <a:t>   </a:t>
            </a:r>
            <a:r>
              <a:rPr lang="ko-KR" altLang="en-US" sz="1500" dirty="0" smtClean="0">
                <a:latin typeface="+mn-ea"/>
              </a:rPr>
              <a:t>역할을 위임하여</a:t>
            </a:r>
            <a:r>
              <a:rPr lang="en-US" altLang="ko-KR" sz="1500" dirty="0" smtClean="0">
                <a:latin typeface="+mn-ea"/>
              </a:rPr>
              <a:t>, </a:t>
            </a:r>
            <a:r>
              <a:rPr lang="ko-KR" altLang="en-US" sz="1500" dirty="0" smtClean="0">
                <a:latin typeface="+mn-ea"/>
              </a:rPr>
              <a:t>시장의 인증수요에 따른 복수의 자발적인 인증프로그램을 개발</a:t>
            </a:r>
            <a:r>
              <a:rPr lang="en-US" altLang="ko-KR" sz="1500" dirty="0" smtClean="0">
                <a:latin typeface="+mn-ea"/>
              </a:rPr>
              <a:t>·</a:t>
            </a:r>
            <a:r>
              <a:rPr lang="ko-KR" altLang="en-US" sz="1500" dirty="0" smtClean="0">
                <a:latin typeface="+mn-ea"/>
              </a:rPr>
              <a:t>운용 </a:t>
            </a:r>
            <a:endParaRPr lang="en-US" altLang="ko-KR" sz="1500" dirty="0" smtClean="0">
              <a:latin typeface="+mn-ea"/>
            </a:endParaRPr>
          </a:p>
          <a:p>
            <a:pPr>
              <a:lnSpc>
                <a:spcPct val="120000"/>
              </a:lnSpc>
            </a:pPr>
            <a:r>
              <a:rPr lang="ko-KR" altLang="en-US" sz="1500" dirty="0" smtClean="0">
                <a:solidFill>
                  <a:schemeClr val="tx1"/>
                </a:solidFill>
                <a:latin typeface="+mn-ea"/>
              </a:rPr>
              <a:t>   </a:t>
            </a:r>
            <a:r>
              <a:rPr lang="en-US" altLang="ko-KR" sz="1500" dirty="0" smtClean="0">
                <a:solidFill>
                  <a:schemeClr val="tx1"/>
                </a:solidFill>
                <a:latin typeface="+mn-ea"/>
              </a:rPr>
              <a:t>- </a:t>
            </a:r>
            <a:r>
              <a:rPr lang="ko-KR" altLang="en-US" sz="1500" dirty="0" smtClean="0">
                <a:solidFill>
                  <a:schemeClr val="tx1"/>
                </a:solidFill>
                <a:latin typeface="+mn-ea"/>
              </a:rPr>
              <a:t> 분야별 전문기관</a:t>
            </a:r>
            <a:r>
              <a:rPr lang="en-US" altLang="ko-KR" sz="1500" dirty="0" smtClean="0">
                <a:solidFill>
                  <a:schemeClr val="tx1"/>
                </a:solidFill>
                <a:latin typeface="+mn-ea"/>
              </a:rPr>
              <a:t>(</a:t>
            </a:r>
            <a:r>
              <a:rPr lang="ko-KR" altLang="en-US" sz="1500" dirty="0" smtClean="0">
                <a:solidFill>
                  <a:schemeClr val="tx1"/>
                </a:solidFill>
                <a:latin typeface="+mn-ea"/>
              </a:rPr>
              <a:t>단체</a:t>
            </a:r>
            <a:r>
              <a:rPr lang="en-US" altLang="ko-KR" sz="1500" dirty="0" smtClean="0">
                <a:solidFill>
                  <a:schemeClr val="tx1"/>
                </a:solidFill>
                <a:latin typeface="+mn-ea"/>
              </a:rPr>
              <a:t>)</a:t>
            </a:r>
            <a:r>
              <a:rPr lang="ko-KR" altLang="en-US" sz="1500" dirty="0" smtClean="0">
                <a:solidFill>
                  <a:schemeClr val="tx1"/>
                </a:solidFill>
                <a:latin typeface="+mn-ea"/>
              </a:rPr>
              <a:t>에서 인증프로그램을 운용</a:t>
            </a:r>
            <a:endParaRPr lang="en-US" altLang="ko-KR" sz="1500" dirty="0" smtClean="0">
              <a:solidFill>
                <a:schemeClr val="tx1"/>
              </a:solidFill>
              <a:latin typeface="+mn-ea"/>
            </a:endParaRPr>
          </a:p>
          <a:p>
            <a:pPr>
              <a:lnSpc>
                <a:spcPct val="120000"/>
              </a:lnSpc>
            </a:pPr>
            <a:r>
              <a:rPr lang="en-US" altLang="ko-KR" sz="1500" dirty="0" smtClean="0">
                <a:solidFill>
                  <a:schemeClr val="tx1"/>
                </a:solidFill>
                <a:latin typeface="+mn-ea"/>
              </a:rPr>
              <a:t>   - </a:t>
            </a:r>
            <a:r>
              <a:rPr lang="ko-KR" altLang="en-US" sz="1500" dirty="0" smtClean="0">
                <a:solidFill>
                  <a:schemeClr val="tx1"/>
                </a:solidFill>
                <a:latin typeface="+mn-ea"/>
              </a:rPr>
              <a:t>이는 스마트그리드 특성상</a:t>
            </a:r>
            <a:r>
              <a:rPr lang="en-US" altLang="ko-KR" sz="1500" dirty="0" smtClean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500" dirty="0" smtClean="0">
                <a:solidFill>
                  <a:schemeClr val="tx1"/>
                </a:solidFill>
                <a:latin typeface="+mn-ea"/>
              </a:rPr>
              <a:t>다양한 </a:t>
            </a:r>
            <a:r>
              <a:rPr lang="ko-KR" altLang="en-US" sz="1500" dirty="0" err="1" smtClean="0">
                <a:solidFill>
                  <a:schemeClr val="tx1"/>
                </a:solidFill>
                <a:latin typeface="+mn-ea"/>
              </a:rPr>
              <a:t>산업군의</a:t>
            </a:r>
            <a:r>
              <a:rPr lang="ko-KR" altLang="en-US" sz="1500" dirty="0" smtClean="0">
                <a:solidFill>
                  <a:schemeClr val="tx1"/>
                </a:solidFill>
                <a:latin typeface="+mn-ea"/>
              </a:rPr>
              <a:t> 융합</a:t>
            </a:r>
            <a:r>
              <a:rPr lang="en-US" altLang="ko-KR" sz="1500" dirty="0" smtClean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500" dirty="0" smtClean="0">
                <a:solidFill>
                  <a:schemeClr val="tx1"/>
                </a:solidFill>
                <a:latin typeface="+mn-ea"/>
              </a:rPr>
              <a:t>이에 적용되는 수 많은 표준에 대해 </a:t>
            </a:r>
            <a:endParaRPr lang="en-US" altLang="ko-KR" sz="1500" dirty="0" smtClean="0">
              <a:solidFill>
                <a:schemeClr val="tx1"/>
              </a:solidFill>
              <a:latin typeface="+mn-ea"/>
            </a:endParaRPr>
          </a:p>
          <a:p>
            <a:pPr>
              <a:lnSpc>
                <a:spcPct val="120000"/>
              </a:lnSpc>
            </a:pPr>
            <a:r>
              <a:rPr lang="en-US" altLang="ko-KR" sz="1500" dirty="0" smtClean="0">
                <a:solidFill>
                  <a:schemeClr val="tx1"/>
                </a:solidFill>
                <a:latin typeface="+mn-ea"/>
              </a:rPr>
              <a:t>     </a:t>
            </a:r>
            <a:r>
              <a:rPr lang="ko-KR" altLang="en-US" sz="1500" dirty="0" smtClean="0">
                <a:solidFill>
                  <a:schemeClr val="tx1"/>
                </a:solidFill>
                <a:latin typeface="+mn-ea"/>
              </a:rPr>
              <a:t>일부 기관에서 전체를 총괄하는 인증프로그램 운용이 불가능하고</a:t>
            </a:r>
            <a:r>
              <a:rPr lang="en-US" altLang="ko-KR" sz="1500" dirty="0" smtClean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500" dirty="0" smtClean="0">
                <a:solidFill>
                  <a:schemeClr val="tx1"/>
                </a:solidFill>
                <a:latin typeface="+mn-ea"/>
              </a:rPr>
              <a:t>또한 향후 개발되는 </a:t>
            </a:r>
            <a:endParaRPr lang="en-US" altLang="ko-KR" sz="1500" dirty="0" smtClean="0">
              <a:solidFill>
                <a:schemeClr val="tx1"/>
              </a:solidFill>
              <a:latin typeface="+mn-ea"/>
            </a:endParaRPr>
          </a:p>
          <a:p>
            <a:pPr>
              <a:lnSpc>
                <a:spcPct val="120000"/>
              </a:lnSpc>
            </a:pPr>
            <a:r>
              <a:rPr lang="en-US" altLang="ko-KR" sz="1500" dirty="0" smtClean="0">
                <a:solidFill>
                  <a:schemeClr val="tx1"/>
                </a:solidFill>
                <a:latin typeface="+mn-ea"/>
              </a:rPr>
              <a:t>     </a:t>
            </a:r>
            <a:r>
              <a:rPr lang="ko-KR" altLang="en-US" sz="1500" dirty="0" smtClean="0">
                <a:solidFill>
                  <a:schemeClr val="tx1"/>
                </a:solidFill>
                <a:latin typeface="+mn-ea"/>
              </a:rPr>
              <a:t>다양한 인터페이스 및 어플리케이션을 수용하기 위한 방법일 수 있음</a:t>
            </a:r>
            <a:r>
              <a:rPr lang="en-US" altLang="ko-KR" sz="1500" dirty="0" smtClean="0">
                <a:solidFill>
                  <a:schemeClr val="tx1"/>
                </a:solidFill>
                <a:latin typeface="+mn-ea"/>
              </a:rPr>
              <a:t>. </a:t>
            </a:r>
            <a:endParaRPr lang="ko-KR" altLang="en-US" sz="1500" dirty="0" smtClean="0">
              <a:latin typeface="+mn-ea"/>
            </a:endParaRPr>
          </a:p>
        </p:txBody>
      </p:sp>
      <p:sp>
        <p:nvSpPr>
          <p:cNvPr id="45" name="제목 1"/>
          <p:cNvSpPr txBox="1">
            <a:spLocks/>
          </p:cNvSpPr>
          <p:nvPr/>
        </p:nvSpPr>
        <p:spPr>
          <a:xfrm>
            <a:off x="1763688" y="2444323"/>
            <a:ext cx="1008112" cy="46935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0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ITCA</a:t>
            </a:r>
            <a:endParaRPr kumimoji="0" lang="ko-KR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1" name="제목 1"/>
          <p:cNvSpPr txBox="1">
            <a:spLocks/>
          </p:cNvSpPr>
          <p:nvPr/>
        </p:nvSpPr>
        <p:spPr>
          <a:xfrm>
            <a:off x="3563888" y="2444323"/>
            <a:ext cx="1008112" cy="46935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0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ITCA</a:t>
            </a:r>
            <a:endParaRPr kumimoji="0" lang="ko-KR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9" name="제목 1"/>
          <p:cNvSpPr txBox="1">
            <a:spLocks/>
          </p:cNvSpPr>
          <p:nvPr/>
        </p:nvSpPr>
        <p:spPr>
          <a:xfrm>
            <a:off x="7380312" y="2444323"/>
            <a:ext cx="1008112" cy="46935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0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ITCA</a:t>
            </a:r>
            <a:endParaRPr kumimoji="0" lang="ko-KR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b="1" smtClean="0">
                <a:solidFill>
                  <a:schemeClr val="tx1"/>
                </a:solidFill>
                <a:latin typeface="Arial Black" pitchFamily="34" charset="0"/>
              </a:rPr>
              <a:pPr/>
              <a:t>17</a:t>
            </a:fld>
            <a:endParaRPr kumimoji="0" lang="en-US" b="1" dirty="0">
              <a:solidFill>
                <a:schemeClr val="tx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b="1" smtClean="0">
                <a:solidFill>
                  <a:schemeClr val="tx1"/>
                </a:solidFill>
              </a:rPr>
              <a:pPr/>
              <a:t>18</a:t>
            </a:fld>
            <a:endParaRPr kumimoji="0" lang="en-US" b="1" dirty="0">
              <a:solidFill>
                <a:schemeClr val="tx1"/>
              </a:solidFill>
            </a:endParaRPr>
          </a:p>
        </p:txBody>
      </p:sp>
      <p:sp>
        <p:nvSpPr>
          <p:cNvPr id="15" name="제목 7"/>
          <p:cNvSpPr>
            <a:spLocks noGrp="1"/>
          </p:cNvSpPr>
          <p:nvPr>
            <p:ph type="title"/>
          </p:nvPr>
        </p:nvSpPr>
        <p:spPr>
          <a:xfrm>
            <a:off x="457200" y="248020"/>
            <a:ext cx="8229600" cy="568741"/>
          </a:xfrm>
        </p:spPr>
        <p:txBody>
          <a:bodyPr>
            <a:noAutofit/>
          </a:bodyPr>
          <a:lstStyle/>
          <a:p>
            <a:pPr algn="l"/>
            <a:r>
              <a:rPr lang="ko-KR" altLang="en-US" sz="3200" dirty="0" smtClean="0"/>
              <a:t>국내 표준동향 </a:t>
            </a:r>
            <a:endParaRPr lang="ko-KR" alt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497144" y="1014582"/>
            <a:ext cx="8217648" cy="414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1800" b="1" dirty="0" smtClean="0">
                <a:solidFill>
                  <a:schemeClr val="tx1"/>
                </a:solidFill>
              </a:rPr>
              <a:t>□ </a:t>
            </a:r>
            <a:r>
              <a:rPr lang="ko-KR" altLang="en-US" sz="1800" b="1" dirty="0" err="1" smtClean="0">
                <a:solidFill>
                  <a:schemeClr val="tx1"/>
                </a:solidFill>
              </a:rPr>
              <a:t>스마트그리드</a:t>
            </a:r>
            <a:r>
              <a:rPr lang="ko-KR" altLang="en-US" sz="1800" b="1" dirty="0" smtClean="0">
                <a:solidFill>
                  <a:schemeClr val="tx1"/>
                </a:solidFill>
              </a:rPr>
              <a:t> </a:t>
            </a:r>
            <a:r>
              <a:rPr lang="ko-KR" altLang="en-US" sz="1800" b="1" dirty="0" err="1" smtClean="0">
                <a:solidFill>
                  <a:schemeClr val="tx1"/>
                </a:solidFill>
              </a:rPr>
              <a:t>표준화포럼</a:t>
            </a:r>
            <a:r>
              <a:rPr lang="ko-KR" altLang="en-US" sz="1800" b="1" dirty="0" smtClean="0">
                <a:solidFill>
                  <a:schemeClr val="tx1"/>
                </a:solidFill>
              </a:rPr>
              <a:t> </a:t>
            </a:r>
            <a:r>
              <a:rPr lang="en-US" altLang="ko-KR" sz="1800" b="1" dirty="0" smtClean="0">
                <a:solidFill>
                  <a:schemeClr val="tx1"/>
                </a:solidFill>
              </a:rPr>
              <a:t>(</a:t>
            </a:r>
            <a:r>
              <a:rPr lang="ko-KR" altLang="en-US" sz="1800" b="1" dirty="0" smtClean="0">
                <a:solidFill>
                  <a:schemeClr val="tx1"/>
                </a:solidFill>
              </a:rPr>
              <a:t>충전시스템 분과</a:t>
            </a:r>
            <a:r>
              <a:rPr lang="en-US" altLang="ko-KR" sz="1800" b="1" dirty="0" smtClean="0">
                <a:solidFill>
                  <a:schemeClr val="tx1"/>
                </a:solidFill>
              </a:rPr>
              <a:t>)</a:t>
            </a:r>
            <a:endParaRPr lang="en-US" altLang="ko-KR" sz="1600" b="1" dirty="0" smtClean="0">
              <a:solidFill>
                <a:schemeClr val="tx1"/>
              </a:solidFill>
            </a:endParaRPr>
          </a:p>
        </p:txBody>
      </p:sp>
      <p:pic>
        <p:nvPicPr>
          <p:cNvPr id="131073" name="_x111321040" descr="EMB00000e903126"/>
          <p:cNvPicPr>
            <a:picLocks noChangeAspect="1" noChangeArrowheads="1"/>
          </p:cNvPicPr>
          <p:nvPr/>
        </p:nvPicPr>
        <p:blipFill>
          <a:blip r:embed="rId3" cstate="print"/>
          <a:srcRect l="406" r="552"/>
          <a:stretch>
            <a:fillRect/>
          </a:stretch>
        </p:blipFill>
        <p:spPr bwMode="auto">
          <a:xfrm>
            <a:off x="1267020" y="1464906"/>
            <a:ext cx="6468058" cy="3191069"/>
          </a:xfrm>
          <a:prstGeom prst="rect">
            <a:avLst/>
          </a:prstGeom>
          <a:noFill/>
        </p:spPr>
      </p:pic>
      <p:graphicFrame>
        <p:nvGraphicFramePr>
          <p:cNvPr id="12" name="표 11"/>
          <p:cNvGraphicFramePr>
            <a:graphicFrameLocks noGrp="1"/>
          </p:cNvGraphicFramePr>
          <p:nvPr/>
        </p:nvGraphicFramePr>
        <p:xfrm>
          <a:off x="1153089" y="4791879"/>
          <a:ext cx="7098614" cy="1787652"/>
        </p:xfrm>
        <a:graphic>
          <a:graphicData uri="http://schemas.openxmlformats.org/drawingml/2006/table">
            <a:tbl>
              <a:tblPr/>
              <a:tblGrid>
                <a:gridCol w="1593553"/>
                <a:gridCol w="3946849"/>
                <a:gridCol w="1558212"/>
              </a:tblGrid>
              <a:tr h="10679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휴먼명조"/>
                        </a:rPr>
                        <a:t>표준번호</a:t>
                      </a:r>
                      <a:endParaRPr lang="ko-KR" altLang="en-US" sz="12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C5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 err="1">
                          <a:solidFill>
                            <a:srgbClr val="000000"/>
                          </a:solidFill>
                          <a:latin typeface="휴먼명조"/>
                        </a:rPr>
                        <a:t>표준명</a:t>
                      </a:r>
                      <a:endParaRPr lang="ko-KR" altLang="en-US" sz="12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C5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>
                          <a:solidFill>
                            <a:srgbClr val="000000"/>
                          </a:solidFill>
                          <a:latin typeface="휴먼명조"/>
                        </a:rPr>
                        <a:t>비고</a:t>
                      </a:r>
                      <a:endParaRPr lang="ko-KR" altLang="en-US" sz="12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C5F3"/>
                    </a:solidFill>
                  </a:tcPr>
                </a:tc>
              </a:tr>
              <a:tr h="10171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KS C IEC </a:t>
                      </a:r>
                      <a:r>
                        <a:rPr lang="pl-PL" sz="1200" b="1" dirty="0" smtClean="0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61851-1</a:t>
                      </a:r>
                      <a:endParaRPr lang="pl-PL" sz="1200" b="1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휴먼명조"/>
                        </a:rPr>
                        <a:t>전기자동차 </a:t>
                      </a:r>
                      <a:r>
                        <a:rPr lang="ko-KR" altLang="en-US" sz="1200" b="1" dirty="0" err="1">
                          <a:solidFill>
                            <a:srgbClr val="000000"/>
                          </a:solidFill>
                          <a:latin typeface="휴먼명조"/>
                        </a:rPr>
                        <a:t>전도성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휴먼명조"/>
                        </a:rPr>
                        <a:t> 충전시스템</a:t>
                      </a: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latin typeface="휴먼명조"/>
                        </a:rPr>
                        <a:t>-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휴먼명조"/>
                        </a:rPr>
                        <a:t>제</a:t>
                      </a: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latin typeface="휴먼명조"/>
                        </a:rPr>
                        <a:t>1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휴먼명조"/>
                        </a:rPr>
                        <a:t>부</a:t>
                      </a: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latin typeface="휴먼명조"/>
                        </a:rPr>
                        <a:t>: 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휴먼명조"/>
                        </a:rPr>
                        <a:t>일반요구사항</a:t>
                      </a:r>
                      <a:endParaRPr lang="ko-KR" altLang="en-US" sz="1200" b="1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 smtClean="0">
                          <a:solidFill>
                            <a:srgbClr val="000000"/>
                          </a:solidFill>
                          <a:latin typeface="휴먼명조"/>
                        </a:rPr>
                        <a:t>개정</a:t>
                      </a:r>
                      <a:r>
                        <a:rPr lang="en-US" altLang="ko-KR" sz="1200" b="1" dirty="0" smtClean="0">
                          <a:solidFill>
                            <a:srgbClr val="000000"/>
                          </a:solidFill>
                          <a:latin typeface="휴먼명조"/>
                        </a:rPr>
                        <a:t>(2011.0630)</a:t>
                      </a:r>
                      <a:endParaRPr lang="ko-KR" altLang="en-US" sz="1200" b="1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71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KS C IEC </a:t>
                      </a:r>
                      <a:r>
                        <a:rPr lang="pl-PL" sz="1200" b="1" dirty="0" smtClean="0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61851-22</a:t>
                      </a:r>
                      <a:endParaRPr lang="pl-PL" sz="1200" b="1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휴먼명조"/>
                        </a:rPr>
                        <a:t>전기자동차 </a:t>
                      </a:r>
                      <a:r>
                        <a:rPr lang="ko-KR" altLang="en-US" sz="1200" b="1" dirty="0" err="1">
                          <a:solidFill>
                            <a:srgbClr val="000000"/>
                          </a:solidFill>
                          <a:latin typeface="휴먼명조"/>
                        </a:rPr>
                        <a:t>전도성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휴먼명조"/>
                        </a:rPr>
                        <a:t> 충전시스템</a:t>
                      </a: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latin typeface="휴먼명조"/>
                        </a:rPr>
                        <a:t>-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휴먼명조"/>
                        </a:rPr>
                        <a:t>제</a:t>
                      </a: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latin typeface="휴먼명조"/>
                        </a:rPr>
                        <a:t>22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휴먼명조"/>
                        </a:rPr>
                        <a:t>부</a:t>
                      </a: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latin typeface="휴먼명조"/>
                        </a:rPr>
                        <a:t>: 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휴먼명조"/>
                        </a:rPr>
                        <a:t>교류충전설비</a:t>
                      </a:r>
                      <a:endParaRPr lang="ko-KR" altLang="en-US" sz="1200" b="1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 smtClean="0">
                          <a:solidFill>
                            <a:srgbClr val="000000"/>
                          </a:solidFill>
                          <a:latin typeface="휴먼명조"/>
                        </a:rPr>
                        <a:t>개정</a:t>
                      </a:r>
                      <a:r>
                        <a:rPr lang="en-US" altLang="ko-KR" sz="1200" b="1" dirty="0" smtClean="0">
                          <a:solidFill>
                            <a:srgbClr val="000000"/>
                          </a:solidFill>
                          <a:latin typeface="휴먼명조"/>
                        </a:rPr>
                        <a:t>(2011.06.30)</a:t>
                      </a:r>
                      <a:endParaRPr lang="ko-KR" altLang="en-US" sz="1200" b="1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11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KS C IEC </a:t>
                      </a:r>
                      <a:r>
                        <a:rPr lang="pl-PL" sz="1200" b="1" dirty="0" smtClean="0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9900</a:t>
                      </a:r>
                      <a:endParaRPr lang="pl-PL" sz="1200" b="1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휴먼명조"/>
                        </a:rPr>
                        <a:t>전기자동차 </a:t>
                      </a:r>
                      <a:r>
                        <a:rPr lang="ko-KR" altLang="en-US" sz="1200" b="1" dirty="0" err="1">
                          <a:solidFill>
                            <a:srgbClr val="000000"/>
                          </a:solidFill>
                          <a:latin typeface="휴먼명조"/>
                        </a:rPr>
                        <a:t>전도성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휴먼명조"/>
                        </a:rPr>
                        <a:t> </a:t>
                      </a:r>
                      <a:r>
                        <a:rPr lang="ko-KR" altLang="en-US" sz="1200" b="1" dirty="0" smtClean="0">
                          <a:solidFill>
                            <a:srgbClr val="000000"/>
                          </a:solidFill>
                          <a:latin typeface="휴먼명조"/>
                        </a:rPr>
                        <a:t>충전시스템</a:t>
                      </a:r>
                      <a:endParaRPr lang="en-US" altLang="ko-KR" sz="1200" b="1" dirty="0" smtClean="0">
                        <a:solidFill>
                          <a:srgbClr val="000000"/>
                        </a:solidFill>
                        <a:latin typeface="휴먼명조"/>
                      </a:endParaRP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dirty="0" smtClean="0">
                          <a:solidFill>
                            <a:srgbClr val="000000"/>
                          </a:solidFill>
                          <a:latin typeface="휴먼명조"/>
                        </a:rPr>
                        <a:t>-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휴먼명조"/>
                        </a:rPr>
                        <a:t>교류 플러그</a:t>
                      </a: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latin typeface="휴먼명조"/>
                        </a:rPr>
                        <a:t>, 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휴먼명조"/>
                        </a:rPr>
                        <a:t>소켓</a:t>
                      </a: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latin typeface="휴먼명조"/>
                        </a:rPr>
                        <a:t>-</a:t>
                      </a:r>
                      <a:r>
                        <a:rPr lang="ko-KR" altLang="en-US" sz="1200" b="1" dirty="0" err="1">
                          <a:solidFill>
                            <a:srgbClr val="000000"/>
                          </a:solidFill>
                          <a:latin typeface="휴먼명조"/>
                        </a:rPr>
                        <a:t>아울렛</a:t>
                      </a: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latin typeface="휴먼명조"/>
                        </a:rPr>
                        <a:t>, 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휴먼명조"/>
                        </a:rPr>
                        <a:t>커넥터 및 </a:t>
                      </a:r>
                      <a:r>
                        <a:rPr lang="ko-KR" altLang="en-US" sz="1200" b="1" dirty="0" err="1">
                          <a:solidFill>
                            <a:srgbClr val="000000"/>
                          </a:solidFill>
                          <a:latin typeface="휴먼명조"/>
                        </a:rPr>
                        <a:t>인렛</a:t>
                      </a:r>
                      <a:endParaRPr lang="ko-KR" altLang="en-US" sz="1200" b="1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 smtClean="0">
                          <a:solidFill>
                            <a:srgbClr val="000000"/>
                          </a:solidFill>
                          <a:latin typeface="휴먼명조"/>
                        </a:rPr>
                        <a:t>제정</a:t>
                      </a:r>
                      <a:r>
                        <a:rPr lang="en-US" altLang="ko-KR" sz="1200" b="1" dirty="0" smtClean="0">
                          <a:solidFill>
                            <a:srgbClr val="000000"/>
                          </a:solidFill>
                          <a:latin typeface="휴먼명조"/>
                        </a:rPr>
                        <a:t>(2011.06.30)</a:t>
                      </a:r>
                      <a:endParaRPr lang="ko-KR" altLang="en-US" sz="1200" b="1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71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KS C IEC </a:t>
                      </a:r>
                      <a:r>
                        <a:rPr lang="pl-PL" sz="1200" b="1" dirty="0" smtClean="0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61851-23</a:t>
                      </a:r>
                      <a:endParaRPr lang="pl-PL" sz="1200" b="1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휴먼명조"/>
                        </a:rPr>
                        <a:t>전기자동차 </a:t>
                      </a:r>
                      <a:r>
                        <a:rPr lang="ko-KR" altLang="en-US" sz="1200" b="1" dirty="0" err="1">
                          <a:solidFill>
                            <a:srgbClr val="000000"/>
                          </a:solidFill>
                          <a:latin typeface="휴먼명조"/>
                        </a:rPr>
                        <a:t>전도성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휴먼명조"/>
                        </a:rPr>
                        <a:t> </a:t>
                      </a:r>
                      <a:r>
                        <a:rPr lang="ko-KR" altLang="en-US" sz="1200" b="1" dirty="0" smtClean="0">
                          <a:solidFill>
                            <a:srgbClr val="000000"/>
                          </a:solidFill>
                          <a:latin typeface="휴먼명조"/>
                        </a:rPr>
                        <a:t>충전시스템 </a:t>
                      </a:r>
                      <a:r>
                        <a:rPr lang="en-US" altLang="ko-KR" sz="1200" b="1" dirty="0" smtClean="0">
                          <a:solidFill>
                            <a:srgbClr val="000000"/>
                          </a:solidFill>
                          <a:latin typeface="휴먼명조"/>
                        </a:rPr>
                        <a:t>-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휴먼명조"/>
                        </a:rPr>
                        <a:t>제</a:t>
                      </a: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latin typeface="휴먼명조"/>
                        </a:rPr>
                        <a:t>23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휴먼명조"/>
                        </a:rPr>
                        <a:t>부</a:t>
                      </a: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latin typeface="휴먼명조"/>
                        </a:rPr>
                        <a:t>: 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휴먼명조"/>
                        </a:rPr>
                        <a:t>직류충전설비</a:t>
                      </a:r>
                      <a:endParaRPr lang="ko-KR" altLang="en-US" sz="1200" b="1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 smtClean="0">
                          <a:solidFill>
                            <a:srgbClr val="000000"/>
                          </a:solidFill>
                          <a:latin typeface="휴먼명조"/>
                        </a:rPr>
                        <a:t>제정</a:t>
                      </a:r>
                      <a:r>
                        <a:rPr lang="en-US" altLang="ko-KR" sz="1200" b="1" dirty="0" smtClean="0">
                          <a:solidFill>
                            <a:srgbClr val="000000"/>
                          </a:solidFill>
                          <a:latin typeface="휴먼명조"/>
                        </a:rPr>
                        <a:t>(2011.09.28)</a:t>
                      </a:r>
                      <a:endParaRPr lang="ko-KR" altLang="en-US" sz="1200" b="1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11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baseline="0" dirty="0" smtClean="0">
                          <a:solidFill>
                            <a:srgbClr val="000000"/>
                          </a:solidFill>
                          <a:latin typeface="한양신명조"/>
                        </a:rPr>
                        <a:t>SGS 03-001</a:t>
                      </a:r>
                      <a:endParaRPr lang="pl-PL" sz="1200" b="1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 smtClean="0">
                          <a:solidFill>
                            <a:srgbClr val="000000"/>
                          </a:solidFill>
                          <a:latin typeface="한양신명조"/>
                        </a:rPr>
                        <a:t>전기자동차와 </a:t>
                      </a:r>
                      <a:r>
                        <a:rPr lang="ko-KR" altLang="en-US" sz="1200" b="1" dirty="0" err="1" smtClean="0">
                          <a:solidFill>
                            <a:srgbClr val="000000"/>
                          </a:solidFill>
                          <a:latin typeface="한양신명조"/>
                        </a:rPr>
                        <a:t>전도성</a:t>
                      </a:r>
                      <a:r>
                        <a:rPr lang="ko-KR" altLang="en-US" sz="1200" b="1" dirty="0" smtClean="0">
                          <a:solidFill>
                            <a:srgbClr val="000000"/>
                          </a:solidFill>
                          <a:latin typeface="한양신명조"/>
                        </a:rPr>
                        <a:t> 충전시스템간 </a:t>
                      </a:r>
                      <a:r>
                        <a:rPr lang="ko-KR" altLang="en-US" sz="1200" b="1" dirty="0" err="1" smtClean="0">
                          <a:solidFill>
                            <a:srgbClr val="000000"/>
                          </a:solidFill>
                          <a:latin typeface="한양신명조"/>
                        </a:rPr>
                        <a:t>지규충전을</a:t>
                      </a:r>
                      <a:r>
                        <a:rPr lang="ko-KR" altLang="en-US" sz="1200" b="1" dirty="0" smtClean="0">
                          <a:solidFill>
                            <a:srgbClr val="000000"/>
                          </a:solidFill>
                          <a:latin typeface="한양신명조"/>
                        </a:rPr>
                        <a:t> 위한 통신 인터페이스</a:t>
                      </a:r>
                      <a:endParaRPr lang="ko-KR" altLang="en-US" sz="1200" b="1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 smtClean="0">
                          <a:solidFill>
                            <a:srgbClr val="000000"/>
                          </a:solidFill>
                          <a:latin typeface="한양신명조"/>
                        </a:rPr>
                        <a:t>단체표준 제정</a:t>
                      </a:r>
                      <a:endParaRPr lang="en-US" altLang="ko-KR" sz="1200" b="1" dirty="0" smtClean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dirty="0" smtClean="0">
                          <a:solidFill>
                            <a:srgbClr val="000000"/>
                          </a:solidFill>
                          <a:latin typeface="한양신명조"/>
                        </a:rPr>
                        <a:t>(2011.11.14)</a:t>
                      </a:r>
                      <a:endParaRPr lang="ko-KR" altLang="en-US" sz="1200" b="1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b="1" smtClean="0">
                <a:solidFill>
                  <a:schemeClr val="tx1"/>
                </a:solidFill>
              </a:rPr>
              <a:pPr/>
              <a:t>19</a:t>
            </a:fld>
            <a:endParaRPr kumimoji="0" lang="en-US" b="1" dirty="0">
              <a:solidFill>
                <a:schemeClr val="tx1"/>
              </a:solidFill>
            </a:endParaRPr>
          </a:p>
        </p:txBody>
      </p:sp>
      <p:sp>
        <p:nvSpPr>
          <p:cNvPr id="15" name="제목 7"/>
          <p:cNvSpPr>
            <a:spLocks noGrp="1"/>
          </p:cNvSpPr>
          <p:nvPr>
            <p:ph type="title"/>
          </p:nvPr>
        </p:nvSpPr>
        <p:spPr>
          <a:xfrm>
            <a:off x="457200" y="248020"/>
            <a:ext cx="8229600" cy="568741"/>
          </a:xfrm>
        </p:spPr>
        <p:txBody>
          <a:bodyPr>
            <a:noAutofit/>
          </a:bodyPr>
          <a:lstStyle/>
          <a:p>
            <a:pPr algn="l"/>
            <a:r>
              <a:rPr lang="ko-KR" altLang="en-US" sz="3200" dirty="0" smtClean="0"/>
              <a:t>국내 인증동향 </a:t>
            </a:r>
            <a:endParaRPr lang="ko-KR" alt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497144" y="1145216"/>
            <a:ext cx="8217648" cy="1732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1800" b="1" dirty="0" smtClean="0">
                <a:solidFill>
                  <a:schemeClr val="tx1"/>
                </a:solidFill>
              </a:rPr>
              <a:t>□ </a:t>
            </a:r>
            <a:r>
              <a:rPr lang="ko-KR" altLang="en-US" sz="1800" b="1" dirty="0" err="1" smtClean="0">
                <a:solidFill>
                  <a:schemeClr val="tx1"/>
                </a:solidFill>
              </a:rPr>
              <a:t>지능형전력망의</a:t>
            </a:r>
            <a:r>
              <a:rPr lang="ko-KR" altLang="en-US" sz="1800" b="1" dirty="0" smtClean="0">
                <a:solidFill>
                  <a:schemeClr val="tx1"/>
                </a:solidFill>
              </a:rPr>
              <a:t> 이용 및 촉진에 관한 법률 </a:t>
            </a:r>
            <a:r>
              <a:rPr lang="en-US" altLang="ko-KR" sz="1800" b="1" dirty="0" smtClean="0">
                <a:solidFill>
                  <a:schemeClr val="tx1"/>
                </a:solidFill>
              </a:rPr>
              <a:t>(</a:t>
            </a:r>
            <a:r>
              <a:rPr lang="ko-KR" altLang="en-US" sz="1800" b="1" dirty="0" smtClean="0">
                <a:solidFill>
                  <a:schemeClr val="tx1"/>
                </a:solidFill>
              </a:rPr>
              <a:t>제</a:t>
            </a:r>
            <a:r>
              <a:rPr lang="en-US" altLang="ko-KR" sz="1800" b="1" dirty="0" smtClean="0">
                <a:solidFill>
                  <a:schemeClr val="tx1"/>
                </a:solidFill>
              </a:rPr>
              <a:t>10714</a:t>
            </a:r>
            <a:r>
              <a:rPr lang="ko-KR" altLang="en-US" sz="1800" b="1" dirty="0" smtClean="0">
                <a:solidFill>
                  <a:schemeClr val="tx1"/>
                </a:solidFill>
              </a:rPr>
              <a:t>호</a:t>
            </a:r>
            <a:r>
              <a:rPr lang="en-US" altLang="ko-KR" sz="1800" b="1" dirty="0" smtClean="0">
                <a:solidFill>
                  <a:schemeClr val="tx1"/>
                </a:solidFill>
              </a:rPr>
              <a:t>, 11.05.24)</a:t>
            </a:r>
          </a:p>
          <a:p>
            <a:pPr>
              <a:lnSpc>
                <a:spcPct val="130000"/>
              </a:lnSpc>
            </a:pPr>
            <a:r>
              <a:rPr lang="en-US" altLang="ko-KR" sz="1600" dirty="0" smtClean="0">
                <a:solidFill>
                  <a:schemeClr val="tx1"/>
                </a:solidFill>
              </a:rPr>
              <a:t>     - </a:t>
            </a:r>
            <a:r>
              <a:rPr lang="ko-KR" altLang="en-US" sz="1600" dirty="0" err="1" smtClean="0">
                <a:solidFill>
                  <a:schemeClr val="tx1"/>
                </a:solidFill>
              </a:rPr>
              <a:t>지능형전력망</a:t>
            </a:r>
            <a:r>
              <a:rPr lang="ko-KR" altLang="en-US" sz="1600" dirty="0" smtClean="0">
                <a:solidFill>
                  <a:schemeClr val="tx1"/>
                </a:solidFill>
              </a:rPr>
              <a:t> 안정성 및 </a:t>
            </a:r>
            <a:r>
              <a:rPr lang="ko-KR" altLang="en-US" sz="1600" b="1" dirty="0" err="1" smtClean="0">
                <a:solidFill>
                  <a:srgbClr val="FF0000"/>
                </a:solidFill>
              </a:rPr>
              <a:t>상호운용성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 확보</a:t>
            </a:r>
            <a:r>
              <a:rPr lang="ko-KR" altLang="en-US" sz="1600" dirty="0" smtClean="0">
                <a:solidFill>
                  <a:srgbClr val="FF0000"/>
                </a:solidFill>
              </a:rPr>
              <a:t> 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목적</a:t>
            </a:r>
            <a:r>
              <a:rPr lang="ko-KR" altLang="en-US" sz="1600" dirty="0" smtClean="0">
                <a:solidFill>
                  <a:schemeClr val="tx1"/>
                </a:solidFill>
              </a:rPr>
              <a:t>으로</a:t>
            </a:r>
            <a:r>
              <a:rPr lang="en-US" altLang="ko-KR" sz="1600" dirty="0" smtClean="0">
                <a:solidFill>
                  <a:schemeClr val="tx1"/>
                </a:solidFill>
              </a:rPr>
              <a:t>,</a:t>
            </a:r>
            <a:r>
              <a:rPr lang="ko-KR" altLang="en-US" sz="1600" dirty="0" smtClean="0">
                <a:solidFill>
                  <a:schemeClr val="tx1"/>
                </a:solidFill>
              </a:rPr>
              <a:t> 인증 </a:t>
            </a:r>
            <a:r>
              <a:rPr lang="ko-KR" altLang="en-US" sz="1600" dirty="0" err="1" smtClean="0">
                <a:solidFill>
                  <a:schemeClr val="tx1"/>
                </a:solidFill>
              </a:rPr>
              <a:t>미취득시</a:t>
            </a:r>
            <a:r>
              <a:rPr lang="ko-KR" altLang="en-US" sz="1600" dirty="0" smtClean="0">
                <a:solidFill>
                  <a:schemeClr val="tx1"/>
                </a:solidFill>
              </a:rPr>
              <a:t> 벌칙조항이 </a:t>
            </a:r>
            <a:endParaRPr lang="en-US" altLang="ko-KR" sz="1600" dirty="0" smtClean="0">
              <a:solidFill>
                <a:schemeClr val="tx1"/>
              </a:solidFill>
            </a:endParaRPr>
          </a:p>
          <a:p>
            <a:pPr>
              <a:lnSpc>
                <a:spcPct val="130000"/>
              </a:lnSpc>
            </a:pPr>
            <a:r>
              <a:rPr lang="en-US" altLang="ko-KR" sz="1600" dirty="0" smtClean="0">
                <a:solidFill>
                  <a:schemeClr val="tx1"/>
                </a:solidFill>
              </a:rPr>
              <a:t>       </a:t>
            </a:r>
            <a:r>
              <a:rPr lang="ko-KR" altLang="en-US" sz="1600" dirty="0" smtClean="0">
                <a:solidFill>
                  <a:schemeClr val="tx1"/>
                </a:solidFill>
              </a:rPr>
              <a:t>없는 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정부주도의</a:t>
            </a:r>
            <a:r>
              <a:rPr lang="ko-KR" altLang="en-US" sz="1600" dirty="0" smtClean="0">
                <a:solidFill>
                  <a:schemeClr val="tx1"/>
                </a:solidFill>
              </a:rPr>
              <a:t> </a:t>
            </a:r>
            <a:r>
              <a:rPr lang="ko-KR" altLang="en-US" sz="1600" b="1" dirty="0" err="1" smtClean="0">
                <a:solidFill>
                  <a:srgbClr val="FF0000"/>
                </a:solidFill>
              </a:rPr>
              <a:t>비강제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 자율인증제도 </a:t>
            </a:r>
            <a:endParaRPr lang="en-US" altLang="ko-KR" sz="1600" b="1" dirty="0" smtClean="0">
              <a:solidFill>
                <a:srgbClr val="FF0000"/>
              </a:solidFill>
            </a:endParaRPr>
          </a:p>
          <a:p>
            <a:pPr>
              <a:lnSpc>
                <a:spcPct val="130000"/>
              </a:lnSpc>
            </a:pPr>
            <a:r>
              <a:rPr lang="en-US" altLang="ko-KR" sz="1600" dirty="0" smtClean="0">
                <a:solidFill>
                  <a:schemeClr val="tx1"/>
                </a:solidFill>
              </a:rPr>
              <a:t>     - </a:t>
            </a:r>
            <a:r>
              <a:rPr lang="ko-KR" altLang="en-US" sz="1600" dirty="0" smtClean="0">
                <a:solidFill>
                  <a:schemeClr val="tx1"/>
                </a:solidFill>
              </a:rPr>
              <a:t>인증대상으로 </a:t>
            </a:r>
            <a:r>
              <a:rPr lang="ko-KR" altLang="en-US" sz="1600" dirty="0" err="1" smtClean="0">
                <a:solidFill>
                  <a:schemeClr val="tx1"/>
                </a:solidFill>
              </a:rPr>
              <a:t>지능형전력망</a:t>
            </a:r>
            <a:r>
              <a:rPr lang="ko-KR" altLang="en-US" sz="1600" dirty="0" smtClean="0">
                <a:solidFill>
                  <a:schemeClr val="tx1"/>
                </a:solidFill>
              </a:rPr>
              <a:t> 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기기 및 제품</a:t>
            </a:r>
            <a:r>
              <a:rPr lang="en-US" altLang="ko-KR" sz="1600" dirty="0" smtClean="0">
                <a:solidFill>
                  <a:schemeClr val="tx1"/>
                </a:solidFill>
              </a:rPr>
              <a:t>, </a:t>
            </a:r>
            <a:r>
              <a:rPr lang="ko-KR" altLang="en-US" sz="1600" dirty="0" smtClean="0">
                <a:solidFill>
                  <a:schemeClr val="tx1"/>
                </a:solidFill>
              </a:rPr>
              <a:t>서비스</a:t>
            </a:r>
            <a:r>
              <a:rPr lang="en-US" altLang="ko-KR" sz="1600" dirty="0" smtClean="0">
                <a:solidFill>
                  <a:schemeClr val="tx1"/>
                </a:solidFill>
              </a:rPr>
              <a:t>,</a:t>
            </a:r>
            <a:r>
              <a:rPr lang="ko-KR" altLang="en-US" sz="1600" dirty="0" smtClean="0">
                <a:solidFill>
                  <a:schemeClr val="tx1"/>
                </a:solidFill>
              </a:rPr>
              <a:t> 건축물로 구분하여 인증을 부여</a:t>
            </a:r>
            <a:r>
              <a:rPr lang="en-US" altLang="ko-KR" sz="1600" dirty="0" smtClean="0">
                <a:solidFill>
                  <a:schemeClr val="tx1"/>
                </a:solidFill>
              </a:rPr>
              <a:t>.</a:t>
            </a:r>
          </a:p>
          <a:p>
            <a:pPr>
              <a:lnSpc>
                <a:spcPct val="130000"/>
              </a:lnSpc>
            </a:pPr>
            <a:r>
              <a:rPr lang="en-US" altLang="ko-KR" sz="1600" dirty="0" smtClean="0">
                <a:solidFill>
                  <a:schemeClr val="tx1"/>
                </a:solidFill>
              </a:rPr>
              <a:t>     - </a:t>
            </a:r>
            <a:r>
              <a:rPr lang="ko-KR" altLang="en-US" sz="1600" dirty="0" smtClean="0">
                <a:solidFill>
                  <a:schemeClr val="tx1"/>
                </a:solidFill>
              </a:rPr>
              <a:t>시행령</a:t>
            </a:r>
            <a:r>
              <a:rPr lang="en-US" altLang="ko-KR" sz="1600" dirty="0" smtClean="0">
                <a:solidFill>
                  <a:schemeClr val="tx1"/>
                </a:solidFill>
              </a:rPr>
              <a:t>/</a:t>
            </a:r>
            <a:r>
              <a:rPr lang="ko-KR" altLang="en-US" sz="1600" dirty="0" smtClean="0">
                <a:solidFill>
                  <a:schemeClr val="tx1"/>
                </a:solidFill>
              </a:rPr>
              <a:t>시행규칙</a:t>
            </a:r>
            <a:r>
              <a:rPr lang="en-US" altLang="ko-KR" sz="1600" dirty="0" smtClean="0">
                <a:solidFill>
                  <a:schemeClr val="tx1"/>
                </a:solidFill>
              </a:rPr>
              <a:t>/</a:t>
            </a:r>
            <a:r>
              <a:rPr lang="ko-KR" altLang="en-US" sz="1600" dirty="0" smtClean="0">
                <a:solidFill>
                  <a:schemeClr val="tx1"/>
                </a:solidFill>
              </a:rPr>
              <a:t>고시를 제정하여  시행할 예정 </a:t>
            </a:r>
            <a:endParaRPr lang="en-US" altLang="ko-KR" sz="1600" dirty="0" smtClean="0">
              <a:solidFill>
                <a:schemeClr val="tx1"/>
              </a:solidFill>
            </a:endParaRPr>
          </a:p>
        </p:txBody>
      </p:sp>
      <p:pic>
        <p:nvPicPr>
          <p:cNvPr id="39937" name="_x81702056" descr="EMB00000e90311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4235" y="3041779"/>
            <a:ext cx="6372809" cy="35829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48020"/>
            <a:ext cx="7476836" cy="568741"/>
          </a:xfrm>
        </p:spPr>
        <p:txBody>
          <a:bodyPr>
            <a:noAutofit/>
          </a:bodyPr>
          <a:lstStyle/>
          <a:p>
            <a:r>
              <a:rPr lang="ko-KR" altLang="en-US" sz="3200" b="1" dirty="0" smtClean="0">
                <a:latin typeface="+mn-ea"/>
                <a:ea typeface="+mn-ea"/>
              </a:rPr>
              <a:t>목   </a:t>
            </a:r>
            <a:r>
              <a:rPr lang="en-US" altLang="ko-KR" sz="3200" b="1" dirty="0" smtClean="0">
                <a:latin typeface="+mn-ea"/>
                <a:ea typeface="+mn-ea"/>
              </a:rPr>
              <a:t> </a:t>
            </a:r>
            <a:r>
              <a:rPr lang="ko-KR" altLang="en-US" sz="3200" b="1" dirty="0" smtClean="0">
                <a:latin typeface="+mn-ea"/>
                <a:ea typeface="+mn-ea"/>
              </a:rPr>
              <a:t>차</a:t>
            </a:r>
            <a:endParaRPr lang="ko-KR" altLang="en-US" sz="3200" b="1" dirty="0">
              <a:latin typeface="+mn-ea"/>
              <a:ea typeface="+mn-ea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63411" y="1175346"/>
            <a:ext cx="8007926" cy="5160804"/>
          </a:xfrm>
        </p:spPr>
        <p:txBody>
          <a:bodyPr>
            <a:noAutofit/>
          </a:bodyPr>
          <a:lstStyle/>
          <a:p>
            <a:pPr marL="514350" indent="-514350">
              <a:lnSpc>
                <a:spcPct val="250000"/>
              </a:lnSpc>
              <a:buFont typeface="+mj-lt"/>
              <a:buAutoNum type="arabicPeriod"/>
            </a:pPr>
            <a:r>
              <a:rPr lang="ko-KR" altLang="en-US" sz="2400" b="1" dirty="0" smtClean="0">
                <a:latin typeface="+mn-ea"/>
              </a:rPr>
              <a:t>과제개요 및 대상기술 정의</a:t>
            </a:r>
            <a:endParaRPr lang="en-US" altLang="ko-KR" sz="2400" b="1" dirty="0" smtClean="0">
              <a:latin typeface="+mn-ea"/>
            </a:endParaRPr>
          </a:p>
          <a:p>
            <a:pPr marL="514350" indent="-514350">
              <a:lnSpc>
                <a:spcPct val="250000"/>
              </a:lnSpc>
              <a:buFont typeface="+mj-lt"/>
              <a:buAutoNum type="arabicPeriod"/>
            </a:pPr>
            <a:r>
              <a:rPr lang="ko-KR" altLang="en-US" sz="2400" b="1" dirty="0" smtClean="0">
                <a:latin typeface="+mn-ea"/>
              </a:rPr>
              <a:t>과제의 필요성</a:t>
            </a:r>
            <a:r>
              <a:rPr lang="en-US" altLang="ko-KR" sz="2400" b="1" dirty="0" smtClean="0">
                <a:latin typeface="+mn-ea"/>
              </a:rPr>
              <a:t>  </a:t>
            </a:r>
          </a:p>
          <a:p>
            <a:pPr marL="514350" indent="-514350">
              <a:lnSpc>
                <a:spcPct val="250000"/>
              </a:lnSpc>
              <a:buFont typeface="+mj-lt"/>
              <a:buAutoNum type="arabicPeriod"/>
            </a:pPr>
            <a:r>
              <a:rPr lang="ko-KR" altLang="en-US" sz="2400" b="1" dirty="0" smtClean="0">
                <a:latin typeface="+mn-ea"/>
              </a:rPr>
              <a:t>국내</a:t>
            </a:r>
            <a:r>
              <a:rPr lang="ko-KR" altLang="en-US" sz="2400" b="1" dirty="0" smtClean="0"/>
              <a:t>∙</a:t>
            </a:r>
            <a:r>
              <a:rPr lang="ko-KR" altLang="en-US" sz="2400" b="1" dirty="0" smtClean="0">
                <a:latin typeface="+mn-ea"/>
              </a:rPr>
              <a:t>외 현황</a:t>
            </a:r>
            <a:endParaRPr lang="en-US" altLang="ko-KR" sz="2400" b="1" dirty="0" smtClean="0">
              <a:latin typeface="+mn-ea"/>
            </a:endParaRPr>
          </a:p>
          <a:p>
            <a:pPr marL="514350" indent="-514350">
              <a:lnSpc>
                <a:spcPct val="250000"/>
              </a:lnSpc>
              <a:buFont typeface="+mj-lt"/>
              <a:buAutoNum type="arabicPeriod"/>
            </a:pPr>
            <a:r>
              <a:rPr lang="ko-KR" altLang="en-US" sz="2400" b="1" dirty="0" smtClean="0">
                <a:latin typeface="+mn-ea"/>
              </a:rPr>
              <a:t>사업추진내용</a:t>
            </a:r>
            <a:endParaRPr lang="en-US" altLang="ko-KR" sz="2400" b="1" dirty="0" smtClean="0">
              <a:latin typeface="+mn-ea"/>
            </a:endParaRPr>
          </a:p>
          <a:p>
            <a:pPr marL="514350" indent="-514350">
              <a:lnSpc>
                <a:spcPct val="250000"/>
              </a:lnSpc>
              <a:buFont typeface="+mj-lt"/>
              <a:buAutoNum type="arabicPeriod"/>
            </a:pPr>
            <a:r>
              <a:rPr lang="ko-KR" altLang="en-US" sz="2400" b="1" dirty="0" smtClean="0">
                <a:latin typeface="+mn-ea"/>
              </a:rPr>
              <a:t>기대효과</a:t>
            </a:r>
            <a:endParaRPr lang="en-US" altLang="ko-KR" sz="2400" b="1" dirty="0" smtClean="0">
              <a:latin typeface="+mn-ea"/>
            </a:endParaRPr>
          </a:p>
        </p:txBody>
      </p:sp>
      <p:sp>
        <p:nvSpPr>
          <p:cNvPr id="7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553200" y="6356386"/>
            <a:ext cx="2133600" cy="365125"/>
          </a:xfrm>
        </p:spPr>
        <p:txBody>
          <a:bodyPr/>
          <a:lstStyle/>
          <a:p>
            <a:fld id="{D5BBC35B-A44B-4119-B8DA-DE9E3DFADA20}" type="slidenum">
              <a:rPr kumimoji="0" lang="en-US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/>
              <a:t>2</a:t>
            </a:fld>
            <a:endParaRPr kumimoji="0"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b="1" smtClean="0">
                <a:solidFill>
                  <a:schemeClr val="tx1"/>
                </a:solidFill>
              </a:rPr>
              <a:pPr/>
              <a:t>20</a:t>
            </a:fld>
            <a:endParaRPr kumimoji="0" lang="en-US" b="1" dirty="0">
              <a:solidFill>
                <a:schemeClr val="tx1"/>
              </a:solidFill>
            </a:endParaRPr>
          </a:p>
        </p:txBody>
      </p:sp>
      <p:sp>
        <p:nvSpPr>
          <p:cNvPr id="15" name="제목 7"/>
          <p:cNvSpPr>
            <a:spLocks noGrp="1"/>
          </p:cNvSpPr>
          <p:nvPr>
            <p:ph type="title"/>
          </p:nvPr>
        </p:nvSpPr>
        <p:spPr>
          <a:xfrm>
            <a:off x="457200" y="248020"/>
            <a:ext cx="8229600" cy="568741"/>
          </a:xfrm>
        </p:spPr>
        <p:txBody>
          <a:bodyPr>
            <a:noAutofit/>
          </a:bodyPr>
          <a:lstStyle/>
          <a:p>
            <a:pPr algn="l"/>
            <a:r>
              <a:rPr lang="ko-KR" altLang="en-US" sz="3200" dirty="0" smtClean="0"/>
              <a:t>국내 전기용품 인증동향 </a:t>
            </a:r>
            <a:endParaRPr lang="ko-KR" alt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497144" y="1051906"/>
            <a:ext cx="8217648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1800" b="1" dirty="0" smtClean="0">
                <a:solidFill>
                  <a:schemeClr val="tx1"/>
                </a:solidFill>
              </a:rPr>
              <a:t>□  전기용품안전인증 </a:t>
            </a:r>
            <a:r>
              <a:rPr lang="en-US" altLang="ko-KR" sz="1800" b="1" dirty="0" smtClean="0">
                <a:solidFill>
                  <a:schemeClr val="tx1"/>
                </a:solidFill>
              </a:rPr>
              <a:t>(*</a:t>
            </a:r>
            <a:r>
              <a:rPr lang="ko-KR" altLang="en-US" sz="1800" b="1" dirty="0" smtClean="0">
                <a:solidFill>
                  <a:schemeClr val="tx1"/>
                </a:solidFill>
              </a:rPr>
              <a:t>시행 </a:t>
            </a:r>
            <a:r>
              <a:rPr lang="en-US" altLang="ko-KR" sz="1800" b="1" dirty="0" smtClean="0">
                <a:solidFill>
                  <a:schemeClr val="tx1"/>
                </a:solidFill>
              </a:rPr>
              <a:t>: 2011.10.01)</a:t>
            </a:r>
            <a:r>
              <a:rPr lang="ko-KR" altLang="en-US" sz="1800" b="1" dirty="0" smtClean="0">
                <a:solidFill>
                  <a:schemeClr val="tx1"/>
                </a:solidFill>
              </a:rPr>
              <a:t> </a:t>
            </a:r>
            <a:endParaRPr lang="en-US" altLang="ko-KR" sz="1800" b="1" dirty="0" smtClean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ko-KR" sz="1800" dirty="0" smtClean="0">
                <a:solidFill>
                  <a:schemeClr val="tx1"/>
                </a:solidFill>
              </a:rPr>
              <a:t>     - </a:t>
            </a:r>
            <a:r>
              <a:rPr lang="ko-KR" altLang="en-US" sz="1800" dirty="0" smtClean="0">
                <a:solidFill>
                  <a:schemeClr val="tx1"/>
                </a:solidFill>
              </a:rPr>
              <a:t>전기적 감전 및 화재예방 보호가 인증제도 운용 목적 </a:t>
            </a:r>
            <a:r>
              <a:rPr lang="en-US" altLang="ko-KR" sz="1800" dirty="0" smtClean="0">
                <a:solidFill>
                  <a:schemeClr val="tx1"/>
                </a:solidFill>
              </a:rPr>
              <a:t>(</a:t>
            </a:r>
            <a:r>
              <a:rPr lang="ko-KR" altLang="en-US" sz="1800" dirty="0" smtClean="0">
                <a:solidFill>
                  <a:schemeClr val="tx1"/>
                </a:solidFill>
              </a:rPr>
              <a:t>안전 및 전자파</a:t>
            </a:r>
            <a:r>
              <a:rPr lang="en-US" altLang="ko-KR" sz="1800" dirty="0" smtClean="0">
                <a:solidFill>
                  <a:schemeClr val="tx1"/>
                </a:solidFill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en-US" altLang="ko-KR" sz="1800" dirty="0" smtClean="0">
                <a:solidFill>
                  <a:schemeClr val="tx1"/>
                </a:solidFill>
              </a:rPr>
              <a:t>     - 100 </a:t>
            </a:r>
            <a:r>
              <a:rPr lang="en-US" altLang="ko-KR" sz="1800" dirty="0" err="1" smtClean="0">
                <a:solidFill>
                  <a:schemeClr val="tx1"/>
                </a:solidFill>
              </a:rPr>
              <a:t>kVA</a:t>
            </a:r>
            <a:r>
              <a:rPr lang="en-US" altLang="ko-KR" sz="1800" dirty="0" smtClean="0">
                <a:solidFill>
                  <a:schemeClr val="tx1"/>
                </a:solidFill>
              </a:rPr>
              <a:t> </a:t>
            </a:r>
            <a:r>
              <a:rPr lang="ko-KR" altLang="en-US" sz="1800" dirty="0" smtClean="0">
                <a:solidFill>
                  <a:schemeClr val="tx1"/>
                </a:solidFill>
              </a:rPr>
              <a:t>이하</a:t>
            </a:r>
            <a:r>
              <a:rPr lang="en-US" altLang="ko-KR" sz="1800" dirty="0" smtClean="0">
                <a:solidFill>
                  <a:schemeClr val="tx1"/>
                </a:solidFill>
              </a:rPr>
              <a:t> </a:t>
            </a:r>
            <a:r>
              <a:rPr lang="ko-KR" altLang="en-US" sz="1800" dirty="0" err="1" smtClean="0">
                <a:solidFill>
                  <a:schemeClr val="tx1"/>
                </a:solidFill>
              </a:rPr>
              <a:t>전기차</a:t>
            </a:r>
            <a:r>
              <a:rPr lang="ko-KR" altLang="en-US" sz="1800" dirty="0" smtClean="0">
                <a:solidFill>
                  <a:schemeClr val="tx1"/>
                </a:solidFill>
              </a:rPr>
              <a:t> 충전기 자율안전확인 대상</a:t>
            </a:r>
            <a:endParaRPr lang="en-US" altLang="ko-KR" sz="1800" dirty="0" smtClean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ko-KR" sz="1800" dirty="0" smtClean="0">
                <a:solidFill>
                  <a:schemeClr val="tx1"/>
                </a:solidFill>
              </a:rPr>
              <a:t>     - </a:t>
            </a:r>
            <a:r>
              <a:rPr lang="ko-KR" altLang="en-US" sz="1800" dirty="0" smtClean="0">
                <a:solidFill>
                  <a:schemeClr val="tx1"/>
                </a:solidFill>
              </a:rPr>
              <a:t>전기용품기술기준</a:t>
            </a:r>
            <a:r>
              <a:rPr lang="en-US" altLang="ko-KR" sz="1800" dirty="0" smtClean="0">
                <a:solidFill>
                  <a:schemeClr val="tx1"/>
                </a:solidFill>
              </a:rPr>
              <a:t>(K</a:t>
            </a:r>
            <a:r>
              <a:rPr lang="ko-KR" altLang="en-US" sz="1800" dirty="0" smtClean="0">
                <a:solidFill>
                  <a:schemeClr val="tx1"/>
                </a:solidFill>
              </a:rPr>
              <a:t>규격</a:t>
            </a:r>
            <a:r>
              <a:rPr lang="en-US" altLang="ko-KR" sz="1800" dirty="0" smtClean="0">
                <a:solidFill>
                  <a:schemeClr val="tx1"/>
                </a:solidFill>
              </a:rPr>
              <a:t>)</a:t>
            </a:r>
            <a:r>
              <a:rPr lang="ko-KR" altLang="en-US" sz="1800" dirty="0" smtClean="0">
                <a:solidFill>
                  <a:schemeClr val="tx1"/>
                </a:solidFill>
              </a:rPr>
              <a:t>에 따라 안전인증기관에서 시험인증 실시</a:t>
            </a:r>
            <a:endParaRPr lang="en-US" altLang="ko-KR" sz="16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13" name="표 12"/>
          <p:cNvGraphicFramePr>
            <a:graphicFrameLocks noGrp="1"/>
          </p:cNvGraphicFramePr>
          <p:nvPr/>
        </p:nvGraphicFramePr>
        <p:xfrm>
          <a:off x="965113" y="2521508"/>
          <a:ext cx="7320475" cy="2684799"/>
        </p:xfrm>
        <a:graphic>
          <a:graphicData uri="http://schemas.openxmlformats.org/drawingml/2006/table">
            <a:tbl>
              <a:tblPr/>
              <a:tblGrid>
                <a:gridCol w="1513651"/>
                <a:gridCol w="5806824"/>
              </a:tblGrid>
              <a:tr h="3194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휴먼명조"/>
                        </a:rPr>
                        <a:t>기준번호</a:t>
                      </a:r>
                      <a:endParaRPr lang="ko-KR" altLang="en-US" sz="1000" b="1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>
                          <a:solidFill>
                            <a:srgbClr val="000000"/>
                          </a:solidFill>
                          <a:latin typeface="휴먼명조"/>
                        </a:rPr>
                        <a:t>기준명</a:t>
                      </a:r>
                      <a:endParaRPr lang="ko-KR" altLang="en-US" sz="1000" b="1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</a:tr>
              <a:tr h="3127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K 61851-1</a:t>
                      </a:r>
                      <a:endParaRPr lang="en-US" sz="1000" b="1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 smtClean="0">
                          <a:solidFill>
                            <a:srgbClr val="000000"/>
                          </a:solidFill>
                          <a:latin typeface="휴먼명조"/>
                        </a:rPr>
                        <a:t> </a:t>
                      </a:r>
                      <a:r>
                        <a:rPr lang="ko-KR" altLang="en-US" sz="1200" b="1" dirty="0" err="1" smtClean="0">
                          <a:solidFill>
                            <a:srgbClr val="000000"/>
                          </a:solidFill>
                          <a:latin typeface="휴먼명조"/>
                        </a:rPr>
                        <a:t>전기차</a:t>
                      </a:r>
                      <a:r>
                        <a:rPr lang="ko-KR" altLang="en-US" sz="1200" b="1" dirty="0" smtClean="0">
                          <a:solidFill>
                            <a:srgbClr val="000000"/>
                          </a:solidFill>
                          <a:latin typeface="휴먼명조"/>
                        </a:rPr>
                        <a:t> 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휴먼명조"/>
                        </a:rPr>
                        <a:t>충전시스템 제</a:t>
                      </a: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latin typeface="휴먼명조"/>
                        </a:rPr>
                        <a:t>1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휴먼명조"/>
                        </a:rPr>
                        <a:t>부 </a:t>
                      </a: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latin typeface="휴먼명조"/>
                        </a:rPr>
                        <a:t>: 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휴먼명조"/>
                        </a:rPr>
                        <a:t>일반 요구사항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 </a:t>
                      </a:r>
                      <a:endParaRPr lang="ko-KR" altLang="en-US" sz="1000" b="1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7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K 61851-22</a:t>
                      </a:r>
                      <a:endParaRPr lang="en-US" sz="1000" b="1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 smtClean="0">
                          <a:solidFill>
                            <a:srgbClr val="000000"/>
                          </a:solidFill>
                          <a:latin typeface="휴먼명조"/>
                        </a:rPr>
                        <a:t> </a:t>
                      </a:r>
                      <a:r>
                        <a:rPr lang="ko-KR" altLang="en-US" sz="1200" b="1" dirty="0" err="1" smtClean="0">
                          <a:solidFill>
                            <a:srgbClr val="000000"/>
                          </a:solidFill>
                          <a:latin typeface="휴먼명조"/>
                        </a:rPr>
                        <a:t>전기차</a:t>
                      </a:r>
                      <a:r>
                        <a:rPr lang="ko-KR" altLang="en-US" sz="1200" b="1" dirty="0" smtClean="0">
                          <a:solidFill>
                            <a:srgbClr val="000000"/>
                          </a:solidFill>
                          <a:latin typeface="휴먼명조"/>
                        </a:rPr>
                        <a:t> 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휴먼명조"/>
                        </a:rPr>
                        <a:t>충전시스템 제</a:t>
                      </a: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latin typeface="휴먼명조"/>
                        </a:rPr>
                        <a:t>22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휴먼명조"/>
                        </a:rPr>
                        <a:t>부 </a:t>
                      </a: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latin typeface="휴먼명조"/>
                        </a:rPr>
                        <a:t>: 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휴먼명조"/>
                        </a:rPr>
                        <a:t>교류 충전장치</a:t>
                      </a:r>
                      <a:endParaRPr lang="ko-KR" altLang="en-US" sz="1000" b="1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7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K 61851-23</a:t>
                      </a:r>
                      <a:endParaRPr lang="en-US" sz="1000" b="1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 smtClean="0">
                          <a:solidFill>
                            <a:srgbClr val="000000"/>
                          </a:solidFill>
                          <a:latin typeface="휴먼명조"/>
                        </a:rPr>
                        <a:t> </a:t>
                      </a:r>
                      <a:r>
                        <a:rPr lang="ko-KR" altLang="en-US" sz="1200" b="1" dirty="0" err="1" smtClean="0">
                          <a:solidFill>
                            <a:srgbClr val="000000"/>
                          </a:solidFill>
                          <a:latin typeface="휴먼명조"/>
                        </a:rPr>
                        <a:t>전기차</a:t>
                      </a:r>
                      <a:r>
                        <a:rPr lang="ko-KR" altLang="en-US" sz="1200" b="1" dirty="0" smtClean="0">
                          <a:solidFill>
                            <a:srgbClr val="000000"/>
                          </a:solidFill>
                          <a:latin typeface="휴먼명조"/>
                        </a:rPr>
                        <a:t> 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휴먼명조"/>
                        </a:rPr>
                        <a:t>충전시스템 제</a:t>
                      </a: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latin typeface="휴먼명조"/>
                        </a:rPr>
                        <a:t>23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휴먼명조"/>
                        </a:rPr>
                        <a:t>부 </a:t>
                      </a: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latin typeface="휴먼명조"/>
                        </a:rPr>
                        <a:t>: 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휴먼명조"/>
                        </a:rPr>
                        <a:t>직류 충전장치</a:t>
                      </a:r>
                      <a:endParaRPr lang="ko-KR" altLang="en-US" sz="1000" b="1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7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K 62196-1</a:t>
                      </a:r>
                      <a:endParaRPr lang="en-US" sz="1000" b="1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 smtClean="0">
                          <a:solidFill>
                            <a:srgbClr val="000000"/>
                          </a:solidFill>
                          <a:latin typeface="휴먼명조"/>
                        </a:rPr>
                        <a:t> </a:t>
                      </a:r>
                      <a:r>
                        <a:rPr lang="ko-KR" altLang="en-US" sz="1200" b="1" dirty="0" err="1" smtClean="0">
                          <a:solidFill>
                            <a:srgbClr val="000000"/>
                          </a:solidFill>
                          <a:latin typeface="휴먼명조"/>
                        </a:rPr>
                        <a:t>전기차</a:t>
                      </a:r>
                      <a:r>
                        <a:rPr lang="ko-KR" altLang="en-US" sz="1200" b="1" dirty="0" smtClean="0">
                          <a:solidFill>
                            <a:srgbClr val="000000"/>
                          </a:solidFill>
                          <a:latin typeface="휴먼명조"/>
                        </a:rPr>
                        <a:t> 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휴먼명조"/>
                        </a:rPr>
                        <a:t>충전시스템 </a:t>
                      </a: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latin typeface="휴먼명조"/>
                        </a:rPr>
                        <a:t>- 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휴먼명조"/>
                        </a:rPr>
                        <a:t>플러그</a:t>
                      </a: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latin typeface="휴먼명조"/>
                        </a:rPr>
                        <a:t>, 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휴먼명조"/>
                        </a:rPr>
                        <a:t>소켓</a:t>
                      </a: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latin typeface="휴먼명조"/>
                        </a:rPr>
                        <a:t>-</a:t>
                      </a:r>
                      <a:r>
                        <a:rPr lang="ko-KR" altLang="en-US" sz="1200" b="1" dirty="0" err="1">
                          <a:solidFill>
                            <a:srgbClr val="000000"/>
                          </a:solidFill>
                          <a:latin typeface="휴먼명조"/>
                        </a:rPr>
                        <a:t>아울렛</a:t>
                      </a: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latin typeface="휴먼명조"/>
                        </a:rPr>
                        <a:t>, 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휴먼명조"/>
                        </a:rPr>
                        <a:t>커넥터 및 </a:t>
                      </a:r>
                      <a:r>
                        <a:rPr lang="ko-KR" altLang="en-US" sz="1200" b="1" dirty="0" err="1" smtClean="0">
                          <a:solidFill>
                            <a:srgbClr val="000000"/>
                          </a:solidFill>
                          <a:latin typeface="휴먼명조"/>
                        </a:rPr>
                        <a:t>인렛</a:t>
                      </a:r>
                      <a:r>
                        <a:rPr lang="ko-KR" altLang="en-US" sz="1200" b="1" dirty="0" smtClean="0">
                          <a:solidFill>
                            <a:srgbClr val="000000"/>
                          </a:solidFill>
                          <a:latin typeface="휴먼명조"/>
                        </a:rPr>
                        <a:t> </a:t>
                      </a:r>
                      <a:r>
                        <a:rPr lang="en-US" altLang="ko-KR" sz="1200" b="1" dirty="0" smtClean="0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- 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제</a:t>
                      </a: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1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부 일반요구사항</a:t>
                      </a:r>
                      <a:endParaRPr lang="ko-KR" altLang="en-US" sz="1000" b="1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13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K 62196-2</a:t>
                      </a:r>
                      <a:endParaRPr lang="en-US" sz="1000" b="1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 smtClean="0">
                          <a:solidFill>
                            <a:srgbClr val="000000"/>
                          </a:solidFill>
                          <a:latin typeface="휴먼명조"/>
                        </a:rPr>
                        <a:t> </a:t>
                      </a:r>
                      <a:r>
                        <a:rPr lang="ko-KR" altLang="en-US" sz="1200" b="1" dirty="0" err="1" smtClean="0">
                          <a:solidFill>
                            <a:srgbClr val="000000"/>
                          </a:solidFill>
                          <a:latin typeface="휴먼명조"/>
                        </a:rPr>
                        <a:t>전기차</a:t>
                      </a:r>
                      <a:r>
                        <a:rPr lang="ko-KR" altLang="en-US" sz="1200" b="1" dirty="0" smtClean="0">
                          <a:solidFill>
                            <a:srgbClr val="000000"/>
                          </a:solidFill>
                          <a:latin typeface="휴먼명조"/>
                        </a:rPr>
                        <a:t> 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휴먼명조"/>
                        </a:rPr>
                        <a:t>충전시스템 </a:t>
                      </a: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latin typeface="휴먼명조"/>
                        </a:rPr>
                        <a:t>- 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휴먼명조"/>
                        </a:rPr>
                        <a:t>플러그</a:t>
                      </a: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latin typeface="휴먼명조"/>
                        </a:rPr>
                        <a:t>, 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휴먼명조"/>
                        </a:rPr>
                        <a:t>소켓</a:t>
                      </a: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latin typeface="휴먼명조"/>
                        </a:rPr>
                        <a:t>-</a:t>
                      </a:r>
                      <a:r>
                        <a:rPr lang="ko-KR" altLang="en-US" sz="1200" b="1" dirty="0" err="1">
                          <a:solidFill>
                            <a:srgbClr val="000000"/>
                          </a:solidFill>
                          <a:latin typeface="휴먼명조"/>
                        </a:rPr>
                        <a:t>아울렛</a:t>
                      </a: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latin typeface="휴먼명조"/>
                        </a:rPr>
                        <a:t>, 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휴먼명조"/>
                        </a:rPr>
                        <a:t>커넥터 및 </a:t>
                      </a:r>
                      <a:r>
                        <a:rPr lang="ko-KR" altLang="en-US" sz="1200" b="1" dirty="0" err="1" smtClean="0">
                          <a:solidFill>
                            <a:srgbClr val="000000"/>
                          </a:solidFill>
                          <a:latin typeface="휴먼명조"/>
                        </a:rPr>
                        <a:t>인렛</a:t>
                      </a:r>
                      <a:r>
                        <a:rPr lang="ko-KR" altLang="en-US" sz="1200" b="1" dirty="0" smtClean="0">
                          <a:solidFill>
                            <a:srgbClr val="000000"/>
                          </a:solidFill>
                          <a:latin typeface="휴먼명조"/>
                        </a:rPr>
                        <a:t> </a:t>
                      </a:r>
                      <a:endParaRPr lang="en-US" altLang="ko-KR" sz="1200" b="1" dirty="0" smtClean="0">
                        <a:solidFill>
                          <a:srgbClr val="000000"/>
                        </a:solidFill>
                        <a:latin typeface="휴먼명조"/>
                      </a:endParaRPr>
                    </a:p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dirty="0" smtClean="0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 - 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제</a:t>
                      </a: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2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부 교류용 치수 </a:t>
                      </a:r>
                      <a:r>
                        <a:rPr lang="ko-KR" altLang="en-US" sz="1200" b="1" dirty="0" err="1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호완성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 및 </a:t>
                      </a:r>
                      <a:r>
                        <a:rPr lang="ko-KR" altLang="en-US" sz="1200" b="1" dirty="0" err="1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교환성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 요구사항</a:t>
                      </a:r>
                      <a:endParaRPr lang="ko-KR" altLang="en-US" sz="1000" b="1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7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K 10022</a:t>
                      </a:r>
                      <a:endParaRPr lang="en-US" sz="1000" b="1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 smtClean="0">
                          <a:solidFill>
                            <a:srgbClr val="000000"/>
                          </a:solidFill>
                          <a:latin typeface="휴먼명조"/>
                        </a:rPr>
                        <a:t> </a:t>
                      </a:r>
                      <a:r>
                        <a:rPr lang="ko-KR" altLang="en-US" sz="1200" b="1" dirty="0" err="1" smtClean="0">
                          <a:solidFill>
                            <a:srgbClr val="000000"/>
                          </a:solidFill>
                          <a:latin typeface="휴먼명조"/>
                        </a:rPr>
                        <a:t>전기차</a:t>
                      </a:r>
                      <a:r>
                        <a:rPr lang="ko-KR" altLang="en-US" sz="1200" b="1" dirty="0" smtClean="0">
                          <a:solidFill>
                            <a:srgbClr val="000000"/>
                          </a:solidFill>
                          <a:latin typeface="휴먼명조"/>
                        </a:rPr>
                        <a:t> 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휴먼명조"/>
                        </a:rPr>
                        <a:t>충전시스템－플러그</a:t>
                      </a: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latin typeface="휴먼명조"/>
                        </a:rPr>
                        <a:t>, 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휴먼명조"/>
                        </a:rPr>
                        <a:t>소켓</a:t>
                      </a: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latin typeface="휴먼명조"/>
                        </a:rPr>
                        <a:t>-</a:t>
                      </a:r>
                      <a:r>
                        <a:rPr lang="ko-KR" altLang="en-US" sz="1200" b="1" dirty="0" err="1">
                          <a:solidFill>
                            <a:srgbClr val="000000"/>
                          </a:solidFill>
                          <a:latin typeface="휴먼명조"/>
                        </a:rPr>
                        <a:t>아울렛</a:t>
                      </a: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latin typeface="휴먼명조"/>
                        </a:rPr>
                        <a:t>, 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휴먼명조"/>
                        </a:rPr>
                        <a:t>커넥터 및 </a:t>
                      </a:r>
                      <a:r>
                        <a:rPr lang="ko-KR" altLang="en-US" sz="1200" b="1" dirty="0" err="1">
                          <a:solidFill>
                            <a:srgbClr val="000000"/>
                          </a:solidFill>
                          <a:latin typeface="휴먼명조"/>
                        </a:rPr>
                        <a:t>인렛</a:t>
                      </a:r>
                      <a:endParaRPr lang="ko-KR" altLang="en-US" sz="1000" b="1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1005" y="5122420"/>
            <a:ext cx="7396253" cy="1513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b="1" smtClean="0">
                <a:solidFill>
                  <a:schemeClr val="tx1"/>
                </a:solidFill>
              </a:rPr>
              <a:pPr/>
              <a:t>21</a:t>
            </a:fld>
            <a:endParaRPr kumimoji="0" lang="en-US" b="1" dirty="0">
              <a:solidFill>
                <a:schemeClr val="tx1"/>
              </a:solidFill>
            </a:endParaRPr>
          </a:p>
        </p:txBody>
      </p:sp>
      <p:sp>
        <p:nvSpPr>
          <p:cNvPr id="15" name="제목 7"/>
          <p:cNvSpPr>
            <a:spLocks noGrp="1"/>
          </p:cNvSpPr>
          <p:nvPr>
            <p:ph type="title"/>
          </p:nvPr>
        </p:nvSpPr>
        <p:spPr>
          <a:xfrm>
            <a:off x="457200" y="248020"/>
            <a:ext cx="8229600" cy="568741"/>
          </a:xfrm>
        </p:spPr>
        <p:txBody>
          <a:bodyPr>
            <a:noAutofit/>
          </a:bodyPr>
          <a:lstStyle/>
          <a:p>
            <a:pPr algn="l"/>
            <a:r>
              <a:rPr lang="en-US" altLang="ko-KR" sz="3200" dirty="0" smtClean="0"/>
              <a:t>SWOT</a:t>
            </a:r>
            <a:r>
              <a:rPr lang="ko-KR" altLang="en-US" sz="3200" dirty="0" smtClean="0"/>
              <a:t> 분석</a:t>
            </a:r>
            <a:r>
              <a:rPr lang="en-US" altLang="ko-KR" sz="3200" dirty="0" smtClean="0"/>
              <a:t> </a:t>
            </a:r>
            <a:endParaRPr lang="ko-KR" altLang="en-US" sz="3200" dirty="0"/>
          </a:p>
        </p:txBody>
      </p:sp>
      <p:grpSp>
        <p:nvGrpSpPr>
          <p:cNvPr id="2" name="Group 60"/>
          <p:cNvGrpSpPr>
            <a:grpSpLocks/>
          </p:cNvGrpSpPr>
          <p:nvPr/>
        </p:nvGrpSpPr>
        <p:grpSpPr bwMode="auto">
          <a:xfrm>
            <a:off x="758599" y="1366759"/>
            <a:ext cx="7400088" cy="4770448"/>
            <a:chOff x="478" y="836"/>
            <a:chExt cx="4644" cy="3005"/>
          </a:xfrm>
        </p:grpSpPr>
        <p:sp>
          <p:nvSpPr>
            <p:cNvPr id="22" name="Oval 61"/>
            <p:cNvSpPr>
              <a:spLocks noChangeArrowheads="1"/>
            </p:cNvSpPr>
            <p:nvPr/>
          </p:nvSpPr>
          <p:spPr bwMode="auto">
            <a:xfrm>
              <a:off x="2092" y="1576"/>
              <a:ext cx="1626" cy="1626"/>
            </a:xfrm>
            <a:prstGeom prst="ellipse">
              <a:avLst/>
            </a:prstGeom>
            <a:solidFill>
              <a:srgbClr val="5998E5">
                <a:alpha val="17000"/>
              </a:srgbClr>
            </a:solidFill>
            <a:ln w="5715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ko-KR" altLang="ko-KR" u="sng">
                <a:solidFill>
                  <a:schemeClr val="bg1"/>
                </a:solidFill>
              </a:endParaRPr>
            </a:p>
          </p:txBody>
        </p:sp>
        <p:pic>
          <p:nvPicPr>
            <p:cNvPr id="23" name="Picture 62" descr="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47" y="1727"/>
              <a:ext cx="660" cy="661"/>
            </a:xfrm>
            <a:prstGeom prst="rect">
              <a:avLst/>
            </a:prstGeom>
            <a:noFill/>
          </p:spPr>
        </p:pic>
        <p:pic>
          <p:nvPicPr>
            <p:cNvPr id="24" name="Picture 63" descr="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07" y="1727"/>
              <a:ext cx="661" cy="661"/>
            </a:xfrm>
            <a:prstGeom prst="rect">
              <a:avLst/>
            </a:prstGeom>
            <a:noFill/>
          </p:spPr>
        </p:pic>
        <p:pic>
          <p:nvPicPr>
            <p:cNvPr id="28" name="Picture 64" descr="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247" y="2388"/>
              <a:ext cx="660" cy="661"/>
            </a:xfrm>
            <a:prstGeom prst="rect">
              <a:avLst/>
            </a:prstGeom>
            <a:noFill/>
          </p:spPr>
        </p:pic>
        <p:pic>
          <p:nvPicPr>
            <p:cNvPr id="29" name="Picture 65" descr="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907" y="2388"/>
              <a:ext cx="661" cy="661"/>
            </a:xfrm>
            <a:prstGeom prst="rect">
              <a:avLst/>
            </a:prstGeom>
            <a:noFill/>
          </p:spPr>
        </p:pic>
        <p:sp>
          <p:nvSpPr>
            <p:cNvPr id="30" name="Line 66"/>
            <p:cNvSpPr>
              <a:spLocks noChangeShapeType="1"/>
            </p:cNvSpPr>
            <p:nvPr/>
          </p:nvSpPr>
          <p:spPr bwMode="auto">
            <a:xfrm>
              <a:off x="478" y="2388"/>
              <a:ext cx="46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1" name="Line 67"/>
            <p:cNvSpPr>
              <a:spLocks noChangeShapeType="1"/>
            </p:cNvSpPr>
            <p:nvPr/>
          </p:nvSpPr>
          <p:spPr bwMode="auto">
            <a:xfrm rot="5400000">
              <a:off x="1405" y="2339"/>
              <a:ext cx="300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6" name="Text Box 72"/>
            <p:cNvSpPr txBox="1">
              <a:spLocks noChangeArrowheads="1"/>
            </p:cNvSpPr>
            <p:nvPr/>
          </p:nvSpPr>
          <p:spPr bwMode="auto">
            <a:xfrm>
              <a:off x="504" y="935"/>
              <a:ext cx="2318" cy="109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pPr>
                <a:lnSpc>
                  <a:spcPct val="130000"/>
                </a:lnSpc>
                <a:buFont typeface="Wingdings" pitchFamily="2" charset="2"/>
                <a:buChar char="Ø"/>
              </a:pPr>
              <a:r>
                <a:rPr lang="ko-KR" altLang="en-US" sz="1800" b="1" spc="-150" dirty="0" smtClean="0">
                  <a:solidFill>
                    <a:schemeClr val="tx1"/>
                  </a:solidFill>
                </a:rPr>
                <a:t> 실증단지 및 시범도시 운용에 따라</a:t>
              </a:r>
              <a:endParaRPr lang="en-US" altLang="ko-KR" sz="1800" b="1" spc="-150" dirty="0" smtClean="0">
                <a:solidFill>
                  <a:schemeClr val="tx1"/>
                </a:solidFill>
              </a:endParaRPr>
            </a:p>
            <a:p>
              <a:pPr>
                <a:lnSpc>
                  <a:spcPct val="130000"/>
                </a:lnSpc>
              </a:pPr>
              <a:r>
                <a:rPr lang="ko-KR" altLang="en-US" sz="1800" b="1" spc="-150" dirty="0" smtClean="0">
                  <a:solidFill>
                    <a:schemeClr val="tx1"/>
                  </a:solidFill>
                </a:rPr>
                <a:t>     </a:t>
              </a:r>
              <a:r>
                <a:rPr lang="ko-KR" altLang="en-US" sz="1800" b="1" spc="-150" dirty="0" err="1" smtClean="0">
                  <a:solidFill>
                    <a:schemeClr val="tx1"/>
                  </a:solidFill>
                </a:rPr>
                <a:t>스마트그리드</a:t>
              </a:r>
              <a:r>
                <a:rPr lang="ko-KR" altLang="en-US" sz="1800" b="1" spc="-150" dirty="0" smtClean="0">
                  <a:solidFill>
                    <a:schemeClr val="tx1"/>
                  </a:solidFill>
                </a:rPr>
                <a:t>  조기 구축</a:t>
              </a:r>
              <a:endParaRPr lang="en-US" altLang="ko-KR" sz="1800" b="1" spc="-150" dirty="0" smtClean="0">
                <a:solidFill>
                  <a:schemeClr val="tx1"/>
                </a:solidFill>
              </a:endParaRPr>
            </a:p>
            <a:p>
              <a:pPr>
                <a:lnSpc>
                  <a:spcPct val="130000"/>
                </a:lnSpc>
                <a:buFont typeface="Wingdings" pitchFamily="2" charset="2"/>
                <a:buChar char="Ø"/>
              </a:pPr>
              <a:endParaRPr lang="en-US" altLang="ko-KR" sz="500" b="1" spc="-150" dirty="0" smtClean="0">
                <a:solidFill>
                  <a:schemeClr val="tx1"/>
                </a:solidFill>
              </a:endParaRPr>
            </a:p>
            <a:p>
              <a:pPr>
                <a:lnSpc>
                  <a:spcPct val="130000"/>
                </a:lnSpc>
                <a:buFont typeface="Wingdings" pitchFamily="2" charset="2"/>
                <a:buChar char="Ø"/>
              </a:pPr>
              <a:r>
                <a:rPr lang="ko-KR" altLang="en-US" sz="1800" b="1" spc="-150" dirty="0" smtClean="0">
                  <a:solidFill>
                    <a:schemeClr val="tx1"/>
                  </a:solidFill>
                </a:rPr>
                <a:t> 정부의 강력한 정책 의지</a:t>
              </a:r>
              <a:endParaRPr lang="en-US" altLang="ko-KR" sz="1800" b="1" spc="-150" dirty="0" smtClean="0">
                <a:solidFill>
                  <a:schemeClr val="tx1"/>
                </a:solidFill>
              </a:endParaRPr>
            </a:p>
            <a:p>
              <a:pPr>
                <a:lnSpc>
                  <a:spcPct val="130000"/>
                </a:lnSpc>
                <a:buFont typeface="Wingdings" pitchFamily="2" charset="2"/>
                <a:buChar char="Ø"/>
              </a:pPr>
              <a:endParaRPr lang="en-US" altLang="ko-KR" sz="500" b="1" spc="-150" dirty="0" smtClean="0">
                <a:solidFill>
                  <a:schemeClr val="tx1"/>
                </a:solidFill>
              </a:endParaRPr>
            </a:p>
            <a:p>
              <a:pPr>
                <a:lnSpc>
                  <a:spcPct val="130000"/>
                </a:lnSpc>
                <a:buFont typeface="Wingdings" pitchFamily="2" charset="2"/>
                <a:buChar char="Ø"/>
              </a:pPr>
              <a:r>
                <a:rPr lang="ko-KR" altLang="en-US" sz="1800" b="1" spc="-150" dirty="0" smtClean="0">
                  <a:solidFill>
                    <a:schemeClr val="tx1"/>
                  </a:solidFill>
                </a:rPr>
                <a:t> </a:t>
              </a:r>
              <a:r>
                <a:rPr lang="ko-KR" altLang="en-US" sz="1800" b="1" spc="-150" dirty="0" err="1" smtClean="0">
                  <a:solidFill>
                    <a:schemeClr val="tx1"/>
                  </a:solidFill>
                </a:rPr>
                <a:t>지능형전력망법</a:t>
              </a:r>
              <a:r>
                <a:rPr lang="ko-KR" altLang="en-US" sz="1800" b="1" spc="-150" dirty="0" smtClean="0">
                  <a:solidFill>
                    <a:schemeClr val="tx1"/>
                  </a:solidFill>
                </a:rPr>
                <a:t>  인증제도 운용</a:t>
              </a:r>
              <a:endParaRPr lang="en-US" altLang="ko-KR" sz="1800" b="1" spc="-150" dirty="0">
                <a:solidFill>
                  <a:schemeClr val="tx1"/>
                </a:solidFill>
              </a:endParaRPr>
            </a:p>
          </p:txBody>
        </p:sp>
        <p:sp>
          <p:nvSpPr>
            <p:cNvPr id="37" name="Text Box 73"/>
            <p:cNvSpPr txBox="1">
              <a:spLocks noChangeArrowheads="1"/>
            </p:cNvSpPr>
            <p:nvPr/>
          </p:nvSpPr>
          <p:spPr bwMode="auto">
            <a:xfrm>
              <a:off x="2992" y="877"/>
              <a:ext cx="2116" cy="1221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  <a:buFont typeface="Wingdings" pitchFamily="2" charset="2"/>
                <a:buChar char="Ø"/>
              </a:pPr>
              <a:r>
                <a:rPr lang="ko-KR" altLang="en-US" sz="1800" b="1" spc="-150" dirty="0" smtClean="0">
                  <a:solidFill>
                    <a:schemeClr val="tx1"/>
                  </a:solidFill>
                  <a:latin typeface="+mn-ea"/>
                </a:rPr>
                <a:t> </a:t>
              </a:r>
              <a:r>
                <a:rPr lang="ko-KR" altLang="en-US" sz="1800" b="1" spc="-150" dirty="0" err="1" smtClean="0">
                  <a:solidFill>
                    <a:schemeClr val="tx1"/>
                  </a:solidFill>
                  <a:latin typeface="+mn-ea"/>
                </a:rPr>
                <a:t>스마트그리드</a:t>
              </a:r>
              <a:r>
                <a:rPr lang="ko-KR" altLang="en-US" sz="1800" b="1" spc="-150" dirty="0" smtClean="0">
                  <a:solidFill>
                    <a:schemeClr val="tx1"/>
                  </a:solidFill>
                  <a:latin typeface="+mn-ea"/>
                </a:rPr>
                <a:t> 인증체계에 대한 </a:t>
              </a:r>
              <a:endParaRPr lang="en-US" altLang="ko-KR" sz="1800" b="1" spc="-150" dirty="0" smtClean="0">
                <a:solidFill>
                  <a:schemeClr val="tx1"/>
                </a:solidFill>
                <a:latin typeface="+mn-ea"/>
              </a:endParaRPr>
            </a:p>
            <a:p>
              <a:pPr>
                <a:lnSpc>
                  <a:spcPct val="120000"/>
                </a:lnSpc>
              </a:pPr>
              <a:r>
                <a:rPr lang="en-US" altLang="ko-KR" sz="1800" b="1" spc="-150" dirty="0" smtClean="0">
                  <a:solidFill>
                    <a:schemeClr val="tx1"/>
                  </a:solidFill>
                  <a:latin typeface="+mn-ea"/>
                </a:rPr>
                <a:t>    </a:t>
              </a:r>
              <a:r>
                <a:rPr lang="ko-KR" altLang="en-US" sz="1800" b="1" spc="-150" dirty="0" smtClean="0">
                  <a:solidFill>
                    <a:schemeClr val="tx1"/>
                  </a:solidFill>
                  <a:latin typeface="+mn-ea"/>
                </a:rPr>
                <a:t>기초연구 부족</a:t>
              </a:r>
              <a:endParaRPr lang="en-US" altLang="ko-KR" sz="1800" b="1" spc="-150" dirty="0" smtClean="0">
                <a:solidFill>
                  <a:schemeClr val="tx1"/>
                </a:solidFill>
                <a:latin typeface="+mn-ea"/>
              </a:endParaRPr>
            </a:p>
            <a:p>
              <a:pPr>
                <a:lnSpc>
                  <a:spcPct val="120000"/>
                </a:lnSpc>
                <a:buFont typeface="Wingdings" pitchFamily="2" charset="2"/>
                <a:buChar char="Ø"/>
              </a:pPr>
              <a:endParaRPr lang="en-US" altLang="ko-KR" sz="500" b="1" spc="-150" dirty="0" smtClean="0">
                <a:solidFill>
                  <a:schemeClr val="tx1"/>
                </a:solidFill>
                <a:latin typeface="+mn-ea"/>
              </a:endParaRPr>
            </a:p>
            <a:p>
              <a:pPr>
                <a:lnSpc>
                  <a:spcPct val="120000"/>
                </a:lnSpc>
                <a:buFont typeface="Wingdings" pitchFamily="2" charset="2"/>
                <a:buChar char="Ø"/>
              </a:pPr>
              <a:r>
                <a:rPr lang="ko-KR" altLang="en-US" sz="1800" b="1" spc="-150" dirty="0" smtClean="0">
                  <a:solidFill>
                    <a:schemeClr val="tx1"/>
                  </a:solidFill>
                  <a:latin typeface="+mn-ea"/>
                </a:rPr>
                <a:t> 전문가 부족으로 국제표준화 </a:t>
              </a:r>
              <a:endParaRPr lang="en-US" altLang="ko-KR" sz="1800" b="1" spc="-150" dirty="0" smtClean="0">
                <a:solidFill>
                  <a:schemeClr val="tx1"/>
                </a:solidFill>
                <a:latin typeface="+mn-ea"/>
              </a:endParaRPr>
            </a:p>
            <a:p>
              <a:pPr>
                <a:lnSpc>
                  <a:spcPct val="120000"/>
                </a:lnSpc>
              </a:pPr>
              <a:r>
                <a:rPr lang="en-US" altLang="ko-KR" sz="1800" b="1" spc="-150" dirty="0" smtClean="0">
                  <a:solidFill>
                    <a:schemeClr val="tx1"/>
                  </a:solidFill>
                  <a:latin typeface="+mn-ea"/>
                </a:rPr>
                <a:t>    </a:t>
              </a:r>
              <a:r>
                <a:rPr lang="ko-KR" altLang="en-US" sz="1800" b="1" spc="-150" dirty="0" smtClean="0">
                  <a:solidFill>
                    <a:schemeClr val="tx1"/>
                  </a:solidFill>
                  <a:latin typeface="+mn-ea"/>
                </a:rPr>
                <a:t>활동에</a:t>
              </a:r>
              <a:r>
                <a:rPr lang="en-US" altLang="ko-KR" sz="1800" b="1" spc="-150" dirty="0" smtClean="0">
                  <a:solidFill>
                    <a:schemeClr val="tx1"/>
                  </a:solidFill>
                  <a:latin typeface="+mn-ea"/>
                </a:rPr>
                <a:t> </a:t>
              </a:r>
              <a:r>
                <a:rPr lang="ko-KR" altLang="en-US" sz="1800" b="1" spc="-150" dirty="0" smtClean="0">
                  <a:solidFill>
                    <a:schemeClr val="tx1"/>
                  </a:solidFill>
                  <a:latin typeface="+mn-ea"/>
                </a:rPr>
                <a:t>수동적 자세</a:t>
              </a:r>
              <a:endParaRPr lang="en-US" altLang="ko-KR" sz="1800" b="1" spc="-150" dirty="0" smtClean="0">
                <a:solidFill>
                  <a:schemeClr val="tx1"/>
                </a:solidFill>
                <a:latin typeface="+mn-ea"/>
              </a:endParaRPr>
            </a:p>
            <a:p>
              <a:pPr>
                <a:lnSpc>
                  <a:spcPct val="120000"/>
                </a:lnSpc>
                <a:buFont typeface="Wingdings" pitchFamily="2" charset="2"/>
                <a:buChar char="Ø"/>
              </a:pPr>
              <a:endParaRPr lang="en-US" altLang="ko-KR" sz="500" b="1" spc="-150" dirty="0" smtClean="0">
                <a:solidFill>
                  <a:schemeClr val="tx1"/>
                </a:solidFill>
                <a:latin typeface="+mn-ea"/>
              </a:endParaRPr>
            </a:p>
            <a:p>
              <a:pPr>
                <a:lnSpc>
                  <a:spcPct val="120000"/>
                </a:lnSpc>
                <a:buFont typeface="Wingdings" pitchFamily="2" charset="2"/>
                <a:buChar char="Ø"/>
              </a:pPr>
              <a:r>
                <a:rPr lang="ko-KR" altLang="en-US" sz="1800" b="1" spc="-150" dirty="0" smtClean="0">
                  <a:solidFill>
                    <a:schemeClr val="tx1"/>
                  </a:solidFill>
                  <a:latin typeface="+mn-ea"/>
                </a:rPr>
                <a:t> </a:t>
              </a:r>
              <a:r>
                <a:rPr lang="ko-KR" altLang="en-US" sz="1800" b="1" spc="-150" dirty="0" err="1" smtClean="0">
                  <a:solidFill>
                    <a:schemeClr val="tx1"/>
                  </a:solidFill>
                  <a:latin typeface="+mn-ea"/>
                </a:rPr>
                <a:t>비지니스모델의</a:t>
              </a:r>
              <a:r>
                <a:rPr lang="ko-KR" altLang="en-US" sz="1800" b="1" spc="-150" dirty="0" smtClean="0">
                  <a:solidFill>
                    <a:schemeClr val="tx1"/>
                  </a:solidFill>
                  <a:latin typeface="+mn-ea"/>
                </a:rPr>
                <a:t> 불명확</a:t>
              </a:r>
              <a:r>
                <a:rPr lang="en-US" altLang="ko-KR" sz="1800" b="1" spc="-150" dirty="0" smtClean="0">
                  <a:solidFill>
                    <a:schemeClr val="tx1"/>
                  </a:solidFill>
                  <a:latin typeface="+mn-ea"/>
                </a:rPr>
                <a:t>(</a:t>
              </a:r>
              <a:r>
                <a:rPr lang="ko-KR" altLang="en-US" sz="1800" b="1" spc="-150" dirty="0" err="1" smtClean="0">
                  <a:solidFill>
                    <a:schemeClr val="tx1"/>
                  </a:solidFill>
                  <a:latin typeface="+mn-ea"/>
                </a:rPr>
                <a:t>개발중</a:t>
              </a:r>
              <a:r>
                <a:rPr lang="en-US" altLang="ko-KR" sz="1800" b="1" spc="-150" dirty="0" smtClean="0">
                  <a:solidFill>
                    <a:schemeClr val="tx1"/>
                  </a:solidFill>
                  <a:latin typeface="+mn-ea"/>
                </a:rPr>
                <a:t>)</a:t>
              </a:r>
              <a:endParaRPr lang="en-US" altLang="ko-KR" sz="1800" b="1" spc="-150" dirty="0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38" name="Text Box 74"/>
            <p:cNvSpPr txBox="1">
              <a:spLocks noChangeArrowheads="1"/>
            </p:cNvSpPr>
            <p:nvPr/>
          </p:nvSpPr>
          <p:spPr bwMode="auto">
            <a:xfrm>
              <a:off x="484" y="2688"/>
              <a:ext cx="2338" cy="109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  <a:buFont typeface="Wingdings" pitchFamily="2" charset="2"/>
                <a:buChar char="Ø"/>
              </a:pPr>
              <a:r>
                <a:rPr lang="ko-KR" altLang="en-US" sz="1800" b="1" spc="-150" dirty="0" smtClean="0">
                  <a:solidFill>
                    <a:schemeClr val="tx1"/>
                  </a:solidFill>
                  <a:latin typeface="+mj-ea"/>
                  <a:ea typeface="+mj-ea"/>
                </a:rPr>
                <a:t> </a:t>
              </a:r>
              <a:r>
                <a:rPr lang="ko-KR" altLang="en-US" sz="1800" b="1" spc="-150" dirty="0" smtClean="0">
                  <a:solidFill>
                    <a:schemeClr val="tx1"/>
                  </a:solidFill>
                  <a:latin typeface="+mj-ea"/>
                </a:rPr>
                <a:t>표준검증 없이 설치에</a:t>
              </a:r>
              <a:r>
                <a:rPr lang="en-US" altLang="ko-KR" sz="1800" b="1" spc="-150" dirty="0" smtClean="0">
                  <a:solidFill>
                    <a:schemeClr val="tx1"/>
                  </a:solidFill>
                  <a:latin typeface="+mj-ea"/>
                </a:rPr>
                <a:t>  </a:t>
              </a:r>
              <a:r>
                <a:rPr lang="ko-KR" altLang="en-US" sz="1800" b="1" spc="-150" dirty="0" smtClean="0">
                  <a:solidFill>
                    <a:schemeClr val="tx1"/>
                  </a:solidFill>
                  <a:latin typeface="+mj-ea"/>
                </a:rPr>
                <a:t>따른 위험</a:t>
              </a:r>
              <a:endParaRPr lang="en-US" altLang="ko-KR" sz="1800" b="1" spc="-150" dirty="0" smtClean="0">
                <a:solidFill>
                  <a:schemeClr val="tx1"/>
                </a:solidFill>
                <a:latin typeface="+mj-ea"/>
              </a:endParaRPr>
            </a:p>
            <a:p>
              <a:pPr>
                <a:lnSpc>
                  <a:spcPct val="130000"/>
                </a:lnSpc>
              </a:pPr>
              <a:r>
                <a:rPr lang="en-US" altLang="ko-KR" sz="1800" b="1" spc="-150" dirty="0" smtClean="0">
                  <a:solidFill>
                    <a:schemeClr val="tx1"/>
                  </a:solidFill>
                  <a:latin typeface="+mj-ea"/>
                </a:rPr>
                <a:t>    -  </a:t>
              </a:r>
              <a:r>
                <a:rPr lang="ko-KR" altLang="en-US" sz="1800" b="1" spc="-150" dirty="0" smtClean="0">
                  <a:solidFill>
                    <a:schemeClr val="tx1"/>
                  </a:solidFill>
                  <a:latin typeface="+mj-ea"/>
                </a:rPr>
                <a:t>성능 및 </a:t>
              </a:r>
              <a:r>
                <a:rPr lang="ko-KR" altLang="en-US" sz="1800" b="1" spc="-150" dirty="0" err="1" smtClean="0">
                  <a:solidFill>
                    <a:schemeClr val="tx1"/>
                  </a:solidFill>
                  <a:latin typeface="+mj-ea"/>
                </a:rPr>
                <a:t>상호운용성</a:t>
              </a:r>
              <a:r>
                <a:rPr lang="ko-KR" altLang="en-US" sz="1800" b="1" spc="-150" dirty="0" smtClean="0">
                  <a:solidFill>
                    <a:schemeClr val="tx1"/>
                  </a:solidFill>
                  <a:latin typeface="+mj-ea"/>
                </a:rPr>
                <a:t> </a:t>
              </a:r>
              <a:endParaRPr lang="en-US" altLang="ko-KR" sz="1800" b="1" spc="-150" dirty="0" smtClean="0">
                <a:solidFill>
                  <a:schemeClr val="tx1"/>
                </a:solidFill>
                <a:latin typeface="+mj-ea"/>
              </a:endParaRPr>
            </a:p>
            <a:p>
              <a:pPr>
                <a:lnSpc>
                  <a:spcPct val="130000"/>
                </a:lnSpc>
              </a:pPr>
              <a:endParaRPr lang="en-US" altLang="ko-KR" sz="500" b="1" spc="-150" dirty="0" smtClean="0">
                <a:solidFill>
                  <a:schemeClr val="tx1"/>
                </a:solidFill>
                <a:latin typeface="+mj-ea"/>
              </a:endParaRPr>
            </a:p>
            <a:p>
              <a:pPr>
                <a:lnSpc>
                  <a:spcPct val="130000"/>
                </a:lnSpc>
                <a:buFont typeface="Wingdings" pitchFamily="2" charset="2"/>
                <a:buChar char="Ø"/>
              </a:pPr>
              <a:r>
                <a:rPr lang="ko-KR" altLang="en-US" sz="1800" b="1" spc="-150" dirty="0" smtClean="0">
                  <a:solidFill>
                    <a:schemeClr val="tx1"/>
                  </a:solidFill>
                  <a:latin typeface="+mj-ea"/>
                  <a:ea typeface="+mj-ea"/>
                </a:rPr>
                <a:t> 시험인프라 부재 및 투자비용 확보</a:t>
              </a:r>
              <a:r>
                <a:rPr lang="en-US" altLang="ko-KR" sz="1800" b="1" spc="-150" dirty="0" smtClean="0">
                  <a:solidFill>
                    <a:schemeClr val="tx1"/>
                  </a:solidFill>
                  <a:latin typeface="+mj-ea"/>
                  <a:ea typeface="+mj-ea"/>
                </a:rPr>
                <a:t> </a:t>
              </a:r>
            </a:p>
            <a:p>
              <a:pPr>
                <a:lnSpc>
                  <a:spcPct val="130000"/>
                </a:lnSpc>
                <a:buFont typeface="Wingdings" pitchFamily="2" charset="2"/>
                <a:buChar char="Ø"/>
              </a:pPr>
              <a:endParaRPr lang="en-US" altLang="ko-KR" sz="500" b="1" spc="-150" dirty="0" smtClean="0">
                <a:solidFill>
                  <a:schemeClr val="tx1"/>
                </a:solidFill>
                <a:latin typeface="+mj-ea"/>
                <a:ea typeface="+mj-ea"/>
              </a:endParaRPr>
            </a:p>
            <a:p>
              <a:pPr>
                <a:lnSpc>
                  <a:spcPct val="130000"/>
                </a:lnSpc>
                <a:buFont typeface="Wingdings" pitchFamily="2" charset="2"/>
                <a:buChar char="Ø"/>
              </a:pPr>
              <a:r>
                <a:rPr lang="ko-KR" altLang="en-US" sz="1800" b="1" spc="-150" dirty="0" smtClean="0">
                  <a:solidFill>
                    <a:schemeClr val="tx1"/>
                  </a:solidFill>
                  <a:latin typeface="+mj-ea"/>
                  <a:ea typeface="+mj-ea"/>
                </a:rPr>
                <a:t> 국내 시험인증기관 전문성 부족</a:t>
              </a:r>
              <a:endParaRPr lang="en-US" altLang="ko-KR" b="1" spc="-150" dirty="0"/>
            </a:p>
          </p:txBody>
        </p:sp>
        <p:sp>
          <p:nvSpPr>
            <p:cNvPr id="39" name="Text Box 75"/>
            <p:cNvSpPr txBox="1">
              <a:spLocks noChangeArrowheads="1"/>
            </p:cNvSpPr>
            <p:nvPr/>
          </p:nvSpPr>
          <p:spPr bwMode="auto">
            <a:xfrm>
              <a:off x="3008" y="2688"/>
              <a:ext cx="2114" cy="1091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lnSpc>
                  <a:spcPct val="135000"/>
                </a:lnSpc>
                <a:buFont typeface="Wingdings" pitchFamily="2" charset="2"/>
                <a:buChar char="Ø"/>
              </a:pPr>
              <a:r>
                <a:rPr lang="ko-KR" altLang="en-US" sz="1800" b="1" spc="-150" dirty="0" smtClean="0">
                  <a:solidFill>
                    <a:schemeClr val="tx1"/>
                  </a:solidFill>
                  <a:latin typeface="+mn-lt"/>
                </a:rPr>
                <a:t> </a:t>
              </a:r>
              <a:r>
                <a:rPr lang="ko-KR" altLang="en-US" sz="1800" b="1" spc="-150" dirty="0" err="1" smtClean="0">
                  <a:solidFill>
                    <a:schemeClr val="tx1"/>
                  </a:solidFill>
                  <a:latin typeface="+mn-lt"/>
                </a:rPr>
                <a:t>저탄소</a:t>
              </a:r>
              <a:r>
                <a:rPr lang="ko-KR" altLang="en-US" sz="1800" b="1" spc="-150" dirty="0" smtClean="0">
                  <a:solidFill>
                    <a:schemeClr val="tx1"/>
                  </a:solidFill>
                  <a:latin typeface="+mn-lt"/>
                </a:rPr>
                <a:t> 녹색성장 안정적 구축</a:t>
              </a:r>
              <a:endParaRPr lang="en-US" altLang="ko-KR" sz="1800" b="1" spc="-150" dirty="0" smtClean="0">
                <a:solidFill>
                  <a:schemeClr val="tx1"/>
                </a:solidFill>
                <a:latin typeface="+mn-lt"/>
              </a:endParaRPr>
            </a:p>
            <a:p>
              <a:pPr>
                <a:lnSpc>
                  <a:spcPct val="135000"/>
                </a:lnSpc>
                <a:buFont typeface="Wingdings" pitchFamily="2" charset="2"/>
                <a:buChar char="Ø"/>
              </a:pPr>
              <a:r>
                <a:rPr lang="ko-KR" altLang="en-US" sz="1800" b="1" spc="-150" dirty="0" smtClean="0">
                  <a:solidFill>
                    <a:schemeClr val="tx1"/>
                  </a:solidFill>
                  <a:latin typeface="+mn-lt"/>
                </a:rPr>
                <a:t> 제품의 품질향상 및 수출산업화</a:t>
              </a:r>
              <a:endParaRPr lang="en-US" altLang="ko-KR" sz="500" spc="-150" dirty="0" smtClean="0">
                <a:solidFill>
                  <a:schemeClr val="tx1"/>
                </a:solidFill>
                <a:latin typeface="+mn-lt"/>
              </a:endParaRPr>
            </a:p>
            <a:p>
              <a:pPr>
                <a:lnSpc>
                  <a:spcPct val="135000"/>
                </a:lnSpc>
                <a:buFont typeface="Wingdings" pitchFamily="2" charset="2"/>
                <a:buChar char="Ø"/>
              </a:pPr>
              <a:r>
                <a:rPr lang="ko-KR" altLang="en-US" sz="1800" b="1" spc="-150" dirty="0" smtClean="0">
                  <a:solidFill>
                    <a:schemeClr val="tx1"/>
                  </a:solidFill>
                  <a:latin typeface="+mn-lt"/>
                </a:rPr>
                <a:t> 국제표준화 활동 활성화</a:t>
              </a:r>
              <a:endParaRPr lang="en-US" altLang="ko-KR" sz="1800" b="1" spc="-150" dirty="0" smtClean="0">
                <a:solidFill>
                  <a:schemeClr val="tx1"/>
                </a:solidFill>
                <a:latin typeface="+mn-lt"/>
              </a:endParaRPr>
            </a:p>
            <a:p>
              <a:pPr>
                <a:lnSpc>
                  <a:spcPct val="135000"/>
                </a:lnSpc>
                <a:buFont typeface="Wingdings" pitchFamily="2" charset="2"/>
                <a:buChar char="Ø"/>
              </a:pPr>
              <a:r>
                <a:rPr lang="en-US" altLang="ko-KR" sz="1800" b="1" spc="-150" dirty="0" smtClean="0">
                  <a:solidFill>
                    <a:schemeClr val="tx1"/>
                  </a:solidFill>
                  <a:latin typeface="+mn-lt"/>
                </a:rPr>
                <a:t> </a:t>
              </a:r>
              <a:r>
                <a:rPr lang="ko-KR" altLang="en-US" sz="1800" b="1" spc="-150" dirty="0" smtClean="0">
                  <a:solidFill>
                    <a:schemeClr val="tx1"/>
                  </a:solidFill>
                  <a:latin typeface="+mn-lt"/>
                </a:rPr>
                <a:t>국제인증체계로 확대</a:t>
              </a:r>
              <a:endParaRPr lang="en-US" altLang="ko-KR" sz="1800" b="1" spc="-150" dirty="0">
                <a:solidFill>
                  <a:schemeClr val="tx1"/>
                </a:solidFill>
                <a:latin typeface="+mn-lt"/>
              </a:endParaRPr>
            </a:p>
          </p:txBody>
        </p:sp>
      </p:grpSp>
      <p:sp>
        <p:nvSpPr>
          <p:cNvPr id="41" name="AutoShape 32"/>
          <p:cNvSpPr>
            <a:spLocks noChangeArrowheads="1"/>
          </p:cNvSpPr>
          <p:nvPr/>
        </p:nvSpPr>
        <p:spPr bwMode="auto">
          <a:xfrm>
            <a:off x="3255972" y="3346881"/>
            <a:ext cx="1227277" cy="424371"/>
          </a:xfrm>
          <a:prstGeom prst="roundRect">
            <a:avLst>
              <a:gd name="adj" fmla="val 15023"/>
            </a:avLst>
          </a:prstGeom>
          <a:solidFill>
            <a:schemeClr val="accent2">
              <a:lumMod val="75000"/>
            </a:schemeClr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lIns="0" tIns="36000" rIns="0" bIns="0" anchor="ctr"/>
          <a:lstStyle/>
          <a:p>
            <a:pPr marL="342900" indent="-342900"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kumimoji="0" lang="ko-KR" altLang="en-US" sz="1600" b="1" kern="0" dirty="0" smtClean="0">
                <a:solidFill>
                  <a:schemeClr val="bg1"/>
                </a:solidFill>
                <a:latin typeface="+mn-ea"/>
              </a:rPr>
              <a:t>강점</a:t>
            </a:r>
            <a:r>
              <a:rPr kumimoji="0" lang="en-US" altLang="ko-KR" sz="1600" b="1" kern="0" dirty="0" smtClean="0">
                <a:solidFill>
                  <a:schemeClr val="bg1"/>
                </a:solidFill>
                <a:latin typeface="+mn-ea"/>
              </a:rPr>
              <a:t>(</a:t>
            </a:r>
            <a:r>
              <a:rPr lang="en-US" altLang="ko-KR" sz="1600" b="1" kern="0" dirty="0" smtClean="0">
                <a:solidFill>
                  <a:schemeClr val="bg1"/>
                </a:solidFill>
                <a:latin typeface="+mn-ea"/>
              </a:rPr>
              <a:t>S)</a:t>
            </a:r>
            <a:endParaRPr kumimoji="0" lang="ko-KR" altLang="en-US" sz="1600" b="1" kern="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42" name="AutoShape 32"/>
          <p:cNvSpPr>
            <a:spLocks noChangeArrowheads="1"/>
          </p:cNvSpPr>
          <p:nvPr/>
        </p:nvSpPr>
        <p:spPr bwMode="auto">
          <a:xfrm>
            <a:off x="4775533" y="3357238"/>
            <a:ext cx="1227277" cy="424371"/>
          </a:xfrm>
          <a:prstGeom prst="roundRect">
            <a:avLst>
              <a:gd name="adj" fmla="val 15023"/>
            </a:avLst>
          </a:prstGeom>
          <a:solidFill>
            <a:srgbClr val="0070C0"/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lIns="0" tIns="36000" rIns="0" bIns="0" anchor="ctr"/>
          <a:lstStyle/>
          <a:p>
            <a:pPr marL="342900" indent="-342900"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kumimoji="0" lang="ko-KR" altLang="en-US" sz="1600" b="1" kern="0" dirty="0" smtClean="0">
                <a:solidFill>
                  <a:schemeClr val="bg1"/>
                </a:solidFill>
                <a:latin typeface="+mn-ea"/>
              </a:rPr>
              <a:t>약점</a:t>
            </a:r>
            <a:r>
              <a:rPr kumimoji="0" lang="en-US" altLang="ko-KR" sz="1600" b="1" kern="0" dirty="0" smtClean="0">
                <a:solidFill>
                  <a:schemeClr val="bg1"/>
                </a:solidFill>
                <a:latin typeface="+mn-ea"/>
              </a:rPr>
              <a:t>(</a:t>
            </a:r>
            <a:r>
              <a:rPr lang="en-US" altLang="ko-KR" sz="1600" b="1" kern="0" dirty="0" smtClean="0">
                <a:solidFill>
                  <a:schemeClr val="bg1"/>
                </a:solidFill>
                <a:latin typeface="+mn-ea"/>
              </a:rPr>
              <a:t>W)</a:t>
            </a:r>
            <a:endParaRPr kumimoji="0" lang="ko-KR" altLang="en-US" sz="1600" b="1" kern="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43" name="AutoShape 32"/>
          <p:cNvSpPr>
            <a:spLocks noChangeArrowheads="1"/>
          </p:cNvSpPr>
          <p:nvPr/>
        </p:nvSpPr>
        <p:spPr bwMode="auto">
          <a:xfrm>
            <a:off x="3257452" y="3872142"/>
            <a:ext cx="1227277" cy="424371"/>
          </a:xfrm>
          <a:prstGeom prst="roundRect">
            <a:avLst>
              <a:gd name="adj" fmla="val 15023"/>
            </a:avLst>
          </a:prstGeom>
          <a:solidFill>
            <a:schemeClr val="accent6">
              <a:lumMod val="75000"/>
            </a:schemeClr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lIns="0" tIns="36000" rIns="0" bIns="0" anchor="ctr"/>
          <a:lstStyle/>
          <a:p>
            <a:pPr marL="342900" indent="-342900"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kumimoji="0" lang="ko-KR" altLang="en-US" sz="1600" b="1" kern="0" dirty="0" smtClean="0">
                <a:solidFill>
                  <a:schemeClr val="bg1"/>
                </a:solidFill>
                <a:latin typeface="+mn-ea"/>
              </a:rPr>
              <a:t>위기</a:t>
            </a:r>
            <a:r>
              <a:rPr kumimoji="0" lang="en-US" altLang="ko-KR" sz="1600" b="1" kern="0" dirty="0" smtClean="0">
                <a:solidFill>
                  <a:schemeClr val="bg1"/>
                </a:solidFill>
                <a:latin typeface="+mn-ea"/>
              </a:rPr>
              <a:t>(T</a:t>
            </a:r>
            <a:r>
              <a:rPr lang="en-US" altLang="ko-KR" sz="1600" b="1" kern="0" dirty="0" smtClean="0">
                <a:solidFill>
                  <a:schemeClr val="bg1"/>
                </a:solidFill>
                <a:latin typeface="+mn-ea"/>
              </a:rPr>
              <a:t>)</a:t>
            </a:r>
            <a:endParaRPr kumimoji="0" lang="ko-KR" altLang="en-US" sz="1600" b="1" kern="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44" name="AutoShape 32"/>
          <p:cNvSpPr>
            <a:spLocks noChangeArrowheads="1"/>
          </p:cNvSpPr>
          <p:nvPr/>
        </p:nvSpPr>
        <p:spPr bwMode="auto">
          <a:xfrm>
            <a:off x="4793288" y="3863265"/>
            <a:ext cx="1227277" cy="424371"/>
          </a:xfrm>
          <a:prstGeom prst="roundRect">
            <a:avLst>
              <a:gd name="adj" fmla="val 15023"/>
            </a:avLst>
          </a:prstGeom>
          <a:solidFill>
            <a:schemeClr val="accent3">
              <a:lumMod val="75000"/>
            </a:schemeClr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lIns="0" tIns="36000" rIns="0" bIns="0" anchor="ctr"/>
          <a:lstStyle/>
          <a:p>
            <a:pPr marL="342900" indent="-342900"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kumimoji="0" lang="ko-KR" altLang="en-US" sz="1600" b="1" kern="0" dirty="0" smtClean="0">
                <a:solidFill>
                  <a:schemeClr val="bg1"/>
                </a:solidFill>
                <a:latin typeface="+mn-ea"/>
              </a:rPr>
              <a:t>기회</a:t>
            </a:r>
            <a:r>
              <a:rPr kumimoji="0" lang="en-US" altLang="ko-KR" sz="1600" b="1" kern="0" dirty="0" smtClean="0">
                <a:solidFill>
                  <a:schemeClr val="bg1"/>
                </a:solidFill>
                <a:latin typeface="+mn-ea"/>
              </a:rPr>
              <a:t>(</a:t>
            </a:r>
            <a:r>
              <a:rPr lang="en-US" altLang="ko-KR" sz="1600" b="1" kern="0" dirty="0" smtClean="0">
                <a:solidFill>
                  <a:schemeClr val="bg1"/>
                </a:solidFill>
                <a:latin typeface="+mn-ea"/>
              </a:rPr>
              <a:t>O)</a:t>
            </a:r>
            <a:endParaRPr kumimoji="0" lang="ko-KR" altLang="en-US" sz="1600" b="1" kern="0" dirty="0">
              <a:solidFill>
                <a:schemeClr val="bg1"/>
              </a:solidFill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3" descr="0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036" y="1607277"/>
            <a:ext cx="8408987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utoShape 21"/>
          <p:cNvSpPr>
            <a:spLocks noChangeArrowheads="1"/>
          </p:cNvSpPr>
          <p:nvPr/>
        </p:nvSpPr>
        <p:spPr bwMode="auto">
          <a:xfrm>
            <a:off x="1772811" y="3171847"/>
            <a:ext cx="6000750" cy="504825"/>
          </a:xfrm>
          <a:prstGeom prst="roundRect">
            <a:avLst>
              <a:gd name="adj" fmla="val 16667"/>
            </a:avLst>
          </a:prstGeom>
          <a:noFill/>
          <a:ln w="6350" algn="ctr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altLang="ko-KR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4.  </a:t>
            </a:r>
            <a:r>
              <a:rPr lang="ko-KR" altLang="en-US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사업추진내용</a:t>
            </a:r>
            <a:endParaRPr lang="ko-KR" altLang="en-US" dirty="0">
              <a:solidFill>
                <a:srgbClr val="00103E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7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553200" y="6356386"/>
            <a:ext cx="2133600" cy="365125"/>
          </a:xfrm>
        </p:spPr>
        <p:txBody>
          <a:bodyPr/>
          <a:lstStyle/>
          <a:p>
            <a:fld id="{D5BBC35B-A44B-4119-B8DA-DE9E3DFADA20}" type="slidenum">
              <a:rPr kumimoji="0" lang="en-US" b="1" smtClean="0">
                <a:solidFill>
                  <a:schemeClr val="tx1"/>
                </a:solidFill>
              </a:rPr>
              <a:pPr/>
              <a:t>22</a:t>
            </a:fld>
            <a:endParaRPr kumimoji="0" lang="en-US" b="1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571672" y="6361015"/>
            <a:ext cx="2133600" cy="365125"/>
          </a:xfrm>
        </p:spPr>
        <p:txBody>
          <a:bodyPr/>
          <a:lstStyle/>
          <a:p>
            <a:fld id="{D5BBC35B-A44B-4119-B8DA-DE9E3DFADA20}" type="slidenum">
              <a:rPr kumimoji="0" lang="en-US" b="1" smtClean="0">
                <a:solidFill>
                  <a:schemeClr val="tx1"/>
                </a:solidFill>
              </a:rPr>
              <a:pPr/>
              <a:t>23</a:t>
            </a:fld>
            <a:endParaRPr kumimoji="0" lang="en-US" b="1" dirty="0">
              <a:solidFill>
                <a:schemeClr val="tx1"/>
              </a:solidFill>
            </a:endParaRPr>
          </a:p>
        </p:txBody>
      </p:sp>
      <p:sp>
        <p:nvSpPr>
          <p:cNvPr id="8" name="제목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ko-KR" altLang="en-US" sz="3200" dirty="0" smtClean="0"/>
              <a:t>비젼</a:t>
            </a:r>
            <a:endParaRPr lang="ko-KR" altLang="en-US" sz="3200" dirty="0"/>
          </a:p>
        </p:txBody>
      </p:sp>
      <p:sp>
        <p:nvSpPr>
          <p:cNvPr id="41" name="Oval 3"/>
          <p:cNvSpPr>
            <a:spLocks noChangeArrowheads="1"/>
          </p:cNvSpPr>
          <p:nvPr/>
        </p:nvSpPr>
        <p:spPr bwMode="auto">
          <a:xfrm>
            <a:off x="1749425" y="2649957"/>
            <a:ext cx="5495925" cy="1417638"/>
          </a:xfrm>
          <a:prstGeom prst="ellipse">
            <a:avLst/>
          </a:prstGeom>
          <a:solidFill>
            <a:schemeClr val="accent3">
              <a:lumMod val="60000"/>
              <a:lumOff val="40000"/>
              <a:alpha val="39999"/>
            </a:schemeClr>
          </a:solidFill>
          <a:ln w="12700">
            <a:noFill/>
            <a:prstDash val="sysDot"/>
            <a:round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latin typeface="+mn-lt"/>
              <a:ea typeface="맑은 고딕" pitchFamily="50" charset="-127"/>
            </a:endParaRPr>
          </a:p>
        </p:txBody>
      </p:sp>
      <p:sp>
        <p:nvSpPr>
          <p:cNvPr id="42" name="Oval 4"/>
          <p:cNvSpPr>
            <a:spLocks noChangeArrowheads="1"/>
          </p:cNvSpPr>
          <p:nvPr/>
        </p:nvSpPr>
        <p:spPr bwMode="auto">
          <a:xfrm>
            <a:off x="1817688" y="2694407"/>
            <a:ext cx="5359400" cy="1300163"/>
          </a:xfrm>
          <a:prstGeom prst="ellipse">
            <a:avLst/>
          </a:prstGeom>
          <a:solidFill>
            <a:schemeClr val="accent3">
              <a:lumMod val="75000"/>
              <a:alpha val="39999"/>
            </a:schemeClr>
          </a:solidFill>
          <a:ln w="12700">
            <a:noFill/>
            <a:prstDash val="sysDot"/>
            <a:round/>
            <a:headEnd/>
            <a:tailEnd/>
          </a:ln>
        </p:spPr>
        <p:txBody>
          <a:bodyPr wrap="none"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latin typeface="+mn-lt"/>
              <a:ea typeface="맑은 고딕" pitchFamily="50" charset="-127"/>
            </a:endParaRPr>
          </a:p>
        </p:txBody>
      </p:sp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1906588" y="2198102"/>
            <a:ext cx="5137150" cy="660400"/>
            <a:chOff x="3321" y="1796"/>
            <a:chExt cx="1496" cy="1633"/>
          </a:xfrm>
        </p:grpSpPr>
        <p:sp>
          <p:nvSpPr>
            <p:cNvPr id="44" name="AutoShape 36"/>
            <p:cNvSpPr>
              <a:spLocks noChangeArrowheads="1"/>
            </p:cNvSpPr>
            <p:nvPr/>
          </p:nvSpPr>
          <p:spPr bwMode="auto">
            <a:xfrm>
              <a:off x="3321" y="1796"/>
              <a:ext cx="1496" cy="1629"/>
            </a:xfrm>
            <a:prstGeom prst="upArrow">
              <a:avLst>
                <a:gd name="adj1" fmla="val 65509"/>
                <a:gd name="adj2" fmla="val 42502"/>
              </a:avLst>
            </a:prstGeom>
            <a:solidFill>
              <a:schemeClr val="tx2">
                <a:lumMod val="75000"/>
                <a:alpha val="63000"/>
              </a:schemeClr>
            </a:solidFill>
            <a:ln w="9525" algn="ctr">
              <a:noFill/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맑은 고딕" pitchFamily="50" charset="-127"/>
              </a:endParaRPr>
            </a:p>
          </p:txBody>
        </p:sp>
        <p:sp>
          <p:nvSpPr>
            <p:cNvPr id="45" name="AutoShape 37"/>
            <p:cNvSpPr>
              <a:spLocks noChangeArrowheads="1"/>
            </p:cNvSpPr>
            <p:nvPr/>
          </p:nvSpPr>
          <p:spPr bwMode="auto">
            <a:xfrm>
              <a:off x="3405" y="1796"/>
              <a:ext cx="1316" cy="1633"/>
            </a:xfrm>
            <a:prstGeom prst="upArrow">
              <a:avLst>
                <a:gd name="adj1" fmla="val 64593"/>
                <a:gd name="adj2" fmla="val 41218"/>
              </a:avLst>
            </a:prstGeom>
            <a:solidFill>
              <a:schemeClr val="accent1">
                <a:lumMod val="20000"/>
                <a:lumOff val="80000"/>
                <a:alpha val="65000"/>
              </a:schemeClr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맑은 고딕" pitchFamily="50" charset="-127"/>
              </a:endParaRPr>
            </a:p>
          </p:txBody>
        </p:sp>
      </p:grpSp>
      <p:sp>
        <p:nvSpPr>
          <p:cNvPr id="46" name="AutoShape 38"/>
          <p:cNvSpPr>
            <a:spLocks noChangeArrowheads="1"/>
          </p:cNvSpPr>
          <p:nvPr/>
        </p:nvSpPr>
        <p:spPr bwMode="auto">
          <a:xfrm>
            <a:off x="1632351" y="4891427"/>
            <a:ext cx="5931416" cy="348206"/>
          </a:xfrm>
          <a:prstGeom prst="snip2SameRect">
            <a:avLst/>
          </a:prstGeom>
          <a:solidFill>
            <a:srgbClr val="0070C0"/>
          </a:solidFill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37076" tIns="18539" rIns="37076" bIns="18539" anchor="ctr"/>
          <a:lstStyle/>
          <a:p>
            <a:pPr lvl="0" eaLnBrk="1" latinLnBrk="1" hangingPunct="1">
              <a:lnSpc>
                <a:spcPct val="120000"/>
              </a:lnSpc>
            </a:pPr>
            <a:r>
              <a:rPr kumimoji="1" lang="en-US" altLang="ko-KR" sz="1600" b="1" dirty="0" smtClean="0">
                <a:solidFill>
                  <a:srgbClr val="000000"/>
                </a:solidFill>
                <a:latin typeface="+mj-ea"/>
              </a:rPr>
              <a:t>  </a:t>
            </a:r>
            <a:r>
              <a:rPr kumimoji="1" lang="ko-KR" altLang="ko-KR" sz="1600" b="1" dirty="0" smtClean="0">
                <a:solidFill>
                  <a:srgbClr val="000000"/>
                </a:solidFill>
                <a:latin typeface="+mj-ea"/>
              </a:rPr>
              <a:t>【정책</a:t>
            </a:r>
            <a:r>
              <a:rPr kumimoji="1" lang="en-US" altLang="ko-KR" sz="1600" b="1" dirty="0" smtClean="0">
                <a:solidFill>
                  <a:srgbClr val="000000"/>
                </a:solidFill>
                <a:latin typeface="+mj-ea"/>
              </a:rPr>
              <a:t> </a:t>
            </a:r>
            <a:r>
              <a:rPr kumimoji="1" lang="ko-KR" altLang="ko-KR" sz="1600" b="1" dirty="0" smtClean="0">
                <a:solidFill>
                  <a:srgbClr val="000000"/>
                </a:solidFill>
                <a:latin typeface="+mj-ea"/>
              </a:rPr>
              <a:t>지원】</a:t>
            </a:r>
            <a:r>
              <a:rPr kumimoji="1" lang="en-US" altLang="ko-KR" sz="1600" b="1" dirty="0" smtClean="0">
                <a:solidFill>
                  <a:srgbClr val="000000"/>
                </a:solidFill>
                <a:latin typeface="+mj-ea"/>
              </a:rPr>
              <a:t> </a:t>
            </a:r>
            <a:r>
              <a:rPr kumimoji="1" lang="ko-KR" altLang="en-US" sz="1600" b="1" dirty="0" smtClean="0">
                <a:solidFill>
                  <a:srgbClr val="000000"/>
                </a:solidFill>
                <a:latin typeface="+mj-ea"/>
              </a:rPr>
              <a:t>정부 정책방향 수립을 지원</a:t>
            </a:r>
            <a:endParaRPr kumimoji="1" lang="ko-KR" altLang="ko-KR" sz="1600" b="1" dirty="0" smtClean="0">
              <a:solidFill>
                <a:schemeClr val="tx1"/>
              </a:solidFill>
              <a:latin typeface="+mj-ea"/>
            </a:endParaRPr>
          </a:p>
        </p:txBody>
      </p:sp>
      <p:sp>
        <p:nvSpPr>
          <p:cNvPr id="47" name="AutoShape 38"/>
          <p:cNvSpPr>
            <a:spLocks noChangeArrowheads="1"/>
          </p:cNvSpPr>
          <p:nvPr/>
        </p:nvSpPr>
        <p:spPr bwMode="auto">
          <a:xfrm>
            <a:off x="1633938" y="5393475"/>
            <a:ext cx="5931416" cy="348206"/>
          </a:xfrm>
          <a:prstGeom prst="snip2SameRect">
            <a:avLst/>
          </a:prstGeom>
          <a:solidFill>
            <a:schemeClr val="accent3">
              <a:lumMod val="75000"/>
            </a:schemeClr>
          </a:solidFill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37076" tIns="18539" rIns="37076" bIns="18539" anchor="ctr"/>
          <a:lstStyle/>
          <a:p>
            <a:pPr lvl="0">
              <a:lnSpc>
                <a:spcPct val="120000"/>
              </a:lnSpc>
            </a:pPr>
            <a:r>
              <a:rPr kumimoji="1" lang="en-US" altLang="ko-KR" sz="1600" b="1" dirty="0" smtClean="0">
                <a:solidFill>
                  <a:srgbClr val="000000"/>
                </a:solidFill>
                <a:latin typeface="+mj-ea"/>
              </a:rPr>
              <a:t>  </a:t>
            </a:r>
            <a:r>
              <a:rPr kumimoji="1" lang="ko-KR" altLang="ko-KR" sz="1600" b="1" dirty="0" smtClean="0">
                <a:solidFill>
                  <a:srgbClr val="000000"/>
                </a:solidFill>
                <a:latin typeface="+mj-ea"/>
              </a:rPr>
              <a:t>【기업</a:t>
            </a:r>
            <a:r>
              <a:rPr kumimoji="1" lang="en-US" altLang="ko-KR" sz="1600" b="1" dirty="0" smtClean="0">
                <a:solidFill>
                  <a:srgbClr val="000000"/>
                </a:solidFill>
                <a:latin typeface="+mj-ea"/>
              </a:rPr>
              <a:t> </a:t>
            </a:r>
            <a:r>
              <a:rPr kumimoji="1" lang="ko-KR" altLang="ko-KR" sz="1600" b="1" dirty="0" smtClean="0">
                <a:solidFill>
                  <a:srgbClr val="000000"/>
                </a:solidFill>
                <a:latin typeface="+mj-ea"/>
              </a:rPr>
              <a:t>지원】</a:t>
            </a:r>
            <a:r>
              <a:rPr kumimoji="1" lang="en-US" altLang="ko-KR" sz="1600" b="1" dirty="0" smtClean="0">
                <a:solidFill>
                  <a:srgbClr val="000000"/>
                </a:solidFill>
                <a:latin typeface="+mj-ea"/>
              </a:rPr>
              <a:t> </a:t>
            </a:r>
            <a:r>
              <a:rPr kumimoji="1" lang="ko-KR" altLang="en-US" sz="1600" b="1" dirty="0" smtClean="0">
                <a:solidFill>
                  <a:srgbClr val="000000"/>
                </a:solidFill>
                <a:latin typeface="+mj-ea"/>
              </a:rPr>
              <a:t> </a:t>
            </a:r>
            <a:r>
              <a:rPr kumimoji="1" lang="ko-KR" altLang="en-US" sz="1600" b="1" dirty="0" err="1" smtClean="0">
                <a:solidFill>
                  <a:srgbClr val="000000"/>
                </a:solidFill>
                <a:latin typeface="+mj-ea"/>
              </a:rPr>
              <a:t>스마트그리드</a:t>
            </a:r>
            <a:r>
              <a:rPr kumimoji="1" lang="ko-KR" altLang="en-US" sz="1600" b="1" dirty="0" smtClean="0">
                <a:solidFill>
                  <a:srgbClr val="000000"/>
                </a:solidFill>
                <a:latin typeface="+mj-ea"/>
              </a:rPr>
              <a:t> 기기</a:t>
            </a:r>
            <a:r>
              <a:rPr kumimoji="1" lang="en-US" altLang="ko-KR" sz="1600" b="1" dirty="0" smtClean="0">
                <a:solidFill>
                  <a:srgbClr val="000000"/>
                </a:solidFill>
                <a:latin typeface="+mj-ea"/>
              </a:rPr>
              <a:t>/</a:t>
            </a:r>
            <a:r>
              <a:rPr kumimoji="1" lang="ko-KR" altLang="en-US" sz="1600" b="1" dirty="0" smtClean="0">
                <a:solidFill>
                  <a:srgbClr val="000000"/>
                </a:solidFill>
                <a:latin typeface="+mj-ea"/>
              </a:rPr>
              <a:t>시스템 개발 및 수출 지원 </a:t>
            </a:r>
            <a:r>
              <a:rPr kumimoji="1" lang="ko-KR" altLang="ko-KR" sz="1600" b="1" dirty="0" smtClean="0">
                <a:solidFill>
                  <a:srgbClr val="000000"/>
                </a:solidFill>
                <a:latin typeface="+mj-ea"/>
              </a:rPr>
              <a:t> </a:t>
            </a:r>
            <a:endParaRPr kumimoji="1" lang="ko-KR" altLang="ko-KR" sz="1600" b="1" dirty="0" smtClean="0">
              <a:solidFill>
                <a:schemeClr val="tx1"/>
              </a:solidFill>
              <a:latin typeface="+mj-ea"/>
            </a:endParaRPr>
          </a:p>
        </p:txBody>
      </p:sp>
      <p:sp>
        <p:nvSpPr>
          <p:cNvPr id="48" name="AutoShape 38"/>
          <p:cNvSpPr>
            <a:spLocks noChangeArrowheads="1"/>
          </p:cNvSpPr>
          <p:nvPr/>
        </p:nvSpPr>
        <p:spPr bwMode="auto">
          <a:xfrm>
            <a:off x="1633938" y="5876581"/>
            <a:ext cx="5931416" cy="348206"/>
          </a:xfrm>
          <a:prstGeom prst="snip2SameRect">
            <a:avLst/>
          </a:prstGeom>
          <a:solidFill>
            <a:schemeClr val="accent6">
              <a:lumMod val="75000"/>
            </a:schemeClr>
          </a:solidFill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37076" tIns="18539" rIns="37076" bIns="18539" anchor="ctr"/>
          <a:lstStyle/>
          <a:p>
            <a:pPr lvl="0">
              <a:lnSpc>
                <a:spcPct val="120000"/>
              </a:lnSpc>
            </a:pPr>
            <a:r>
              <a:rPr kumimoji="1" lang="en-US" altLang="ko-KR" sz="1600" b="1" dirty="0" smtClean="0">
                <a:solidFill>
                  <a:srgbClr val="000000"/>
                </a:solidFill>
                <a:latin typeface="+mj-ea"/>
              </a:rPr>
              <a:t>  </a:t>
            </a:r>
            <a:r>
              <a:rPr kumimoji="1" lang="ko-KR" altLang="ko-KR" sz="1600" b="1" dirty="0" smtClean="0">
                <a:solidFill>
                  <a:srgbClr val="000000"/>
                </a:solidFill>
                <a:latin typeface="+mj-ea"/>
              </a:rPr>
              <a:t>【</a:t>
            </a:r>
            <a:r>
              <a:rPr kumimoji="1" lang="ko-KR" altLang="en-US" sz="1600" b="1" dirty="0" smtClean="0">
                <a:solidFill>
                  <a:srgbClr val="000000"/>
                </a:solidFill>
                <a:latin typeface="+mj-ea"/>
              </a:rPr>
              <a:t>시험인증기관 지원</a:t>
            </a:r>
            <a:r>
              <a:rPr kumimoji="1" lang="ko-KR" altLang="ko-KR" sz="1600" b="1" dirty="0" smtClean="0">
                <a:solidFill>
                  <a:srgbClr val="000000"/>
                </a:solidFill>
                <a:latin typeface="+mj-ea"/>
              </a:rPr>
              <a:t>】</a:t>
            </a:r>
            <a:r>
              <a:rPr kumimoji="1" lang="en-US" altLang="ko-KR" sz="1600" b="1" dirty="0" smtClean="0">
                <a:solidFill>
                  <a:srgbClr val="000000"/>
                </a:solidFill>
                <a:latin typeface="+mj-ea"/>
              </a:rPr>
              <a:t> </a:t>
            </a:r>
            <a:r>
              <a:rPr kumimoji="1" lang="ko-KR" altLang="en-US" sz="1600" b="1" dirty="0" smtClean="0">
                <a:solidFill>
                  <a:srgbClr val="000000"/>
                </a:solidFill>
                <a:latin typeface="+mj-ea"/>
              </a:rPr>
              <a:t>국내 시험인프라 역량강화 </a:t>
            </a:r>
            <a:endParaRPr kumimoji="1" lang="ko-KR" altLang="ko-KR" sz="1600" b="1" dirty="0" smtClean="0">
              <a:solidFill>
                <a:schemeClr val="tx1"/>
              </a:solidFill>
              <a:latin typeface="+mj-ea"/>
            </a:endParaRPr>
          </a:p>
        </p:txBody>
      </p:sp>
      <p:pic>
        <p:nvPicPr>
          <p:cNvPr id="49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932941" y="1341840"/>
            <a:ext cx="7222758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" name="TextBox 49"/>
          <p:cNvSpPr txBox="1"/>
          <p:nvPr/>
        </p:nvSpPr>
        <p:spPr>
          <a:xfrm>
            <a:off x="928662" y="1459338"/>
            <a:ext cx="7215238" cy="584775"/>
          </a:xfrm>
          <a:prstGeom prst="rect">
            <a:avLst/>
          </a:prstGeom>
          <a:gradFill flip="none" rotWithShape="1">
            <a:gsLst>
              <a:gs pos="66000">
                <a:schemeClr val="bg1"/>
              </a:gs>
              <a:gs pos="99000">
                <a:srgbClr val="002060">
                  <a:alpha val="6000"/>
                </a:srgbClr>
              </a:gs>
              <a:gs pos="49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270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60" name="모서리가 둥근 직사각형 59"/>
          <p:cNvSpPr/>
          <p:nvPr/>
        </p:nvSpPr>
        <p:spPr bwMode="auto">
          <a:xfrm>
            <a:off x="1838042" y="3614655"/>
            <a:ext cx="5338618" cy="1095895"/>
          </a:xfrm>
          <a:prstGeom prst="roundRect">
            <a:avLst>
              <a:gd name="adj" fmla="val 9813"/>
            </a:avLst>
          </a:prstGeom>
          <a:ln>
            <a:headEnd type="none" w="med" len="med"/>
            <a:tailEnd type="none" w="med" len="me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0" tIns="108000" rIns="72000" bIns="36000" anchor="ctr"/>
          <a:lstStyle/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050" dirty="0">
              <a:solidFill>
                <a:schemeClr val="tx1"/>
              </a:solidFill>
            </a:endParaRPr>
          </a:p>
        </p:txBody>
      </p:sp>
      <p:sp>
        <p:nvSpPr>
          <p:cNvPr id="61" name="모서리가 둥근 직사각형 60"/>
          <p:cNvSpPr/>
          <p:nvPr/>
        </p:nvSpPr>
        <p:spPr bwMode="auto">
          <a:xfrm>
            <a:off x="1831690" y="3306615"/>
            <a:ext cx="5338026" cy="384080"/>
          </a:xfrm>
          <a:prstGeom prst="roundRect">
            <a:avLst>
              <a:gd name="adj" fmla="val 9813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tIns="0" rIns="180000"/>
          <a:lstStyle/>
          <a:p>
            <a:pPr marL="180000" indent="-180000" fontAlgn="auto">
              <a:spcBef>
                <a:spcPts val="0"/>
              </a:spcBef>
              <a:spcAft>
                <a:spcPts val="0"/>
              </a:spcAft>
              <a:buFont typeface="Wingdings 3" pitchFamily="18" charset="2"/>
              <a:buChar char="´"/>
              <a:defRPr/>
            </a:pPr>
            <a:endParaRPr kumimoji="0" lang="ko-KR" alt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2" name="TextBox 57"/>
          <p:cNvSpPr txBox="1">
            <a:spLocks noChangeArrowheads="1"/>
          </p:cNvSpPr>
          <p:nvPr/>
        </p:nvSpPr>
        <p:spPr bwMode="auto">
          <a:xfrm>
            <a:off x="2017524" y="3718097"/>
            <a:ext cx="5173396" cy="100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800" b="1" dirty="0" err="1" smtClean="0">
                <a:solidFill>
                  <a:schemeClr val="tx1"/>
                </a:solidFill>
                <a:latin typeface="+mj-ea"/>
              </a:rPr>
              <a:t>전기차</a:t>
            </a:r>
            <a:r>
              <a:rPr lang="ko-KR" altLang="en-US" sz="1800" b="1" dirty="0" smtClean="0">
                <a:solidFill>
                  <a:schemeClr val="tx1"/>
                </a:solidFill>
                <a:latin typeface="+mj-ea"/>
              </a:rPr>
              <a:t> 충전 인프라 분야 </a:t>
            </a:r>
            <a:r>
              <a:rPr lang="ko-KR" altLang="en-US" sz="1800" b="1" dirty="0" err="1" smtClean="0">
                <a:solidFill>
                  <a:schemeClr val="tx1"/>
                </a:solidFill>
                <a:latin typeface="+mj-ea"/>
              </a:rPr>
              <a:t>상호운용성</a:t>
            </a:r>
            <a:r>
              <a:rPr lang="ko-KR" altLang="en-US" sz="1800" b="1" dirty="0" smtClean="0">
                <a:solidFill>
                  <a:schemeClr val="tx1"/>
                </a:solidFill>
                <a:latin typeface="+mj-ea"/>
              </a:rPr>
              <a:t> 시험인증 시스템을 구축하여</a:t>
            </a:r>
            <a:r>
              <a:rPr lang="en-US" altLang="ko-KR" sz="1800" b="1" dirty="0" smtClean="0">
                <a:solidFill>
                  <a:schemeClr val="tx1"/>
                </a:solidFill>
                <a:latin typeface="+mj-ea"/>
              </a:rPr>
              <a:t>,</a:t>
            </a:r>
            <a:r>
              <a:rPr lang="ko-KR" altLang="en-US" sz="1800" b="1" dirty="0" smtClean="0">
                <a:solidFill>
                  <a:schemeClr val="tx1"/>
                </a:solidFill>
                <a:latin typeface="+mj-ea"/>
              </a:rPr>
              <a:t> </a:t>
            </a:r>
            <a:r>
              <a:rPr lang="ko-KR" altLang="en-US" sz="1800" b="1" dirty="0" err="1" smtClean="0">
                <a:solidFill>
                  <a:schemeClr val="tx1"/>
                </a:solidFill>
                <a:latin typeface="+mj-ea"/>
              </a:rPr>
              <a:t>지능형전력망법에</a:t>
            </a:r>
            <a:r>
              <a:rPr lang="ko-KR" altLang="en-US" sz="1800" b="1" dirty="0" smtClean="0">
                <a:solidFill>
                  <a:schemeClr val="tx1"/>
                </a:solidFill>
                <a:latin typeface="+mj-ea"/>
              </a:rPr>
              <a:t> 따른 </a:t>
            </a:r>
            <a:endParaRPr lang="en-US" altLang="ko-KR" sz="1800" b="1" dirty="0" smtClean="0">
              <a:solidFill>
                <a:schemeClr val="tx1"/>
              </a:solidFill>
              <a:latin typeface="+mj-ea"/>
            </a:endParaRP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800" b="1" dirty="0" smtClean="0">
                <a:solidFill>
                  <a:schemeClr val="tx1"/>
                </a:solidFill>
                <a:latin typeface="+mj-ea"/>
              </a:rPr>
              <a:t>시험인증 장비로 활용</a:t>
            </a:r>
            <a:endParaRPr lang="ko-KR" altLang="en-US" sz="1800" b="1" dirty="0">
              <a:solidFill>
                <a:schemeClr val="tx1"/>
              </a:solidFill>
              <a:latin typeface="+mj-ea"/>
            </a:endParaRPr>
          </a:p>
        </p:txBody>
      </p:sp>
      <p:sp>
        <p:nvSpPr>
          <p:cNvPr id="63" name="TextBox 62"/>
          <p:cNvSpPr txBox="1"/>
          <p:nvPr/>
        </p:nvSpPr>
        <p:spPr bwMode="auto">
          <a:xfrm>
            <a:off x="2059031" y="3316293"/>
            <a:ext cx="4786349" cy="40011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000" b="1" dirty="0" smtClean="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</a:rPr>
              <a:t>연 구 목 표</a:t>
            </a:r>
            <a:endParaRPr kumimoji="0" lang="ko-KR" altLang="en-US" sz="2000" b="1" dirty="0">
              <a:solidFill>
                <a:schemeClr val="accent4">
                  <a:lumMod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64" name="직사각형 63"/>
          <p:cNvSpPr/>
          <p:nvPr/>
        </p:nvSpPr>
        <p:spPr>
          <a:xfrm>
            <a:off x="2069553" y="2797872"/>
            <a:ext cx="4929555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스마트그리드</a:t>
            </a:r>
            <a:r>
              <a:rPr lang="ko-KR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 시험인증 체계 구축 </a:t>
            </a:r>
            <a:endParaRPr kumimoji="0" lang="ko-KR" alt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66" name="직사각형 65"/>
          <p:cNvSpPr/>
          <p:nvPr/>
        </p:nvSpPr>
        <p:spPr>
          <a:xfrm>
            <a:off x="1424999" y="1456433"/>
            <a:ext cx="6218369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</a:rPr>
              <a:t>스마트그리드</a:t>
            </a:r>
            <a:r>
              <a:rPr kumimoji="0" lang="en-US" altLang="ko-KR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</a:rPr>
              <a:t> </a:t>
            </a:r>
            <a:r>
              <a:rPr kumimoji="0" lang="ko-KR" alt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</a:rPr>
              <a:t>선도국가 역할수행</a:t>
            </a:r>
            <a:endParaRPr kumimoji="0" lang="en-US" altLang="ko-KR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직선 연결선 23"/>
          <p:cNvCxnSpPr/>
          <p:nvPr/>
        </p:nvCxnSpPr>
        <p:spPr>
          <a:xfrm flipH="1">
            <a:off x="1828774" y="4572026"/>
            <a:ext cx="339636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234468" y="3610953"/>
            <a:ext cx="2295336" cy="193899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altLang="ko-KR" sz="2400" dirty="0" smtClean="0">
              <a:solidFill>
                <a:schemeClr val="tx1"/>
              </a:solidFill>
            </a:endParaRPr>
          </a:p>
          <a:p>
            <a:pPr algn="ctr"/>
            <a:endParaRPr lang="en-US" altLang="ko-KR" sz="2400" dirty="0" smtClean="0">
              <a:solidFill>
                <a:schemeClr val="tx1"/>
              </a:solidFill>
            </a:endParaRPr>
          </a:p>
          <a:p>
            <a:pPr algn="ctr"/>
            <a:endParaRPr lang="en-US" altLang="ko-KR" sz="2400" dirty="0" smtClean="0">
              <a:solidFill>
                <a:schemeClr val="tx1"/>
              </a:solidFill>
            </a:endParaRPr>
          </a:p>
          <a:p>
            <a:pPr algn="ctr"/>
            <a:endParaRPr lang="en-US" altLang="ko-KR" sz="2400" dirty="0" smtClean="0">
              <a:solidFill>
                <a:schemeClr val="tx1"/>
              </a:solidFill>
            </a:endParaRPr>
          </a:p>
          <a:p>
            <a:pPr algn="ctr"/>
            <a:endParaRPr lang="ko-KR" altLang="en-US" sz="2400" dirty="0">
              <a:solidFill>
                <a:schemeClr val="tx1"/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b="1" smtClean="0">
                <a:solidFill>
                  <a:schemeClr val="tx1"/>
                </a:solidFill>
              </a:rPr>
              <a:pPr/>
              <a:t>24</a:t>
            </a:fld>
            <a:endParaRPr kumimoji="0" lang="en-US" b="1" dirty="0">
              <a:solidFill>
                <a:schemeClr val="tx1"/>
              </a:solidFill>
            </a:endParaRPr>
          </a:p>
        </p:txBody>
      </p:sp>
      <p:sp>
        <p:nvSpPr>
          <p:cNvPr id="15" name="제목 7"/>
          <p:cNvSpPr>
            <a:spLocks noGrp="1"/>
          </p:cNvSpPr>
          <p:nvPr>
            <p:ph type="title"/>
          </p:nvPr>
        </p:nvSpPr>
        <p:spPr>
          <a:xfrm>
            <a:off x="457200" y="248020"/>
            <a:ext cx="8229600" cy="568741"/>
          </a:xfrm>
        </p:spPr>
        <p:txBody>
          <a:bodyPr>
            <a:noAutofit/>
          </a:bodyPr>
          <a:lstStyle/>
          <a:p>
            <a:pPr algn="l"/>
            <a:r>
              <a:rPr lang="ko-KR" altLang="en-US" sz="3200" dirty="0" smtClean="0"/>
              <a:t>사업범위 </a:t>
            </a:r>
            <a:r>
              <a:rPr lang="en-US" altLang="ko-KR" sz="3200" dirty="0" smtClean="0"/>
              <a:t>(</a:t>
            </a:r>
            <a:r>
              <a:rPr lang="ko-KR" altLang="en-US" sz="3200" dirty="0" err="1" smtClean="0"/>
              <a:t>상호운용성</a:t>
            </a:r>
            <a:r>
              <a:rPr lang="en-US" altLang="ko-KR" sz="3200" dirty="0" smtClean="0"/>
              <a:t>)</a:t>
            </a:r>
            <a:endParaRPr lang="ko-KR" altLang="en-US" sz="3200" dirty="0"/>
          </a:p>
        </p:txBody>
      </p:sp>
      <p:sp>
        <p:nvSpPr>
          <p:cNvPr id="66" name="TextBox 65"/>
          <p:cNvSpPr txBox="1"/>
          <p:nvPr/>
        </p:nvSpPr>
        <p:spPr>
          <a:xfrm>
            <a:off x="391929" y="1188935"/>
            <a:ext cx="7970836" cy="475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1800" b="1" dirty="0" smtClean="0">
                <a:solidFill>
                  <a:schemeClr val="tx1"/>
                </a:solidFill>
              </a:rPr>
              <a:t>□  </a:t>
            </a:r>
            <a:r>
              <a:rPr lang="ko-KR" altLang="en-US" sz="1800" b="1" dirty="0" err="1" smtClean="0">
                <a:solidFill>
                  <a:schemeClr val="tx1"/>
                </a:solidFill>
              </a:rPr>
              <a:t>전기차</a:t>
            </a:r>
            <a:r>
              <a:rPr lang="ko-KR" altLang="en-US" sz="1800" b="1" dirty="0" smtClean="0">
                <a:solidFill>
                  <a:schemeClr val="tx1"/>
                </a:solidFill>
              </a:rPr>
              <a:t> 충전인프라 기본구성</a:t>
            </a:r>
            <a:endParaRPr lang="en-US" altLang="ko-KR" sz="1800" b="1" dirty="0" smtClean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endParaRPr lang="en-US" altLang="ko-KR" sz="300" dirty="0" smtClean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26343" y="4161474"/>
            <a:ext cx="793102" cy="83099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smtClean="0">
                <a:solidFill>
                  <a:schemeClr val="tx1"/>
                </a:solidFill>
              </a:rPr>
              <a:t>상용전원</a:t>
            </a:r>
            <a:endParaRPr lang="ko-KR" altLang="en-US" sz="2400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26826" y="4817748"/>
            <a:ext cx="1723051" cy="46166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smtClean="0">
                <a:solidFill>
                  <a:schemeClr val="tx1"/>
                </a:solidFill>
              </a:rPr>
              <a:t>배터리부하</a:t>
            </a:r>
            <a:endParaRPr lang="ko-KR" altLang="en-US" sz="2400" dirty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517495" y="3819357"/>
            <a:ext cx="1779036" cy="46166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 smtClean="0">
                <a:solidFill>
                  <a:schemeClr val="tx1"/>
                </a:solidFill>
              </a:rPr>
              <a:t>BMS</a:t>
            </a:r>
            <a:endParaRPr lang="ko-KR" altLang="en-US" sz="2400" dirty="0">
              <a:solidFill>
                <a:schemeClr val="tx1"/>
              </a:solidFill>
            </a:endParaRPr>
          </a:p>
        </p:txBody>
      </p:sp>
      <p:sp>
        <p:nvSpPr>
          <p:cNvPr id="20" name="타원 19"/>
          <p:cNvSpPr/>
          <p:nvPr/>
        </p:nvSpPr>
        <p:spPr>
          <a:xfrm>
            <a:off x="2519243" y="4086833"/>
            <a:ext cx="1894115" cy="989046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2820935" y="4338762"/>
            <a:ext cx="1452465" cy="461665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smtClean="0">
                <a:solidFill>
                  <a:schemeClr val="tx1"/>
                </a:solidFill>
              </a:rPr>
              <a:t>충전장치</a:t>
            </a:r>
            <a:endParaRPr lang="ko-KR" altLang="en-US" sz="2400" dirty="0">
              <a:solidFill>
                <a:schemeClr val="tx1"/>
              </a:solidFill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690465" y="2118049"/>
            <a:ext cx="6857999" cy="56916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/>
          <p:cNvSpPr txBox="1"/>
          <p:nvPr/>
        </p:nvSpPr>
        <p:spPr>
          <a:xfrm>
            <a:off x="2581449" y="2158491"/>
            <a:ext cx="3670041" cy="461665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err="1" smtClean="0">
                <a:solidFill>
                  <a:schemeClr val="tx1"/>
                </a:solidFill>
              </a:rPr>
              <a:t>지능형전력망</a:t>
            </a:r>
            <a:r>
              <a:rPr lang="ko-KR" altLang="en-US" sz="2400" dirty="0" smtClean="0">
                <a:solidFill>
                  <a:schemeClr val="tx1"/>
                </a:solidFill>
              </a:rPr>
              <a:t> </a:t>
            </a:r>
            <a:r>
              <a:rPr lang="en-US" altLang="ko-KR" sz="2400" dirty="0" smtClean="0">
                <a:solidFill>
                  <a:schemeClr val="tx1"/>
                </a:solidFill>
              </a:rPr>
              <a:t>(</a:t>
            </a:r>
            <a:r>
              <a:rPr lang="ko-KR" altLang="en-US" sz="2400" dirty="0" err="1" smtClean="0">
                <a:solidFill>
                  <a:schemeClr val="tx1"/>
                </a:solidFill>
              </a:rPr>
              <a:t>그리드</a:t>
            </a:r>
            <a:r>
              <a:rPr lang="en-US" altLang="ko-KR" sz="2400" dirty="0" smtClean="0">
                <a:solidFill>
                  <a:schemeClr val="tx1"/>
                </a:solidFill>
              </a:rPr>
              <a:t>)</a:t>
            </a:r>
            <a:endParaRPr lang="ko-KR" altLang="en-US" sz="2400" dirty="0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613913" y="4304540"/>
            <a:ext cx="1452465" cy="461665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 smtClean="0">
                <a:solidFill>
                  <a:schemeClr val="tx1"/>
                </a:solidFill>
              </a:rPr>
              <a:t>+</a:t>
            </a:r>
            <a:endParaRPr lang="ko-KR" altLang="en-US" sz="2400" dirty="0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529942" y="3082222"/>
            <a:ext cx="1943877" cy="461665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smtClean="0">
                <a:solidFill>
                  <a:schemeClr val="tx1"/>
                </a:solidFill>
              </a:rPr>
              <a:t>전기자동차</a:t>
            </a:r>
            <a:endParaRPr lang="ko-KR" altLang="en-US" sz="2400" dirty="0">
              <a:solidFill>
                <a:schemeClr val="tx1"/>
              </a:solidFill>
            </a:endParaRPr>
          </a:p>
        </p:txBody>
      </p:sp>
      <p:cxnSp>
        <p:nvCxnSpPr>
          <p:cNvPr id="30" name="직선 연결선 29"/>
          <p:cNvCxnSpPr>
            <a:endCxn id="16" idx="0"/>
          </p:cNvCxnSpPr>
          <p:nvPr/>
        </p:nvCxnSpPr>
        <p:spPr>
          <a:xfrm flipH="1">
            <a:off x="1422894" y="2677886"/>
            <a:ext cx="0" cy="1483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407312" y="5110071"/>
            <a:ext cx="2696548" cy="830997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solidFill>
                  <a:schemeClr val="tx1"/>
                </a:solidFill>
                <a:latin typeface="바탕"/>
                <a:ea typeface="바탕"/>
              </a:rPr>
              <a:t>★ </a:t>
            </a:r>
            <a:r>
              <a:rPr lang="ko-KR" altLang="en-US" sz="1600" b="1" dirty="0" smtClean="0">
                <a:solidFill>
                  <a:schemeClr val="tx1"/>
                </a:solidFill>
              </a:rPr>
              <a:t>주요성능 </a:t>
            </a:r>
            <a:r>
              <a:rPr lang="en-US" altLang="ko-KR" sz="1600" b="1" dirty="0" smtClean="0">
                <a:solidFill>
                  <a:schemeClr val="tx1"/>
                </a:solidFill>
              </a:rPr>
              <a:t>:</a:t>
            </a:r>
          </a:p>
          <a:p>
            <a:r>
              <a:rPr lang="ko-KR" altLang="en-US" sz="1600" b="1" dirty="0" smtClean="0">
                <a:solidFill>
                  <a:schemeClr val="tx1"/>
                </a:solidFill>
              </a:rPr>
              <a:t>     충전전류를 조정하면서 </a:t>
            </a:r>
          </a:p>
          <a:p>
            <a:r>
              <a:rPr lang="ko-KR" altLang="en-US" sz="1600" b="1" dirty="0" smtClean="0">
                <a:solidFill>
                  <a:schemeClr val="tx1"/>
                </a:solidFill>
              </a:rPr>
              <a:t>     </a:t>
            </a:r>
            <a:r>
              <a:rPr lang="ko-KR" altLang="en-US" sz="1600" b="1" dirty="0" err="1" smtClean="0">
                <a:solidFill>
                  <a:schemeClr val="tx1"/>
                </a:solidFill>
              </a:rPr>
              <a:t>전기차에</a:t>
            </a:r>
            <a:r>
              <a:rPr lang="ko-KR" altLang="en-US" sz="1600" b="1" dirty="0" smtClean="0">
                <a:solidFill>
                  <a:schemeClr val="tx1"/>
                </a:solidFill>
              </a:rPr>
              <a:t> 전기를 충전 </a:t>
            </a:r>
            <a:endParaRPr lang="en-US" altLang="ko-KR" sz="1600" b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b="1" smtClean="0">
                <a:solidFill>
                  <a:schemeClr val="tx1"/>
                </a:solidFill>
              </a:rPr>
              <a:pPr/>
              <a:t>25</a:t>
            </a:fld>
            <a:endParaRPr kumimoji="0" lang="en-US" b="1" dirty="0">
              <a:solidFill>
                <a:schemeClr val="tx1"/>
              </a:solidFill>
            </a:endParaRPr>
          </a:p>
        </p:txBody>
      </p:sp>
      <p:sp>
        <p:nvSpPr>
          <p:cNvPr id="15" name="제목 7"/>
          <p:cNvSpPr>
            <a:spLocks noGrp="1"/>
          </p:cNvSpPr>
          <p:nvPr>
            <p:ph type="title"/>
          </p:nvPr>
        </p:nvSpPr>
        <p:spPr>
          <a:xfrm>
            <a:off x="457200" y="248020"/>
            <a:ext cx="8229600" cy="568741"/>
          </a:xfrm>
        </p:spPr>
        <p:txBody>
          <a:bodyPr>
            <a:noAutofit/>
          </a:bodyPr>
          <a:lstStyle/>
          <a:p>
            <a:pPr algn="l"/>
            <a:r>
              <a:rPr lang="ko-KR" altLang="en-US" sz="3200" dirty="0" smtClean="0"/>
              <a:t>사업범위 </a:t>
            </a:r>
            <a:r>
              <a:rPr lang="en-US" altLang="ko-KR" sz="3200" dirty="0" smtClean="0"/>
              <a:t>(</a:t>
            </a:r>
            <a:r>
              <a:rPr lang="ko-KR" altLang="en-US" sz="3200" dirty="0" err="1" smtClean="0"/>
              <a:t>상호운용성</a:t>
            </a:r>
            <a:r>
              <a:rPr lang="en-US" altLang="ko-KR" sz="3200" dirty="0" smtClean="0"/>
              <a:t>)</a:t>
            </a:r>
            <a:endParaRPr lang="ko-KR" altLang="en-US" sz="3200" dirty="0"/>
          </a:p>
        </p:txBody>
      </p:sp>
      <p:pic>
        <p:nvPicPr>
          <p:cNvPr id="32769" name="_x115087784" descr="EMB00000b28222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0219" y="3396343"/>
            <a:ext cx="6785487" cy="3340359"/>
          </a:xfrm>
          <a:prstGeom prst="rect">
            <a:avLst/>
          </a:prstGeom>
          <a:noFill/>
        </p:spPr>
      </p:pic>
      <p:sp>
        <p:nvSpPr>
          <p:cNvPr id="66" name="TextBox 65"/>
          <p:cNvSpPr txBox="1"/>
          <p:nvPr/>
        </p:nvSpPr>
        <p:spPr>
          <a:xfrm>
            <a:off x="391929" y="1048970"/>
            <a:ext cx="7970836" cy="2437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1800" b="1" dirty="0" smtClean="0">
                <a:solidFill>
                  <a:schemeClr val="tx1"/>
                </a:solidFill>
              </a:rPr>
              <a:t>□  </a:t>
            </a:r>
            <a:r>
              <a:rPr lang="ko-KR" altLang="en-US" sz="1800" b="1" dirty="0" err="1" smtClean="0">
                <a:solidFill>
                  <a:schemeClr val="tx1"/>
                </a:solidFill>
              </a:rPr>
              <a:t>전기차</a:t>
            </a:r>
            <a:r>
              <a:rPr lang="ko-KR" altLang="en-US" sz="1800" b="1" dirty="0" smtClean="0">
                <a:solidFill>
                  <a:schemeClr val="tx1"/>
                </a:solidFill>
              </a:rPr>
              <a:t> 충전인프라의 </a:t>
            </a:r>
            <a:r>
              <a:rPr lang="ko-KR" altLang="en-US" sz="1800" b="1" dirty="0" err="1" smtClean="0">
                <a:solidFill>
                  <a:schemeClr val="tx1"/>
                </a:solidFill>
              </a:rPr>
              <a:t>상호운용성</a:t>
            </a:r>
            <a:r>
              <a:rPr lang="ko-KR" altLang="en-US" sz="1800" b="1" dirty="0" smtClean="0">
                <a:solidFill>
                  <a:schemeClr val="tx1"/>
                </a:solidFill>
              </a:rPr>
              <a:t> </a:t>
            </a:r>
            <a:endParaRPr lang="en-US" altLang="ko-KR" sz="1800" b="1" dirty="0" smtClean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endParaRPr lang="en-US" altLang="ko-KR" sz="300" dirty="0" smtClean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endParaRPr lang="en-US" altLang="ko-KR" sz="1400" b="1" dirty="0" smtClean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endParaRPr lang="en-US" altLang="ko-KR" sz="1400" b="1" dirty="0" smtClean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endParaRPr lang="en-US" altLang="ko-KR" sz="1400" b="1" dirty="0" smtClean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endParaRPr lang="en-US" altLang="ko-KR" sz="1400" b="1" dirty="0" smtClean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endParaRPr lang="en-US" altLang="ko-KR" sz="1400" b="1" dirty="0" smtClean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endParaRPr lang="en-US" altLang="ko-KR" sz="1400" b="1" dirty="0" smtClean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endParaRPr lang="en-US" altLang="ko-KR" sz="300" b="1" dirty="0" smtClean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ko-KR" sz="1400" b="1" dirty="0" smtClean="0">
                <a:solidFill>
                  <a:schemeClr val="tx1"/>
                </a:solidFill>
              </a:rPr>
              <a:t>       * </a:t>
            </a:r>
            <a:r>
              <a:rPr lang="ko-KR" altLang="en-US" sz="1400" b="1" dirty="0" smtClean="0">
                <a:solidFill>
                  <a:schemeClr val="tx1"/>
                </a:solidFill>
              </a:rPr>
              <a:t>충전장치와 에너지저장장치 또는 </a:t>
            </a:r>
            <a:r>
              <a:rPr lang="ko-KR" altLang="en-US" sz="1400" b="1" dirty="0" err="1" smtClean="0">
                <a:solidFill>
                  <a:schemeClr val="tx1"/>
                </a:solidFill>
              </a:rPr>
              <a:t>신재생발전원간</a:t>
            </a:r>
            <a:r>
              <a:rPr lang="ko-KR" altLang="en-US" sz="1400" b="1" dirty="0" smtClean="0">
                <a:solidFill>
                  <a:schemeClr val="tx1"/>
                </a:solidFill>
              </a:rPr>
              <a:t> 상호운용성은 배제</a:t>
            </a:r>
            <a:endParaRPr lang="en-US" altLang="ko-KR" sz="1400" b="1" dirty="0" smtClean="0">
              <a:solidFill>
                <a:schemeClr val="tx1"/>
              </a:solidFill>
            </a:endParaRPr>
          </a:p>
        </p:txBody>
      </p:sp>
      <p:graphicFrame>
        <p:nvGraphicFramePr>
          <p:cNvPr id="16" name="표 15"/>
          <p:cNvGraphicFramePr>
            <a:graphicFrameLocks noGrp="1"/>
          </p:cNvGraphicFramePr>
          <p:nvPr/>
        </p:nvGraphicFramePr>
        <p:xfrm>
          <a:off x="796214" y="1452981"/>
          <a:ext cx="7265437" cy="15240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45976"/>
                <a:gridCol w="3694922"/>
                <a:gridCol w="2724539"/>
              </a:tblGrid>
              <a:tr h="14421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구간</a:t>
                      </a:r>
                      <a:endParaRPr lang="ko-KR" altLang="en-US" sz="14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정보교환기 기  및 시스템</a:t>
                      </a:r>
                      <a:endParaRPr lang="ko-KR" altLang="en-US" sz="14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비 고</a:t>
                      </a:r>
                      <a:endParaRPr lang="ko-KR" altLang="en-US" sz="14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21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1</a:t>
                      </a:r>
                      <a:r>
                        <a:rPr lang="ko-KR" altLang="en-US" sz="1400" dirty="0" smtClean="0"/>
                        <a:t>번</a:t>
                      </a:r>
                      <a:endParaRPr lang="ko-KR" altLang="en-US" sz="14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smtClean="0"/>
                        <a:t>충전장치와 </a:t>
                      </a:r>
                      <a:r>
                        <a:rPr lang="ko-KR" altLang="en-US" sz="1400" dirty="0" err="1" smtClean="0"/>
                        <a:t>전기차간</a:t>
                      </a:r>
                      <a:r>
                        <a:rPr lang="ko-KR" altLang="en-US" sz="1400" dirty="0" smtClean="0"/>
                        <a:t> </a:t>
                      </a:r>
                      <a:r>
                        <a:rPr lang="ko-KR" altLang="en-US" sz="1400" dirty="0" err="1" smtClean="0"/>
                        <a:t>상호운용성</a:t>
                      </a:r>
                      <a:r>
                        <a:rPr lang="ko-KR" altLang="en-US" sz="1400" dirty="0" smtClean="0"/>
                        <a:t> </a:t>
                      </a:r>
                      <a:endParaRPr lang="ko-KR" altLang="en-US" sz="14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smtClean="0"/>
                        <a:t>충전케이블 </a:t>
                      </a:r>
                      <a:r>
                        <a:rPr lang="en-US" altLang="ko-KR" sz="1400" dirty="0" smtClean="0"/>
                        <a:t>(CAN </a:t>
                      </a:r>
                      <a:r>
                        <a:rPr lang="ko-KR" altLang="en-US" sz="1400" dirty="0" smtClean="0"/>
                        <a:t>통신</a:t>
                      </a:r>
                      <a:r>
                        <a:rPr lang="en-US" altLang="ko-KR" sz="1400" dirty="0" smtClean="0"/>
                        <a:t>)</a:t>
                      </a:r>
                      <a:endParaRPr lang="ko-KR" altLang="en-US" sz="14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21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2</a:t>
                      </a:r>
                      <a:r>
                        <a:rPr lang="ko-KR" altLang="en-US" sz="1400" dirty="0" smtClean="0"/>
                        <a:t>번</a:t>
                      </a:r>
                      <a:endParaRPr lang="ko-KR" altLang="en-US" sz="14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smtClean="0"/>
                        <a:t>충전장치와 </a:t>
                      </a:r>
                      <a:r>
                        <a:rPr lang="ko-KR" altLang="en-US" sz="1400" dirty="0" err="1" smtClean="0"/>
                        <a:t>스마트미터간</a:t>
                      </a:r>
                      <a:r>
                        <a:rPr lang="ko-KR" altLang="en-US" sz="1400" dirty="0" smtClean="0"/>
                        <a:t> </a:t>
                      </a:r>
                      <a:r>
                        <a:rPr lang="ko-KR" altLang="en-US" sz="1400" dirty="0" err="1" smtClean="0"/>
                        <a:t>상호운용성</a:t>
                      </a:r>
                      <a:r>
                        <a:rPr lang="ko-KR" altLang="en-US" sz="1400" dirty="0" smtClean="0"/>
                        <a:t> </a:t>
                      </a:r>
                      <a:endParaRPr lang="ko-KR" altLang="en-US" sz="14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smtClean="0"/>
                        <a:t>통신인터페이스 </a:t>
                      </a:r>
                      <a:r>
                        <a:rPr lang="en-US" altLang="ko-KR" sz="1400" dirty="0" smtClean="0"/>
                        <a:t>(RS 485)</a:t>
                      </a:r>
                      <a:endParaRPr lang="ko-KR" altLang="en-US" sz="14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21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3</a:t>
                      </a:r>
                      <a:r>
                        <a:rPr lang="ko-KR" altLang="en-US" sz="1400" dirty="0" smtClean="0"/>
                        <a:t>번</a:t>
                      </a:r>
                      <a:endParaRPr lang="ko-KR" altLang="en-US" sz="14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smtClean="0"/>
                        <a:t>충전장치와 </a:t>
                      </a:r>
                      <a:r>
                        <a:rPr lang="ko-KR" altLang="en-US" sz="1400" dirty="0" err="1" smtClean="0"/>
                        <a:t>그리드간</a:t>
                      </a:r>
                      <a:r>
                        <a:rPr lang="ko-KR" altLang="en-US" sz="1400" dirty="0" smtClean="0"/>
                        <a:t> </a:t>
                      </a:r>
                      <a:r>
                        <a:rPr lang="ko-KR" altLang="en-US" sz="1400" dirty="0" err="1" smtClean="0"/>
                        <a:t>상호운용성</a:t>
                      </a:r>
                      <a:r>
                        <a:rPr lang="ko-KR" altLang="en-US" sz="1400" dirty="0" smtClean="0"/>
                        <a:t> </a:t>
                      </a:r>
                      <a:endParaRPr lang="ko-KR" altLang="en-US" sz="14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smtClean="0"/>
                        <a:t>통신인터페이스</a:t>
                      </a:r>
                      <a:r>
                        <a:rPr lang="en-US" altLang="ko-KR" sz="1400" dirty="0" smtClean="0"/>
                        <a:t> (LAN </a:t>
                      </a:r>
                      <a:r>
                        <a:rPr lang="ko-KR" altLang="en-US" sz="1400" dirty="0" smtClean="0"/>
                        <a:t>등</a:t>
                      </a:r>
                      <a:r>
                        <a:rPr lang="en-US" altLang="ko-KR" sz="1400" dirty="0" smtClean="0"/>
                        <a:t>)</a:t>
                      </a:r>
                      <a:endParaRPr lang="ko-KR" altLang="en-US" sz="14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21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4</a:t>
                      </a:r>
                      <a:r>
                        <a:rPr lang="ko-KR" altLang="en-US" sz="1400" dirty="0" smtClean="0"/>
                        <a:t>번 </a:t>
                      </a:r>
                      <a:endParaRPr lang="ko-KR" altLang="en-US" sz="14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err="1" smtClean="0"/>
                        <a:t>전기차와</a:t>
                      </a:r>
                      <a:r>
                        <a:rPr lang="ko-KR" altLang="en-US" sz="1400" dirty="0" smtClean="0"/>
                        <a:t> </a:t>
                      </a:r>
                      <a:r>
                        <a:rPr lang="ko-KR" altLang="en-US" sz="1400" dirty="0" err="1" smtClean="0"/>
                        <a:t>그리드간</a:t>
                      </a:r>
                      <a:r>
                        <a:rPr lang="ko-KR" altLang="en-US" sz="1400" dirty="0" smtClean="0"/>
                        <a:t> </a:t>
                      </a:r>
                      <a:r>
                        <a:rPr lang="ko-KR" altLang="en-US" sz="1400" dirty="0" err="1" smtClean="0"/>
                        <a:t>상호운용성</a:t>
                      </a:r>
                      <a:r>
                        <a:rPr lang="ko-KR" altLang="en-US" sz="1400" dirty="0" smtClean="0"/>
                        <a:t> </a:t>
                      </a:r>
                      <a:endParaRPr lang="ko-KR" altLang="en-US" sz="14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 smtClean="0"/>
                        <a:t>통신인터페이스</a:t>
                      </a:r>
                      <a:r>
                        <a:rPr lang="en-US" altLang="ko-KR" sz="1400" dirty="0" smtClean="0"/>
                        <a:t> (LAN </a:t>
                      </a:r>
                      <a:r>
                        <a:rPr lang="ko-KR" altLang="en-US" sz="1400" dirty="0" smtClean="0"/>
                        <a:t>등</a:t>
                      </a:r>
                      <a:r>
                        <a:rPr lang="en-US" altLang="ko-KR" sz="1400" dirty="0" smtClean="0"/>
                        <a:t>)</a:t>
                      </a:r>
                      <a:endParaRPr lang="ko-KR" altLang="en-US" sz="1400" b="1" dirty="0" smtClean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b="1" smtClean="0">
                <a:solidFill>
                  <a:schemeClr val="tx1"/>
                </a:solidFill>
              </a:rPr>
              <a:pPr/>
              <a:t>26</a:t>
            </a:fld>
            <a:endParaRPr kumimoji="0" lang="en-US" b="1" dirty="0">
              <a:solidFill>
                <a:schemeClr val="tx1"/>
              </a:solidFill>
            </a:endParaRPr>
          </a:p>
        </p:txBody>
      </p:sp>
      <p:sp>
        <p:nvSpPr>
          <p:cNvPr id="15" name="제목 7"/>
          <p:cNvSpPr>
            <a:spLocks noGrp="1"/>
          </p:cNvSpPr>
          <p:nvPr>
            <p:ph type="title"/>
          </p:nvPr>
        </p:nvSpPr>
        <p:spPr>
          <a:xfrm>
            <a:off x="457200" y="248020"/>
            <a:ext cx="8229600" cy="568741"/>
          </a:xfrm>
        </p:spPr>
        <p:txBody>
          <a:bodyPr>
            <a:noAutofit/>
          </a:bodyPr>
          <a:lstStyle/>
          <a:p>
            <a:pPr algn="l"/>
            <a:r>
              <a:rPr lang="ko-KR" altLang="en-US" sz="3200" dirty="0" smtClean="0"/>
              <a:t>사업내용</a:t>
            </a:r>
            <a:endParaRPr lang="ko-KR" altLang="en-US" sz="3200" dirty="0"/>
          </a:p>
        </p:txBody>
      </p:sp>
      <p:sp>
        <p:nvSpPr>
          <p:cNvPr id="34" name="오각형 33"/>
          <p:cNvSpPr/>
          <p:nvPr/>
        </p:nvSpPr>
        <p:spPr>
          <a:xfrm>
            <a:off x="603464" y="2167053"/>
            <a:ext cx="2313127" cy="2271789"/>
          </a:xfrm>
          <a:prstGeom prst="homePlate">
            <a:avLst>
              <a:gd name="adj" fmla="val 23545"/>
            </a:avLst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marL="88900" indent="-88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kumimoji="0" lang="en-US" altLang="ko-KR" sz="300" b="1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marL="88900" indent="-88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kumimoji="0" lang="ko-KR" altLang="en-US" sz="1400" b="1" dirty="0" smtClean="0">
                <a:solidFill>
                  <a:schemeClr val="tx1"/>
                </a:solidFill>
                <a:latin typeface="+mj-ea"/>
                <a:ea typeface="+mj-ea"/>
              </a:rPr>
              <a:t> </a:t>
            </a:r>
            <a:r>
              <a:rPr kumimoji="0" lang="en-US" altLang="ko-KR" sz="1400" b="1" dirty="0" smtClean="0">
                <a:solidFill>
                  <a:schemeClr val="tx1"/>
                </a:solidFill>
                <a:latin typeface="+mj-ea"/>
                <a:ea typeface="+mj-ea"/>
              </a:rPr>
              <a:t>IEC </a:t>
            </a:r>
            <a:r>
              <a:rPr lang="ko-KR" altLang="en-US" sz="1400" b="1" dirty="0" smtClean="0">
                <a:solidFill>
                  <a:schemeClr val="tx1"/>
                </a:solidFill>
                <a:latin typeface="+mj-ea"/>
                <a:ea typeface="+mj-ea"/>
              </a:rPr>
              <a:t>및 </a:t>
            </a:r>
            <a:r>
              <a:rPr kumimoji="0" lang="en-US" altLang="ko-KR" sz="1400" b="1" dirty="0" smtClean="0">
                <a:solidFill>
                  <a:schemeClr val="tx1"/>
                </a:solidFill>
                <a:latin typeface="+mj-ea"/>
                <a:ea typeface="+mj-ea"/>
              </a:rPr>
              <a:t>ISO</a:t>
            </a:r>
            <a:r>
              <a:rPr kumimoji="0" lang="ko-KR" altLang="en-US" sz="1400" b="1" dirty="0" smtClean="0">
                <a:solidFill>
                  <a:schemeClr val="tx1"/>
                </a:solidFill>
                <a:latin typeface="+mj-ea"/>
                <a:ea typeface="+mj-ea"/>
              </a:rPr>
              <a:t> </a:t>
            </a:r>
            <a:r>
              <a:rPr kumimoji="0" lang="en-US" altLang="ko-KR" sz="1400" b="1" dirty="0" smtClean="0">
                <a:solidFill>
                  <a:schemeClr val="tx1"/>
                </a:solidFill>
                <a:latin typeface="+mj-ea"/>
                <a:ea typeface="+mj-ea"/>
              </a:rPr>
              <a:t>TC</a:t>
            </a:r>
          </a:p>
          <a:p>
            <a:pPr marL="88900" indent="-88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kumimoji="0" lang="en-US" altLang="ko-KR" sz="300" b="1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marL="88900" indent="-88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ko-KR" altLang="en-US" sz="1400" b="1" dirty="0" smtClean="0">
                <a:solidFill>
                  <a:schemeClr val="tx1"/>
                </a:solidFill>
                <a:latin typeface="+mj-ea"/>
                <a:ea typeface="+mj-ea"/>
              </a:rPr>
              <a:t> 미국</a:t>
            </a:r>
            <a:r>
              <a:rPr lang="en-US" altLang="ko-KR" sz="1400" b="1" dirty="0" smtClean="0">
                <a:solidFill>
                  <a:schemeClr val="tx1"/>
                </a:solidFill>
                <a:latin typeface="+mj-ea"/>
                <a:ea typeface="+mj-ea"/>
              </a:rPr>
              <a:t> SGIP</a:t>
            </a:r>
          </a:p>
          <a:p>
            <a:pPr marL="88900" indent="-88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altLang="ko-KR" sz="300" b="1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marL="88900" indent="-88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kumimoji="0" lang="en-US" altLang="ko-KR" sz="1400" b="1" dirty="0" smtClean="0">
                <a:solidFill>
                  <a:schemeClr val="tx1"/>
                </a:solidFill>
                <a:latin typeface="+mj-ea"/>
                <a:ea typeface="+mj-ea"/>
              </a:rPr>
              <a:t> </a:t>
            </a:r>
            <a:r>
              <a:rPr lang="ko-KR" altLang="en-US" sz="1400" b="1" dirty="0" smtClean="0">
                <a:solidFill>
                  <a:schemeClr val="tx1"/>
                </a:solidFill>
                <a:latin typeface="+mj-ea"/>
                <a:ea typeface="+mj-ea"/>
              </a:rPr>
              <a:t>제주실증단지</a:t>
            </a:r>
            <a:endParaRPr lang="en-US" altLang="ko-KR" sz="1400" b="1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marL="88900" indent="-88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400" b="1" dirty="0" smtClean="0">
                <a:solidFill>
                  <a:schemeClr val="tx1"/>
                </a:solidFill>
                <a:latin typeface="+mj-ea"/>
                <a:ea typeface="+mj-ea"/>
              </a:rPr>
              <a:t>  - </a:t>
            </a:r>
            <a:r>
              <a:rPr lang="ko-KR" altLang="en-US" sz="1400" b="1" dirty="0" smtClean="0">
                <a:solidFill>
                  <a:schemeClr val="tx1"/>
                </a:solidFill>
                <a:latin typeface="+mj-ea"/>
                <a:ea typeface="+mj-ea"/>
              </a:rPr>
              <a:t>충전인프라 </a:t>
            </a:r>
            <a:r>
              <a:rPr lang="en-US" altLang="ko-KR" sz="1400" b="1" dirty="0" smtClean="0">
                <a:solidFill>
                  <a:schemeClr val="tx1"/>
                </a:solidFill>
                <a:latin typeface="+mj-ea"/>
                <a:ea typeface="+mj-ea"/>
              </a:rPr>
              <a:t>BM </a:t>
            </a:r>
          </a:p>
          <a:p>
            <a:pPr marL="88900" indent="-88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300" b="1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marL="88900" indent="-88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kumimoji="0" lang="en-US" altLang="ko-KR" sz="1400" b="1" dirty="0" smtClean="0">
                <a:solidFill>
                  <a:schemeClr val="tx1"/>
                </a:solidFill>
                <a:latin typeface="+mj-ea"/>
                <a:ea typeface="+mj-ea"/>
              </a:rPr>
              <a:t> </a:t>
            </a:r>
            <a:r>
              <a:rPr kumimoji="0" lang="ko-KR" altLang="en-US" sz="1400" b="1" dirty="0" err="1" smtClean="0">
                <a:solidFill>
                  <a:schemeClr val="tx1"/>
                </a:solidFill>
                <a:latin typeface="+mj-ea"/>
                <a:ea typeface="+mj-ea"/>
              </a:rPr>
              <a:t>상호운용성</a:t>
            </a:r>
            <a:r>
              <a:rPr kumimoji="0" lang="ko-KR" altLang="en-US" sz="1400" b="1" dirty="0" smtClean="0">
                <a:solidFill>
                  <a:schemeClr val="tx1"/>
                </a:solidFill>
                <a:latin typeface="+mj-ea"/>
                <a:ea typeface="+mj-ea"/>
              </a:rPr>
              <a:t> 시나리오</a:t>
            </a:r>
            <a:endParaRPr kumimoji="0" lang="en-US" altLang="ko-KR" sz="1400" b="1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marL="88900" indent="-88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kumimoji="0" lang="en-US" altLang="ko-KR" sz="300" b="1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marL="88900" indent="-88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kumimoji="0" lang="ko-KR" altLang="en-US" sz="1400" b="1" dirty="0" smtClean="0">
                <a:solidFill>
                  <a:schemeClr val="tx1"/>
                </a:solidFill>
                <a:latin typeface="+mj-ea"/>
                <a:ea typeface="+mj-ea"/>
              </a:rPr>
              <a:t> </a:t>
            </a:r>
            <a:r>
              <a:rPr kumimoji="0" lang="ko-KR" altLang="en-US" sz="1400" b="1" spc="-150" dirty="0" smtClean="0">
                <a:solidFill>
                  <a:schemeClr val="tx1"/>
                </a:solidFill>
                <a:latin typeface="+mj-ea"/>
                <a:ea typeface="+mj-ea"/>
              </a:rPr>
              <a:t>주요국가</a:t>
            </a:r>
            <a:r>
              <a:rPr kumimoji="0" lang="en-US" altLang="ko-KR" sz="1400" b="1" spc="-150" dirty="0" smtClean="0">
                <a:solidFill>
                  <a:schemeClr val="tx1"/>
                </a:solidFill>
                <a:latin typeface="+mj-ea"/>
                <a:ea typeface="+mj-ea"/>
              </a:rPr>
              <a:t> </a:t>
            </a:r>
            <a:r>
              <a:rPr kumimoji="0" lang="ko-KR" altLang="en-US" sz="1400" b="1" spc="-150" dirty="0" smtClean="0">
                <a:solidFill>
                  <a:schemeClr val="tx1"/>
                </a:solidFill>
                <a:latin typeface="+mj-ea"/>
                <a:ea typeface="+mj-ea"/>
              </a:rPr>
              <a:t>인증정책 </a:t>
            </a:r>
            <a:endParaRPr kumimoji="0" lang="en-US" altLang="ko-KR" sz="950" b="1" dirty="0" smtClean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35" name="오각형 34"/>
          <p:cNvSpPr/>
          <p:nvPr/>
        </p:nvSpPr>
        <p:spPr>
          <a:xfrm>
            <a:off x="3153508" y="2992706"/>
            <a:ext cx="2554831" cy="2369445"/>
          </a:xfrm>
          <a:prstGeom prst="homePlate">
            <a:avLst>
              <a:gd name="adj" fmla="val 23544"/>
            </a:avLst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marL="88900" indent="-88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altLang="ko-KR" sz="300" b="1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marL="88900" indent="-88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ko-KR" altLang="en-US" sz="1400" b="1" dirty="0" smtClean="0">
                <a:solidFill>
                  <a:schemeClr val="tx1"/>
                </a:solidFill>
                <a:latin typeface="+mj-ea"/>
                <a:ea typeface="+mj-ea"/>
              </a:rPr>
              <a:t> 직류충전장치 </a:t>
            </a:r>
            <a:r>
              <a:rPr lang="en-US" altLang="ko-KR" sz="1400" b="1" dirty="0" smtClean="0">
                <a:solidFill>
                  <a:schemeClr val="tx1"/>
                </a:solidFill>
                <a:latin typeface="+mj-ea"/>
                <a:ea typeface="+mj-ea"/>
              </a:rPr>
              <a:t>          </a:t>
            </a:r>
          </a:p>
          <a:p>
            <a:pPr marL="88900" indent="-88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400" b="1" dirty="0" smtClean="0">
                <a:solidFill>
                  <a:schemeClr val="tx1"/>
                </a:solidFill>
                <a:latin typeface="+mj-ea"/>
                <a:ea typeface="+mj-ea"/>
              </a:rPr>
              <a:t>  </a:t>
            </a:r>
            <a:r>
              <a:rPr lang="ko-KR" altLang="en-US" sz="1400" b="1" dirty="0" smtClean="0">
                <a:solidFill>
                  <a:schemeClr val="tx1"/>
                </a:solidFill>
                <a:latin typeface="+mj-ea"/>
                <a:ea typeface="+mj-ea"/>
              </a:rPr>
              <a:t>성능평가설비</a:t>
            </a:r>
            <a:endParaRPr lang="en-US" altLang="ko-KR" sz="1400" b="1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marL="88900" indent="-88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300" b="1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marL="88900" indent="-88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altLang="ko-KR" sz="1400" b="1" dirty="0" smtClean="0">
                <a:solidFill>
                  <a:schemeClr val="tx1"/>
                </a:solidFill>
                <a:latin typeface="+mj-ea"/>
                <a:ea typeface="+mj-ea"/>
              </a:rPr>
              <a:t> </a:t>
            </a:r>
            <a:r>
              <a:rPr lang="ko-KR" altLang="en-US" sz="1400" b="1" dirty="0" smtClean="0">
                <a:solidFill>
                  <a:schemeClr val="tx1"/>
                </a:solidFill>
                <a:latin typeface="+mj-ea"/>
                <a:ea typeface="+mj-ea"/>
              </a:rPr>
              <a:t>직류충전장치  </a:t>
            </a:r>
            <a:endParaRPr lang="en-US" altLang="ko-KR" sz="1400" b="1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marL="88900" indent="-88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400" b="1" dirty="0" smtClean="0">
                <a:solidFill>
                  <a:schemeClr val="tx1"/>
                </a:solidFill>
                <a:latin typeface="+mj-ea"/>
                <a:ea typeface="+mj-ea"/>
              </a:rPr>
              <a:t>  </a:t>
            </a:r>
            <a:r>
              <a:rPr lang="ko-KR" altLang="en-US" sz="1400" b="1" dirty="0" smtClean="0">
                <a:solidFill>
                  <a:schemeClr val="tx1"/>
                </a:solidFill>
                <a:latin typeface="+mj-ea"/>
                <a:ea typeface="+mj-ea"/>
              </a:rPr>
              <a:t>전자파시험설비</a:t>
            </a:r>
            <a:endParaRPr lang="en-US" altLang="ko-KR" sz="1400" b="1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marL="88900" indent="-88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300" b="1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marL="88900" indent="-88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altLang="ko-KR" sz="1400" b="1" dirty="0" smtClean="0">
                <a:solidFill>
                  <a:schemeClr val="tx1"/>
                </a:solidFill>
                <a:latin typeface="+mj-ea"/>
                <a:ea typeface="+mj-ea"/>
              </a:rPr>
              <a:t> </a:t>
            </a:r>
            <a:r>
              <a:rPr lang="ko-KR" altLang="en-US" sz="1400" b="1" dirty="0" smtClean="0">
                <a:solidFill>
                  <a:schemeClr val="tx1"/>
                </a:solidFill>
                <a:latin typeface="+mj-ea"/>
                <a:ea typeface="+mj-ea"/>
              </a:rPr>
              <a:t>충전장치와 </a:t>
            </a:r>
            <a:r>
              <a:rPr lang="ko-KR" altLang="en-US" sz="1400" b="1" dirty="0" err="1" smtClean="0">
                <a:solidFill>
                  <a:schemeClr val="tx1"/>
                </a:solidFill>
                <a:latin typeface="+mj-ea"/>
                <a:ea typeface="+mj-ea"/>
              </a:rPr>
              <a:t>그리드간</a:t>
            </a:r>
            <a:r>
              <a:rPr lang="ko-KR" altLang="en-US" sz="1400" b="1" dirty="0" smtClean="0">
                <a:solidFill>
                  <a:schemeClr val="tx1"/>
                </a:solidFill>
                <a:latin typeface="+mj-ea"/>
                <a:ea typeface="+mj-ea"/>
              </a:rPr>
              <a:t> </a:t>
            </a:r>
            <a:endParaRPr lang="en-US" altLang="ko-KR" sz="1400" b="1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marL="88900" indent="-88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400" b="1" dirty="0" smtClean="0">
                <a:solidFill>
                  <a:schemeClr val="tx1"/>
                </a:solidFill>
                <a:latin typeface="+mj-ea"/>
                <a:ea typeface="+mj-ea"/>
              </a:rPr>
              <a:t>  </a:t>
            </a:r>
            <a:r>
              <a:rPr lang="ko-KR" altLang="en-US" sz="1400" b="1" dirty="0" err="1" smtClean="0">
                <a:solidFill>
                  <a:schemeClr val="tx1"/>
                </a:solidFill>
                <a:latin typeface="+mj-ea"/>
                <a:ea typeface="+mj-ea"/>
              </a:rPr>
              <a:t>상호운용성</a:t>
            </a:r>
            <a:r>
              <a:rPr lang="ko-KR" altLang="en-US" sz="1400" b="1" dirty="0" smtClean="0">
                <a:solidFill>
                  <a:schemeClr val="tx1"/>
                </a:solidFill>
                <a:latin typeface="+mj-ea"/>
                <a:ea typeface="+mj-ea"/>
              </a:rPr>
              <a:t> 시험설비</a:t>
            </a:r>
            <a:endParaRPr lang="en-US" altLang="ko-KR" sz="1400" b="1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marL="88900" indent="-88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300" b="1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marL="88900" indent="-88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altLang="ko-KR" sz="1400" b="1" dirty="0" smtClean="0">
                <a:solidFill>
                  <a:schemeClr val="tx1"/>
                </a:solidFill>
                <a:latin typeface="+mj-ea"/>
                <a:ea typeface="+mj-ea"/>
              </a:rPr>
              <a:t> </a:t>
            </a:r>
            <a:r>
              <a:rPr lang="ko-KR" altLang="en-US" sz="1400" b="1" dirty="0" err="1" smtClean="0">
                <a:solidFill>
                  <a:schemeClr val="tx1"/>
                </a:solidFill>
                <a:latin typeface="+mj-ea"/>
                <a:ea typeface="+mj-ea"/>
              </a:rPr>
              <a:t>전기차와그리드간</a:t>
            </a:r>
            <a:r>
              <a:rPr lang="ko-KR" altLang="en-US" sz="1400" b="1" dirty="0" smtClean="0">
                <a:solidFill>
                  <a:schemeClr val="tx1"/>
                </a:solidFill>
                <a:latin typeface="+mj-ea"/>
                <a:ea typeface="+mj-ea"/>
              </a:rPr>
              <a:t> </a:t>
            </a:r>
            <a:endParaRPr lang="en-US" altLang="ko-KR" sz="1400" b="1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marL="88900" indent="-88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400" b="1" dirty="0" smtClean="0">
                <a:solidFill>
                  <a:schemeClr val="tx1"/>
                </a:solidFill>
                <a:latin typeface="+mj-ea"/>
                <a:ea typeface="+mj-ea"/>
              </a:rPr>
              <a:t>  </a:t>
            </a:r>
            <a:r>
              <a:rPr lang="ko-KR" altLang="en-US" sz="1400" b="1" dirty="0" err="1" smtClean="0">
                <a:solidFill>
                  <a:schemeClr val="tx1"/>
                </a:solidFill>
                <a:latin typeface="+mj-ea"/>
                <a:ea typeface="+mj-ea"/>
              </a:rPr>
              <a:t>상호운용성</a:t>
            </a:r>
            <a:r>
              <a:rPr lang="ko-KR" altLang="en-US" sz="1400" b="1" dirty="0" smtClean="0">
                <a:solidFill>
                  <a:schemeClr val="tx1"/>
                </a:solidFill>
                <a:latin typeface="+mj-ea"/>
                <a:ea typeface="+mj-ea"/>
              </a:rPr>
              <a:t> 시험설비</a:t>
            </a:r>
            <a:endParaRPr lang="en-US" altLang="ko-KR" sz="1400" b="1" dirty="0" smtClean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36" name="오각형 35"/>
          <p:cNvSpPr/>
          <p:nvPr/>
        </p:nvSpPr>
        <p:spPr>
          <a:xfrm>
            <a:off x="5951495" y="3756214"/>
            <a:ext cx="2384632" cy="2413835"/>
          </a:xfrm>
          <a:prstGeom prst="homePlate">
            <a:avLst>
              <a:gd name="adj" fmla="val 20899"/>
            </a:avLst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marL="88900" indent="-88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altLang="ko-KR" sz="300" b="1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marL="88900" indent="-88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altLang="ko-KR" sz="300" b="1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marL="88900" indent="-88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ko-KR" altLang="en-US" sz="1400" b="1" dirty="0" smtClean="0">
                <a:solidFill>
                  <a:schemeClr val="tx1"/>
                </a:solidFill>
                <a:latin typeface="+mj-ea"/>
                <a:ea typeface="+mj-ea"/>
              </a:rPr>
              <a:t> 시험표준 분석</a:t>
            </a:r>
            <a:endParaRPr lang="en-US" altLang="ko-KR" sz="1400" b="1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marL="88900" indent="-88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altLang="ko-KR" sz="300" b="1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marL="88900" indent="-88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altLang="ko-KR" sz="300" b="1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marL="88900" indent="-88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altLang="ko-KR" sz="300" b="1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marL="88900" indent="-88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altLang="ko-KR" sz="1400" b="1" dirty="0" smtClean="0">
                <a:solidFill>
                  <a:schemeClr val="tx1"/>
                </a:solidFill>
                <a:latin typeface="+mj-ea"/>
                <a:ea typeface="+mj-ea"/>
              </a:rPr>
              <a:t> </a:t>
            </a:r>
            <a:r>
              <a:rPr lang="ko-KR" altLang="en-US" sz="1400" b="1" dirty="0" err="1" smtClean="0">
                <a:solidFill>
                  <a:schemeClr val="tx1"/>
                </a:solidFill>
                <a:latin typeface="+mj-ea"/>
                <a:ea typeface="+mj-ea"/>
              </a:rPr>
              <a:t>전문시험원</a:t>
            </a:r>
            <a:r>
              <a:rPr lang="ko-KR" altLang="en-US" sz="1400" b="1" dirty="0" smtClean="0">
                <a:solidFill>
                  <a:schemeClr val="tx1"/>
                </a:solidFill>
                <a:latin typeface="+mj-ea"/>
                <a:ea typeface="+mj-ea"/>
              </a:rPr>
              <a:t> 양성</a:t>
            </a:r>
            <a:endParaRPr lang="en-US" altLang="ko-KR" sz="1400" b="1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marL="88900" indent="-88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altLang="ko-KR" sz="300" b="1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marL="88900" indent="-88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altLang="ko-KR" sz="300" b="1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marL="88900" indent="-88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altLang="ko-KR" sz="300" b="1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marL="88900" indent="-88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altLang="ko-KR" sz="1400" b="1" dirty="0" smtClean="0">
                <a:solidFill>
                  <a:schemeClr val="tx1"/>
                </a:solidFill>
                <a:latin typeface="+mj-ea"/>
                <a:ea typeface="+mj-ea"/>
              </a:rPr>
              <a:t> </a:t>
            </a:r>
            <a:r>
              <a:rPr lang="ko-KR" altLang="en-US" sz="1400" b="1" dirty="0" smtClean="0">
                <a:solidFill>
                  <a:schemeClr val="tx1"/>
                </a:solidFill>
                <a:latin typeface="+mj-ea"/>
                <a:ea typeface="+mj-ea"/>
              </a:rPr>
              <a:t>시험장비 유효성검증</a:t>
            </a:r>
            <a:endParaRPr lang="en-US" altLang="ko-KR" sz="1400" b="1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marL="88900" indent="-88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altLang="ko-KR" sz="300" b="1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marL="88900" indent="-88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altLang="ko-KR" sz="300" b="1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marL="88900" indent="-88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altLang="ko-KR" sz="300" b="1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marL="88900" indent="-88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altLang="ko-KR" sz="1400" b="1" dirty="0" smtClean="0">
                <a:solidFill>
                  <a:schemeClr val="tx1"/>
                </a:solidFill>
                <a:latin typeface="+mj-ea"/>
                <a:ea typeface="+mj-ea"/>
              </a:rPr>
              <a:t> </a:t>
            </a:r>
            <a:r>
              <a:rPr lang="ko-KR" altLang="en-US" sz="1400" b="1" dirty="0" smtClean="0">
                <a:solidFill>
                  <a:schemeClr val="tx1"/>
                </a:solidFill>
                <a:latin typeface="+mj-ea"/>
                <a:ea typeface="+mj-ea"/>
              </a:rPr>
              <a:t>시험기관 지정</a:t>
            </a:r>
            <a:endParaRPr lang="en-US" altLang="ko-KR" sz="1400" b="1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marL="88900" indent="-88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altLang="ko-KR" sz="300" b="1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marL="88900" indent="-88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altLang="ko-KR" sz="300" b="1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marL="88900" indent="-88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altLang="ko-KR" sz="300" b="1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marL="88900" indent="-88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altLang="ko-KR" sz="1400" b="1" dirty="0" smtClean="0">
                <a:solidFill>
                  <a:schemeClr val="tx1"/>
                </a:solidFill>
                <a:latin typeface="+mj-ea"/>
                <a:ea typeface="+mj-ea"/>
              </a:rPr>
              <a:t> </a:t>
            </a:r>
            <a:r>
              <a:rPr lang="ko-KR" altLang="en-US" sz="1400" b="1" dirty="0" smtClean="0">
                <a:solidFill>
                  <a:schemeClr val="tx1"/>
                </a:solidFill>
                <a:latin typeface="+mj-ea"/>
                <a:ea typeface="+mj-ea"/>
              </a:rPr>
              <a:t>시험실시 및 피드백</a:t>
            </a:r>
            <a:endParaRPr lang="en-US" altLang="ko-KR" sz="1400" b="1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marL="88900" indent="-88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altLang="ko-KR" sz="300" b="1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marL="88900" indent="-88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altLang="ko-KR" sz="300" b="1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marL="88900" indent="-88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altLang="ko-KR" sz="300" b="1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marL="88900" indent="-88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altLang="ko-KR" sz="1400" b="1" dirty="0" smtClean="0">
                <a:solidFill>
                  <a:schemeClr val="tx1"/>
                </a:solidFill>
                <a:latin typeface="+mj-ea"/>
                <a:ea typeface="+mj-ea"/>
              </a:rPr>
              <a:t> </a:t>
            </a:r>
            <a:r>
              <a:rPr lang="ko-KR" altLang="en-US" sz="1400" b="1" dirty="0" smtClean="0">
                <a:solidFill>
                  <a:schemeClr val="tx1"/>
                </a:solidFill>
                <a:latin typeface="+mj-ea"/>
                <a:ea typeface="+mj-ea"/>
              </a:rPr>
              <a:t>시험서비스 제공 </a:t>
            </a:r>
            <a:endParaRPr lang="en-US" altLang="ko-KR" sz="1400" b="1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marL="88900" indent="-88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1400" b="1" dirty="0" smtClean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25" name="AutoShape 32"/>
          <p:cNvSpPr>
            <a:spLocks noChangeArrowheads="1"/>
          </p:cNvSpPr>
          <p:nvPr/>
        </p:nvSpPr>
        <p:spPr bwMode="auto">
          <a:xfrm>
            <a:off x="574889" y="1336404"/>
            <a:ext cx="1922602" cy="820876"/>
          </a:xfrm>
          <a:prstGeom prst="roundRect">
            <a:avLst>
              <a:gd name="adj" fmla="val 15023"/>
            </a:avLst>
          </a:prstGeom>
          <a:solidFill>
            <a:schemeClr val="accent5">
              <a:lumMod val="60000"/>
              <a:lumOff val="40000"/>
            </a:schemeClr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lIns="0" tIns="36000" rIns="0" bIns="0" anchor="ctr"/>
          <a:lstStyle/>
          <a:p>
            <a:pPr marL="342900" indent="-342900"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kumimoji="0" lang="ko-KR" altLang="en-US" sz="1600" b="1" kern="0" dirty="0" smtClean="0">
                <a:solidFill>
                  <a:schemeClr val="tx2">
                    <a:lumMod val="75000"/>
                  </a:schemeClr>
                </a:solidFill>
                <a:latin typeface="+mn-ea"/>
              </a:rPr>
              <a:t>국내외 </a:t>
            </a:r>
            <a:r>
              <a:rPr kumimoji="0" lang="ko-KR" altLang="en-US" sz="1600" b="1" kern="0" dirty="0" err="1" smtClean="0">
                <a:solidFill>
                  <a:schemeClr val="tx2">
                    <a:lumMod val="75000"/>
                  </a:schemeClr>
                </a:solidFill>
                <a:latin typeface="+mn-ea"/>
              </a:rPr>
              <a:t>상호운용성</a:t>
            </a:r>
            <a:r>
              <a:rPr kumimoji="0" lang="ko-KR" altLang="en-US" sz="1600" b="1" kern="0" dirty="0" smtClean="0">
                <a:solidFill>
                  <a:schemeClr val="tx2">
                    <a:lumMod val="75000"/>
                  </a:schemeClr>
                </a:solidFill>
                <a:latin typeface="+mn-ea"/>
              </a:rPr>
              <a:t> </a:t>
            </a:r>
            <a:endParaRPr kumimoji="0" lang="en-US" altLang="ko-KR" sz="1600" b="1" kern="0" dirty="0" smtClean="0">
              <a:solidFill>
                <a:schemeClr val="tx2">
                  <a:lumMod val="75000"/>
                </a:schemeClr>
              </a:solidFill>
              <a:latin typeface="+mn-ea"/>
            </a:endParaRPr>
          </a:p>
          <a:p>
            <a:pPr marL="342900" indent="-342900"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kumimoji="0" lang="ko-KR" altLang="en-US" sz="1600" b="1" kern="0" dirty="0" smtClean="0">
                <a:solidFill>
                  <a:schemeClr val="tx2">
                    <a:lumMod val="75000"/>
                  </a:schemeClr>
                </a:solidFill>
                <a:latin typeface="+mn-ea"/>
              </a:rPr>
              <a:t>표준</a:t>
            </a:r>
            <a:r>
              <a:rPr kumimoji="0" lang="en-US" altLang="ko-KR" sz="1600" b="1" kern="0" dirty="0" smtClean="0">
                <a:solidFill>
                  <a:schemeClr val="tx2">
                    <a:lumMod val="75000"/>
                  </a:schemeClr>
                </a:solidFill>
                <a:latin typeface="+mn-ea"/>
              </a:rPr>
              <a:t>/</a:t>
            </a:r>
            <a:r>
              <a:rPr kumimoji="0" lang="ko-KR" altLang="en-US" sz="1600" b="1" kern="0" dirty="0" smtClean="0">
                <a:solidFill>
                  <a:schemeClr val="tx2">
                    <a:lumMod val="75000"/>
                  </a:schemeClr>
                </a:solidFill>
                <a:latin typeface="+mn-ea"/>
              </a:rPr>
              <a:t>인증 </a:t>
            </a:r>
            <a:r>
              <a:rPr lang="ko-KR" altLang="en-US" sz="1600" b="1" kern="0" dirty="0" smtClean="0">
                <a:solidFill>
                  <a:schemeClr val="tx2">
                    <a:lumMod val="75000"/>
                  </a:schemeClr>
                </a:solidFill>
                <a:latin typeface="+mn-ea"/>
              </a:rPr>
              <a:t>동향조사</a:t>
            </a:r>
            <a:endParaRPr kumimoji="0" lang="ko-KR" altLang="en-US" sz="1600" b="1" kern="0" dirty="0">
              <a:solidFill>
                <a:schemeClr val="tx2">
                  <a:lumMod val="75000"/>
                </a:schemeClr>
              </a:solidFill>
              <a:latin typeface="+mn-ea"/>
            </a:endParaRPr>
          </a:p>
        </p:txBody>
      </p:sp>
      <p:sp>
        <p:nvSpPr>
          <p:cNvPr id="26" name="AutoShape 26"/>
          <p:cNvSpPr>
            <a:spLocks noChangeArrowheads="1"/>
          </p:cNvSpPr>
          <p:nvPr/>
        </p:nvSpPr>
        <p:spPr bwMode="auto">
          <a:xfrm>
            <a:off x="3153509" y="2197569"/>
            <a:ext cx="2118346" cy="811999"/>
          </a:xfrm>
          <a:prstGeom prst="roundRect">
            <a:avLst>
              <a:gd name="adj" fmla="val 15023"/>
            </a:avLst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lIns="0" tIns="36000" rIns="0" bIns="0" anchor="ctr"/>
          <a:lstStyle/>
          <a:p>
            <a:pPr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kumimoji="0" lang="ko-KR" altLang="en-US" sz="1600" b="1" kern="0" dirty="0" smtClean="0">
                <a:solidFill>
                  <a:schemeClr val="tx2">
                    <a:lumMod val="75000"/>
                  </a:schemeClr>
                </a:solidFill>
                <a:latin typeface="+mn-ea"/>
              </a:rPr>
              <a:t>성능 및 </a:t>
            </a:r>
            <a:r>
              <a:rPr kumimoji="0" lang="ko-KR" altLang="en-US" sz="1600" b="1" kern="0" dirty="0" err="1" smtClean="0">
                <a:solidFill>
                  <a:schemeClr val="tx2">
                    <a:lumMod val="75000"/>
                  </a:schemeClr>
                </a:solidFill>
                <a:latin typeface="+mn-ea"/>
              </a:rPr>
              <a:t>상호운용성</a:t>
            </a:r>
            <a:r>
              <a:rPr kumimoji="0" lang="ko-KR" altLang="en-US" sz="1600" b="1" kern="0" dirty="0" smtClean="0">
                <a:solidFill>
                  <a:schemeClr val="tx2">
                    <a:lumMod val="75000"/>
                  </a:schemeClr>
                </a:solidFill>
                <a:latin typeface="+mn-ea"/>
              </a:rPr>
              <a:t> </a:t>
            </a:r>
            <a:endParaRPr kumimoji="0" lang="en-US" altLang="ko-KR" sz="1600" b="1" kern="0" dirty="0" smtClean="0">
              <a:solidFill>
                <a:schemeClr val="tx2">
                  <a:lumMod val="75000"/>
                </a:schemeClr>
              </a:solidFill>
              <a:latin typeface="+mn-ea"/>
            </a:endParaRPr>
          </a:p>
          <a:p>
            <a:pPr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kumimoji="0" lang="ko-KR" altLang="en-US" sz="1600" b="1" kern="0" dirty="0" smtClean="0">
                <a:solidFill>
                  <a:schemeClr val="tx2">
                    <a:lumMod val="75000"/>
                  </a:schemeClr>
                </a:solidFill>
                <a:latin typeface="+mn-ea"/>
              </a:rPr>
              <a:t>시험인증시스템 </a:t>
            </a:r>
            <a:r>
              <a:rPr lang="ko-KR" altLang="en-US" sz="1600" b="1" kern="0" dirty="0" smtClean="0">
                <a:solidFill>
                  <a:schemeClr val="tx2">
                    <a:lumMod val="75000"/>
                  </a:schemeClr>
                </a:solidFill>
                <a:latin typeface="+mn-ea"/>
              </a:rPr>
              <a:t>개발</a:t>
            </a:r>
            <a:endParaRPr kumimoji="0" lang="ko-KR" altLang="en-US" sz="1600" b="1" kern="0" dirty="0">
              <a:solidFill>
                <a:schemeClr val="tx2">
                  <a:lumMod val="75000"/>
                </a:schemeClr>
              </a:solidFill>
              <a:latin typeface="+mn-ea"/>
            </a:endParaRPr>
          </a:p>
        </p:txBody>
      </p:sp>
      <p:sp>
        <p:nvSpPr>
          <p:cNvPr id="24" name="AutoShape 29"/>
          <p:cNvSpPr>
            <a:spLocks noChangeArrowheads="1"/>
          </p:cNvSpPr>
          <p:nvPr/>
        </p:nvSpPr>
        <p:spPr bwMode="auto">
          <a:xfrm>
            <a:off x="5922919" y="2987711"/>
            <a:ext cx="2040346" cy="794243"/>
          </a:xfrm>
          <a:prstGeom prst="roundRect">
            <a:avLst>
              <a:gd name="adj" fmla="val 15023"/>
            </a:avLst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lIns="0" tIns="36000" rIns="0" bIns="0" anchor="ctr"/>
          <a:lstStyle/>
          <a:p>
            <a:pPr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kumimoji="0" lang="ko-KR" altLang="en-US" sz="1600" b="1" kern="0" dirty="0" smtClean="0">
                <a:solidFill>
                  <a:schemeClr val="tx2">
                    <a:lumMod val="75000"/>
                  </a:schemeClr>
                </a:solidFill>
                <a:latin typeface="+mn-ea"/>
              </a:rPr>
              <a:t>시험평가기술 확보 </a:t>
            </a:r>
            <a:endParaRPr kumimoji="0" lang="en-US" altLang="ko-KR" sz="1600" b="1" kern="0" dirty="0" smtClean="0">
              <a:solidFill>
                <a:schemeClr val="tx2">
                  <a:lumMod val="75000"/>
                </a:schemeClr>
              </a:solidFill>
              <a:latin typeface="+mn-ea"/>
            </a:endParaRPr>
          </a:p>
          <a:p>
            <a:pPr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kumimoji="0" lang="ko-KR" altLang="en-US" sz="1600" b="1" kern="0" dirty="0" smtClean="0">
                <a:solidFill>
                  <a:schemeClr val="tx2">
                    <a:lumMod val="75000"/>
                  </a:schemeClr>
                </a:solidFill>
                <a:latin typeface="+mn-ea"/>
              </a:rPr>
              <a:t>및 </a:t>
            </a:r>
            <a:r>
              <a:rPr lang="ko-KR" altLang="en-US" sz="1600" b="1" kern="0" dirty="0" smtClean="0">
                <a:solidFill>
                  <a:schemeClr val="tx2">
                    <a:lumMod val="75000"/>
                  </a:schemeClr>
                </a:solidFill>
                <a:latin typeface="+mn-ea"/>
              </a:rPr>
              <a:t>시험서비스</a:t>
            </a:r>
            <a:endParaRPr kumimoji="0" lang="ko-KR" altLang="en-US" sz="1600" b="1" kern="0" dirty="0">
              <a:solidFill>
                <a:schemeClr val="tx2">
                  <a:lumMod val="75000"/>
                </a:schemeClr>
              </a:solidFill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b="1" smtClean="0">
                <a:solidFill>
                  <a:schemeClr val="tx1"/>
                </a:solidFill>
              </a:rPr>
              <a:pPr/>
              <a:t>27</a:t>
            </a:fld>
            <a:endParaRPr kumimoji="0" lang="en-US" b="1" dirty="0">
              <a:solidFill>
                <a:schemeClr val="tx1"/>
              </a:solidFill>
            </a:endParaRPr>
          </a:p>
        </p:txBody>
      </p:sp>
      <p:sp>
        <p:nvSpPr>
          <p:cNvPr id="15" name="제목 7"/>
          <p:cNvSpPr>
            <a:spLocks noGrp="1"/>
          </p:cNvSpPr>
          <p:nvPr>
            <p:ph type="title"/>
          </p:nvPr>
        </p:nvSpPr>
        <p:spPr>
          <a:xfrm>
            <a:off x="457200" y="248020"/>
            <a:ext cx="8229600" cy="568741"/>
          </a:xfrm>
        </p:spPr>
        <p:txBody>
          <a:bodyPr>
            <a:noAutofit/>
          </a:bodyPr>
          <a:lstStyle/>
          <a:p>
            <a:pPr algn="l"/>
            <a:r>
              <a:rPr lang="ko-KR" altLang="en-US" sz="3200" dirty="0" smtClean="0"/>
              <a:t>사업내용 </a:t>
            </a:r>
            <a:endParaRPr lang="ko-KR" altLang="en-US" sz="3200" dirty="0"/>
          </a:p>
        </p:txBody>
      </p:sp>
      <p:sp>
        <p:nvSpPr>
          <p:cNvPr id="66" name="TextBox 65"/>
          <p:cNvSpPr txBox="1"/>
          <p:nvPr/>
        </p:nvSpPr>
        <p:spPr>
          <a:xfrm>
            <a:off x="391929" y="1091548"/>
            <a:ext cx="7970836" cy="148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1800" b="1" dirty="0" smtClean="0">
                <a:solidFill>
                  <a:schemeClr val="tx1"/>
                </a:solidFill>
              </a:rPr>
              <a:t>□  직류충전장치 성능평가시스템 구축</a:t>
            </a:r>
            <a:endParaRPr lang="en-US" altLang="ko-KR" sz="1800" b="1" dirty="0" smtClean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endParaRPr lang="en-US" altLang="ko-KR" sz="300" dirty="0" smtClean="0">
              <a:solidFill>
                <a:schemeClr val="tx1"/>
              </a:solidFill>
            </a:endParaRPr>
          </a:p>
          <a:p>
            <a:r>
              <a:rPr lang="en-US" altLang="ko-KR" sz="1600" dirty="0" smtClean="0">
                <a:solidFill>
                  <a:schemeClr val="tx1"/>
                </a:solidFill>
              </a:rPr>
              <a:t>    - </a:t>
            </a:r>
            <a:r>
              <a:rPr lang="ko-KR" altLang="en-US" sz="1600" dirty="0" smtClean="0">
                <a:solidFill>
                  <a:schemeClr val="tx1"/>
                </a:solidFill>
              </a:rPr>
              <a:t>적용규격 </a:t>
            </a:r>
            <a:r>
              <a:rPr lang="en-US" altLang="ko-KR" sz="1600" dirty="0" smtClean="0">
                <a:solidFill>
                  <a:schemeClr val="tx1"/>
                </a:solidFill>
              </a:rPr>
              <a:t>: IEC 61851-1 </a:t>
            </a:r>
            <a:r>
              <a:rPr lang="ko-KR" altLang="en-US" sz="1600" dirty="0" smtClean="0">
                <a:solidFill>
                  <a:schemeClr val="tx1"/>
                </a:solidFill>
              </a:rPr>
              <a:t>및 </a:t>
            </a:r>
            <a:r>
              <a:rPr lang="en-US" altLang="ko-KR" sz="1600" dirty="0" smtClean="0">
                <a:solidFill>
                  <a:schemeClr val="tx1"/>
                </a:solidFill>
              </a:rPr>
              <a:t>IEC 61851-23 </a:t>
            </a:r>
            <a:endParaRPr lang="ko-KR" altLang="en-US" sz="1600" dirty="0" smtClean="0">
              <a:solidFill>
                <a:schemeClr val="tx1"/>
              </a:solidFill>
            </a:endParaRPr>
          </a:p>
          <a:p>
            <a:r>
              <a:rPr lang="en-US" altLang="ko-KR" sz="1600" dirty="0" smtClean="0">
                <a:solidFill>
                  <a:schemeClr val="tx1"/>
                </a:solidFill>
              </a:rPr>
              <a:t>    - </a:t>
            </a:r>
            <a:r>
              <a:rPr lang="ko-KR" altLang="en-US" sz="1600" dirty="0" smtClean="0">
                <a:solidFill>
                  <a:schemeClr val="tx1"/>
                </a:solidFill>
              </a:rPr>
              <a:t>시험범위 </a:t>
            </a:r>
            <a:r>
              <a:rPr lang="en-US" altLang="ko-KR" sz="1600" dirty="0" smtClean="0">
                <a:solidFill>
                  <a:schemeClr val="tx1"/>
                </a:solidFill>
              </a:rPr>
              <a:t>: </a:t>
            </a:r>
            <a:r>
              <a:rPr lang="ko-KR" altLang="en-US" sz="1600" dirty="0" smtClean="0">
                <a:solidFill>
                  <a:schemeClr val="tx1"/>
                </a:solidFill>
              </a:rPr>
              <a:t>정상동작</a:t>
            </a:r>
            <a:r>
              <a:rPr lang="en-US" altLang="ko-KR" sz="1600" dirty="0" smtClean="0">
                <a:solidFill>
                  <a:schemeClr val="tx1"/>
                </a:solidFill>
              </a:rPr>
              <a:t>(</a:t>
            </a:r>
            <a:r>
              <a:rPr lang="ko-KR" altLang="en-US" sz="1600" dirty="0" smtClean="0">
                <a:solidFill>
                  <a:schemeClr val="tx1"/>
                </a:solidFill>
              </a:rPr>
              <a:t>부하</a:t>
            </a:r>
            <a:r>
              <a:rPr lang="en-US" altLang="ko-KR" sz="1600" dirty="0" smtClean="0">
                <a:solidFill>
                  <a:schemeClr val="tx1"/>
                </a:solidFill>
              </a:rPr>
              <a:t>), </a:t>
            </a:r>
            <a:r>
              <a:rPr lang="ko-KR" altLang="en-US" sz="1600" dirty="0" smtClean="0">
                <a:solidFill>
                  <a:schemeClr val="tx1"/>
                </a:solidFill>
              </a:rPr>
              <a:t>제어파일럿 기능검사 </a:t>
            </a:r>
          </a:p>
          <a:p>
            <a:r>
              <a:rPr lang="en-US" altLang="ko-KR" sz="1600" dirty="0" smtClean="0">
                <a:solidFill>
                  <a:schemeClr val="tx1"/>
                </a:solidFill>
              </a:rPr>
              <a:t>    - </a:t>
            </a:r>
            <a:r>
              <a:rPr lang="ko-KR" altLang="en-US" sz="1600" dirty="0" smtClean="0">
                <a:solidFill>
                  <a:schemeClr val="tx1"/>
                </a:solidFill>
              </a:rPr>
              <a:t>구성요소 </a:t>
            </a:r>
            <a:r>
              <a:rPr lang="en-US" altLang="ko-KR" sz="1600" dirty="0" smtClean="0">
                <a:solidFill>
                  <a:schemeClr val="tx1"/>
                </a:solidFill>
              </a:rPr>
              <a:t>: </a:t>
            </a:r>
            <a:r>
              <a:rPr lang="ko-KR" altLang="en-US" sz="1600" dirty="0" smtClean="0">
                <a:solidFill>
                  <a:schemeClr val="tx1"/>
                </a:solidFill>
              </a:rPr>
              <a:t>전자부하장치</a:t>
            </a:r>
            <a:r>
              <a:rPr lang="en-US" altLang="ko-KR" sz="1600" dirty="0" smtClean="0">
                <a:solidFill>
                  <a:schemeClr val="tx1"/>
                </a:solidFill>
              </a:rPr>
              <a:t>(</a:t>
            </a:r>
            <a:r>
              <a:rPr lang="ko-KR" altLang="en-US" sz="1600" dirty="0" smtClean="0">
                <a:solidFill>
                  <a:schemeClr val="tx1"/>
                </a:solidFill>
              </a:rPr>
              <a:t>최소 </a:t>
            </a:r>
            <a:r>
              <a:rPr lang="en-US" altLang="ko-KR" sz="1600" dirty="0" smtClean="0">
                <a:solidFill>
                  <a:schemeClr val="tx1"/>
                </a:solidFill>
              </a:rPr>
              <a:t>DC 450V, 100A), BMS </a:t>
            </a:r>
            <a:r>
              <a:rPr lang="ko-KR" altLang="en-US" sz="1600" dirty="0" smtClean="0">
                <a:solidFill>
                  <a:schemeClr val="tx1"/>
                </a:solidFill>
              </a:rPr>
              <a:t>시뮬레이터 및 운용시스템</a:t>
            </a:r>
            <a:endParaRPr lang="en-US" altLang="ko-KR" sz="1600" dirty="0" smtClean="0">
              <a:solidFill>
                <a:schemeClr val="tx1"/>
              </a:solidFill>
            </a:endParaRPr>
          </a:p>
          <a:p>
            <a:r>
              <a:rPr lang="en-US" altLang="ko-KR" sz="1600" dirty="0" smtClean="0">
                <a:solidFill>
                  <a:schemeClr val="tx1"/>
                </a:solidFill>
              </a:rPr>
              <a:t>    - </a:t>
            </a:r>
            <a:r>
              <a:rPr lang="ko-KR" altLang="en-US" sz="1600" dirty="0" smtClean="0">
                <a:solidFill>
                  <a:schemeClr val="tx1"/>
                </a:solidFill>
              </a:rPr>
              <a:t>시험평가기술 확보 </a:t>
            </a:r>
            <a:r>
              <a:rPr lang="en-US" altLang="ko-KR" sz="1600" dirty="0" smtClean="0">
                <a:solidFill>
                  <a:schemeClr val="tx1"/>
                </a:solidFill>
              </a:rPr>
              <a:t>: </a:t>
            </a:r>
            <a:r>
              <a:rPr lang="ko-KR" altLang="en-US" sz="1600" dirty="0" smtClean="0">
                <a:solidFill>
                  <a:schemeClr val="tx1"/>
                </a:solidFill>
              </a:rPr>
              <a:t>시험시스템에 대한 유효성 검증 및 시험절차서 작성</a:t>
            </a:r>
            <a:endParaRPr lang="en-US" altLang="ko-KR" sz="300" dirty="0" smtClean="0">
              <a:solidFill>
                <a:schemeClr val="tx1"/>
              </a:solidFill>
            </a:endParaRPr>
          </a:p>
        </p:txBody>
      </p:sp>
      <p:pic>
        <p:nvPicPr>
          <p:cNvPr id="123905" name="_x115073456" descr="EMB00000b28221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05017" y="2633521"/>
            <a:ext cx="6177367" cy="39803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b="1" smtClean="0">
                <a:solidFill>
                  <a:schemeClr val="tx1"/>
                </a:solidFill>
              </a:rPr>
              <a:pPr/>
              <a:t>28</a:t>
            </a:fld>
            <a:endParaRPr kumimoji="0" lang="en-US" b="1" dirty="0">
              <a:solidFill>
                <a:schemeClr val="tx1"/>
              </a:solidFill>
            </a:endParaRPr>
          </a:p>
        </p:txBody>
      </p:sp>
      <p:sp>
        <p:nvSpPr>
          <p:cNvPr id="15" name="제목 7"/>
          <p:cNvSpPr>
            <a:spLocks noGrp="1"/>
          </p:cNvSpPr>
          <p:nvPr>
            <p:ph type="title"/>
          </p:nvPr>
        </p:nvSpPr>
        <p:spPr>
          <a:xfrm>
            <a:off x="457200" y="248020"/>
            <a:ext cx="8229600" cy="568741"/>
          </a:xfrm>
        </p:spPr>
        <p:txBody>
          <a:bodyPr>
            <a:noAutofit/>
          </a:bodyPr>
          <a:lstStyle/>
          <a:p>
            <a:pPr algn="l"/>
            <a:r>
              <a:rPr lang="ko-KR" altLang="en-US" sz="3200" dirty="0" smtClean="0"/>
              <a:t>사업내용 </a:t>
            </a:r>
            <a:endParaRPr lang="ko-KR" altLang="en-US" sz="3200" dirty="0"/>
          </a:p>
        </p:txBody>
      </p:sp>
      <p:sp>
        <p:nvSpPr>
          <p:cNvPr id="66" name="TextBox 65"/>
          <p:cNvSpPr txBox="1"/>
          <p:nvPr/>
        </p:nvSpPr>
        <p:spPr>
          <a:xfrm>
            <a:off x="391929" y="1091548"/>
            <a:ext cx="7970836" cy="1760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1800" b="1" dirty="0" smtClean="0">
                <a:solidFill>
                  <a:schemeClr val="tx1"/>
                </a:solidFill>
              </a:rPr>
              <a:t>□  직류충전장치 전자파 </a:t>
            </a:r>
            <a:r>
              <a:rPr lang="ko-KR" altLang="en-US" sz="1800" b="1" dirty="0" err="1" smtClean="0">
                <a:solidFill>
                  <a:schemeClr val="tx1"/>
                </a:solidFill>
              </a:rPr>
              <a:t>전도성잡음</a:t>
            </a:r>
            <a:r>
              <a:rPr lang="ko-KR" altLang="en-US" sz="1800" b="1" dirty="0" smtClean="0">
                <a:solidFill>
                  <a:schemeClr val="tx1"/>
                </a:solidFill>
              </a:rPr>
              <a:t> 시험시스템 구축</a:t>
            </a:r>
            <a:endParaRPr lang="en-US" altLang="ko-KR" sz="1800" b="1" dirty="0" smtClean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endParaRPr lang="en-US" altLang="ko-KR" sz="300" dirty="0" smtClean="0">
              <a:solidFill>
                <a:schemeClr val="tx1"/>
              </a:solidFill>
            </a:endParaRPr>
          </a:p>
          <a:p>
            <a:pPr>
              <a:lnSpc>
                <a:spcPct val="130000"/>
              </a:lnSpc>
            </a:pPr>
            <a:r>
              <a:rPr lang="en-US" altLang="ko-KR" sz="1600" dirty="0" smtClean="0">
                <a:solidFill>
                  <a:schemeClr val="tx1"/>
                </a:solidFill>
              </a:rPr>
              <a:t>    - </a:t>
            </a:r>
            <a:r>
              <a:rPr lang="ko-KR" altLang="en-US" sz="1600" dirty="0" smtClean="0">
                <a:solidFill>
                  <a:schemeClr val="tx1"/>
                </a:solidFill>
              </a:rPr>
              <a:t>적용규격 </a:t>
            </a:r>
            <a:r>
              <a:rPr lang="en-US" altLang="ko-KR" sz="1600" dirty="0" smtClean="0">
                <a:solidFill>
                  <a:schemeClr val="tx1"/>
                </a:solidFill>
              </a:rPr>
              <a:t>: IEC 61851-23 </a:t>
            </a:r>
            <a:r>
              <a:rPr lang="ko-KR" altLang="en-US" sz="1600" dirty="0" smtClean="0">
                <a:solidFill>
                  <a:schemeClr val="tx1"/>
                </a:solidFill>
              </a:rPr>
              <a:t>및 </a:t>
            </a:r>
            <a:r>
              <a:rPr lang="en-US" altLang="ko-KR" sz="1600" dirty="0" smtClean="0">
                <a:solidFill>
                  <a:schemeClr val="tx1"/>
                </a:solidFill>
              </a:rPr>
              <a:t>CISPR 16-1-2</a:t>
            </a:r>
          </a:p>
          <a:p>
            <a:pPr>
              <a:lnSpc>
                <a:spcPct val="130000"/>
              </a:lnSpc>
            </a:pPr>
            <a:r>
              <a:rPr lang="en-US" altLang="ko-KR" sz="1600" dirty="0" smtClean="0">
                <a:solidFill>
                  <a:schemeClr val="tx1"/>
                </a:solidFill>
              </a:rPr>
              <a:t>    - </a:t>
            </a:r>
            <a:r>
              <a:rPr lang="ko-KR" altLang="en-US" sz="1600" dirty="0" smtClean="0">
                <a:solidFill>
                  <a:schemeClr val="tx1"/>
                </a:solidFill>
              </a:rPr>
              <a:t>시험범위 </a:t>
            </a:r>
            <a:r>
              <a:rPr lang="en-US" altLang="ko-KR" sz="1600" dirty="0" smtClean="0">
                <a:solidFill>
                  <a:schemeClr val="tx1"/>
                </a:solidFill>
              </a:rPr>
              <a:t>: AC </a:t>
            </a:r>
            <a:r>
              <a:rPr lang="ko-KR" altLang="en-US" sz="1600" dirty="0" smtClean="0">
                <a:solidFill>
                  <a:schemeClr val="tx1"/>
                </a:solidFill>
              </a:rPr>
              <a:t>입력단자 및 </a:t>
            </a:r>
            <a:r>
              <a:rPr lang="en-US" altLang="ko-KR" sz="1600" dirty="0" smtClean="0">
                <a:solidFill>
                  <a:schemeClr val="tx1"/>
                </a:solidFill>
              </a:rPr>
              <a:t>DC </a:t>
            </a:r>
            <a:r>
              <a:rPr lang="ko-KR" altLang="en-US" sz="1600" dirty="0" smtClean="0">
                <a:solidFill>
                  <a:schemeClr val="tx1"/>
                </a:solidFill>
              </a:rPr>
              <a:t>출력단자</a:t>
            </a:r>
          </a:p>
          <a:p>
            <a:pPr>
              <a:lnSpc>
                <a:spcPct val="130000"/>
              </a:lnSpc>
            </a:pPr>
            <a:r>
              <a:rPr lang="en-US" altLang="ko-KR" sz="1600" dirty="0" smtClean="0">
                <a:solidFill>
                  <a:schemeClr val="tx1"/>
                </a:solidFill>
              </a:rPr>
              <a:t>    - </a:t>
            </a:r>
            <a:r>
              <a:rPr lang="ko-KR" altLang="en-US" sz="1600" dirty="0" smtClean="0">
                <a:solidFill>
                  <a:schemeClr val="tx1"/>
                </a:solidFill>
              </a:rPr>
              <a:t>구성요소 </a:t>
            </a:r>
            <a:r>
              <a:rPr lang="en-US" altLang="ko-KR" sz="1600" dirty="0" smtClean="0">
                <a:solidFill>
                  <a:schemeClr val="tx1"/>
                </a:solidFill>
              </a:rPr>
              <a:t>: </a:t>
            </a:r>
            <a:r>
              <a:rPr lang="ko-KR" altLang="en-US" sz="1600" dirty="0" smtClean="0">
                <a:solidFill>
                  <a:schemeClr val="tx1"/>
                </a:solidFill>
              </a:rPr>
              <a:t>전원필터</a:t>
            </a:r>
            <a:r>
              <a:rPr lang="en-US" altLang="ko-KR" sz="1600" dirty="0" smtClean="0">
                <a:solidFill>
                  <a:schemeClr val="tx1"/>
                </a:solidFill>
              </a:rPr>
              <a:t>, DC </a:t>
            </a:r>
            <a:r>
              <a:rPr lang="ko-KR" altLang="en-US" sz="1600" dirty="0" smtClean="0">
                <a:solidFill>
                  <a:schemeClr val="tx1"/>
                </a:solidFill>
              </a:rPr>
              <a:t>저항성 부하 및 </a:t>
            </a:r>
            <a:r>
              <a:rPr lang="ko-KR" altLang="en-US" sz="1600" dirty="0" err="1" smtClean="0">
                <a:solidFill>
                  <a:schemeClr val="tx1"/>
                </a:solidFill>
              </a:rPr>
              <a:t>전도성</a:t>
            </a:r>
            <a:r>
              <a:rPr lang="ko-KR" altLang="en-US" sz="1600" dirty="0" smtClean="0">
                <a:solidFill>
                  <a:schemeClr val="tx1"/>
                </a:solidFill>
              </a:rPr>
              <a:t> 잡음 측정장치</a:t>
            </a:r>
            <a:r>
              <a:rPr lang="en-US" altLang="ko-KR" sz="1600" dirty="0" smtClean="0">
                <a:solidFill>
                  <a:schemeClr val="tx1"/>
                </a:solidFill>
              </a:rPr>
              <a:t>(LISN)</a:t>
            </a:r>
            <a:endParaRPr lang="ko-KR" altLang="en-US" sz="1600" dirty="0" smtClean="0">
              <a:solidFill>
                <a:schemeClr val="tx1"/>
              </a:solidFill>
            </a:endParaRPr>
          </a:p>
          <a:p>
            <a:pPr>
              <a:lnSpc>
                <a:spcPct val="130000"/>
              </a:lnSpc>
            </a:pPr>
            <a:r>
              <a:rPr lang="en-US" altLang="ko-KR" sz="1600" dirty="0" smtClean="0">
                <a:solidFill>
                  <a:schemeClr val="tx1"/>
                </a:solidFill>
              </a:rPr>
              <a:t>    - </a:t>
            </a:r>
            <a:r>
              <a:rPr lang="ko-KR" altLang="en-US" sz="1600" dirty="0" smtClean="0">
                <a:solidFill>
                  <a:schemeClr val="tx1"/>
                </a:solidFill>
              </a:rPr>
              <a:t>시험평가기술 확보 </a:t>
            </a:r>
            <a:r>
              <a:rPr lang="en-US" altLang="ko-KR" sz="1600" dirty="0" smtClean="0">
                <a:solidFill>
                  <a:schemeClr val="tx1"/>
                </a:solidFill>
              </a:rPr>
              <a:t>: </a:t>
            </a:r>
            <a:r>
              <a:rPr lang="ko-KR" altLang="en-US" sz="1600" dirty="0" smtClean="0">
                <a:solidFill>
                  <a:schemeClr val="tx1"/>
                </a:solidFill>
              </a:rPr>
              <a:t>시험시스템에 대한 유효성 검증 및 시험절차서 작성 </a:t>
            </a:r>
            <a:endParaRPr lang="en-US" altLang="ko-KR" sz="300" dirty="0" smtClean="0">
              <a:solidFill>
                <a:schemeClr val="tx1"/>
              </a:solidFill>
            </a:endParaRPr>
          </a:p>
        </p:txBody>
      </p:sp>
      <p:pic>
        <p:nvPicPr>
          <p:cNvPr id="129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105" y="3107185"/>
            <a:ext cx="7819193" cy="3122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b="1" smtClean="0">
                <a:solidFill>
                  <a:schemeClr val="tx1"/>
                </a:solidFill>
              </a:rPr>
              <a:pPr/>
              <a:t>29</a:t>
            </a:fld>
            <a:endParaRPr kumimoji="0" lang="en-US" b="1" dirty="0">
              <a:solidFill>
                <a:schemeClr val="tx1"/>
              </a:solidFill>
            </a:endParaRPr>
          </a:p>
        </p:txBody>
      </p:sp>
      <p:sp>
        <p:nvSpPr>
          <p:cNvPr id="15" name="제목 7"/>
          <p:cNvSpPr>
            <a:spLocks noGrp="1"/>
          </p:cNvSpPr>
          <p:nvPr>
            <p:ph type="title"/>
          </p:nvPr>
        </p:nvSpPr>
        <p:spPr>
          <a:xfrm>
            <a:off x="457200" y="248020"/>
            <a:ext cx="8229600" cy="568741"/>
          </a:xfrm>
        </p:spPr>
        <p:txBody>
          <a:bodyPr>
            <a:noAutofit/>
          </a:bodyPr>
          <a:lstStyle/>
          <a:p>
            <a:pPr algn="l"/>
            <a:r>
              <a:rPr lang="ko-KR" altLang="en-US" sz="3200" dirty="0" smtClean="0"/>
              <a:t>사업내용 </a:t>
            </a:r>
            <a:endParaRPr lang="ko-KR" altLang="en-US" sz="3200" dirty="0"/>
          </a:p>
        </p:txBody>
      </p:sp>
      <p:sp>
        <p:nvSpPr>
          <p:cNvPr id="66" name="TextBox 65"/>
          <p:cNvSpPr txBox="1"/>
          <p:nvPr/>
        </p:nvSpPr>
        <p:spPr>
          <a:xfrm>
            <a:off x="391929" y="1091548"/>
            <a:ext cx="79708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1800" b="1" dirty="0" smtClean="0">
                <a:solidFill>
                  <a:schemeClr val="tx1"/>
                </a:solidFill>
              </a:rPr>
              <a:t>□  </a:t>
            </a:r>
            <a:r>
              <a:rPr lang="ko-KR" altLang="en-US" sz="1800" b="1" dirty="0" err="1" smtClean="0">
                <a:solidFill>
                  <a:schemeClr val="tx1"/>
                </a:solidFill>
              </a:rPr>
              <a:t>전기차와</a:t>
            </a:r>
            <a:r>
              <a:rPr lang="ko-KR" altLang="en-US" sz="1800" b="1" dirty="0" smtClean="0">
                <a:solidFill>
                  <a:schemeClr val="tx1"/>
                </a:solidFill>
              </a:rPr>
              <a:t> 충전장치간 </a:t>
            </a:r>
            <a:r>
              <a:rPr lang="ko-KR" altLang="en-US" sz="1800" b="1" dirty="0" err="1" smtClean="0">
                <a:solidFill>
                  <a:schemeClr val="tx1"/>
                </a:solidFill>
              </a:rPr>
              <a:t>상호운용성</a:t>
            </a:r>
            <a:r>
              <a:rPr lang="ko-KR" altLang="en-US" sz="1800" b="1" dirty="0" smtClean="0">
                <a:solidFill>
                  <a:schemeClr val="tx1"/>
                </a:solidFill>
              </a:rPr>
              <a:t> 시험인증설비 구축</a:t>
            </a:r>
            <a:endParaRPr lang="en-US" altLang="ko-KR" sz="1800" b="1" dirty="0" smtClean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endParaRPr lang="en-US" altLang="ko-KR" sz="300" dirty="0" smtClean="0">
              <a:solidFill>
                <a:schemeClr val="tx1"/>
              </a:solidFill>
            </a:endParaRPr>
          </a:p>
          <a:p>
            <a:r>
              <a:rPr lang="en-US" altLang="ko-KR" sz="1600" dirty="0" smtClean="0">
                <a:solidFill>
                  <a:schemeClr val="tx1"/>
                </a:solidFill>
              </a:rPr>
              <a:t>    - </a:t>
            </a:r>
            <a:r>
              <a:rPr lang="ko-KR" altLang="en-US" sz="1600" dirty="0" smtClean="0">
                <a:solidFill>
                  <a:schemeClr val="tx1"/>
                </a:solidFill>
              </a:rPr>
              <a:t>적용규격 </a:t>
            </a:r>
            <a:r>
              <a:rPr lang="en-US" altLang="ko-KR" sz="1600" dirty="0" smtClean="0">
                <a:solidFill>
                  <a:schemeClr val="tx1"/>
                </a:solidFill>
              </a:rPr>
              <a:t>: IEC 61851-24</a:t>
            </a:r>
          </a:p>
          <a:p>
            <a:r>
              <a:rPr lang="en-US" altLang="ko-KR" sz="1600" dirty="0" smtClean="0">
                <a:solidFill>
                  <a:schemeClr val="tx1"/>
                </a:solidFill>
              </a:rPr>
              <a:t>    - </a:t>
            </a:r>
            <a:r>
              <a:rPr lang="ko-KR" altLang="en-US" sz="1600" dirty="0" smtClean="0">
                <a:solidFill>
                  <a:schemeClr val="tx1"/>
                </a:solidFill>
              </a:rPr>
              <a:t>시험범위 </a:t>
            </a:r>
            <a:r>
              <a:rPr lang="en-US" altLang="ko-KR" sz="1600" dirty="0" smtClean="0">
                <a:solidFill>
                  <a:schemeClr val="tx1"/>
                </a:solidFill>
              </a:rPr>
              <a:t>: </a:t>
            </a:r>
            <a:r>
              <a:rPr lang="ko-KR" altLang="en-US" sz="1600" dirty="0" smtClean="0">
                <a:solidFill>
                  <a:schemeClr val="tx1"/>
                </a:solidFill>
              </a:rPr>
              <a:t>충전케이블에 의한 </a:t>
            </a:r>
            <a:r>
              <a:rPr lang="en-US" altLang="ko-KR" sz="1600" dirty="0" smtClean="0">
                <a:solidFill>
                  <a:schemeClr val="tx1"/>
                </a:solidFill>
              </a:rPr>
              <a:t>CAN </a:t>
            </a:r>
            <a:r>
              <a:rPr lang="ko-KR" altLang="en-US" sz="1600" dirty="0" smtClean="0">
                <a:solidFill>
                  <a:schemeClr val="tx1"/>
                </a:solidFill>
              </a:rPr>
              <a:t>통신 프로토콜</a:t>
            </a:r>
            <a:r>
              <a:rPr lang="en-US" altLang="ko-KR" sz="1600" dirty="0" smtClean="0">
                <a:solidFill>
                  <a:schemeClr val="tx1"/>
                </a:solidFill>
              </a:rPr>
              <a:t>(Ver. 2.0) </a:t>
            </a:r>
          </a:p>
          <a:p>
            <a:r>
              <a:rPr lang="en-US" altLang="ko-KR" sz="1600" dirty="0" smtClean="0">
                <a:solidFill>
                  <a:schemeClr val="tx1"/>
                </a:solidFill>
              </a:rPr>
              <a:t>    - </a:t>
            </a:r>
            <a:r>
              <a:rPr lang="ko-KR" altLang="en-US" sz="1600" dirty="0" smtClean="0">
                <a:solidFill>
                  <a:schemeClr val="tx1"/>
                </a:solidFill>
              </a:rPr>
              <a:t>구성요소 </a:t>
            </a:r>
            <a:r>
              <a:rPr lang="en-US" altLang="ko-KR" sz="1600" dirty="0" smtClean="0">
                <a:solidFill>
                  <a:schemeClr val="tx1"/>
                </a:solidFill>
              </a:rPr>
              <a:t>: </a:t>
            </a:r>
            <a:r>
              <a:rPr lang="ko-KR" altLang="en-US" sz="1600" dirty="0" smtClean="0">
                <a:solidFill>
                  <a:schemeClr val="tx1"/>
                </a:solidFill>
              </a:rPr>
              <a:t>직류충전장치 성능평가시스템 및 운영시스템</a:t>
            </a:r>
            <a:endParaRPr lang="en-US" altLang="ko-KR" sz="1600" dirty="0" smtClean="0">
              <a:solidFill>
                <a:schemeClr val="tx1"/>
              </a:solidFill>
            </a:endParaRPr>
          </a:p>
          <a:p>
            <a:r>
              <a:rPr lang="en-US" altLang="ko-KR" sz="1600" dirty="0" smtClean="0">
                <a:solidFill>
                  <a:schemeClr val="tx1"/>
                </a:solidFill>
              </a:rPr>
              <a:t>      * CAN </a:t>
            </a:r>
            <a:r>
              <a:rPr lang="ko-KR" altLang="en-US" sz="1600" dirty="0" smtClean="0">
                <a:solidFill>
                  <a:schemeClr val="tx1"/>
                </a:solidFill>
              </a:rPr>
              <a:t>통신제어 명령을 송</a:t>
            </a:r>
            <a:r>
              <a:rPr lang="en-US" altLang="ko-KR" sz="1600" dirty="0" smtClean="0">
                <a:solidFill>
                  <a:schemeClr val="tx1"/>
                </a:solidFill>
              </a:rPr>
              <a:t>·</a:t>
            </a:r>
            <a:r>
              <a:rPr lang="ko-KR" altLang="en-US" sz="1600" dirty="0" smtClean="0">
                <a:solidFill>
                  <a:schemeClr val="tx1"/>
                </a:solidFill>
              </a:rPr>
              <a:t>수신하고 분석</a:t>
            </a:r>
            <a:endParaRPr lang="en-US" altLang="ko-KR" sz="1600" dirty="0" smtClean="0">
              <a:solidFill>
                <a:schemeClr val="tx1"/>
              </a:solidFill>
            </a:endParaRPr>
          </a:p>
          <a:p>
            <a:r>
              <a:rPr lang="en-US" altLang="ko-KR" sz="1600" dirty="0" smtClean="0">
                <a:solidFill>
                  <a:schemeClr val="tx1"/>
                </a:solidFill>
              </a:rPr>
              <a:t>    - V2G</a:t>
            </a:r>
            <a:r>
              <a:rPr lang="ko-KR" altLang="en-US" sz="1600" dirty="0" smtClean="0">
                <a:solidFill>
                  <a:schemeClr val="tx1"/>
                </a:solidFill>
              </a:rPr>
              <a:t>를 위한 </a:t>
            </a:r>
            <a:r>
              <a:rPr lang="en-US" altLang="ko-KR" sz="1600" dirty="0" smtClean="0">
                <a:solidFill>
                  <a:schemeClr val="tx1"/>
                </a:solidFill>
              </a:rPr>
              <a:t>100 kW</a:t>
            </a:r>
            <a:r>
              <a:rPr lang="ko-KR" altLang="en-US" sz="1600" dirty="0" smtClean="0">
                <a:solidFill>
                  <a:schemeClr val="tx1"/>
                </a:solidFill>
              </a:rPr>
              <a:t>급 에너지회수용 충전기 시험</a:t>
            </a:r>
          </a:p>
          <a:p>
            <a:r>
              <a:rPr lang="en-US" altLang="ko-KR" sz="1600" dirty="0" smtClean="0">
                <a:solidFill>
                  <a:schemeClr val="tx1"/>
                </a:solidFill>
              </a:rPr>
              <a:t>    - </a:t>
            </a:r>
            <a:r>
              <a:rPr lang="ko-KR" altLang="en-US" sz="1600" dirty="0" smtClean="0">
                <a:solidFill>
                  <a:schemeClr val="tx1"/>
                </a:solidFill>
              </a:rPr>
              <a:t>시험평가기술 확보 </a:t>
            </a:r>
            <a:r>
              <a:rPr lang="en-US" altLang="ko-KR" sz="1600" dirty="0" smtClean="0">
                <a:solidFill>
                  <a:schemeClr val="tx1"/>
                </a:solidFill>
              </a:rPr>
              <a:t>: </a:t>
            </a:r>
            <a:r>
              <a:rPr lang="ko-KR" altLang="en-US" sz="1600" dirty="0" smtClean="0">
                <a:solidFill>
                  <a:schemeClr val="tx1"/>
                </a:solidFill>
              </a:rPr>
              <a:t>시험시스템에 대한 유효성 검증 및 시험절차서 작성</a:t>
            </a:r>
            <a:endParaRPr lang="en-US" altLang="ko-KR" sz="300" dirty="0" smtClean="0">
              <a:solidFill>
                <a:schemeClr val="tx1"/>
              </a:solidFill>
            </a:endParaRPr>
          </a:p>
        </p:txBody>
      </p:sp>
      <p:pic>
        <p:nvPicPr>
          <p:cNvPr id="133121" name="_x115174664" descr="EMB00000b28223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40528" y="3120503"/>
            <a:ext cx="6196613" cy="35510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3" descr="0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9563" y="1579568"/>
            <a:ext cx="8408987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utoShape 21"/>
          <p:cNvSpPr>
            <a:spLocks noChangeArrowheads="1"/>
          </p:cNvSpPr>
          <p:nvPr/>
        </p:nvSpPr>
        <p:spPr bwMode="auto">
          <a:xfrm>
            <a:off x="1772811" y="3171847"/>
            <a:ext cx="6000750" cy="504825"/>
          </a:xfrm>
          <a:prstGeom prst="roundRect">
            <a:avLst>
              <a:gd name="adj" fmla="val 16667"/>
            </a:avLst>
          </a:prstGeom>
          <a:noFill/>
          <a:ln w="6350" algn="ctr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altLang="ko-KR" b="1" kern="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1.  </a:t>
            </a:r>
            <a:r>
              <a:rPr lang="ko-KR" altLang="en-US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과제 개요 및 대상기술 정의</a:t>
            </a:r>
            <a:endParaRPr lang="ko-KR" altLang="en-US" dirty="0">
              <a:solidFill>
                <a:srgbClr val="00103E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7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553200" y="6356386"/>
            <a:ext cx="2133600" cy="365125"/>
          </a:xfrm>
        </p:spPr>
        <p:txBody>
          <a:bodyPr/>
          <a:lstStyle/>
          <a:p>
            <a:fld id="{D5BBC35B-A44B-4119-B8DA-DE9E3DFADA20}" type="slidenum">
              <a:rPr kumimoji="0" lang="en-US" b="1" smtClean="0">
                <a:solidFill>
                  <a:schemeClr val="tx1"/>
                </a:solidFill>
              </a:rPr>
              <a:pPr/>
              <a:t>3</a:t>
            </a:fld>
            <a:endParaRPr kumimoji="0" lang="en-US" b="1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제목 7"/>
          <p:cNvSpPr>
            <a:spLocks noGrp="1"/>
          </p:cNvSpPr>
          <p:nvPr>
            <p:ph type="title"/>
          </p:nvPr>
        </p:nvSpPr>
        <p:spPr>
          <a:xfrm>
            <a:off x="457200" y="248020"/>
            <a:ext cx="8229600" cy="568741"/>
          </a:xfrm>
        </p:spPr>
        <p:txBody>
          <a:bodyPr>
            <a:noAutofit/>
          </a:bodyPr>
          <a:lstStyle/>
          <a:p>
            <a:pPr algn="l"/>
            <a:r>
              <a:rPr lang="ko-KR" altLang="en-US" sz="3200" dirty="0" smtClean="0"/>
              <a:t>사업내용 </a:t>
            </a:r>
            <a:endParaRPr lang="ko-KR" altLang="en-US" sz="3200" dirty="0"/>
          </a:p>
        </p:txBody>
      </p:sp>
      <p:sp>
        <p:nvSpPr>
          <p:cNvPr id="66" name="TextBox 65"/>
          <p:cNvSpPr txBox="1"/>
          <p:nvPr/>
        </p:nvSpPr>
        <p:spPr>
          <a:xfrm>
            <a:off x="391929" y="1091548"/>
            <a:ext cx="7970836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1800" b="1" dirty="0" smtClean="0">
                <a:solidFill>
                  <a:schemeClr val="tx1"/>
                </a:solidFill>
              </a:rPr>
              <a:t>□  충전장치</a:t>
            </a:r>
            <a:r>
              <a:rPr lang="en-US" altLang="ko-KR" sz="1800" b="1" dirty="0" smtClean="0">
                <a:solidFill>
                  <a:schemeClr val="tx1"/>
                </a:solidFill>
              </a:rPr>
              <a:t>/</a:t>
            </a:r>
            <a:r>
              <a:rPr lang="ko-KR" altLang="en-US" sz="1800" b="1" dirty="0" err="1" smtClean="0">
                <a:solidFill>
                  <a:schemeClr val="tx1"/>
                </a:solidFill>
              </a:rPr>
              <a:t>전기차와</a:t>
            </a:r>
            <a:r>
              <a:rPr lang="ko-KR" altLang="en-US" sz="1800" b="1" dirty="0" smtClean="0">
                <a:solidFill>
                  <a:schemeClr val="tx1"/>
                </a:solidFill>
              </a:rPr>
              <a:t> </a:t>
            </a:r>
            <a:r>
              <a:rPr lang="ko-KR" altLang="en-US" sz="1800" b="1" dirty="0" err="1" smtClean="0">
                <a:solidFill>
                  <a:schemeClr val="tx1"/>
                </a:solidFill>
              </a:rPr>
              <a:t>그리드간</a:t>
            </a:r>
            <a:r>
              <a:rPr lang="ko-KR" altLang="en-US" sz="1800" b="1" dirty="0" smtClean="0">
                <a:solidFill>
                  <a:schemeClr val="tx1"/>
                </a:solidFill>
              </a:rPr>
              <a:t> </a:t>
            </a:r>
            <a:r>
              <a:rPr lang="ko-KR" altLang="en-US" sz="1800" b="1" dirty="0" err="1" smtClean="0">
                <a:solidFill>
                  <a:schemeClr val="tx1"/>
                </a:solidFill>
              </a:rPr>
              <a:t>상호운용성</a:t>
            </a:r>
            <a:r>
              <a:rPr lang="ko-KR" altLang="en-US" sz="1800" b="1" dirty="0" smtClean="0">
                <a:solidFill>
                  <a:schemeClr val="tx1"/>
                </a:solidFill>
              </a:rPr>
              <a:t> 시험인증시스템 구축</a:t>
            </a:r>
            <a:endParaRPr lang="en-US" altLang="ko-KR" sz="300" b="1" dirty="0" smtClean="0">
              <a:solidFill>
                <a:schemeClr val="tx1"/>
              </a:solidFill>
            </a:endParaRPr>
          </a:p>
        </p:txBody>
      </p:sp>
      <p:pic>
        <p:nvPicPr>
          <p:cNvPr id="131073" name="_x14729960" descr="EMB00000b28223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63123" y="1669001"/>
            <a:ext cx="4048220" cy="2237172"/>
          </a:xfrm>
          <a:prstGeom prst="rect">
            <a:avLst/>
          </a:prstGeom>
          <a:noFill/>
        </p:spPr>
      </p:pic>
      <p:pic>
        <p:nvPicPr>
          <p:cNvPr id="131075" name="_x115065136" descr="EMB00000b28223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89765" y="4381131"/>
            <a:ext cx="4057094" cy="2290438"/>
          </a:xfrm>
          <a:prstGeom prst="rect">
            <a:avLst/>
          </a:prstGeom>
          <a:noFill/>
        </p:spPr>
      </p:pic>
      <p:pic>
        <p:nvPicPr>
          <p:cNvPr id="131077" name="_x115065648" descr="EMB00000b28223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4505" y="4709605"/>
            <a:ext cx="3071673" cy="1841500"/>
          </a:xfrm>
          <a:prstGeom prst="rect">
            <a:avLst/>
          </a:prstGeom>
          <a:noFill/>
        </p:spPr>
      </p:pic>
      <p:sp>
        <p:nvSpPr>
          <p:cNvPr id="21" name="아래쪽 화살표 20"/>
          <p:cNvSpPr/>
          <p:nvPr/>
        </p:nvSpPr>
        <p:spPr>
          <a:xfrm>
            <a:off x="6232122" y="3906175"/>
            <a:ext cx="1083075" cy="408373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30720" y="1588696"/>
            <a:ext cx="39613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ko-KR" altLang="en-US" sz="1600" dirty="0" smtClean="0">
                <a:solidFill>
                  <a:schemeClr val="tx1"/>
                </a:solidFill>
              </a:rPr>
              <a:t> 적용규격 </a:t>
            </a:r>
            <a:r>
              <a:rPr lang="en-US" altLang="ko-KR" sz="1600" dirty="0" smtClean="0">
                <a:solidFill>
                  <a:schemeClr val="tx1"/>
                </a:solidFill>
              </a:rPr>
              <a:t>: ??</a:t>
            </a:r>
          </a:p>
          <a:p>
            <a:pPr>
              <a:buFontTx/>
              <a:buChar char="-"/>
            </a:pPr>
            <a:r>
              <a:rPr lang="ko-KR" altLang="en-US" sz="1600" dirty="0" smtClean="0">
                <a:solidFill>
                  <a:schemeClr val="tx1"/>
                </a:solidFill>
              </a:rPr>
              <a:t> 시험범위 </a:t>
            </a:r>
            <a:r>
              <a:rPr lang="en-US" altLang="ko-KR" sz="1600" dirty="0" smtClean="0">
                <a:solidFill>
                  <a:schemeClr val="tx1"/>
                </a:solidFill>
              </a:rPr>
              <a:t>: ??</a:t>
            </a:r>
          </a:p>
          <a:p>
            <a:pPr>
              <a:buFontTx/>
              <a:buChar char="-"/>
            </a:pPr>
            <a:endParaRPr lang="en-US" altLang="ko-KR" sz="1600" dirty="0" smtClean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endParaRPr lang="en-US" altLang="ko-KR" sz="1600" dirty="0" smtClean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endParaRPr lang="en-US" altLang="ko-KR" sz="1600" dirty="0" smtClean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endParaRPr lang="en-US" altLang="ko-KR" sz="1600" dirty="0" smtClean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endParaRPr lang="en-US" altLang="ko-KR" sz="1600" dirty="0" smtClean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endParaRPr lang="en-US" altLang="ko-KR" sz="1600" dirty="0" smtClean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lang="ko-KR" altLang="en-US" sz="1600" dirty="0" smtClean="0">
                <a:solidFill>
                  <a:schemeClr val="tx1"/>
                </a:solidFill>
              </a:rPr>
              <a:t> </a:t>
            </a:r>
            <a:endParaRPr lang="en-US" altLang="ko-KR" sz="300" dirty="0" smtClean="0">
              <a:solidFill>
                <a:schemeClr val="tx1"/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b="1" smtClean="0">
                <a:solidFill>
                  <a:schemeClr val="tx1"/>
                </a:solidFill>
              </a:rPr>
              <a:pPr/>
              <a:t>30</a:t>
            </a:fld>
            <a:endParaRPr kumimoji="0" lang="en-US" b="1" dirty="0">
              <a:solidFill>
                <a:schemeClr val="tx1"/>
              </a:solidFill>
            </a:endParaRPr>
          </a:p>
        </p:txBody>
      </p:sp>
      <p:sp>
        <p:nvSpPr>
          <p:cNvPr id="25" name="왼쪽 화살표 24"/>
          <p:cNvSpPr/>
          <p:nvPr/>
        </p:nvSpPr>
        <p:spPr>
          <a:xfrm>
            <a:off x="3986074" y="5184560"/>
            <a:ext cx="506027" cy="1047565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/>
        </p:nvSpPr>
        <p:spPr>
          <a:xfrm>
            <a:off x="613093" y="5198079"/>
            <a:ext cx="1508145" cy="914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600" dirty="0" smtClean="0"/>
              <a:t>Interface Standard</a:t>
            </a:r>
            <a:endParaRPr lang="ko-KR" altLang="en-US" sz="1600" dirty="0"/>
          </a:p>
        </p:txBody>
      </p:sp>
      <p:sp>
        <p:nvSpPr>
          <p:cNvPr id="17" name="Oval 16"/>
          <p:cNvSpPr/>
          <p:nvPr/>
        </p:nvSpPr>
        <p:spPr>
          <a:xfrm>
            <a:off x="559549" y="5107464"/>
            <a:ext cx="1508145" cy="914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600" dirty="0" smtClean="0"/>
              <a:t>Interface Standard</a:t>
            </a:r>
            <a:endParaRPr lang="ko-KR" altLang="en-US" sz="1600" dirty="0"/>
          </a:p>
        </p:txBody>
      </p:sp>
      <p:sp>
        <p:nvSpPr>
          <p:cNvPr id="15" name="제목 7"/>
          <p:cNvSpPr>
            <a:spLocks noGrp="1"/>
          </p:cNvSpPr>
          <p:nvPr>
            <p:ph type="title"/>
          </p:nvPr>
        </p:nvSpPr>
        <p:spPr>
          <a:xfrm>
            <a:off x="457200" y="248020"/>
            <a:ext cx="8229600" cy="568741"/>
          </a:xfrm>
        </p:spPr>
        <p:txBody>
          <a:bodyPr>
            <a:noAutofit/>
          </a:bodyPr>
          <a:lstStyle/>
          <a:p>
            <a:pPr algn="l"/>
            <a:r>
              <a:rPr lang="ko-KR" altLang="en-US" sz="3200" dirty="0" smtClean="0"/>
              <a:t>사업내용 </a:t>
            </a:r>
            <a:endParaRPr lang="ko-KR" altLang="en-US" sz="3200" dirty="0"/>
          </a:p>
        </p:txBody>
      </p:sp>
      <p:sp>
        <p:nvSpPr>
          <p:cNvPr id="66" name="TextBox 65"/>
          <p:cNvSpPr txBox="1"/>
          <p:nvPr/>
        </p:nvSpPr>
        <p:spPr>
          <a:xfrm>
            <a:off x="391929" y="1091548"/>
            <a:ext cx="7970836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1800" b="1" dirty="0" smtClean="0">
                <a:solidFill>
                  <a:schemeClr val="tx1"/>
                </a:solidFill>
              </a:rPr>
              <a:t>□  충전장치</a:t>
            </a:r>
            <a:r>
              <a:rPr lang="en-US" altLang="ko-KR" sz="1800" b="1" dirty="0" smtClean="0">
                <a:solidFill>
                  <a:schemeClr val="tx1"/>
                </a:solidFill>
              </a:rPr>
              <a:t>/</a:t>
            </a:r>
            <a:r>
              <a:rPr lang="ko-KR" altLang="en-US" sz="1800" b="1" dirty="0" err="1" smtClean="0">
                <a:solidFill>
                  <a:schemeClr val="tx1"/>
                </a:solidFill>
              </a:rPr>
              <a:t>전기차와</a:t>
            </a:r>
            <a:r>
              <a:rPr lang="ko-KR" altLang="en-US" sz="1800" b="1" dirty="0" smtClean="0">
                <a:solidFill>
                  <a:schemeClr val="tx1"/>
                </a:solidFill>
              </a:rPr>
              <a:t> </a:t>
            </a:r>
            <a:r>
              <a:rPr lang="ko-KR" altLang="en-US" sz="1800" b="1" dirty="0" err="1" smtClean="0">
                <a:solidFill>
                  <a:schemeClr val="tx1"/>
                </a:solidFill>
              </a:rPr>
              <a:t>그리드간</a:t>
            </a:r>
            <a:r>
              <a:rPr lang="ko-KR" altLang="en-US" sz="1800" b="1" dirty="0" smtClean="0">
                <a:solidFill>
                  <a:schemeClr val="tx1"/>
                </a:solidFill>
              </a:rPr>
              <a:t> </a:t>
            </a:r>
            <a:r>
              <a:rPr lang="ko-KR" altLang="en-US" sz="1800" b="1" dirty="0" err="1" smtClean="0">
                <a:solidFill>
                  <a:schemeClr val="tx1"/>
                </a:solidFill>
              </a:rPr>
              <a:t>상호운용성</a:t>
            </a:r>
            <a:r>
              <a:rPr lang="ko-KR" altLang="en-US" sz="1800" b="1" dirty="0" smtClean="0">
                <a:solidFill>
                  <a:schemeClr val="tx1"/>
                </a:solidFill>
              </a:rPr>
              <a:t> 시험인증시스템 구축</a:t>
            </a:r>
            <a:endParaRPr lang="en-US" altLang="ko-KR" sz="300" b="1" dirty="0" smtClean="0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30719" y="1588696"/>
            <a:ext cx="7735951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ko-KR" altLang="en-US" sz="2000" dirty="0" smtClean="0">
                <a:solidFill>
                  <a:schemeClr val="tx1"/>
                </a:solidFill>
              </a:rPr>
              <a:t> 시험인증시스템 목적</a:t>
            </a:r>
            <a:r>
              <a:rPr lang="en-US" altLang="ko-KR" sz="2000" dirty="0" smtClean="0">
                <a:solidFill>
                  <a:schemeClr val="tx1"/>
                </a:solidFill>
              </a:rPr>
              <a:t>:</a:t>
            </a:r>
            <a:r>
              <a:rPr lang="ko-KR" altLang="en-US" sz="2000" dirty="0" smtClean="0">
                <a:solidFill>
                  <a:schemeClr val="tx1"/>
                </a:solidFill>
              </a:rPr>
              <a:t> </a:t>
            </a:r>
            <a:endParaRPr lang="en-US" altLang="ko-KR" sz="2000" dirty="0" smtClean="0">
              <a:solidFill>
                <a:schemeClr val="tx1"/>
              </a:solidFill>
            </a:endParaRPr>
          </a:p>
          <a:p>
            <a:pPr lvl="1">
              <a:lnSpc>
                <a:spcPct val="120000"/>
              </a:lnSpc>
              <a:buFontTx/>
              <a:buChar char="-"/>
            </a:pPr>
            <a:r>
              <a:rPr lang="ko-KR" altLang="en-US" sz="2000" dirty="0" smtClean="0">
                <a:solidFill>
                  <a:schemeClr val="tx1"/>
                </a:solidFill>
              </a:rPr>
              <a:t> 충전장치</a:t>
            </a:r>
            <a:r>
              <a:rPr lang="en-US" altLang="ko-KR" sz="2000" dirty="0" smtClean="0">
                <a:solidFill>
                  <a:schemeClr val="tx1"/>
                </a:solidFill>
              </a:rPr>
              <a:t>/</a:t>
            </a:r>
            <a:r>
              <a:rPr lang="ko-KR" altLang="en-US" sz="2000" dirty="0" smtClean="0">
                <a:solidFill>
                  <a:schemeClr val="tx1"/>
                </a:solidFill>
              </a:rPr>
              <a:t>전기차와 그리드 간 인터페이스 상효운용성 검증</a:t>
            </a:r>
            <a:endParaRPr lang="en-US" altLang="ko-KR" sz="2000" dirty="0">
              <a:solidFill>
                <a:schemeClr val="tx1"/>
              </a:solidFill>
            </a:endParaRPr>
          </a:p>
          <a:p>
            <a:pPr lvl="1">
              <a:lnSpc>
                <a:spcPct val="120000"/>
              </a:lnSpc>
              <a:buFontTx/>
              <a:buChar char="-"/>
            </a:pPr>
            <a:r>
              <a:rPr lang="ko-KR" altLang="en-US" sz="2000" dirty="0" smtClean="0">
                <a:solidFill>
                  <a:schemeClr val="tx1"/>
                </a:solidFill>
              </a:rPr>
              <a:t> 요구되는 사</a:t>
            </a:r>
            <a:r>
              <a:rPr lang="ko-KR" altLang="en-US" sz="2000" dirty="0">
                <a:solidFill>
                  <a:schemeClr val="tx1"/>
                </a:solidFill>
              </a:rPr>
              <a:t>용 </a:t>
            </a:r>
            <a:r>
              <a:rPr lang="ko-KR" altLang="en-US" sz="2000" dirty="0" smtClean="0">
                <a:solidFill>
                  <a:schemeClr val="tx1"/>
                </a:solidFill>
              </a:rPr>
              <a:t>시나리오 지원여부 검증</a:t>
            </a:r>
            <a:endParaRPr lang="en-US" altLang="ko-KR" sz="200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ko-KR" altLang="en-US" sz="2000" dirty="0" smtClean="0">
                <a:solidFill>
                  <a:schemeClr val="tx1"/>
                </a:solidFill>
              </a:rPr>
              <a:t> 시험인증시스템 설계 목표 </a:t>
            </a:r>
            <a:r>
              <a:rPr lang="en-US" altLang="ko-KR" sz="2000" dirty="0" smtClean="0">
                <a:solidFill>
                  <a:schemeClr val="tx1"/>
                </a:solidFill>
              </a:rPr>
              <a:t>:</a:t>
            </a:r>
          </a:p>
          <a:p>
            <a:pPr lvl="1">
              <a:lnSpc>
                <a:spcPct val="120000"/>
              </a:lnSpc>
              <a:buFontTx/>
              <a:buChar char="-"/>
            </a:pPr>
            <a:r>
              <a:rPr lang="ko-KR" altLang="en-US" sz="2000" dirty="0" smtClean="0">
                <a:solidFill>
                  <a:schemeClr val="tx1"/>
                </a:solidFill>
              </a:rPr>
              <a:t> </a:t>
            </a:r>
            <a:r>
              <a:rPr lang="ko-KR" altLang="en-US" sz="2000" dirty="0" smtClean="0">
                <a:solidFill>
                  <a:schemeClr val="tx1"/>
                </a:solidFill>
              </a:rPr>
              <a:t>인터페이</a:t>
            </a:r>
            <a:r>
              <a:rPr lang="ko-KR" altLang="en-US" sz="2000" dirty="0">
                <a:solidFill>
                  <a:schemeClr val="tx1"/>
                </a:solidFill>
              </a:rPr>
              <a:t>스 </a:t>
            </a:r>
            <a:r>
              <a:rPr lang="ko-KR" altLang="en-US" sz="2000" dirty="0" smtClean="0">
                <a:solidFill>
                  <a:schemeClr val="tx1"/>
                </a:solidFill>
              </a:rPr>
              <a:t>표준안</a:t>
            </a:r>
            <a:r>
              <a:rPr lang="en-US" altLang="ko-KR" sz="2000" dirty="0" smtClean="0">
                <a:solidFill>
                  <a:schemeClr val="tx1"/>
                </a:solidFill>
              </a:rPr>
              <a:t>(IEC 61850, 61970)</a:t>
            </a:r>
            <a:r>
              <a:rPr lang="ko-KR" altLang="en-US" sz="2000" dirty="0" smtClean="0">
                <a:solidFill>
                  <a:schemeClr val="tx1"/>
                </a:solidFill>
              </a:rPr>
              <a:t> 지원</a:t>
            </a:r>
            <a:endParaRPr lang="en-US" altLang="ko-KR" sz="2000" dirty="0" smtClean="0">
              <a:solidFill>
                <a:schemeClr val="tx1"/>
              </a:solidFill>
            </a:endParaRPr>
          </a:p>
          <a:p>
            <a:pPr lvl="1">
              <a:lnSpc>
                <a:spcPct val="120000"/>
              </a:lnSpc>
              <a:buFontTx/>
              <a:buChar char="-"/>
            </a:pPr>
            <a:r>
              <a:rPr lang="ko-KR" altLang="en-US" sz="2000" dirty="0">
                <a:solidFill>
                  <a:schemeClr val="tx1"/>
                </a:solidFill>
              </a:rPr>
              <a:t> </a:t>
            </a:r>
            <a:r>
              <a:rPr lang="ko-KR" altLang="en-US" sz="2000" dirty="0" smtClean="0">
                <a:solidFill>
                  <a:schemeClr val="tx1"/>
                </a:solidFill>
              </a:rPr>
              <a:t>인터페이스 </a:t>
            </a:r>
            <a:r>
              <a:rPr lang="ko-KR" altLang="en-US" sz="2000" dirty="0" smtClean="0">
                <a:solidFill>
                  <a:schemeClr val="tx1"/>
                </a:solidFill>
              </a:rPr>
              <a:t>표준안의 지속적인 변화에 효과적으로 대응</a:t>
            </a:r>
            <a:endParaRPr lang="en-US" altLang="ko-KR" sz="2000" dirty="0" smtClean="0">
              <a:solidFill>
                <a:schemeClr val="tx1"/>
              </a:solidFill>
            </a:endParaRPr>
          </a:p>
          <a:p>
            <a:pPr lvl="1">
              <a:lnSpc>
                <a:spcPct val="120000"/>
              </a:lnSpc>
              <a:buFontTx/>
              <a:buChar char="-"/>
            </a:pPr>
            <a:r>
              <a:rPr lang="ko-KR" altLang="en-US" sz="2000" dirty="0">
                <a:solidFill>
                  <a:schemeClr val="tx1"/>
                </a:solidFill>
              </a:rPr>
              <a:t> </a:t>
            </a:r>
            <a:r>
              <a:rPr lang="ko-KR" altLang="en-US" sz="2000" dirty="0" smtClean="0">
                <a:solidFill>
                  <a:schemeClr val="tx1"/>
                </a:solidFill>
              </a:rPr>
              <a:t>다양한 사용 시나리오를 지원</a:t>
            </a:r>
            <a:endParaRPr lang="en-US" altLang="ko-KR" sz="2000" dirty="0" smtClean="0">
              <a:solidFill>
                <a:schemeClr val="tx1"/>
              </a:solidFill>
            </a:endParaRPr>
          </a:p>
          <a:p>
            <a:pPr lvl="1">
              <a:lnSpc>
                <a:spcPct val="120000"/>
              </a:lnSpc>
              <a:buFontTx/>
              <a:buChar char="-"/>
            </a:pPr>
            <a:r>
              <a:rPr lang="ko-KR" altLang="en-US" sz="2000" dirty="0" smtClean="0">
                <a:solidFill>
                  <a:schemeClr val="tx1"/>
                </a:solidFill>
              </a:rPr>
              <a:t> 사용 시나리오의 확장성 지원</a:t>
            </a:r>
            <a:r>
              <a:rPr lang="ko-KR" altLang="en-US" sz="2000" dirty="0" smtClean="0">
                <a:solidFill>
                  <a:schemeClr val="tx1"/>
                </a:solidFill>
              </a:rPr>
              <a:t> </a:t>
            </a:r>
            <a:endParaRPr lang="en-US" altLang="ko-KR" sz="500" dirty="0" smtClean="0">
              <a:solidFill>
                <a:schemeClr val="tx1"/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b="1" smtClean="0">
                <a:solidFill>
                  <a:schemeClr val="tx1"/>
                </a:solidFill>
              </a:rPr>
              <a:pPr/>
              <a:t>31</a:t>
            </a:fld>
            <a:endParaRPr kumimoji="0" lang="en-US" b="1" dirty="0">
              <a:solidFill>
                <a:schemeClr val="tx1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3064475" y="5004492"/>
            <a:ext cx="2927938" cy="914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800" dirty="0" smtClean="0"/>
              <a:t>Software Framework </a:t>
            </a:r>
          </a:p>
          <a:p>
            <a:pPr algn="ctr"/>
            <a:r>
              <a:rPr lang="en-US" altLang="ko-KR" sz="1800" dirty="0" smtClean="0"/>
              <a:t>for Interoperability Test</a:t>
            </a:r>
          </a:p>
        </p:txBody>
      </p:sp>
      <p:sp>
        <p:nvSpPr>
          <p:cNvPr id="3" name="Oval 2"/>
          <p:cNvSpPr/>
          <p:nvPr/>
        </p:nvSpPr>
        <p:spPr>
          <a:xfrm>
            <a:off x="493648" y="5004492"/>
            <a:ext cx="1508145" cy="914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altLang="ko-KR" sz="1600" dirty="0" smtClean="0"/>
              <a:t>Interface Standards</a:t>
            </a:r>
            <a:endParaRPr lang="ko-KR" altLang="en-US" sz="1600" dirty="0"/>
          </a:p>
        </p:txBody>
      </p:sp>
      <p:sp>
        <p:nvSpPr>
          <p:cNvPr id="4" name="Right Arrow 3"/>
          <p:cNvSpPr/>
          <p:nvPr/>
        </p:nvSpPr>
        <p:spPr>
          <a:xfrm>
            <a:off x="2174789" y="5313830"/>
            <a:ext cx="654908" cy="295723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Right Arrow 15"/>
          <p:cNvSpPr/>
          <p:nvPr/>
        </p:nvSpPr>
        <p:spPr>
          <a:xfrm rot="10800000">
            <a:off x="6145427" y="5298610"/>
            <a:ext cx="654908" cy="295723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Oval 18"/>
          <p:cNvSpPr/>
          <p:nvPr/>
        </p:nvSpPr>
        <p:spPr>
          <a:xfrm>
            <a:off x="6993919" y="5193963"/>
            <a:ext cx="1508145" cy="9144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600" dirty="0" smtClean="0"/>
              <a:t>Interface Standard</a:t>
            </a:r>
            <a:endParaRPr lang="ko-KR" altLang="en-US" sz="1600" dirty="0"/>
          </a:p>
        </p:txBody>
      </p:sp>
      <p:sp>
        <p:nvSpPr>
          <p:cNvPr id="20" name="Oval 19"/>
          <p:cNvSpPr/>
          <p:nvPr/>
        </p:nvSpPr>
        <p:spPr>
          <a:xfrm>
            <a:off x="6940375" y="5103348"/>
            <a:ext cx="1508145" cy="9144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600" dirty="0" smtClean="0"/>
              <a:t>Interface Standard</a:t>
            </a:r>
            <a:endParaRPr lang="ko-KR" altLang="en-US" sz="1600" dirty="0"/>
          </a:p>
        </p:txBody>
      </p:sp>
      <p:sp>
        <p:nvSpPr>
          <p:cNvPr id="22" name="Oval 21"/>
          <p:cNvSpPr/>
          <p:nvPr/>
        </p:nvSpPr>
        <p:spPr>
          <a:xfrm>
            <a:off x="6874474" y="5000376"/>
            <a:ext cx="1508145" cy="9144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600" dirty="0" smtClean="0"/>
              <a:t>Use Scenarios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16438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제목 7"/>
          <p:cNvSpPr>
            <a:spLocks noGrp="1"/>
          </p:cNvSpPr>
          <p:nvPr>
            <p:ph type="title"/>
          </p:nvPr>
        </p:nvSpPr>
        <p:spPr>
          <a:xfrm>
            <a:off x="457200" y="248020"/>
            <a:ext cx="8229600" cy="568741"/>
          </a:xfrm>
        </p:spPr>
        <p:txBody>
          <a:bodyPr>
            <a:noAutofit/>
          </a:bodyPr>
          <a:lstStyle/>
          <a:p>
            <a:pPr algn="l"/>
            <a:r>
              <a:rPr lang="ko-KR" altLang="en-US" sz="3200" dirty="0" smtClean="0"/>
              <a:t>사업내용 </a:t>
            </a:r>
            <a:endParaRPr lang="ko-KR" altLang="en-US" sz="3200" dirty="0"/>
          </a:p>
        </p:txBody>
      </p:sp>
      <p:sp>
        <p:nvSpPr>
          <p:cNvPr id="66" name="TextBox 65"/>
          <p:cNvSpPr txBox="1"/>
          <p:nvPr/>
        </p:nvSpPr>
        <p:spPr>
          <a:xfrm>
            <a:off x="391929" y="1091548"/>
            <a:ext cx="7970836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1800" b="1" dirty="0" smtClean="0">
                <a:solidFill>
                  <a:schemeClr val="tx1"/>
                </a:solidFill>
              </a:rPr>
              <a:t>□  </a:t>
            </a:r>
            <a:r>
              <a:rPr lang="ko-KR" altLang="en-US" sz="1800" b="1" dirty="0" smtClean="0">
                <a:solidFill>
                  <a:schemeClr val="tx1"/>
                </a:solidFill>
              </a:rPr>
              <a:t>충전장치</a:t>
            </a:r>
            <a:r>
              <a:rPr lang="en-US" altLang="ko-KR" sz="1800" b="1" dirty="0" smtClean="0">
                <a:solidFill>
                  <a:schemeClr val="tx1"/>
                </a:solidFill>
              </a:rPr>
              <a:t>/</a:t>
            </a:r>
            <a:r>
              <a:rPr lang="ko-KR" altLang="en-US" sz="1800" b="1" dirty="0" smtClean="0">
                <a:solidFill>
                  <a:schemeClr val="tx1"/>
                </a:solidFill>
              </a:rPr>
              <a:t>전기차와 그리드간 시험인증 소프트웨어 프레임웍 구성도</a:t>
            </a:r>
            <a:endParaRPr lang="en-US" altLang="ko-KR" sz="300" b="1" dirty="0" smtClean="0">
              <a:solidFill>
                <a:schemeClr val="tx1"/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553199" y="6359618"/>
            <a:ext cx="2133600" cy="365125"/>
          </a:xfrm>
        </p:spPr>
        <p:txBody>
          <a:bodyPr/>
          <a:lstStyle/>
          <a:p>
            <a:fld id="{D5BBC35B-A44B-4119-B8DA-DE9E3DFADA20}" type="slidenum">
              <a:rPr kumimoji="0" lang="en-US" b="1" smtClean="0">
                <a:solidFill>
                  <a:schemeClr val="tx1"/>
                </a:solidFill>
              </a:rPr>
              <a:pPr/>
              <a:t>32</a:t>
            </a:fld>
            <a:endParaRPr kumimoji="0" lang="en-US" b="1" dirty="0">
              <a:solidFill>
                <a:schemeClr val="tx1"/>
              </a:solidFill>
            </a:endParaRPr>
          </a:p>
        </p:txBody>
      </p:sp>
      <p:sp>
        <p:nvSpPr>
          <p:cNvPr id="6" name="Can 5"/>
          <p:cNvSpPr/>
          <p:nvPr/>
        </p:nvSpPr>
        <p:spPr>
          <a:xfrm>
            <a:off x="543697" y="3677571"/>
            <a:ext cx="1306329" cy="1095412"/>
          </a:xfrm>
          <a:prstGeom prst="can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en-US" altLang="ko-KR" sz="1600" dirty="0" smtClean="0"/>
              <a:t>Interface Standards</a:t>
            </a:r>
          </a:p>
          <a:p>
            <a:pPr algn="ctr"/>
            <a:r>
              <a:rPr lang="en-US" altLang="ko-KR" sz="1600" dirty="0" smtClean="0"/>
              <a:t>Model</a:t>
            </a:r>
            <a:endParaRPr lang="ko-KR" altLang="en-US" sz="1600" dirty="0"/>
          </a:p>
        </p:txBody>
      </p:sp>
      <p:sp>
        <p:nvSpPr>
          <p:cNvPr id="21" name="Can 20"/>
          <p:cNvSpPr/>
          <p:nvPr/>
        </p:nvSpPr>
        <p:spPr>
          <a:xfrm>
            <a:off x="7253416" y="3680166"/>
            <a:ext cx="1295393" cy="1090222"/>
          </a:xfrm>
          <a:prstGeom prst="can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en-US" altLang="ko-KR" sz="1600" dirty="0" smtClean="0"/>
              <a:t>Use </a:t>
            </a:r>
          </a:p>
          <a:p>
            <a:pPr algn="ctr"/>
            <a:r>
              <a:rPr lang="en-US" altLang="ko-KR" sz="1600" dirty="0" smtClean="0"/>
              <a:t>Scenarios Model</a:t>
            </a:r>
            <a:endParaRPr lang="ko-KR" altLang="en-US" sz="1600" dirty="0"/>
          </a:p>
        </p:txBody>
      </p:sp>
      <p:sp>
        <p:nvSpPr>
          <p:cNvPr id="8" name="Rounded Rectangle 7"/>
          <p:cNvSpPr/>
          <p:nvPr/>
        </p:nvSpPr>
        <p:spPr>
          <a:xfrm>
            <a:off x="2607275" y="3761898"/>
            <a:ext cx="1754659" cy="92675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600" dirty="0" smtClean="0"/>
              <a:t>Interface</a:t>
            </a:r>
          </a:p>
          <a:p>
            <a:pPr algn="ctr"/>
            <a:r>
              <a:rPr lang="en-US" altLang="ko-KR" sz="1600" dirty="0" smtClean="0"/>
              <a:t>Conformance</a:t>
            </a:r>
          </a:p>
          <a:p>
            <a:pPr algn="ctr"/>
            <a:r>
              <a:rPr lang="en-US" altLang="ko-KR" sz="1600" dirty="0" smtClean="0"/>
              <a:t>Tester</a:t>
            </a:r>
            <a:endParaRPr lang="ko-KR" altLang="en-US" sz="1600" dirty="0"/>
          </a:p>
        </p:txBody>
      </p:sp>
      <p:sp>
        <p:nvSpPr>
          <p:cNvPr id="25" name="Rounded Rectangle 24"/>
          <p:cNvSpPr/>
          <p:nvPr/>
        </p:nvSpPr>
        <p:spPr>
          <a:xfrm>
            <a:off x="4749112" y="3761898"/>
            <a:ext cx="1754659" cy="92675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600" dirty="0" smtClean="0"/>
              <a:t>Scenario</a:t>
            </a:r>
          </a:p>
          <a:p>
            <a:pPr algn="ctr"/>
            <a:r>
              <a:rPr lang="en-US" altLang="ko-KR" sz="1600" dirty="0" smtClean="0"/>
              <a:t>Conformance</a:t>
            </a:r>
          </a:p>
          <a:p>
            <a:pPr algn="ctr"/>
            <a:r>
              <a:rPr lang="en-US" altLang="ko-KR" sz="1600" dirty="0" smtClean="0"/>
              <a:t>Tester</a:t>
            </a:r>
            <a:endParaRPr lang="ko-KR" altLang="en-US" sz="1600" dirty="0"/>
          </a:p>
        </p:txBody>
      </p:sp>
      <p:sp>
        <p:nvSpPr>
          <p:cNvPr id="27" name="Rounded Rectangle 26"/>
          <p:cNvSpPr/>
          <p:nvPr/>
        </p:nvSpPr>
        <p:spPr>
          <a:xfrm>
            <a:off x="3803821" y="5344112"/>
            <a:ext cx="1371600" cy="9144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600" dirty="0" smtClean="0"/>
              <a:t>Virtual Power Grid</a:t>
            </a:r>
            <a:endParaRPr lang="ko-KR" altLang="en-US" sz="1600" dirty="0"/>
          </a:p>
        </p:txBody>
      </p:sp>
      <p:pic>
        <p:nvPicPr>
          <p:cNvPr id="28" name="그림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984" y="4962948"/>
            <a:ext cx="1039572" cy="1676729"/>
          </a:xfrm>
          <a:prstGeom prst="rect">
            <a:avLst/>
          </a:prstGeom>
        </p:spPr>
      </p:pic>
      <p:pic>
        <p:nvPicPr>
          <p:cNvPr id="29" name="그림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520" y="5213711"/>
            <a:ext cx="1410243" cy="1175203"/>
          </a:xfrm>
          <a:prstGeom prst="rect">
            <a:avLst/>
          </a:prstGeom>
        </p:spPr>
      </p:pic>
      <p:sp>
        <p:nvSpPr>
          <p:cNvPr id="30" name="Rounded Rectangle 29"/>
          <p:cNvSpPr/>
          <p:nvPr/>
        </p:nvSpPr>
        <p:spPr>
          <a:xfrm>
            <a:off x="543697" y="2320709"/>
            <a:ext cx="1306329" cy="926757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600" dirty="0" smtClean="0"/>
              <a:t>Interface</a:t>
            </a:r>
          </a:p>
          <a:p>
            <a:pPr algn="ctr"/>
            <a:r>
              <a:rPr lang="en-US" altLang="ko-KR" sz="1600" dirty="0" smtClean="0"/>
              <a:t>Standards</a:t>
            </a:r>
          </a:p>
          <a:p>
            <a:pPr algn="ctr"/>
            <a:r>
              <a:rPr lang="en-US" altLang="ko-KR" sz="1600" dirty="0" smtClean="0"/>
              <a:t>Manager</a:t>
            </a:r>
            <a:endParaRPr lang="ko-KR" altLang="en-US" sz="1600" dirty="0"/>
          </a:p>
        </p:txBody>
      </p:sp>
      <p:sp>
        <p:nvSpPr>
          <p:cNvPr id="31" name="Rounded Rectangle 30"/>
          <p:cNvSpPr/>
          <p:nvPr/>
        </p:nvSpPr>
        <p:spPr>
          <a:xfrm>
            <a:off x="7253416" y="2320709"/>
            <a:ext cx="1295393" cy="926757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600" dirty="0" smtClean="0"/>
              <a:t>Use Scenarios Manager</a:t>
            </a:r>
            <a:endParaRPr lang="ko-KR" altLang="en-US" sz="1600" dirty="0"/>
          </a:p>
        </p:txBody>
      </p:sp>
      <p:sp>
        <p:nvSpPr>
          <p:cNvPr id="10" name="Oval 9"/>
          <p:cNvSpPr/>
          <p:nvPr/>
        </p:nvSpPr>
        <p:spPr>
          <a:xfrm>
            <a:off x="3694670" y="2335426"/>
            <a:ext cx="1618735" cy="1037967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600" dirty="0" smtClean="0"/>
              <a:t>Certification</a:t>
            </a:r>
          </a:p>
          <a:p>
            <a:pPr algn="ctr"/>
            <a:r>
              <a:rPr lang="en-US" altLang="ko-KR" sz="1600" dirty="0" smtClean="0"/>
              <a:t>System</a:t>
            </a:r>
            <a:endParaRPr lang="ko-KR" altLang="en-US" sz="1600" dirty="0"/>
          </a:p>
        </p:txBody>
      </p:sp>
      <p:cxnSp>
        <p:nvCxnSpPr>
          <p:cNvPr id="12" name="Straight Arrow Connector 11"/>
          <p:cNvCxnSpPr>
            <a:stCxn id="6" idx="4"/>
            <a:endCxn id="8" idx="1"/>
          </p:cNvCxnSpPr>
          <p:nvPr/>
        </p:nvCxnSpPr>
        <p:spPr>
          <a:xfrm>
            <a:off x="1850026" y="4225277"/>
            <a:ext cx="757249" cy="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1" idx="2"/>
            <a:endCxn id="25" idx="3"/>
          </p:cNvCxnSpPr>
          <p:nvPr/>
        </p:nvCxnSpPr>
        <p:spPr>
          <a:xfrm flipH="1">
            <a:off x="6503771" y="4225277"/>
            <a:ext cx="749645" cy="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0" idx="3"/>
            <a:endCxn id="8" idx="0"/>
          </p:cNvCxnSpPr>
          <p:nvPr/>
        </p:nvCxnSpPr>
        <p:spPr>
          <a:xfrm flipH="1">
            <a:off x="3484605" y="3221386"/>
            <a:ext cx="447123" cy="540512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0" idx="5"/>
            <a:endCxn id="25" idx="0"/>
          </p:cNvCxnSpPr>
          <p:nvPr/>
        </p:nvCxnSpPr>
        <p:spPr>
          <a:xfrm>
            <a:off x="5076347" y="3221386"/>
            <a:ext cx="550095" cy="540512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6" idx="1"/>
            <a:endCxn id="30" idx="2"/>
          </p:cNvCxnSpPr>
          <p:nvPr/>
        </p:nvCxnSpPr>
        <p:spPr>
          <a:xfrm flipV="1">
            <a:off x="1196862" y="3247466"/>
            <a:ext cx="0" cy="430105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21" idx="1"/>
            <a:endCxn id="31" idx="2"/>
          </p:cNvCxnSpPr>
          <p:nvPr/>
        </p:nvCxnSpPr>
        <p:spPr>
          <a:xfrm flipV="1">
            <a:off x="7901113" y="3247466"/>
            <a:ext cx="0" cy="43270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endCxn id="8" idx="2"/>
          </p:cNvCxnSpPr>
          <p:nvPr/>
        </p:nvCxnSpPr>
        <p:spPr>
          <a:xfrm flipH="1" flipV="1">
            <a:off x="3484605" y="4688656"/>
            <a:ext cx="447123" cy="613996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endCxn id="25" idx="2"/>
          </p:cNvCxnSpPr>
          <p:nvPr/>
        </p:nvCxnSpPr>
        <p:spPr>
          <a:xfrm flipV="1">
            <a:off x="5076347" y="4688656"/>
            <a:ext cx="550095" cy="613996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29" idx="1"/>
            <a:endCxn id="27" idx="3"/>
          </p:cNvCxnSpPr>
          <p:nvPr/>
        </p:nvCxnSpPr>
        <p:spPr>
          <a:xfrm flipH="1" flipV="1">
            <a:off x="5175421" y="5801312"/>
            <a:ext cx="1026099" cy="1"/>
          </a:xfrm>
          <a:prstGeom prst="straightConnector1">
            <a:avLst/>
          </a:prstGeom>
          <a:ln>
            <a:prstDash val="sysDot"/>
            <a:headEnd type="triangle" w="med" len="med"/>
            <a:tailEnd type="triangl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27" idx="1"/>
            <a:endCxn id="28" idx="3"/>
          </p:cNvCxnSpPr>
          <p:nvPr/>
        </p:nvCxnSpPr>
        <p:spPr>
          <a:xfrm flipH="1">
            <a:off x="2755556" y="5801312"/>
            <a:ext cx="1048265" cy="1"/>
          </a:xfrm>
          <a:prstGeom prst="straightConnector1">
            <a:avLst/>
          </a:prstGeom>
          <a:ln>
            <a:prstDash val="sysDot"/>
            <a:headEnd type="triangle" w="med" len="med"/>
            <a:tailEnd type="triangl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61" name="Vertical Scroll 60"/>
          <p:cNvSpPr/>
          <p:nvPr/>
        </p:nvSpPr>
        <p:spPr>
          <a:xfrm>
            <a:off x="5861221" y="1779374"/>
            <a:ext cx="778476" cy="716690"/>
          </a:xfrm>
          <a:prstGeom prst="vertic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800" dirty="0" smtClean="0"/>
              <a:t>……………</a:t>
            </a:r>
          </a:p>
          <a:p>
            <a:pPr algn="ctr"/>
            <a:r>
              <a:rPr lang="en-US" altLang="ko-KR" sz="800" dirty="0" smtClean="0"/>
              <a:t>…………….</a:t>
            </a:r>
          </a:p>
          <a:p>
            <a:pPr algn="ctr"/>
            <a:r>
              <a:rPr lang="en-US" altLang="ko-KR" sz="800" dirty="0" smtClean="0"/>
              <a:t>…………….</a:t>
            </a:r>
            <a:endParaRPr lang="ko-KR" altLang="en-US" sz="800" dirty="0"/>
          </a:p>
        </p:txBody>
      </p:sp>
      <p:cxnSp>
        <p:nvCxnSpPr>
          <p:cNvPr id="63" name="Straight Arrow Connector 62"/>
          <p:cNvCxnSpPr>
            <a:stCxn id="61" idx="1"/>
          </p:cNvCxnSpPr>
          <p:nvPr/>
        </p:nvCxnSpPr>
        <p:spPr>
          <a:xfrm flipH="1">
            <a:off x="5076347" y="2137719"/>
            <a:ext cx="874460" cy="358345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5712937" y="2475162"/>
            <a:ext cx="10759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i="1" dirty="0">
                <a:solidFill>
                  <a:schemeClr val="tx1"/>
                </a:solidFill>
              </a:rPr>
              <a:t>t</a:t>
            </a:r>
            <a:r>
              <a:rPr lang="en-US" altLang="ko-KR" sz="1600" i="1" dirty="0" smtClean="0">
                <a:solidFill>
                  <a:schemeClr val="tx1"/>
                </a:solidFill>
              </a:rPr>
              <a:t>est result</a:t>
            </a:r>
            <a:endParaRPr lang="ko-KR" altLang="en-US" sz="16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70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ko-KR" altLang="en-US" sz="3200" dirty="0"/>
              <a:t>사업내용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lang="en-US" altLang="ko-KR" smtClean="0"/>
              <a:pPr/>
              <a:t>33</a:t>
            </a:fld>
            <a:endParaRPr lang="ko-KR" altLang="en-US" dirty="0"/>
          </a:p>
        </p:txBody>
      </p:sp>
      <p:sp>
        <p:nvSpPr>
          <p:cNvPr id="7" name="AutoShape 2"/>
          <p:cNvSpPr>
            <a:spLocks noChangeArrowheads="1"/>
          </p:cNvSpPr>
          <p:nvPr/>
        </p:nvSpPr>
        <p:spPr bwMode="auto">
          <a:xfrm rot="5400000" flipH="1">
            <a:off x="2548672" y="3476406"/>
            <a:ext cx="1841156" cy="720725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rgbClr val="DDDDDD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endParaRPr lang="ko-KR" altLang="en-US" sz="3200">
              <a:solidFill>
                <a:srgbClr val="FF0033"/>
              </a:solidFill>
              <a:latin typeface="Arial" pitchFamily="34" charset="0"/>
            </a:endParaRPr>
          </a:p>
        </p:txBody>
      </p:sp>
      <p:sp>
        <p:nvSpPr>
          <p:cNvPr id="8" name="AutoShape 3"/>
          <p:cNvSpPr>
            <a:spLocks noChangeArrowheads="1"/>
          </p:cNvSpPr>
          <p:nvPr/>
        </p:nvSpPr>
        <p:spPr bwMode="auto">
          <a:xfrm rot="5400000" flipH="1">
            <a:off x="2792093" y="5379499"/>
            <a:ext cx="1368425" cy="720725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rgbClr val="DDDDDD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endParaRPr lang="ko-KR" altLang="en-US" sz="3200">
              <a:solidFill>
                <a:srgbClr val="FF0033"/>
              </a:solidFill>
              <a:latin typeface="Arial" pitchFamily="34" charset="0"/>
            </a:endParaRPr>
          </a:p>
        </p:txBody>
      </p:sp>
      <p:sp>
        <p:nvSpPr>
          <p:cNvPr id="9" name="AutoShape 4"/>
          <p:cNvSpPr>
            <a:spLocks noChangeArrowheads="1"/>
          </p:cNvSpPr>
          <p:nvPr/>
        </p:nvSpPr>
        <p:spPr bwMode="auto">
          <a:xfrm rot="5400000" flipH="1">
            <a:off x="2792093" y="1572188"/>
            <a:ext cx="1368425" cy="720725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rgbClr val="DDDDDD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endParaRPr lang="ko-KR" altLang="en-US" sz="3200">
              <a:solidFill>
                <a:srgbClr val="FF0033"/>
              </a:solidFill>
              <a:latin typeface="Arial" pitchFamily="34" charset="0"/>
            </a:endParaRPr>
          </a:p>
        </p:txBody>
      </p:sp>
      <p:sp>
        <p:nvSpPr>
          <p:cNvPr id="10" name="Oval 6"/>
          <p:cNvSpPr>
            <a:spLocks noChangeArrowheads="1"/>
          </p:cNvSpPr>
          <p:nvPr/>
        </p:nvSpPr>
        <p:spPr bwMode="auto">
          <a:xfrm>
            <a:off x="1965006" y="1248338"/>
            <a:ext cx="1438275" cy="1368425"/>
          </a:xfrm>
          <a:prstGeom prst="round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fontAlgn="base" latinLnBrk="0" hangingPunct="0">
              <a:spcBef>
                <a:spcPct val="0"/>
              </a:spcBef>
              <a:spcAft>
                <a:spcPct val="0"/>
              </a:spcAft>
            </a:pPr>
            <a:endParaRPr lang="ko-KR" altLang="ko-KR" sz="3200">
              <a:solidFill>
                <a:srgbClr val="FF0033"/>
              </a:solidFill>
              <a:latin typeface="Arial" pitchFamily="34" charset="0"/>
            </a:endParaRPr>
          </a:p>
        </p:txBody>
      </p:sp>
      <p:sp>
        <p:nvSpPr>
          <p:cNvPr id="11" name="Oval 7"/>
          <p:cNvSpPr>
            <a:spLocks noChangeArrowheads="1"/>
          </p:cNvSpPr>
          <p:nvPr/>
        </p:nvSpPr>
        <p:spPr bwMode="auto">
          <a:xfrm>
            <a:off x="1965006" y="3131688"/>
            <a:ext cx="1438275" cy="1368425"/>
          </a:xfrm>
          <a:prstGeom prst="round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endParaRPr lang="ko-KR" altLang="en-US" sz="3200">
              <a:solidFill>
                <a:srgbClr val="FF0033"/>
              </a:solidFill>
              <a:latin typeface="Arial" pitchFamily="34" charset="0"/>
            </a:endParaRPr>
          </a:p>
        </p:txBody>
      </p:sp>
      <p:sp>
        <p:nvSpPr>
          <p:cNvPr id="12" name="Oval 8"/>
          <p:cNvSpPr>
            <a:spLocks noChangeArrowheads="1"/>
          </p:cNvSpPr>
          <p:nvPr/>
        </p:nvSpPr>
        <p:spPr bwMode="auto">
          <a:xfrm>
            <a:off x="1965006" y="4984211"/>
            <a:ext cx="1438275" cy="1368425"/>
          </a:xfrm>
          <a:prstGeom prst="round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endParaRPr lang="ko-KR" altLang="en-US" sz="3200">
              <a:solidFill>
                <a:srgbClr val="FF0033"/>
              </a:solidFill>
              <a:latin typeface="Arial" pitchFamily="34" charset="0"/>
            </a:endParaRPr>
          </a:p>
        </p:txBody>
      </p:sp>
      <p:sp>
        <p:nvSpPr>
          <p:cNvPr id="13" name="Oval 20"/>
          <p:cNvSpPr>
            <a:spLocks noChangeArrowheads="1"/>
          </p:cNvSpPr>
          <p:nvPr/>
        </p:nvSpPr>
        <p:spPr bwMode="auto">
          <a:xfrm>
            <a:off x="2034856" y="1321363"/>
            <a:ext cx="1296987" cy="1223963"/>
          </a:xfrm>
          <a:prstGeom prst="roundRect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endParaRPr lang="ko-KR" altLang="en-US" sz="3200">
              <a:solidFill>
                <a:srgbClr val="FF0033"/>
              </a:solidFill>
              <a:latin typeface="Arial" pitchFamily="34" charset="0"/>
            </a:endParaRPr>
          </a:p>
        </p:txBody>
      </p:sp>
      <p:sp>
        <p:nvSpPr>
          <p:cNvPr id="14" name="Oval 22"/>
          <p:cNvSpPr>
            <a:spLocks noChangeArrowheads="1"/>
          </p:cNvSpPr>
          <p:nvPr/>
        </p:nvSpPr>
        <p:spPr bwMode="auto">
          <a:xfrm>
            <a:off x="2034856" y="3204713"/>
            <a:ext cx="1296987" cy="1223962"/>
          </a:xfrm>
          <a:prstGeom prst="roundRect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endParaRPr lang="ko-KR" altLang="en-US" sz="3200">
              <a:solidFill>
                <a:srgbClr val="FF0033"/>
              </a:solidFill>
              <a:latin typeface="Arial" pitchFamily="34" charset="0"/>
            </a:endParaRPr>
          </a:p>
        </p:txBody>
      </p:sp>
      <p:sp>
        <p:nvSpPr>
          <p:cNvPr id="15" name="Oval 23"/>
          <p:cNvSpPr>
            <a:spLocks noChangeArrowheads="1"/>
          </p:cNvSpPr>
          <p:nvPr/>
        </p:nvSpPr>
        <p:spPr bwMode="auto">
          <a:xfrm>
            <a:off x="2034856" y="5057236"/>
            <a:ext cx="1296987" cy="1223963"/>
          </a:xfrm>
          <a:prstGeom prst="roundRect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endParaRPr lang="ko-KR" altLang="en-US" sz="3200">
              <a:solidFill>
                <a:srgbClr val="FF0033"/>
              </a:solidFill>
              <a:latin typeface="Arial" pitchFamily="34" charset="0"/>
            </a:endParaRPr>
          </a:p>
        </p:txBody>
      </p:sp>
      <p:sp>
        <p:nvSpPr>
          <p:cNvPr id="16" name="Text Box 25"/>
          <p:cNvSpPr txBox="1">
            <a:spLocks noChangeArrowheads="1"/>
          </p:cNvSpPr>
          <p:nvPr/>
        </p:nvSpPr>
        <p:spPr bwMode="auto">
          <a:xfrm>
            <a:off x="1963418" y="1370567"/>
            <a:ext cx="1439863" cy="1123712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 algn="ctr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ko-KR" altLang="en-US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ea typeface="HY견고딕" pitchFamily="18" charset="-127"/>
              </a:rPr>
              <a:t>시스템</a:t>
            </a:r>
            <a:endParaRPr lang="en-US" altLang="ko-KR" sz="20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ea typeface="HY견고딕" pitchFamily="18" charset="-127"/>
            </a:endParaRPr>
          </a:p>
          <a:p>
            <a:pPr algn="ctr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ko-KR" altLang="en-US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ea typeface="HY견고딕" pitchFamily="18" charset="-127"/>
              </a:rPr>
              <a:t>요구사항</a:t>
            </a:r>
            <a:endParaRPr lang="en-US" altLang="ko-KR" sz="20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ea typeface="HY견고딕" pitchFamily="18" charset="-127"/>
            </a:endParaRPr>
          </a:p>
          <a:p>
            <a:pPr algn="ctr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ko-KR" altLang="en-US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ea typeface="HY견고딕" pitchFamily="18" charset="-127"/>
              </a:rPr>
              <a:t>도</a:t>
            </a:r>
            <a:r>
              <a:rPr lang="ko-KR" altLang="en-US" sz="2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ea typeface="HY견고딕" pitchFamily="18" charset="-127"/>
              </a:rPr>
              <a:t>출</a:t>
            </a:r>
            <a:endParaRPr lang="en-US" altLang="ko-KR" sz="2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ea typeface="HY견고딕" pitchFamily="18" charset="-127"/>
            </a:endParaRPr>
          </a:p>
        </p:txBody>
      </p:sp>
      <p:sp>
        <p:nvSpPr>
          <p:cNvPr id="17" name="Text Box 26"/>
          <p:cNvSpPr txBox="1">
            <a:spLocks noChangeArrowheads="1"/>
          </p:cNvSpPr>
          <p:nvPr/>
        </p:nvSpPr>
        <p:spPr bwMode="auto">
          <a:xfrm>
            <a:off x="1963418" y="3246531"/>
            <a:ext cx="1439863" cy="1123712"/>
          </a:xfrm>
          <a:prstGeom prst="round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 algn="ctr"/>
            <a:r>
              <a:rPr lang="ko-KR" altLang="en-US" sz="2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ea typeface="HY견고딕" pitchFamily="18" charset="-127"/>
              </a:rPr>
              <a:t>검사</a:t>
            </a:r>
            <a:endParaRPr lang="en-US" altLang="ko-KR" sz="2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ea typeface="HY견고딕" pitchFamily="18" charset="-127"/>
            </a:endParaRPr>
          </a:p>
          <a:p>
            <a:pPr algn="ctr"/>
            <a:r>
              <a:rPr lang="ko-KR" altLang="en-US" sz="2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ea typeface="HY견고딕" pitchFamily="18" charset="-127"/>
              </a:rPr>
              <a:t>시스템</a:t>
            </a:r>
            <a:endParaRPr lang="en-US" altLang="ko-KR" sz="2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ea typeface="HY견고딕" pitchFamily="18" charset="-127"/>
            </a:endParaRPr>
          </a:p>
          <a:p>
            <a:pPr algn="ctr"/>
            <a:r>
              <a:rPr lang="ko-KR" altLang="en-US" sz="2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ea typeface="HY견고딕" pitchFamily="18" charset="-127"/>
              </a:rPr>
              <a:t>설</a:t>
            </a:r>
            <a:r>
              <a:rPr lang="ko-KR" altLang="en-US" sz="2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ea typeface="HY견고딕" pitchFamily="18" charset="-127"/>
              </a:rPr>
              <a:t>계</a:t>
            </a:r>
          </a:p>
        </p:txBody>
      </p:sp>
      <p:sp>
        <p:nvSpPr>
          <p:cNvPr id="18" name="Text Box 27"/>
          <p:cNvSpPr txBox="1">
            <a:spLocks noChangeArrowheads="1"/>
          </p:cNvSpPr>
          <p:nvPr/>
        </p:nvSpPr>
        <p:spPr bwMode="auto">
          <a:xfrm>
            <a:off x="1963418" y="5106799"/>
            <a:ext cx="1439863" cy="1123712"/>
          </a:xfrm>
          <a:prstGeom prst="round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 algn="ctr"/>
            <a:r>
              <a:rPr lang="ko-KR" altLang="en-US" sz="2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ea typeface="HY견고딕" pitchFamily="18" charset="-127"/>
              </a:rPr>
              <a:t>검사 </a:t>
            </a:r>
            <a:endParaRPr lang="en-US" altLang="ko-KR" sz="2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ea typeface="HY견고딕" pitchFamily="18" charset="-127"/>
            </a:endParaRPr>
          </a:p>
          <a:p>
            <a:pPr algn="ctr"/>
            <a:r>
              <a:rPr lang="ko-KR" altLang="en-US" sz="2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ea typeface="HY견고딕" pitchFamily="18" charset="-127"/>
              </a:rPr>
              <a:t>시스템</a:t>
            </a:r>
            <a:endParaRPr lang="en-US" altLang="ko-KR" sz="2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ea typeface="HY견고딕" pitchFamily="18" charset="-127"/>
            </a:endParaRPr>
          </a:p>
          <a:p>
            <a:pPr algn="ctr"/>
            <a:r>
              <a:rPr lang="ko-KR" altLang="en-US" sz="2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ea typeface="HY견고딕" pitchFamily="18" charset="-127"/>
              </a:rPr>
              <a:t>개</a:t>
            </a:r>
            <a:r>
              <a:rPr lang="ko-KR" altLang="en-US" sz="2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ea typeface="HY견고딕" pitchFamily="18" charset="-127"/>
              </a:rPr>
              <a:t>발</a:t>
            </a:r>
          </a:p>
        </p:txBody>
      </p:sp>
      <p:sp>
        <p:nvSpPr>
          <p:cNvPr id="23" name="Oval 22"/>
          <p:cNvSpPr/>
          <p:nvPr/>
        </p:nvSpPr>
        <p:spPr>
          <a:xfrm>
            <a:off x="481914" y="1475350"/>
            <a:ext cx="1186248" cy="9144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800" b="1" smtClean="0"/>
              <a:t>1</a:t>
            </a:r>
            <a:r>
              <a:rPr lang="ko-KR" altLang="en-US" sz="1800" b="1" dirty="0" smtClean="0"/>
              <a:t>차년도</a:t>
            </a:r>
            <a:endParaRPr lang="ko-KR" altLang="en-US" sz="1800" b="1" dirty="0"/>
          </a:p>
        </p:txBody>
      </p:sp>
      <p:sp>
        <p:nvSpPr>
          <p:cNvPr id="24" name="Oval 23"/>
          <p:cNvSpPr/>
          <p:nvPr/>
        </p:nvSpPr>
        <p:spPr>
          <a:xfrm>
            <a:off x="481914" y="3351187"/>
            <a:ext cx="1186248" cy="9144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800" b="1" dirty="0"/>
              <a:t>2</a:t>
            </a:r>
            <a:r>
              <a:rPr lang="ko-KR" altLang="en-US" sz="1800" b="1" dirty="0" smtClean="0"/>
              <a:t>차년도</a:t>
            </a:r>
            <a:endParaRPr lang="ko-KR" altLang="en-US" sz="1800" b="1" dirty="0"/>
          </a:p>
        </p:txBody>
      </p:sp>
      <p:sp>
        <p:nvSpPr>
          <p:cNvPr id="25" name="Oval 24"/>
          <p:cNvSpPr/>
          <p:nvPr/>
        </p:nvSpPr>
        <p:spPr>
          <a:xfrm>
            <a:off x="481914" y="5212017"/>
            <a:ext cx="1186248" cy="9144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800" b="1" dirty="0" smtClean="0"/>
              <a:t>3</a:t>
            </a:r>
            <a:r>
              <a:rPr lang="ko-KR" altLang="en-US" sz="1800" b="1" dirty="0" smtClean="0"/>
              <a:t>차년도</a:t>
            </a:r>
            <a:endParaRPr lang="ko-KR" altLang="en-US" sz="1800" b="1" dirty="0"/>
          </a:p>
        </p:txBody>
      </p:sp>
      <p:sp>
        <p:nvSpPr>
          <p:cNvPr id="26" name="Rounded Rectangle 25"/>
          <p:cNvSpPr/>
          <p:nvPr/>
        </p:nvSpPr>
        <p:spPr>
          <a:xfrm>
            <a:off x="4098731" y="1358434"/>
            <a:ext cx="1380037" cy="114137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ko-KR" altLang="en-US" sz="1800" dirty="0" smtClean="0"/>
              <a:t>시나리오</a:t>
            </a:r>
            <a:endParaRPr lang="en-US" altLang="ko-KR" sz="1800" dirty="0" smtClean="0"/>
          </a:p>
          <a:p>
            <a:pPr algn="ctr">
              <a:lnSpc>
                <a:spcPct val="110000"/>
              </a:lnSpc>
            </a:pPr>
            <a:r>
              <a:rPr lang="ko-KR" altLang="en-US" sz="1800" dirty="0" smtClean="0"/>
              <a:t>국제표준</a:t>
            </a:r>
            <a:endParaRPr lang="en-US" altLang="ko-KR" sz="1800" dirty="0" smtClean="0"/>
          </a:p>
          <a:p>
            <a:pPr algn="ctr">
              <a:lnSpc>
                <a:spcPct val="110000"/>
              </a:lnSpc>
            </a:pPr>
            <a:r>
              <a:rPr lang="ko-KR" altLang="en-US" sz="1800" dirty="0" smtClean="0"/>
              <a:t>분석</a:t>
            </a:r>
            <a:endParaRPr lang="ko-KR" altLang="en-US" sz="1800" dirty="0"/>
          </a:p>
        </p:txBody>
      </p:sp>
      <p:sp>
        <p:nvSpPr>
          <p:cNvPr id="27" name="Rounded Rectangle 26"/>
          <p:cNvSpPr/>
          <p:nvPr/>
        </p:nvSpPr>
        <p:spPr>
          <a:xfrm>
            <a:off x="6355292" y="1358434"/>
            <a:ext cx="1975855" cy="114137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ko-KR" altLang="en-US" sz="1800" dirty="0" smtClean="0"/>
              <a:t>시스템</a:t>
            </a:r>
            <a:r>
              <a:rPr lang="en-US" altLang="ko-KR" sz="1800" dirty="0"/>
              <a:t> </a:t>
            </a:r>
            <a:r>
              <a:rPr lang="ko-KR" altLang="en-US" sz="1800" dirty="0" smtClean="0"/>
              <a:t>요구사항</a:t>
            </a:r>
            <a:endParaRPr lang="en-US" altLang="ko-KR" sz="1800" dirty="0" smtClean="0"/>
          </a:p>
          <a:p>
            <a:pPr algn="ctr">
              <a:lnSpc>
                <a:spcPct val="110000"/>
              </a:lnSpc>
            </a:pPr>
            <a:r>
              <a:rPr lang="ko-KR" altLang="en-US" sz="1800" dirty="0" smtClean="0"/>
              <a:t>도출 </a:t>
            </a:r>
            <a:r>
              <a:rPr lang="en-US" altLang="ko-KR" sz="1800" dirty="0" smtClean="0"/>
              <a:t>(UML)</a:t>
            </a:r>
            <a:endParaRPr lang="ko-KR" altLang="en-US" sz="1800" dirty="0"/>
          </a:p>
        </p:txBody>
      </p:sp>
      <p:sp>
        <p:nvSpPr>
          <p:cNvPr id="28" name="Rounded Rectangle 27"/>
          <p:cNvSpPr/>
          <p:nvPr/>
        </p:nvSpPr>
        <p:spPr>
          <a:xfrm>
            <a:off x="4061660" y="3101546"/>
            <a:ext cx="1726657" cy="145649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ko-KR" altLang="en-US" sz="1800" dirty="0" smtClean="0"/>
              <a:t>검사절차</a:t>
            </a:r>
            <a:endParaRPr lang="en-US" altLang="ko-KR" sz="1800" dirty="0" smtClean="0"/>
          </a:p>
          <a:p>
            <a:pPr algn="ctr">
              <a:lnSpc>
                <a:spcPct val="110000"/>
              </a:lnSpc>
            </a:pPr>
            <a:r>
              <a:rPr lang="ko-KR" altLang="en-US" sz="1800" dirty="0" smtClean="0"/>
              <a:t>검사알고리즘</a:t>
            </a:r>
            <a:endParaRPr lang="en-US" altLang="ko-KR" sz="1800" dirty="0" smtClean="0"/>
          </a:p>
          <a:p>
            <a:pPr algn="ctr">
              <a:lnSpc>
                <a:spcPct val="110000"/>
              </a:lnSpc>
            </a:pPr>
            <a:r>
              <a:rPr lang="ko-KR" altLang="en-US" sz="1800" dirty="0" smtClean="0"/>
              <a:t>검사시스</a:t>
            </a:r>
            <a:r>
              <a:rPr lang="ko-KR" altLang="en-US" sz="1800" dirty="0"/>
              <a:t>템</a:t>
            </a:r>
            <a:endParaRPr lang="en-US" altLang="ko-KR" sz="1800" dirty="0" smtClean="0"/>
          </a:p>
          <a:p>
            <a:pPr algn="ctr">
              <a:lnSpc>
                <a:spcPct val="110000"/>
              </a:lnSpc>
            </a:pPr>
            <a:r>
              <a:rPr lang="ko-KR" altLang="en-US" sz="1800" dirty="0" smtClean="0"/>
              <a:t>설</a:t>
            </a:r>
            <a:r>
              <a:rPr lang="ko-KR" altLang="en-US" sz="1800" dirty="0"/>
              <a:t>계</a:t>
            </a:r>
            <a:endParaRPr lang="ko-KR" altLang="en-US" sz="1800" dirty="0"/>
          </a:p>
        </p:txBody>
      </p:sp>
      <p:sp>
        <p:nvSpPr>
          <p:cNvPr id="29" name="Rounded Rectangle 28"/>
          <p:cNvSpPr/>
          <p:nvPr/>
        </p:nvSpPr>
        <p:spPr>
          <a:xfrm>
            <a:off x="6604490" y="3319908"/>
            <a:ext cx="1726657" cy="101976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ko-KR" altLang="en-US" sz="1800" dirty="0" smtClean="0"/>
              <a:t>검사시스템</a:t>
            </a:r>
            <a:endParaRPr lang="en-US" altLang="ko-KR" sz="1800" dirty="0" smtClean="0"/>
          </a:p>
          <a:p>
            <a:pPr algn="ctr">
              <a:lnSpc>
                <a:spcPct val="110000"/>
              </a:lnSpc>
            </a:pPr>
            <a:r>
              <a:rPr lang="en-US" altLang="ko-KR" sz="1800" dirty="0" smtClean="0"/>
              <a:t>UML </a:t>
            </a:r>
            <a:r>
              <a:rPr lang="ko-KR" altLang="en-US" sz="1800" dirty="0" smtClean="0"/>
              <a:t>모델구축</a:t>
            </a:r>
            <a:endParaRPr lang="ko-KR" altLang="en-US" sz="1800" dirty="0"/>
          </a:p>
        </p:txBody>
      </p:sp>
      <p:sp>
        <p:nvSpPr>
          <p:cNvPr id="30" name="Rounded Rectangle 29"/>
          <p:cNvSpPr/>
          <p:nvPr/>
        </p:nvSpPr>
        <p:spPr>
          <a:xfrm>
            <a:off x="4065780" y="5137875"/>
            <a:ext cx="1079560" cy="115639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ko-KR" altLang="en-US" sz="1800" dirty="0" smtClean="0"/>
              <a:t>검사</a:t>
            </a:r>
            <a:endParaRPr lang="en-US" altLang="ko-KR" sz="1800" dirty="0" smtClean="0"/>
          </a:p>
          <a:p>
            <a:pPr algn="ctr">
              <a:lnSpc>
                <a:spcPct val="110000"/>
              </a:lnSpc>
            </a:pPr>
            <a:r>
              <a:rPr lang="ko-KR" altLang="en-US" sz="1800" dirty="0" smtClean="0"/>
              <a:t>시스템</a:t>
            </a:r>
            <a:endParaRPr lang="en-US" altLang="ko-KR" sz="1800" dirty="0" smtClean="0"/>
          </a:p>
          <a:p>
            <a:pPr algn="ctr">
              <a:lnSpc>
                <a:spcPct val="110000"/>
              </a:lnSpc>
            </a:pPr>
            <a:r>
              <a:rPr lang="ko-KR" altLang="en-US" sz="1800" dirty="0" smtClean="0"/>
              <a:t>구</a:t>
            </a:r>
            <a:r>
              <a:rPr lang="ko-KR" altLang="en-US" sz="1800" dirty="0"/>
              <a:t>현</a:t>
            </a:r>
            <a:endParaRPr lang="ko-KR" altLang="en-US" sz="1800" dirty="0"/>
          </a:p>
        </p:txBody>
      </p:sp>
      <p:sp>
        <p:nvSpPr>
          <p:cNvPr id="31" name="Rounded Rectangle 30"/>
          <p:cNvSpPr/>
          <p:nvPr/>
        </p:nvSpPr>
        <p:spPr>
          <a:xfrm>
            <a:off x="5745898" y="5137875"/>
            <a:ext cx="1079560" cy="115639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ko-KR" altLang="en-US" sz="1800" dirty="0" smtClean="0"/>
              <a:t>검사</a:t>
            </a:r>
            <a:endParaRPr lang="en-US" altLang="ko-KR" sz="1800" dirty="0" smtClean="0"/>
          </a:p>
          <a:p>
            <a:pPr algn="ctr">
              <a:lnSpc>
                <a:spcPct val="110000"/>
              </a:lnSpc>
            </a:pPr>
            <a:r>
              <a:rPr lang="ko-KR" altLang="en-US" sz="1800" dirty="0" smtClean="0"/>
              <a:t>시스템</a:t>
            </a:r>
            <a:endParaRPr lang="en-US" altLang="ko-KR" sz="1800" dirty="0" smtClean="0"/>
          </a:p>
          <a:p>
            <a:pPr algn="ctr">
              <a:lnSpc>
                <a:spcPct val="110000"/>
              </a:lnSpc>
            </a:pPr>
            <a:r>
              <a:rPr lang="ko-KR" altLang="en-US" sz="1800" dirty="0" smtClean="0"/>
              <a:t>테스</a:t>
            </a:r>
            <a:r>
              <a:rPr lang="ko-KR" altLang="en-US" sz="1800" dirty="0"/>
              <a:t>트</a:t>
            </a:r>
            <a:endParaRPr lang="ko-KR" altLang="en-US" sz="1800" dirty="0"/>
          </a:p>
        </p:txBody>
      </p:sp>
      <p:sp>
        <p:nvSpPr>
          <p:cNvPr id="32" name="Rounded Rectangle 31"/>
          <p:cNvSpPr/>
          <p:nvPr/>
        </p:nvSpPr>
        <p:spPr>
          <a:xfrm>
            <a:off x="7434253" y="5137875"/>
            <a:ext cx="1079560" cy="115639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ko-KR" altLang="en-US" sz="1800" dirty="0" smtClean="0"/>
              <a:t>검사</a:t>
            </a:r>
            <a:endParaRPr lang="en-US" altLang="ko-KR" sz="1800" dirty="0" smtClean="0"/>
          </a:p>
          <a:p>
            <a:pPr algn="ctr">
              <a:lnSpc>
                <a:spcPct val="110000"/>
              </a:lnSpc>
            </a:pPr>
            <a:r>
              <a:rPr lang="ko-KR" altLang="en-US" sz="1800" dirty="0" smtClean="0"/>
              <a:t>시스템</a:t>
            </a:r>
            <a:endParaRPr lang="en-US" altLang="ko-KR" sz="1800" dirty="0" smtClean="0"/>
          </a:p>
          <a:p>
            <a:pPr algn="ctr">
              <a:lnSpc>
                <a:spcPct val="110000"/>
              </a:lnSpc>
            </a:pPr>
            <a:r>
              <a:rPr lang="ko-KR" altLang="en-US" sz="1800" dirty="0" smtClean="0"/>
              <a:t>적</a:t>
            </a:r>
            <a:r>
              <a:rPr lang="ko-KR" altLang="en-US" sz="1800" dirty="0"/>
              <a:t>용</a:t>
            </a:r>
            <a:endParaRPr lang="ko-KR" altLang="en-US" sz="1800" dirty="0"/>
          </a:p>
        </p:txBody>
      </p:sp>
      <p:sp>
        <p:nvSpPr>
          <p:cNvPr id="33" name="Right Arrow 32"/>
          <p:cNvSpPr/>
          <p:nvPr/>
        </p:nvSpPr>
        <p:spPr>
          <a:xfrm>
            <a:off x="5702647" y="1679968"/>
            <a:ext cx="523680" cy="445625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endParaRPr lang="ko-KR" altLang="en-US" sz="1800"/>
          </a:p>
        </p:txBody>
      </p:sp>
      <p:sp>
        <p:nvSpPr>
          <p:cNvPr id="34" name="Right Arrow 33"/>
          <p:cNvSpPr/>
          <p:nvPr/>
        </p:nvSpPr>
        <p:spPr>
          <a:xfrm>
            <a:off x="5939285" y="3606980"/>
            <a:ext cx="523680" cy="445625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endParaRPr lang="ko-KR" altLang="en-US" sz="1800"/>
          </a:p>
        </p:txBody>
      </p:sp>
      <p:sp>
        <p:nvSpPr>
          <p:cNvPr id="37" name="Right Arrow 36"/>
          <p:cNvSpPr/>
          <p:nvPr/>
        </p:nvSpPr>
        <p:spPr>
          <a:xfrm>
            <a:off x="5178967" y="5517048"/>
            <a:ext cx="523680" cy="445625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endParaRPr lang="ko-KR" altLang="en-US" sz="1800"/>
          </a:p>
        </p:txBody>
      </p:sp>
      <p:sp>
        <p:nvSpPr>
          <p:cNvPr id="38" name="Right Arrow 37"/>
          <p:cNvSpPr/>
          <p:nvPr/>
        </p:nvSpPr>
        <p:spPr>
          <a:xfrm>
            <a:off x="6862529" y="5493260"/>
            <a:ext cx="523680" cy="445625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endParaRPr lang="ko-KR" altLang="en-US" sz="1800"/>
          </a:p>
        </p:txBody>
      </p:sp>
      <p:sp>
        <p:nvSpPr>
          <p:cNvPr id="39" name="Down Arrow 38"/>
          <p:cNvSpPr/>
          <p:nvPr/>
        </p:nvSpPr>
        <p:spPr>
          <a:xfrm>
            <a:off x="2473284" y="2683292"/>
            <a:ext cx="420130" cy="410642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Down Arrow 39"/>
          <p:cNvSpPr/>
          <p:nvPr/>
        </p:nvSpPr>
        <p:spPr>
          <a:xfrm>
            <a:off x="2473284" y="4558504"/>
            <a:ext cx="420130" cy="4106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634059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b="1" smtClean="0">
                <a:solidFill>
                  <a:schemeClr val="tx1"/>
                </a:solidFill>
              </a:rPr>
              <a:pPr/>
              <a:t>34</a:t>
            </a:fld>
            <a:endParaRPr kumimoji="0" lang="en-US" b="1" dirty="0">
              <a:solidFill>
                <a:schemeClr val="tx1"/>
              </a:solidFill>
            </a:endParaRPr>
          </a:p>
        </p:txBody>
      </p:sp>
      <p:sp>
        <p:nvSpPr>
          <p:cNvPr id="15" name="제목 7"/>
          <p:cNvSpPr>
            <a:spLocks noGrp="1"/>
          </p:cNvSpPr>
          <p:nvPr>
            <p:ph type="title"/>
          </p:nvPr>
        </p:nvSpPr>
        <p:spPr>
          <a:xfrm>
            <a:off x="457200" y="248020"/>
            <a:ext cx="8229600" cy="568741"/>
          </a:xfrm>
        </p:spPr>
        <p:txBody>
          <a:bodyPr>
            <a:noAutofit/>
          </a:bodyPr>
          <a:lstStyle/>
          <a:p>
            <a:pPr algn="l"/>
            <a:r>
              <a:rPr lang="ko-KR" altLang="en-US" sz="3200" dirty="0" smtClean="0"/>
              <a:t>사업성과물</a:t>
            </a:r>
            <a:endParaRPr lang="ko-KR" altLang="en-US" sz="3200" dirty="0"/>
          </a:p>
        </p:txBody>
      </p:sp>
      <p:graphicFrame>
        <p:nvGraphicFramePr>
          <p:cNvPr id="33" name="표 32"/>
          <p:cNvGraphicFramePr>
            <a:graphicFrameLocks noGrp="1"/>
          </p:cNvGraphicFramePr>
          <p:nvPr/>
        </p:nvGraphicFramePr>
        <p:xfrm>
          <a:off x="617991" y="1210566"/>
          <a:ext cx="7922328" cy="5234624"/>
        </p:xfrm>
        <a:graphic>
          <a:graphicData uri="http://schemas.openxmlformats.org/drawingml/2006/table">
            <a:tbl>
              <a:tblPr/>
              <a:tblGrid>
                <a:gridCol w="447041"/>
                <a:gridCol w="1791270"/>
                <a:gridCol w="2153178"/>
                <a:gridCol w="1894672"/>
                <a:gridCol w="1636167"/>
              </a:tblGrid>
              <a:tr h="45955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+mn-lt"/>
                        </a:rPr>
                        <a:t>번호</a:t>
                      </a:r>
                    </a:p>
                  </a:txBody>
                  <a:tcPr marL="13474" marR="13474" marT="13474" marB="1347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+mn-lt"/>
                        </a:rPr>
                        <a:t>사업 성과물명 </a:t>
                      </a:r>
                    </a:p>
                  </a:txBody>
                  <a:tcPr marL="13474" marR="13474" marT="13474" marB="1347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+mn-lt"/>
                        </a:rPr>
                        <a:t>형태 </a:t>
                      </a:r>
                    </a:p>
                  </a:txBody>
                  <a:tcPr marL="13474" marR="13474" marT="13474" marB="1347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+mn-lt"/>
                        </a:rPr>
                        <a:t>성과물 발생 예상일</a:t>
                      </a:r>
                      <a:r>
                        <a:rPr lang="ko-KR" altLang="en-US" sz="1400" b="1" baseline="300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 </a:t>
                      </a:r>
                      <a:endParaRPr lang="ko-KR" altLang="en-US" sz="14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3474" marR="13474" marT="13474" marB="1347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+mn-lt"/>
                        </a:rPr>
                        <a:t>비고</a:t>
                      </a:r>
                    </a:p>
                  </a:txBody>
                  <a:tcPr marL="13474" marR="13474" marT="13474" marB="1347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79052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1</a:t>
                      </a:r>
                      <a:endParaRPr lang="en-US" sz="14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3474" marR="13474" marT="13474" marB="1347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 err="1">
                          <a:solidFill>
                            <a:srgbClr val="000000"/>
                          </a:solidFill>
                          <a:latin typeface="+mn-lt"/>
                        </a:rPr>
                        <a:t>상호운용성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lt"/>
                        </a:rPr>
                        <a:t> 표준 및 </a:t>
                      </a:r>
                      <a:endParaRPr lang="en-US" altLang="ko-KR" sz="1400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인증동향 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lt"/>
                        </a:rPr>
                        <a:t>조사</a:t>
                      </a:r>
                    </a:p>
                  </a:txBody>
                  <a:tcPr marL="13474" marR="13474" marT="13474" marB="1347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lt"/>
                        </a:rPr>
                        <a:t>조사보고서</a:t>
                      </a:r>
                    </a:p>
                  </a:txBody>
                  <a:tcPr marL="13474" marR="13474" marT="13474" marB="1347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2012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년 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12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월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,</a:t>
                      </a:r>
                      <a:endParaRPr lang="ko-KR" altLang="en-US" sz="14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2013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년 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12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월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,</a:t>
                      </a:r>
                      <a:endParaRPr lang="ko-KR" altLang="en-US" sz="14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2014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년 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12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월</a:t>
                      </a:r>
                      <a:endParaRPr lang="ko-KR" altLang="en-US" sz="14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3474" marR="13474" marT="13474" marB="1347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lt"/>
                        </a:rPr>
                        <a:t>주관기관 </a:t>
                      </a:r>
                    </a:p>
                  </a:txBody>
                  <a:tcPr marL="13474" marR="13474" marT="13474" marB="1347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76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2</a:t>
                      </a:r>
                      <a:endParaRPr lang="en-US" sz="14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3474" marR="13474" marT="13474" marB="1347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lt"/>
                        </a:rPr>
                        <a:t>직류충전장치 </a:t>
                      </a:r>
                      <a:endParaRPr lang="en-US" altLang="ko-KR" sz="1400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성능평가 설비 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lt"/>
                        </a:rPr>
                        <a:t>구축</a:t>
                      </a:r>
                    </a:p>
                  </a:txBody>
                  <a:tcPr marL="13474" marR="13474" marT="13474" marB="1347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lt"/>
                        </a:rPr>
                        <a:t>시험평가 설비 및 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lt"/>
                        </a:rPr>
                        <a:t>관련 기술문서</a:t>
                      </a:r>
                    </a:p>
                  </a:txBody>
                  <a:tcPr marL="13474" marR="13474" marT="13474" marB="1347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2012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년 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12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월</a:t>
                      </a:r>
                      <a:endParaRPr lang="ko-KR" altLang="en-US" sz="14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3474" marR="13474" marT="13474" marB="1347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lt"/>
                        </a:rPr>
                        <a:t>주관기관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lt"/>
                        </a:rPr>
                        <a:t>참여기관 </a:t>
                      </a:r>
                    </a:p>
                  </a:txBody>
                  <a:tcPr marL="13474" marR="13474" marT="13474" marB="1347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76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3</a:t>
                      </a:r>
                      <a:endParaRPr lang="en-US" sz="14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3474" marR="13474" marT="13474" marB="1347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lt"/>
                        </a:rPr>
                        <a:t>직류충전장치 </a:t>
                      </a:r>
                      <a:endParaRPr lang="en-US" altLang="ko-KR" sz="1400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전자파시험설비구축</a:t>
                      </a:r>
                      <a:endParaRPr lang="ko-KR" altLang="en-US" sz="14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3474" marR="13474" marT="13474" marB="1347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>
                          <a:solidFill>
                            <a:srgbClr val="000000"/>
                          </a:solidFill>
                          <a:latin typeface="+mn-lt"/>
                        </a:rPr>
                        <a:t>시험평가 설비 및 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>
                          <a:solidFill>
                            <a:srgbClr val="000000"/>
                          </a:solidFill>
                          <a:latin typeface="+mn-lt"/>
                        </a:rPr>
                        <a:t>관련 기술문서</a:t>
                      </a:r>
                    </a:p>
                  </a:txBody>
                  <a:tcPr marL="13474" marR="13474" marT="13474" marB="1347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2012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년 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12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월</a:t>
                      </a:r>
                      <a:endParaRPr lang="ko-KR" altLang="en-US" sz="14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3474" marR="13474" marT="13474" marB="1347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lt"/>
                        </a:rPr>
                        <a:t>주관기관</a:t>
                      </a:r>
                    </a:p>
                  </a:txBody>
                  <a:tcPr marL="13474" marR="13474" marT="13474" marB="1347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052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4</a:t>
                      </a:r>
                      <a:endParaRPr lang="en-US" sz="14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3474" marR="13474" marT="13474" marB="1347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 err="1">
                          <a:solidFill>
                            <a:srgbClr val="000000"/>
                          </a:solidFill>
                          <a:latin typeface="+mn-lt"/>
                        </a:rPr>
                        <a:t>전기차와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lt"/>
                        </a:rPr>
                        <a:t> 충전장치간 </a:t>
                      </a:r>
                      <a:r>
                        <a:rPr lang="ko-KR" altLang="en-US" sz="1400" dirty="0" err="1">
                          <a:solidFill>
                            <a:srgbClr val="000000"/>
                          </a:solidFill>
                          <a:latin typeface="+mn-lt"/>
                        </a:rPr>
                        <a:t>상호운용성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lt"/>
                        </a:rPr>
                        <a:t> 시험인증 설비구축</a:t>
                      </a:r>
                    </a:p>
                  </a:txBody>
                  <a:tcPr marL="13474" marR="13474" marT="13474" marB="1347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>
                          <a:solidFill>
                            <a:srgbClr val="000000"/>
                          </a:solidFill>
                          <a:latin typeface="+mn-lt"/>
                        </a:rPr>
                        <a:t>시험평가 설비 및 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>
                          <a:solidFill>
                            <a:srgbClr val="000000"/>
                          </a:solidFill>
                          <a:latin typeface="+mn-lt"/>
                        </a:rPr>
                        <a:t>관련 기술문서</a:t>
                      </a:r>
                    </a:p>
                  </a:txBody>
                  <a:tcPr marL="13474" marR="13474" marT="13474" marB="1347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2013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년 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12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월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,</a:t>
                      </a:r>
                      <a:endParaRPr lang="ko-KR" altLang="en-US" sz="14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2014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년 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12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월</a:t>
                      </a:r>
                      <a:endParaRPr lang="ko-KR" altLang="en-US" sz="14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3474" marR="13474" marT="13474" marB="1347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lt"/>
                        </a:rPr>
                        <a:t>주관기관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lt"/>
                        </a:rPr>
                        <a:t>참여기관</a:t>
                      </a:r>
                    </a:p>
                  </a:txBody>
                  <a:tcPr marL="13474" marR="13474" marT="13474" marB="1347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052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5</a:t>
                      </a:r>
                      <a:endParaRPr lang="en-US" sz="14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3474" marR="13474" marT="13474" marB="1347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 err="1">
                          <a:solidFill>
                            <a:srgbClr val="000000"/>
                          </a:solidFill>
                          <a:latin typeface="+mn-lt"/>
                        </a:rPr>
                        <a:t>충전장치와그리드간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ko-KR" altLang="en-US" sz="1400" dirty="0" err="1">
                          <a:solidFill>
                            <a:srgbClr val="000000"/>
                          </a:solidFill>
                          <a:latin typeface="+mn-lt"/>
                        </a:rPr>
                        <a:t>상호운용성시험인증시스템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lt"/>
                        </a:rPr>
                        <a:t> 구축</a:t>
                      </a:r>
                    </a:p>
                  </a:txBody>
                  <a:tcPr marL="13474" marR="13474" marT="13474" marB="1347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>
                          <a:solidFill>
                            <a:srgbClr val="000000"/>
                          </a:solidFill>
                          <a:latin typeface="+mn-lt"/>
                        </a:rPr>
                        <a:t>시험평가 설비 및 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>
                          <a:solidFill>
                            <a:srgbClr val="000000"/>
                          </a:solidFill>
                          <a:latin typeface="+mn-lt"/>
                        </a:rPr>
                        <a:t>관련 기술문서</a:t>
                      </a:r>
                    </a:p>
                  </a:txBody>
                  <a:tcPr marL="13474" marR="13474" marT="13474" marB="1347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2012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년 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12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월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,</a:t>
                      </a:r>
                      <a:endParaRPr lang="ko-KR" altLang="en-US" sz="14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2013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년 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12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월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,</a:t>
                      </a:r>
                      <a:endParaRPr lang="ko-KR" altLang="en-US" sz="14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2014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년 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12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월</a:t>
                      </a:r>
                      <a:endParaRPr lang="ko-KR" altLang="en-US" sz="14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3474" marR="13474" marT="13474" marB="1347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lt"/>
                        </a:rPr>
                        <a:t>주관기관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lt"/>
                        </a:rPr>
                        <a:t>참여기관</a:t>
                      </a:r>
                    </a:p>
                  </a:txBody>
                  <a:tcPr marL="13474" marR="13474" marT="13474" marB="1347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052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6</a:t>
                      </a:r>
                      <a:endParaRPr lang="en-US" sz="14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3474" marR="13474" marT="13474" marB="1347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 err="1">
                          <a:solidFill>
                            <a:srgbClr val="000000"/>
                          </a:solidFill>
                          <a:latin typeface="+mn-lt"/>
                        </a:rPr>
                        <a:t>전기차와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ko-KR" altLang="en-US" sz="1400" dirty="0" err="1">
                          <a:solidFill>
                            <a:srgbClr val="000000"/>
                          </a:solidFill>
                          <a:latin typeface="+mn-lt"/>
                        </a:rPr>
                        <a:t>그리드간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ko-KR" altLang="en-US" sz="1400" dirty="0" err="1">
                          <a:solidFill>
                            <a:srgbClr val="000000"/>
                          </a:solidFill>
                          <a:latin typeface="+mn-lt"/>
                        </a:rPr>
                        <a:t>상호운용성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lt"/>
                        </a:rPr>
                        <a:t> 시험시스템 구축</a:t>
                      </a:r>
                    </a:p>
                  </a:txBody>
                  <a:tcPr marL="13474" marR="13474" marT="13474" marB="1347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>
                          <a:solidFill>
                            <a:srgbClr val="000000"/>
                          </a:solidFill>
                          <a:latin typeface="+mn-lt"/>
                        </a:rPr>
                        <a:t>시험평가 설비 및 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>
                          <a:solidFill>
                            <a:srgbClr val="000000"/>
                          </a:solidFill>
                          <a:latin typeface="+mn-lt"/>
                        </a:rPr>
                        <a:t>관련 기술문서</a:t>
                      </a:r>
                    </a:p>
                  </a:txBody>
                  <a:tcPr marL="13474" marR="13474" marT="13474" marB="1347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2012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년 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12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월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,</a:t>
                      </a:r>
                      <a:endParaRPr lang="ko-KR" altLang="en-US" sz="14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2013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년 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12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월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,</a:t>
                      </a:r>
                      <a:endParaRPr lang="ko-KR" altLang="en-US" sz="14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2014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년 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12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월</a:t>
                      </a:r>
                      <a:endParaRPr lang="ko-KR" altLang="en-US" sz="14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3474" marR="13474" marT="13474" marB="1347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lt"/>
                        </a:rPr>
                        <a:t>주관기관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lt"/>
                        </a:rPr>
                        <a:t>참여기관</a:t>
                      </a:r>
                    </a:p>
                  </a:txBody>
                  <a:tcPr marL="13474" marR="13474" marT="13474" marB="1347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76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7</a:t>
                      </a:r>
                      <a:endParaRPr lang="en-US" sz="14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3474" marR="13474" marT="13474" marB="1347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>
                          <a:solidFill>
                            <a:srgbClr val="000000"/>
                          </a:solidFill>
                          <a:latin typeface="+mn-lt"/>
                        </a:rPr>
                        <a:t>구축된 시험인증</a:t>
                      </a: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>
                          <a:solidFill>
                            <a:srgbClr val="000000"/>
                          </a:solidFill>
                          <a:latin typeface="+mn-lt"/>
                        </a:rPr>
                        <a:t>설비 시험기관 지정</a:t>
                      </a:r>
                    </a:p>
                  </a:txBody>
                  <a:tcPr marL="13474" marR="13474" marT="13474" marB="1347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lt"/>
                        </a:rPr>
                        <a:t>시험기관 지정서 </a:t>
                      </a:r>
                    </a:p>
                  </a:txBody>
                  <a:tcPr marL="13474" marR="13474" marT="13474" marB="1347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2014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년 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12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월</a:t>
                      </a:r>
                      <a:endParaRPr lang="ko-KR" altLang="en-US" sz="14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3474" marR="13474" marT="13474" marB="1347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lt"/>
                        </a:rPr>
                        <a:t>주관기관</a:t>
                      </a:r>
                    </a:p>
                  </a:txBody>
                  <a:tcPr marL="13474" marR="13474" marT="13474" marB="1347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제목 7"/>
          <p:cNvSpPr>
            <a:spLocks noGrp="1"/>
          </p:cNvSpPr>
          <p:nvPr>
            <p:ph type="title"/>
          </p:nvPr>
        </p:nvSpPr>
        <p:spPr>
          <a:xfrm>
            <a:off x="457200" y="248020"/>
            <a:ext cx="8229600" cy="568741"/>
          </a:xfrm>
        </p:spPr>
        <p:txBody>
          <a:bodyPr>
            <a:noAutofit/>
          </a:bodyPr>
          <a:lstStyle/>
          <a:p>
            <a:pPr algn="l"/>
            <a:r>
              <a:rPr lang="ko-KR" altLang="en-US" sz="3200" dirty="0" smtClean="0"/>
              <a:t>사업추진체계</a:t>
            </a:r>
            <a:endParaRPr lang="ko-KR" altLang="en-US" sz="3200" dirty="0"/>
          </a:p>
        </p:txBody>
      </p:sp>
      <p:pic>
        <p:nvPicPr>
          <p:cNvPr id="1372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3413" y="1138335"/>
            <a:ext cx="7877175" cy="5457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553200" y="6338456"/>
            <a:ext cx="2133600" cy="365125"/>
          </a:xfrm>
        </p:spPr>
        <p:txBody>
          <a:bodyPr/>
          <a:lstStyle/>
          <a:p>
            <a:fld id="{D5BBC35B-A44B-4119-B8DA-DE9E3DFADA20}" type="slidenum">
              <a:rPr kumimoji="0" lang="en-US" b="1" smtClean="0">
                <a:solidFill>
                  <a:schemeClr val="tx1"/>
                </a:solidFill>
              </a:rPr>
              <a:pPr/>
              <a:t>35</a:t>
            </a:fld>
            <a:endParaRPr kumimoji="0"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b="1" smtClean="0">
                <a:solidFill>
                  <a:schemeClr val="tx1"/>
                </a:solidFill>
              </a:rPr>
              <a:pPr/>
              <a:t>36</a:t>
            </a:fld>
            <a:endParaRPr kumimoji="0" lang="en-US" b="1" dirty="0">
              <a:solidFill>
                <a:schemeClr val="tx1"/>
              </a:solidFill>
            </a:endParaRPr>
          </a:p>
        </p:txBody>
      </p:sp>
      <p:sp>
        <p:nvSpPr>
          <p:cNvPr id="15" name="제목 7"/>
          <p:cNvSpPr>
            <a:spLocks noGrp="1"/>
          </p:cNvSpPr>
          <p:nvPr>
            <p:ph type="title"/>
          </p:nvPr>
        </p:nvSpPr>
        <p:spPr>
          <a:xfrm>
            <a:off x="457200" y="248020"/>
            <a:ext cx="8229600" cy="568741"/>
          </a:xfrm>
        </p:spPr>
        <p:txBody>
          <a:bodyPr>
            <a:noAutofit/>
          </a:bodyPr>
          <a:lstStyle/>
          <a:p>
            <a:pPr algn="l"/>
            <a:r>
              <a:rPr lang="ko-KR" altLang="en-US" sz="3200" dirty="0" smtClean="0"/>
              <a:t>사업추진 전략</a:t>
            </a:r>
            <a:endParaRPr lang="ko-KR" altLang="en-US" sz="3200" dirty="0"/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481186" y="1227599"/>
            <a:ext cx="8345010" cy="521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lvl="1">
              <a:lnSpc>
                <a:spcPct val="110000"/>
              </a:lnSpc>
            </a:pPr>
            <a:r>
              <a:rPr lang="ko-KR" altLang="en-US" sz="1600" b="1" dirty="0" smtClean="0">
                <a:solidFill>
                  <a:schemeClr val="tx1"/>
                </a:solidFill>
                <a:latin typeface="+mj-ea"/>
                <a:ea typeface="+mj-ea"/>
              </a:rPr>
              <a:t>□  컨소시엄 구성 및 역할분담</a:t>
            </a:r>
            <a:r>
              <a:rPr lang="ko-KR" altLang="en-US" sz="1600" b="1" dirty="0" smtClean="0">
                <a:solidFill>
                  <a:schemeClr val="tx1"/>
                </a:solidFill>
                <a:latin typeface="+mj-ea"/>
                <a:ea typeface="+mj-ea"/>
                <a:sym typeface="Wingdings" pitchFamily="2" charset="2"/>
              </a:rPr>
              <a:t> </a:t>
            </a:r>
            <a:endParaRPr lang="en-US" altLang="ko-KR" sz="1600" b="1" dirty="0" smtClean="0">
              <a:solidFill>
                <a:schemeClr val="tx1"/>
              </a:solidFill>
              <a:latin typeface="+mj-ea"/>
              <a:ea typeface="+mj-ea"/>
              <a:sym typeface="Wingdings" pitchFamily="2" charset="2"/>
            </a:endParaRPr>
          </a:p>
          <a:p>
            <a:pPr marL="0" lvl="1">
              <a:lnSpc>
                <a:spcPct val="110000"/>
              </a:lnSpc>
            </a:pPr>
            <a:r>
              <a:rPr lang="en-US" altLang="ko-KR" sz="1600" b="1" dirty="0" smtClean="0">
                <a:solidFill>
                  <a:schemeClr val="tx1"/>
                </a:solidFill>
                <a:latin typeface="+mj-ea"/>
                <a:ea typeface="+mj-ea"/>
              </a:rPr>
              <a:t>    - </a:t>
            </a:r>
            <a:r>
              <a:rPr lang="ko-KR" altLang="en-US" sz="1600" b="1" dirty="0" smtClean="0">
                <a:solidFill>
                  <a:schemeClr val="tx1"/>
                </a:solidFill>
                <a:latin typeface="+mj-ea"/>
                <a:ea typeface="+mj-ea"/>
              </a:rPr>
              <a:t>주관기관</a:t>
            </a:r>
            <a:r>
              <a:rPr lang="en-US" altLang="ko-KR" sz="1600" b="1" dirty="0" smtClean="0">
                <a:solidFill>
                  <a:schemeClr val="tx1"/>
                </a:solidFill>
                <a:latin typeface="+mj-ea"/>
                <a:ea typeface="+mj-ea"/>
              </a:rPr>
              <a:t>(</a:t>
            </a:r>
            <a:r>
              <a:rPr lang="ko-KR" altLang="en-US" sz="1600" b="1" dirty="0" err="1" smtClean="0">
                <a:solidFill>
                  <a:schemeClr val="tx1"/>
                </a:solidFill>
                <a:latin typeface="+mj-ea"/>
                <a:ea typeface="+mj-ea"/>
              </a:rPr>
              <a:t>한국산업기술시험원</a:t>
            </a:r>
            <a:r>
              <a:rPr lang="en-US" altLang="ko-KR" sz="1600" b="1" dirty="0" smtClean="0">
                <a:solidFill>
                  <a:schemeClr val="tx1"/>
                </a:solidFill>
                <a:latin typeface="+mj-ea"/>
                <a:ea typeface="+mj-ea"/>
              </a:rPr>
              <a:t>) : </a:t>
            </a:r>
            <a:r>
              <a:rPr lang="ko-KR" altLang="en-US" sz="1600" b="1" dirty="0" smtClean="0">
                <a:solidFill>
                  <a:schemeClr val="tx1"/>
                </a:solidFill>
                <a:latin typeface="+mj-ea"/>
                <a:ea typeface="+mj-ea"/>
              </a:rPr>
              <a:t>인프라구축 및 시험평가기술 확보</a:t>
            </a:r>
            <a:endParaRPr lang="en-US" altLang="ko-KR" sz="1600" b="1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marL="0" lvl="1">
              <a:lnSpc>
                <a:spcPct val="110000"/>
              </a:lnSpc>
            </a:pPr>
            <a:r>
              <a:rPr lang="en-US" altLang="ko-KR" sz="1600" b="1" dirty="0" smtClean="0">
                <a:solidFill>
                  <a:schemeClr val="tx1"/>
                </a:solidFill>
                <a:latin typeface="+mj-ea"/>
                <a:ea typeface="+mj-ea"/>
              </a:rPr>
              <a:t>    - </a:t>
            </a:r>
            <a:r>
              <a:rPr lang="ko-KR" altLang="en-US" sz="1600" b="1" dirty="0" smtClean="0">
                <a:solidFill>
                  <a:schemeClr val="tx1"/>
                </a:solidFill>
                <a:latin typeface="+mj-ea"/>
                <a:ea typeface="+mj-ea"/>
              </a:rPr>
              <a:t>참여기관</a:t>
            </a:r>
            <a:r>
              <a:rPr lang="en-US" altLang="ko-KR" sz="1600" b="1" dirty="0" smtClean="0">
                <a:solidFill>
                  <a:schemeClr val="tx1"/>
                </a:solidFill>
                <a:latin typeface="+mj-ea"/>
                <a:ea typeface="+mj-ea"/>
              </a:rPr>
              <a:t>(</a:t>
            </a:r>
            <a:r>
              <a:rPr lang="ko-KR" altLang="en-US" sz="1600" b="1" dirty="0" smtClean="0">
                <a:solidFill>
                  <a:schemeClr val="tx1"/>
                </a:solidFill>
                <a:latin typeface="+mj-ea"/>
                <a:ea typeface="+mj-ea"/>
              </a:rPr>
              <a:t>명지대학교</a:t>
            </a:r>
            <a:r>
              <a:rPr lang="en-US" altLang="ko-KR" sz="1600" b="1" dirty="0" smtClean="0">
                <a:solidFill>
                  <a:schemeClr val="tx1"/>
                </a:solidFill>
                <a:latin typeface="+mj-ea"/>
                <a:ea typeface="+mj-ea"/>
              </a:rPr>
              <a:t>/</a:t>
            </a:r>
            <a:r>
              <a:rPr lang="ko-KR" altLang="en-US" sz="1600" b="1" dirty="0" err="1" smtClean="0">
                <a:solidFill>
                  <a:schemeClr val="tx1"/>
                </a:solidFill>
                <a:latin typeface="+mj-ea"/>
                <a:ea typeface="+mj-ea"/>
              </a:rPr>
              <a:t>피앤이솔루션</a:t>
            </a:r>
            <a:r>
              <a:rPr lang="en-US" altLang="ko-KR" sz="1600" b="1" dirty="0" smtClean="0">
                <a:solidFill>
                  <a:schemeClr val="tx1"/>
                </a:solidFill>
                <a:latin typeface="+mj-ea"/>
                <a:ea typeface="+mj-ea"/>
              </a:rPr>
              <a:t>) : </a:t>
            </a:r>
            <a:r>
              <a:rPr lang="ko-KR" altLang="en-US" sz="1600" b="1" dirty="0" err="1" smtClean="0">
                <a:solidFill>
                  <a:schemeClr val="tx1"/>
                </a:solidFill>
                <a:latin typeface="+mj-ea"/>
                <a:ea typeface="+mj-ea"/>
              </a:rPr>
              <a:t>상호운용성</a:t>
            </a:r>
            <a:r>
              <a:rPr lang="ko-KR" altLang="en-US" sz="1600" b="1" dirty="0" smtClean="0">
                <a:solidFill>
                  <a:schemeClr val="tx1"/>
                </a:solidFill>
                <a:latin typeface="+mj-ea"/>
                <a:ea typeface="+mj-ea"/>
              </a:rPr>
              <a:t> 시험시스템 개발 </a:t>
            </a:r>
            <a:endParaRPr lang="en-US" altLang="ko-KR" sz="1600" b="1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marL="0" lvl="1">
              <a:lnSpc>
                <a:spcPct val="110000"/>
              </a:lnSpc>
            </a:pPr>
            <a:endParaRPr lang="en-US" altLang="ko-KR" sz="800" b="1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marL="0" lvl="1">
              <a:lnSpc>
                <a:spcPct val="110000"/>
              </a:lnSpc>
              <a:buFont typeface="Wingdings" pitchFamily="2" charset="2"/>
              <a:buChar char="¨"/>
            </a:pPr>
            <a:r>
              <a:rPr lang="ko-KR" altLang="en-US" sz="1600" b="1" dirty="0" smtClean="0">
                <a:solidFill>
                  <a:schemeClr val="tx1"/>
                </a:solidFill>
                <a:latin typeface="+mj-ea"/>
                <a:ea typeface="+mj-ea"/>
                <a:sym typeface="Wingdings" pitchFamily="2" charset="2"/>
              </a:rPr>
              <a:t>  국내외 표준 및 인증동향분석 </a:t>
            </a:r>
            <a:endParaRPr lang="en-US" altLang="ko-KR" sz="1600" b="1" dirty="0" smtClean="0">
              <a:solidFill>
                <a:schemeClr val="tx1"/>
              </a:solidFill>
              <a:latin typeface="+mj-ea"/>
              <a:ea typeface="+mj-ea"/>
              <a:sym typeface="Wingdings" pitchFamily="2" charset="2"/>
            </a:endParaRPr>
          </a:p>
          <a:p>
            <a:pPr marL="0" lvl="1">
              <a:lnSpc>
                <a:spcPct val="110000"/>
              </a:lnSpc>
              <a:buFont typeface="Wingdings" pitchFamily="2" charset="2"/>
              <a:buNone/>
            </a:pPr>
            <a:r>
              <a:rPr lang="en-US" altLang="ko-KR" sz="1600" b="1" dirty="0" smtClean="0">
                <a:solidFill>
                  <a:schemeClr val="tx1"/>
                </a:solidFill>
                <a:latin typeface="+mn-lt"/>
              </a:rPr>
              <a:t>     - IEC TC </a:t>
            </a:r>
            <a:r>
              <a:rPr lang="ko-KR" altLang="en-US" sz="1600" b="1" dirty="0" smtClean="0">
                <a:solidFill>
                  <a:schemeClr val="tx1"/>
                </a:solidFill>
                <a:latin typeface="+mn-lt"/>
              </a:rPr>
              <a:t>제한된 영역 접속 권한보유 및 국내 전문위원회</a:t>
            </a:r>
            <a:r>
              <a:rPr lang="en-US" altLang="ko-KR" sz="16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ko-KR" altLang="en-US" sz="1600" b="1" dirty="0" smtClean="0">
                <a:solidFill>
                  <a:schemeClr val="tx1"/>
                </a:solidFill>
                <a:latin typeface="+mn-lt"/>
              </a:rPr>
              <a:t>및 </a:t>
            </a:r>
            <a:r>
              <a:rPr lang="ko-KR" altLang="en-US" sz="1600" b="1" dirty="0" err="1" smtClean="0">
                <a:solidFill>
                  <a:schemeClr val="tx1"/>
                </a:solidFill>
                <a:latin typeface="+mn-lt"/>
              </a:rPr>
              <a:t>포준화포럼에</a:t>
            </a:r>
            <a:r>
              <a:rPr lang="ko-KR" altLang="en-US" sz="1600" b="1" dirty="0" smtClean="0">
                <a:solidFill>
                  <a:schemeClr val="tx1"/>
                </a:solidFill>
                <a:latin typeface="+mn-lt"/>
              </a:rPr>
              <a:t> 참여 </a:t>
            </a:r>
            <a:endParaRPr lang="en-US" altLang="ko-KR" sz="1600" b="1" dirty="0" smtClean="0">
              <a:solidFill>
                <a:schemeClr val="tx1"/>
              </a:solidFill>
              <a:latin typeface="+mn-lt"/>
            </a:endParaRPr>
          </a:p>
          <a:p>
            <a:pPr marL="0" lvl="1">
              <a:lnSpc>
                <a:spcPct val="110000"/>
              </a:lnSpc>
            </a:pPr>
            <a:r>
              <a:rPr lang="en-US" altLang="ko-KR" sz="1600" b="1" dirty="0" smtClean="0">
                <a:solidFill>
                  <a:schemeClr val="tx1"/>
                </a:solidFill>
                <a:latin typeface="+mn-lt"/>
              </a:rPr>
              <a:t>      * </a:t>
            </a:r>
            <a:r>
              <a:rPr lang="en-US" altLang="ko-KR" sz="1600" b="1" dirty="0" smtClean="0"/>
              <a:t>IEC 61851-23, 61851-24, ISO/IEC 15118-1, IEC 62056, IEC 61968, IEC 61970 </a:t>
            </a:r>
            <a:r>
              <a:rPr lang="ko-KR" altLang="en-US" sz="1600" b="1" dirty="0" smtClean="0"/>
              <a:t>등 </a:t>
            </a:r>
            <a:r>
              <a:rPr lang="en-US" altLang="ko-KR" sz="1600" b="1" dirty="0" smtClean="0"/>
              <a:t> </a:t>
            </a:r>
          </a:p>
          <a:p>
            <a:pPr>
              <a:lnSpc>
                <a:spcPct val="110000"/>
              </a:lnSpc>
            </a:pPr>
            <a:r>
              <a:rPr lang="en-US" altLang="ko-KR" sz="1600" b="1" dirty="0" smtClean="0">
                <a:solidFill>
                  <a:schemeClr val="tx1"/>
                </a:solidFill>
                <a:latin typeface="+mn-lt"/>
              </a:rPr>
              <a:t>     - </a:t>
            </a:r>
            <a:r>
              <a:rPr lang="ko-KR" altLang="en-US" sz="1600" b="1" dirty="0" smtClean="0">
                <a:solidFill>
                  <a:schemeClr val="tx1"/>
                </a:solidFill>
                <a:latin typeface="+mn-lt"/>
              </a:rPr>
              <a:t>미국 </a:t>
            </a:r>
            <a:r>
              <a:rPr lang="en-US" altLang="ko-KR" sz="1600" b="1" dirty="0" smtClean="0">
                <a:solidFill>
                  <a:schemeClr val="tx1"/>
                </a:solidFill>
                <a:latin typeface="+mn-lt"/>
              </a:rPr>
              <a:t>SGIP </a:t>
            </a:r>
            <a:r>
              <a:rPr lang="ko-KR" altLang="en-US" sz="1600" b="1" dirty="0" smtClean="0">
                <a:solidFill>
                  <a:schemeClr val="tx1"/>
                </a:solidFill>
                <a:latin typeface="+mn-lt"/>
              </a:rPr>
              <a:t>시험인증위원회 동향조사 </a:t>
            </a:r>
            <a:r>
              <a:rPr lang="en-US" altLang="ko-KR" sz="1600" b="1" dirty="0" smtClean="0">
                <a:solidFill>
                  <a:schemeClr val="tx1"/>
                </a:solidFill>
                <a:latin typeface="+mn-lt"/>
              </a:rPr>
              <a:t>(TCC Mailing List, Face-to-Face Meeting)</a:t>
            </a:r>
            <a:endParaRPr lang="ko-KR" altLang="en-US" sz="1600" b="1" dirty="0" smtClean="0">
              <a:solidFill>
                <a:schemeClr val="tx1"/>
              </a:solidFill>
              <a:latin typeface="+mn-lt"/>
            </a:endParaRPr>
          </a:p>
          <a:p>
            <a:pPr marL="0" lvl="1">
              <a:lnSpc>
                <a:spcPct val="110000"/>
              </a:lnSpc>
              <a:buFont typeface="Wingdings" pitchFamily="2" charset="2"/>
              <a:buNone/>
            </a:pPr>
            <a:endParaRPr lang="ko-KR" altLang="en-US" sz="800" b="1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marL="0" lvl="1">
              <a:lnSpc>
                <a:spcPct val="110000"/>
              </a:lnSpc>
              <a:buFont typeface="Wingdings" pitchFamily="2" charset="2"/>
              <a:buChar char="¨"/>
            </a:pPr>
            <a:r>
              <a:rPr lang="ko-KR" altLang="en-US" sz="1600" b="1" dirty="0" smtClean="0">
                <a:solidFill>
                  <a:schemeClr val="tx1"/>
                </a:solidFill>
                <a:latin typeface="+mj-ea"/>
                <a:ea typeface="+mj-ea"/>
                <a:sym typeface="Wingdings" pitchFamily="2" charset="2"/>
              </a:rPr>
              <a:t>  충전인프라</a:t>
            </a:r>
            <a:r>
              <a:rPr lang="en-US" altLang="ko-KR" sz="1600" b="1" dirty="0" smtClean="0">
                <a:solidFill>
                  <a:schemeClr val="tx1"/>
                </a:solidFill>
                <a:latin typeface="+mj-ea"/>
                <a:ea typeface="+mj-ea"/>
                <a:sym typeface="Wingdings" pitchFamily="2" charset="2"/>
              </a:rPr>
              <a:t> </a:t>
            </a:r>
            <a:r>
              <a:rPr lang="ko-KR" altLang="en-US" sz="1600" b="1" dirty="0" smtClean="0">
                <a:solidFill>
                  <a:schemeClr val="tx1"/>
                </a:solidFill>
                <a:latin typeface="+mj-ea"/>
                <a:ea typeface="+mj-ea"/>
                <a:sym typeface="Wingdings" pitchFamily="2" charset="2"/>
              </a:rPr>
              <a:t>성능 및 </a:t>
            </a:r>
            <a:r>
              <a:rPr lang="ko-KR" altLang="en-US" sz="1600" b="1" dirty="0" err="1" smtClean="0">
                <a:solidFill>
                  <a:schemeClr val="tx1"/>
                </a:solidFill>
                <a:latin typeface="+mj-ea"/>
                <a:ea typeface="+mj-ea"/>
                <a:sym typeface="Wingdings" pitchFamily="2" charset="2"/>
              </a:rPr>
              <a:t>상호운용성</a:t>
            </a:r>
            <a:r>
              <a:rPr lang="ko-KR" altLang="en-US" sz="1600" b="1" dirty="0" smtClean="0">
                <a:solidFill>
                  <a:schemeClr val="tx1"/>
                </a:solidFill>
                <a:latin typeface="+mj-ea"/>
                <a:ea typeface="+mj-ea"/>
                <a:sym typeface="Wingdings" pitchFamily="2" charset="2"/>
              </a:rPr>
              <a:t> 시험장비 개발  </a:t>
            </a:r>
            <a:r>
              <a:rPr lang="en-US" altLang="ko-KR" sz="1600" b="1" dirty="0" smtClean="0">
                <a:solidFill>
                  <a:schemeClr val="tx1"/>
                </a:solidFill>
                <a:latin typeface="+mj-ea"/>
                <a:ea typeface="+mj-ea"/>
                <a:sym typeface="Wingdings" pitchFamily="2" charset="2"/>
              </a:rPr>
              <a:t>  </a:t>
            </a:r>
            <a:endParaRPr lang="ko-KR" altLang="en-US" sz="1600" dirty="0" smtClean="0">
              <a:latin typeface="+mj-ea"/>
              <a:ea typeface="+mj-ea"/>
            </a:endParaRPr>
          </a:p>
          <a:p>
            <a:pPr marL="0" lvl="1">
              <a:lnSpc>
                <a:spcPct val="110000"/>
              </a:lnSpc>
              <a:buFont typeface="Wingdings" pitchFamily="2" charset="2"/>
              <a:buNone/>
            </a:pPr>
            <a:r>
              <a:rPr lang="en-US" altLang="ko-KR" sz="1600" b="1" dirty="0" smtClean="0">
                <a:solidFill>
                  <a:schemeClr val="tx1"/>
                </a:solidFill>
                <a:latin typeface="+mj-ea"/>
                <a:ea typeface="+mj-ea"/>
              </a:rPr>
              <a:t>     - </a:t>
            </a:r>
            <a:r>
              <a:rPr lang="ko-KR" altLang="en-US" sz="1600" b="1" dirty="0" smtClean="0">
                <a:solidFill>
                  <a:schemeClr val="tx1"/>
                </a:solidFill>
                <a:latin typeface="+mj-ea"/>
                <a:ea typeface="+mj-ea"/>
              </a:rPr>
              <a:t>국제표준 동향 및 국내 </a:t>
            </a:r>
            <a:r>
              <a:rPr lang="ko-KR" altLang="en-US" sz="1600" b="1" dirty="0" err="1" smtClean="0">
                <a:solidFill>
                  <a:schemeClr val="tx1"/>
                </a:solidFill>
                <a:latin typeface="+mj-ea"/>
                <a:ea typeface="+mj-ea"/>
              </a:rPr>
              <a:t>지능형전력망법</a:t>
            </a:r>
            <a:r>
              <a:rPr lang="ko-KR" altLang="en-US" sz="1600" b="1" dirty="0" smtClean="0">
                <a:solidFill>
                  <a:schemeClr val="tx1"/>
                </a:solidFill>
                <a:latin typeface="+mj-ea"/>
                <a:ea typeface="+mj-ea"/>
              </a:rPr>
              <a:t> 시험인증기준에 적합한 시험장비 개발 </a:t>
            </a:r>
            <a:endParaRPr lang="en-US" altLang="ko-KR" sz="1600" b="1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marL="0" lvl="1">
              <a:lnSpc>
                <a:spcPct val="110000"/>
              </a:lnSpc>
              <a:buFont typeface="Wingdings" pitchFamily="2" charset="2"/>
              <a:buNone/>
            </a:pPr>
            <a:r>
              <a:rPr lang="en-US" altLang="ko-KR" sz="1600" b="1" dirty="0" smtClean="0">
                <a:solidFill>
                  <a:schemeClr val="tx1"/>
                </a:solidFill>
                <a:latin typeface="+mj-ea"/>
                <a:ea typeface="+mj-ea"/>
              </a:rPr>
              <a:t>     - </a:t>
            </a:r>
            <a:r>
              <a:rPr lang="ko-KR" altLang="en-US" sz="1600" b="1" dirty="0" smtClean="0">
                <a:solidFill>
                  <a:schemeClr val="tx1"/>
                </a:solidFill>
                <a:latin typeface="+mj-ea"/>
                <a:ea typeface="+mj-ea"/>
              </a:rPr>
              <a:t>비즈니스 모델 개발에 따라 </a:t>
            </a:r>
            <a:r>
              <a:rPr lang="en-US" altLang="ko-KR" sz="1600" b="1" dirty="0" smtClean="0">
                <a:solidFill>
                  <a:schemeClr val="tx1"/>
                </a:solidFill>
                <a:latin typeface="+mj-ea"/>
                <a:ea typeface="+mj-ea"/>
              </a:rPr>
              <a:t>Test</a:t>
            </a:r>
            <a:r>
              <a:rPr lang="ko-KR" altLang="en-US" sz="1600" b="1" dirty="0" smtClean="0">
                <a:solidFill>
                  <a:schemeClr val="tx1"/>
                </a:solidFill>
                <a:latin typeface="+mj-ea"/>
                <a:ea typeface="+mj-ea"/>
              </a:rPr>
              <a:t> </a:t>
            </a:r>
            <a:r>
              <a:rPr lang="en-US" altLang="ko-KR" sz="1600" b="1" dirty="0" smtClean="0">
                <a:solidFill>
                  <a:schemeClr val="tx1"/>
                </a:solidFill>
                <a:latin typeface="+mj-ea"/>
                <a:ea typeface="+mj-ea"/>
              </a:rPr>
              <a:t>Case </a:t>
            </a:r>
            <a:r>
              <a:rPr lang="ko-KR" altLang="en-US" sz="1600" b="1" dirty="0" err="1" smtClean="0">
                <a:solidFill>
                  <a:schemeClr val="tx1"/>
                </a:solidFill>
                <a:latin typeface="+mj-ea"/>
                <a:ea typeface="+mj-ea"/>
              </a:rPr>
              <a:t>확장형</a:t>
            </a:r>
            <a:r>
              <a:rPr lang="en-US" altLang="ko-KR" sz="1600" b="1" dirty="0" smtClean="0">
                <a:solidFill>
                  <a:schemeClr val="tx1"/>
                </a:solidFill>
                <a:latin typeface="+mj-ea"/>
                <a:ea typeface="+mj-ea"/>
              </a:rPr>
              <a:t> </a:t>
            </a:r>
            <a:r>
              <a:rPr lang="ko-KR" altLang="en-US" sz="1600" b="1" dirty="0" smtClean="0">
                <a:solidFill>
                  <a:schemeClr val="tx1"/>
                </a:solidFill>
                <a:latin typeface="+mj-ea"/>
                <a:ea typeface="+mj-ea"/>
              </a:rPr>
              <a:t>시험장비 개발</a:t>
            </a:r>
            <a:endParaRPr lang="en-US" altLang="ko-KR" sz="1600" b="1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marL="0" lvl="1">
              <a:lnSpc>
                <a:spcPct val="110000"/>
              </a:lnSpc>
              <a:buFont typeface="Wingdings" pitchFamily="2" charset="2"/>
              <a:buNone/>
            </a:pPr>
            <a:r>
              <a:rPr lang="en-US" altLang="ko-KR" sz="1600" b="1" dirty="0" smtClean="0">
                <a:solidFill>
                  <a:schemeClr val="tx1"/>
                </a:solidFill>
                <a:latin typeface="+mj-ea"/>
                <a:ea typeface="+mj-ea"/>
              </a:rPr>
              <a:t>     - Reference</a:t>
            </a:r>
            <a:r>
              <a:rPr lang="ko-KR" altLang="en-US" sz="1600" b="1" dirty="0" smtClean="0">
                <a:solidFill>
                  <a:schemeClr val="tx1"/>
                </a:solidFill>
                <a:latin typeface="+mj-ea"/>
                <a:ea typeface="+mj-ea"/>
              </a:rPr>
              <a:t> 충전기</a:t>
            </a:r>
            <a:r>
              <a:rPr lang="en-US" altLang="ko-KR" sz="1600" b="1" dirty="0" smtClean="0">
                <a:solidFill>
                  <a:schemeClr val="tx1"/>
                </a:solidFill>
                <a:latin typeface="+mj-ea"/>
                <a:ea typeface="+mj-ea"/>
              </a:rPr>
              <a:t> </a:t>
            </a:r>
            <a:r>
              <a:rPr lang="ko-KR" altLang="en-US" sz="1600" b="1" dirty="0" smtClean="0">
                <a:solidFill>
                  <a:schemeClr val="tx1"/>
                </a:solidFill>
                <a:latin typeface="+mj-ea"/>
                <a:ea typeface="+mj-ea"/>
              </a:rPr>
              <a:t>개발로 시험시스템의 유효성 검증</a:t>
            </a:r>
            <a:endParaRPr lang="en-US" altLang="ko-KR" sz="1600" b="1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marL="0" lvl="1">
              <a:lnSpc>
                <a:spcPct val="110000"/>
              </a:lnSpc>
              <a:buFont typeface="Wingdings" pitchFamily="2" charset="2"/>
              <a:buNone/>
            </a:pPr>
            <a:endParaRPr lang="en-US" altLang="ko-KR" sz="800" b="1" dirty="0" smtClean="0">
              <a:solidFill>
                <a:schemeClr val="tx1"/>
              </a:solidFill>
              <a:latin typeface="+mj-ea"/>
              <a:sym typeface="Wingdings" pitchFamily="2" charset="2"/>
            </a:endParaRPr>
          </a:p>
          <a:p>
            <a:pPr marL="0" lvl="1">
              <a:lnSpc>
                <a:spcPct val="110000"/>
              </a:lnSpc>
              <a:buFont typeface="Wingdings" pitchFamily="2" charset="2"/>
              <a:buChar char="¨"/>
            </a:pPr>
            <a:r>
              <a:rPr lang="ko-KR" altLang="en-US" sz="1600" b="1" dirty="0" smtClean="0">
                <a:solidFill>
                  <a:schemeClr val="tx1"/>
                </a:solidFill>
                <a:latin typeface="+mj-ea"/>
                <a:sym typeface="Wingdings" pitchFamily="2" charset="2"/>
              </a:rPr>
              <a:t>  </a:t>
            </a:r>
            <a:r>
              <a:rPr lang="ko-KR" altLang="en-US" sz="1600" b="1" dirty="0" err="1" smtClean="0">
                <a:solidFill>
                  <a:schemeClr val="tx1"/>
                </a:solidFill>
                <a:latin typeface="+mj-ea"/>
                <a:sym typeface="Wingdings" pitchFamily="2" charset="2"/>
              </a:rPr>
              <a:t>스마트그리드</a:t>
            </a:r>
            <a:r>
              <a:rPr lang="ko-KR" altLang="en-US" sz="1600" b="1" dirty="0" smtClean="0">
                <a:solidFill>
                  <a:schemeClr val="tx1"/>
                </a:solidFill>
                <a:latin typeface="+mj-ea"/>
                <a:sym typeface="Wingdings" pitchFamily="2" charset="2"/>
              </a:rPr>
              <a:t> 시험인증분야 국책과제</a:t>
            </a:r>
            <a:r>
              <a:rPr lang="en-US" altLang="ko-KR" sz="1600" b="1" dirty="0" smtClean="0">
                <a:solidFill>
                  <a:schemeClr val="tx1"/>
                </a:solidFill>
                <a:latin typeface="+mj-ea"/>
                <a:sym typeface="Wingdings" pitchFamily="2" charset="2"/>
              </a:rPr>
              <a:t>(</a:t>
            </a:r>
            <a:r>
              <a:rPr lang="ko-KR" altLang="en-US" sz="1600" b="1" dirty="0" smtClean="0">
                <a:solidFill>
                  <a:schemeClr val="tx1"/>
                </a:solidFill>
                <a:latin typeface="+mj-ea"/>
                <a:sym typeface="Wingdings" pitchFamily="2" charset="2"/>
              </a:rPr>
              <a:t>주관기관 </a:t>
            </a:r>
            <a:r>
              <a:rPr lang="en-US" altLang="ko-KR" sz="1600" b="1" dirty="0" smtClean="0">
                <a:solidFill>
                  <a:schemeClr val="tx1"/>
                </a:solidFill>
                <a:latin typeface="+mj-ea"/>
                <a:sym typeface="Wingdings" pitchFamily="2" charset="2"/>
              </a:rPr>
              <a:t>: KTL)</a:t>
            </a:r>
            <a:r>
              <a:rPr lang="ko-KR" altLang="en-US" sz="1600" b="1" dirty="0" smtClean="0">
                <a:solidFill>
                  <a:schemeClr val="tx1"/>
                </a:solidFill>
                <a:latin typeface="+mj-ea"/>
                <a:sym typeface="Wingdings" pitchFamily="2" charset="2"/>
              </a:rPr>
              <a:t>와 연계  </a:t>
            </a:r>
            <a:r>
              <a:rPr lang="en-US" altLang="ko-KR" sz="1600" b="1" dirty="0" smtClean="0">
                <a:solidFill>
                  <a:schemeClr val="tx1"/>
                </a:solidFill>
                <a:latin typeface="+mj-ea"/>
                <a:sym typeface="Wingdings" pitchFamily="2" charset="2"/>
              </a:rPr>
              <a:t>  </a:t>
            </a:r>
            <a:endParaRPr lang="ko-KR" altLang="en-US" sz="1600" dirty="0" smtClean="0">
              <a:latin typeface="+mj-ea"/>
            </a:endParaRPr>
          </a:p>
          <a:p>
            <a:pPr marL="0" lvl="1">
              <a:lnSpc>
                <a:spcPct val="110000"/>
              </a:lnSpc>
              <a:buFont typeface="Wingdings" pitchFamily="2" charset="2"/>
              <a:buNone/>
            </a:pPr>
            <a:r>
              <a:rPr lang="en-US" altLang="ko-KR" sz="1600" b="1" dirty="0" smtClean="0">
                <a:solidFill>
                  <a:schemeClr val="tx1"/>
                </a:solidFill>
                <a:latin typeface="+mj-ea"/>
              </a:rPr>
              <a:t>     - “</a:t>
            </a:r>
            <a:r>
              <a:rPr lang="ko-KR" altLang="en-US" sz="1600" b="1" dirty="0" err="1" smtClean="0">
                <a:solidFill>
                  <a:schemeClr val="tx1"/>
                </a:solidFill>
                <a:latin typeface="+mj-ea"/>
              </a:rPr>
              <a:t>지능형전력망</a:t>
            </a:r>
            <a:r>
              <a:rPr lang="ko-KR" altLang="en-US" sz="1600" b="1" dirty="0" smtClean="0">
                <a:solidFill>
                  <a:schemeClr val="tx1"/>
                </a:solidFill>
                <a:latin typeface="+mj-ea"/>
              </a:rPr>
              <a:t> 적합성평가체계 및 인증제도 도입방안 연구</a:t>
            </a:r>
            <a:r>
              <a:rPr lang="en-US" altLang="ko-KR" sz="1600" b="1" dirty="0" smtClean="0">
                <a:solidFill>
                  <a:schemeClr val="tx1"/>
                </a:solidFill>
                <a:latin typeface="+mj-ea"/>
              </a:rPr>
              <a:t>”(</a:t>
            </a:r>
            <a:r>
              <a:rPr lang="ko-KR" altLang="en-US" sz="1600" b="1" dirty="0" smtClean="0">
                <a:solidFill>
                  <a:schemeClr val="tx1"/>
                </a:solidFill>
                <a:latin typeface="+mj-ea"/>
              </a:rPr>
              <a:t>정책용역과제</a:t>
            </a:r>
            <a:r>
              <a:rPr lang="en-US" altLang="ko-KR" sz="1600" b="1" dirty="0" smtClean="0">
                <a:solidFill>
                  <a:schemeClr val="tx1"/>
                </a:solidFill>
                <a:latin typeface="+mj-ea"/>
              </a:rPr>
              <a:t>, </a:t>
            </a:r>
            <a:r>
              <a:rPr lang="ko-KR" altLang="en-US" sz="1600" b="1" dirty="0" err="1" smtClean="0">
                <a:solidFill>
                  <a:schemeClr val="tx1"/>
                </a:solidFill>
                <a:latin typeface="+mj-ea"/>
              </a:rPr>
              <a:t>지경부</a:t>
            </a:r>
            <a:r>
              <a:rPr lang="en-US" altLang="ko-KR" sz="1600" b="1" dirty="0" smtClean="0">
                <a:solidFill>
                  <a:schemeClr val="tx1"/>
                </a:solidFill>
                <a:latin typeface="+mj-ea"/>
              </a:rPr>
              <a:t>)</a:t>
            </a:r>
          </a:p>
          <a:p>
            <a:pPr marL="0" lvl="1">
              <a:lnSpc>
                <a:spcPct val="110000"/>
              </a:lnSpc>
              <a:buFont typeface="Wingdings" pitchFamily="2" charset="2"/>
              <a:buNone/>
            </a:pPr>
            <a:r>
              <a:rPr lang="en-US" altLang="ko-KR" sz="1600" b="1" dirty="0" smtClean="0">
                <a:solidFill>
                  <a:schemeClr val="tx1"/>
                </a:solidFill>
                <a:latin typeface="+mj-ea"/>
              </a:rPr>
              <a:t>     - “</a:t>
            </a:r>
            <a:r>
              <a:rPr lang="ko-KR" altLang="en-US" sz="1600" b="1" dirty="0" err="1" smtClean="0">
                <a:solidFill>
                  <a:schemeClr val="tx1"/>
                </a:solidFill>
                <a:latin typeface="+mj-ea"/>
              </a:rPr>
              <a:t>스마트그리드</a:t>
            </a:r>
            <a:r>
              <a:rPr lang="ko-KR" altLang="en-US" sz="1600" b="1" dirty="0" smtClean="0">
                <a:solidFill>
                  <a:schemeClr val="tx1"/>
                </a:solidFill>
                <a:latin typeface="+mj-ea"/>
              </a:rPr>
              <a:t> 표준적합성 평가체계 구축방안 연구</a:t>
            </a:r>
            <a:r>
              <a:rPr lang="en-US" altLang="ko-KR" sz="1600" b="1" dirty="0" smtClean="0">
                <a:solidFill>
                  <a:schemeClr val="tx1"/>
                </a:solidFill>
                <a:latin typeface="+mj-ea"/>
              </a:rPr>
              <a:t>”(</a:t>
            </a:r>
            <a:r>
              <a:rPr lang="ko-KR" altLang="en-US" sz="1600" b="1" dirty="0" smtClean="0">
                <a:solidFill>
                  <a:schemeClr val="tx1"/>
                </a:solidFill>
                <a:latin typeface="+mj-ea"/>
              </a:rPr>
              <a:t>표준기술력향상과제</a:t>
            </a:r>
            <a:r>
              <a:rPr lang="en-US" altLang="ko-KR" sz="1600" b="1" dirty="0" smtClean="0">
                <a:solidFill>
                  <a:schemeClr val="tx1"/>
                </a:solidFill>
                <a:latin typeface="+mj-ea"/>
              </a:rPr>
              <a:t>, </a:t>
            </a:r>
            <a:r>
              <a:rPr lang="ko-KR" altLang="en-US" sz="1600" b="1" dirty="0" err="1" smtClean="0">
                <a:solidFill>
                  <a:schemeClr val="tx1"/>
                </a:solidFill>
                <a:latin typeface="+mj-ea"/>
              </a:rPr>
              <a:t>기표원</a:t>
            </a:r>
            <a:r>
              <a:rPr lang="en-US" altLang="ko-KR" sz="1600" b="1" dirty="0" smtClean="0">
                <a:solidFill>
                  <a:schemeClr val="tx1"/>
                </a:solidFill>
                <a:latin typeface="+mj-ea"/>
              </a:rPr>
              <a:t>) </a:t>
            </a:r>
          </a:p>
          <a:p>
            <a:pPr marL="0" lvl="1">
              <a:lnSpc>
                <a:spcPct val="110000"/>
              </a:lnSpc>
              <a:buFont typeface="Wingdings" pitchFamily="2" charset="2"/>
              <a:buNone/>
            </a:pPr>
            <a:endParaRPr lang="en-US" altLang="ko-KR" sz="800" b="1" dirty="0" smtClean="0">
              <a:solidFill>
                <a:schemeClr val="tx1"/>
              </a:solidFill>
              <a:latin typeface="+mj-ea"/>
              <a:ea typeface="+mj-ea"/>
              <a:sym typeface="Wingdings" pitchFamily="2" charset="2"/>
            </a:endParaRPr>
          </a:p>
          <a:p>
            <a:pPr marL="0" lvl="1">
              <a:lnSpc>
                <a:spcPct val="110000"/>
              </a:lnSpc>
              <a:buFont typeface="Wingdings" pitchFamily="2" charset="2"/>
              <a:buChar char="¨"/>
            </a:pPr>
            <a:r>
              <a:rPr lang="ko-KR" altLang="en-US" sz="1600" b="1" dirty="0" smtClean="0">
                <a:solidFill>
                  <a:schemeClr val="tx1"/>
                </a:solidFill>
                <a:latin typeface="+mj-ea"/>
                <a:ea typeface="+mj-ea"/>
                <a:sym typeface="Wingdings" pitchFamily="2" charset="2"/>
              </a:rPr>
              <a:t>  자문기구로 전문위원회 운영  </a:t>
            </a:r>
            <a:r>
              <a:rPr lang="en-US" altLang="ko-KR" sz="1600" b="1" dirty="0" smtClean="0">
                <a:solidFill>
                  <a:schemeClr val="tx1"/>
                </a:solidFill>
                <a:latin typeface="+mj-ea"/>
                <a:ea typeface="+mj-ea"/>
                <a:sym typeface="Wingdings" pitchFamily="2" charset="2"/>
              </a:rPr>
              <a:t>  </a:t>
            </a:r>
            <a:endParaRPr lang="ko-KR" altLang="en-US" sz="1600" dirty="0" smtClean="0">
              <a:latin typeface="+mj-ea"/>
              <a:ea typeface="+mj-ea"/>
            </a:endParaRPr>
          </a:p>
          <a:p>
            <a:pPr marL="0" lvl="1">
              <a:lnSpc>
                <a:spcPct val="110000"/>
              </a:lnSpc>
              <a:buFont typeface="Wingdings" pitchFamily="2" charset="2"/>
              <a:buNone/>
            </a:pPr>
            <a:r>
              <a:rPr lang="en-US" altLang="ko-KR" sz="1600" b="1" dirty="0" smtClean="0">
                <a:solidFill>
                  <a:schemeClr val="tx1"/>
                </a:solidFill>
                <a:latin typeface="+mj-ea"/>
                <a:ea typeface="+mj-ea"/>
              </a:rPr>
              <a:t>     -  </a:t>
            </a:r>
            <a:r>
              <a:rPr lang="ko-KR" altLang="en-US" sz="1600" b="1" dirty="0" smtClean="0">
                <a:solidFill>
                  <a:schemeClr val="tx1"/>
                </a:solidFill>
                <a:latin typeface="+mj-ea"/>
                <a:ea typeface="+mj-ea"/>
              </a:rPr>
              <a:t>적합성평가 정부기관</a:t>
            </a:r>
            <a:r>
              <a:rPr lang="en-US" altLang="ko-KR" sz="1600" b="1" dirty="0" smtClean="0">
                <a:solidFill>
                  <a:schemeClr val="tx1"/>
                </a:solidFill>
                <a:latin typeface="+mj-ea"/>
                <a:ea typeface="+mj-ea"/>
              </a:rPr>
              <a:t>, </a:t>
            </a:r>
            <a:r>
              <a:rPr lang="ko-KR" altLang="en-US" sz="1600" b="1" dirty="0" smtClean="0">
                <a:solidFill>
                  <a:schemeClr val="tx1"/>
                </a:solidFill>
                <a:latin typeface="+mj-ea"/>
                <a:ea typeface="+mj-ea"/>
              </a:rPr>
              <a:t>기술위원회</a:t>
            </a:r>
            <a:r>
              <a:rPr lang="en-US" altLang="ko-KR" sz="1600" b="1" dirty="0" smtClean="0">
                <a:solidFill>
                  <a:schemeClr val="tx1"/>
                </a:solidFill>
                <a:latin typeface="+mj-ea"/>
                <a:ea typeface="+mj-ea"/>
              </a:rPr>
              <a:t>, </a:t>
            </a:r>
            <a:r>
              <a:rPr lang="ko-KR" altLang="en-US" sz="1600" b="1" dirty="0" err="1" smtClean="0">
                <a:solidFill>
                  <a:schemeClr val="tx1"/>
                </a:solidFill>
                <a:latin typeface="+mj-ea"/>
                <a:ea typeface="+mj-ea"/>
              </a:rPr>
              <a:t>스마트그리드</a:t>
            </a:r>
            <a:r>
              <a:rPr lang="ko-KR" altLang="en-US" sz="1600" b="1" dirty="0" smtClean="0">
                <a:solidFill>
                  <a:schemeClr val="tx1"/>
                </a:solidFill>
                <a:latin typeface="+mj-ea"/>
                <a:ea typeface="+mj-ea"/>
              </a:rPr>
              <a:t> </a:t>
            </a:r>
            <a:r>
              <a:rPr lang="ko-KR" altLang="en-US" sz="1600" b="1" dirty="0" err="1" smtClean="0">
                <a:solidFill>
                  <a:schemeClr val="tx1"/>
                </a:solidFill>
                <a:latin typeface="+mj-ea"/>
                <a:ea typeface="+mj-ea"/>
              </a:rPr>
              <a:t>표준화포럼</a:t>
            </a:r>
            <a:r>
              <a:rPr lang="en-US" altLang="ko-KR" sz="1600" b="1" dirty="0" smtClean="0">
                <a:solidFill>
                  <a:schemeClr val="tx1"/>
                </a:solidFill>
                <a:latin typeface="+mj-ea"/>
                <a:ea typeface="+mj-ea"/>
              </a:rPr>
              <a:t>, </a:t>
            </a:r>
            <a:r>
              <a:rPr lang="ko-KR" altLang="en-US" sz="1600" b="1" dirty="0" smtClean="0">
                <a:solidFill>
                  <a:schemeClr val="tx1"/>
                </a:solidFill>
                <a:latin typeface="+mj-ea"/>
                <a:ea typeface="+mj-ea"/>
              </a:rPr>
              <a:t>시험인증전문기관</a:t>
            </a:r>
            <a:r>
              <a:rPr lang="en-US" altLang="ko-KR" sz="1600" b="1" dirty="0" smtClean="0">
                <a:solidFill>
                  <a:schemeClr val="tx1"/>
                </a:solidFill>
                <a:latin typeface="+mj-ea"/>
                <a:ea typeface="+mj-ea"/>
              </a:rPr>
              <a:t>, </a:t>
            </a:r>
          </a:p>
          <a:p>
            <a:pPr marL="0" lvl="1">
              <a:lnSpc>
                <a:spcPct val="110000"/>
              </a:lnSpc>
              <a:buFont typeface="Wingdings" pitchFamily="2" charset="2"/>
              <a:buNone/>
            </a:pPr>
            <a:r>
              <a:rPr lang="en-US" altLang="ko-KR" sz="1600" b="1" dirty="0" smtClean="0">
                <a:solidFill>
                  <a:schemeClr val="tx1"/>
                </a:solidFill>
                <a:latin typeface="+mj-ea"/>
                <a:ea typeface="+mj-ea"/>
              </a:rPr>
              <a:t>        </a:t>
            </a:r>
            <a:r>
              <a:rPr lang="ko-KR" altLang="en-US" sz="1600" b="1" dirty="0" smtClean="0">
                <a:solidFill>
                  <a:schemeClr val="tx1"/>
                </a:solidFill>
                <a:latin typeface="+mj-ea"/>
                <a:ea typeface="+mj-ea"/>
              </a:rPr>
              <a:t>학계 및 산업계 전문가로 구성하여 년 </a:t>
            </a:r>
            <a:r>
              <a:rPr lang="en-US" altLang="ko-KR" sz="1600" b="1" dirty="0" smtClean="0">
                <a:solidFill>
                  <a:schemeClr val="tx1"/>
                </a:solidFill>
                <a:latin typeface="+mj-ea"/>
                <a:ea typeface="+mj-ea"/>
              </a:rPr>
              <a:t>2-3</a:t>
            </a:r>
            <a:r>
              <a:rPr lang="ko-KR" altLang="en-US" sz="1600" b="1" dirty="0" smtClean="0">
                <a:solidFill>
                  <a:schemeClr val="tx1"/>
                </a:solidFill>
                <a:latin typeface="+mj-ea"/>
                <a:ea typeface="+mj-ea"/>
              </a:rPr>
              <a:t>회 자문회의 실시</a:t>
            </a:r>
            <a:endParaRPr lang="en-US" altLang="ko-KR" sz="18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제목 7"/>
          <p:cNvSpPr>
            <a:spLocks noGrp="1"/>
          </p:cNvSpPr>
          <p:nvPr>
            <p:ph type="title"/>
          </p:nvPr>
        </p:nvSpPr>
        <p:spPr>
          <a:xfrm>
            <a:off x="457200" y="248020"/>
            <a:ext cx="8229600" cy="568741"/>
          </a:xfrm>
        </p:spPr>
        <p:txBody>
          <a:bodyPr>
            <a:noAutofit/>
          </a:bodyPr>
          <a:lstStyle/>
          <a:p>
            <a:pPr algn="l"/>
            <a:r>
              <a:rPr lang="ko-KR" altLang="en-US" sz="3200" dirty="0" smtClean="0"/>
              <a:t>과제수행기관의 경쟁력</a:t>
            </a:r>
            <a:endParaRPr lang="ko-KR" altLang="en-US" sz="3200" dirty="0"/>
          </a:p>
        </p:txBody>
      </p:sp>
      <p:sp>
        <p:nvSpPr>
          <p:cNvPr id="6" name="AutoShape 2"/>
          <p:cNvSpPr>
            <a:spLocks noChangeArrowheads="1"/>
          </p:cNvSpPr>
          <p:nvPr/>
        </p:nvSpPr>
        <p:spPr bwMode="auto">
          <a:xfrm rot="5400000" flipH="1">
            <a:off x="734548" y="3636719"/>
            <a:ext cx="2142007" cy="720725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rgbClr val="DDDDDD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endParaRPr lang="ko-KR" altLang="en-US" sz="3200">
              <a:solidFill>
                <a:srgbClr val="FF0033"/>
              </a:solidFill>
              <a:latin typeface="Arial" pitchFamily="34" charset="0"/>
            </a:endParaRPr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auto">
          <a:xfrm rot="5400000" flipH="1">
            <a:off x="1128393" y="5441284"/>
            <a:ext cx="1368425" cy="720725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rgbClr val="DDDDDD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endParaRPr lang="ko-KR" altLang="en-US" sz="3200">
              <a:solidFill>
                <a:srgbClr val="FF0033"/>
              </a:solidFill>
              <a:latin typeface="Arial" pitchFamily="34" charset="0"/>
            </a:endParaRPr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auto">
          <a:xfrm rot="5400000" flipH="1">
            <a:off x="1128393" y="1498046"/>
            <a:ext cx="1368425" cy="720725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rgbClr val="DDDDDD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endParaRPr lang="ko-KR" altLang="en-US" sz="3200">
              <a:solidFill>
                <a:srgbClr val="FF0033"/>
              </a:solidFill>
              <a:latin typeface="Arial" pitchFamily="34" charset="0"/>
            </a:endParaRPr>
          </a:p>
        </p:txBody>
      </p:sp>
      <p:sp>
        <p:nvSpPr>
          <p:cNvPr id="9" name="Oval 6"/>
          <p:cNvSpPr>
            <a:spLocks noChangeArrowheads="1"/>
          </p:cNvSpPr>
          <p:nvPr/>
        </p:nvSpPr>
        <p:spPr bwMode="auto">
          <a:xfrm>
            <a:off x="301306" y="1174196"/>
            <a:ext cx="1438275" cy="1368425"/>
          </a:xfrm>
          <a:prstGeom prst="ellipse">
            <a:avLst/>
          </a:prstGeom>
          <a:gradFill rotWithShape="1">
            <a:gsLst>
              <a:gs pos="0">
                <a:srgbClr val="008080"/>
              </a:gs>
              <a:gs pos="50000">
                <a:srgbClr val="008080">
                  <a:gamma/>
                  <a:tint val="33725"/>
                  <a:invGamma/>
                </a:srgbClr>
              </a:gs>
              <a:gs pos="100000">
                <a:srgbClr val="00808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latinLnBrk="0" hangingPunct="0">
              <a:spcBef>
                <a:spcPct val="0"/>
              </a:spcBef>
              <a:spcAft>
                <a:spcPct val="0"/>
              </a:spcAft>
            </a:pPr>
            <a:endParaRPr lang="ko-KR" altLang="ko-KR" sz="3200">
              <a:solidFill>
                <a:srgbClr val="FF0033"/>
              </a:solidFill>
              <a:latin typeface="Arial" pitchFamily="34" charset="0"/>
            </a:endParaRPr>
          </a:p>
        </p:txBody>
      </p:sp>
      <p:sp>
        <p:nvSpPr>
          <p:cNvPr id="10" name="Oval 7"/>
          <p:cNvSpPr>
            <a:spLocks noChangeArrowheads="1"/>
          </p:cNvSpPr>
          <p:nvPr/>
        </p:nvSpPr>
        <p:spPr bwMode="auto">
          <a:xfrm>
            <a:off x="301306" y="3255258"/>
            <a:ext cx="1438275" cy="1368425"/>
          </a:xfrm>
          <a:prstGeom prst="ellipse">
            <a:avLst/>
          </a:prstGeom>
          <a:gradFill rotWithShape="1">
            <a:gsLst>
              <a:gs pos="0">
                <a:srgbClr val="336699"/>
              </a:gs>
              <a:gs pos="50000">
                <a:srgbClr val="336699">
                  <a:gamma/>
                  <a:tint val="33725"/>
                  <a:invGamma/>
                </a:srgbClr>
              </a:gs>
              <a:gs pos="100000">
                <a:srgbClr val="336699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endParaRPr lang="ko-KR" altLang="en-US" sz="3200">
              <a:solidFill>
                <a:srgbClr val="FF0033"/>
              </a:solidFill>
              <a:latin typeface="Arial" pitchFamily="34" charset="0"/>
            </a:endParaRPr>
          </a:p>
        </p:txBody>
      </p:sp>
      <p:sp>
        <p:nvSpPr>
          <p:cNvPr id="11" name="Oval 8"/>
          <p:cNvSpPr>
            <a:spLocks noChangeArrowheads="1"/>
          </p:cNvSpPr>
          <p:nvPr/>
        </p:nvSpPr>
        <p:spPr bwMode="auto">
          <a:xfrm>
            <a:off x="301306" y="5045996"/>
            <a:ext cx="1438275" cy="1368425"/>
          </a:xfrm>
          <a:prstGeom prst="ellipse">
            <a:avLst/>
          </a:prstGeom>
          <a:gradFill rotWithShape="1">
            <a:gsLst>
              <a:gs pos="0">
                <a:srgbClr val="800080"/>
              </a:gs>
              <a:gs pos="50000">
                <a:srgbClr val="800080">
                  <a:gamma/>
                  <a:tint val="33725"/>
                  <a:invGamma/>
                </a:srgbClr>
              </a:gs>
              <a:gs pos="100000">
                <a:srgbClr val="80008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endParaRPr lang="ko-KR" altLang="en-US" sz="3200">
              <a:solidFill>
                <a:srgbClr val="FF0033"/>
              </a:solidFill>
              <a:latin typeface="Arial" pitchFamily="34" charset="0"/>
            </a:endParaRPr>
          </a:p>
        </p:txBody>
      </p:sp>
      <p:sp>
        <p:nvSpPr>
          <p:cNvPr id="12" name="AutoShape 9"/>
          <p:cNvSpPr>
            <a:spLocks noChangeArrowheads="1"/>
          </p:cNvSpPr>
          <p:nvPr/>
        </p:nvSpPr>
        <p:spPr bwMode="auto">
          <a:xfrm>
            <a:off x="1868255" y="5109644"/>
            <a:ext cx="6799874" cy="1447651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800080"/>
              </a:gs>
              <a:gs pos="50000">
                <a:srgbClr val="800080">
                  <a:gamma/>
                  <a:tint val="33725"/>
                  <a:invGamma/>
                </a:srgbClr>
              </a:gs>
              <a:gs pos="100000">
                <a:srgbClr val="80008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endParaRPr lang="ko-KR" altLang="en-US" sz="3200">
              <a:solidFill>
                <a:srgbClr val="FF0033"/>
              </a:solidFill>
              <a:latin typeface="Arial" pitchFamily="34" charset="0"/>
            </a:endParaRPr>
          </a:p>
        </p:txBody>
      </p:sp>
      <p:sp>
        <p:nvSpPr>
          <p:cNvPr id="13" name="AutoShape 10"/>
          <p:cNvSpPr>
            <a:spLocks noChangeArrowheads="1"/>
          </p:cNvSpPr>
          <p:nvPr/>
        </p:nvSpPr>
        <p:spPr bwMode="auto">
          <a:xfrm>
            <a:off x="1938106" y="5175132"/>
            <a:ext cx="6616830" cy="131231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endParaRPr lang="ko-KR" altLang="en-US" sz="3200">
              <a:solidFill>
                <a:srgbClr val="FF0033"/>
              </a:solidFill>
              <a:latin typeface="Arial" pitchFamily="34" charset="0"/>
            </a:endParaRPr>
          </a:p>
        </p:txBody>
      </p:sp>
      <p:sp>
        <p:nvSpPr>
          <p:cNvPr id="16" name="AutoShape 11"/>
          <p:cNvSpPr>
            <a:spLocks noChangeArrowheads="1"/>
          </p:cNvSpPr>
          <p:nvPr/>
        </p:nvSpPr>
        <p:spPr bwMode="auto">
          <a:xfrm>
            <a:off x="1868255" y="2910037"/>
            <a:ext cx="6799874" cy="21946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36699"/>
              </a:gs>
              <a:gs pos="50000">
                <a:srgbClr val="336699">
                  <a:gamma/>
                  <a:tint val="33725"/>
                  <a:invGamma/>
                </a:srgbClr>
              </a:gs>
              <a:gs pos="100000">
                <a:srgbClr val="336699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endParaRPr lang="ko-KR" altLang="en-US" sz="3200">
              <a:solidFill>
                <a:srgbClr val="FF0033"/>
              </a:solidFill>
              <a:latin typeface="Arial" pitchFamily="34" charset="0"/>
            </a:endParaRPr>
          </a:p>
        </p:txBody>
      </p:sp>
      <p:sp>
        <p:nvSpPr>
          <p:cNvPr id="17" name="AutoShape 12"/>
          <p:cNvSpPr>
            <a:spLocks noChangeArrowheads="1"/>
          </p:cNvSpPr>
          <p:nvPr/>
        </p:nvSpPr>
        <p:spPr bwMode="auto">
          <a:xfrm>
            <a:off x="1938106" y="2962656"/>
            <a:ext cx="6616830" cy="206654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endParaRPr lang="ko-KR" altLang="en-US" sz="3200">
              <a:solidFill>
                <a:srgbClr val="FF0033"/>
              </a:solidFill>
              <a:latin typeface="Arial" pitchFamily="34" charset="0"/>
            </a:endParaRPr>
          </a:p>
        </p:txBody>
      </p:sp>
      <p:sp>
        <p:nvSpPr>
          <p:cNvPr id="18" name="AutoShape 13"/>
          <p:cNvSpPr>
            <a:spLocks noChangeArrowheads="1"/>
          </p:cNvSpPr>
          <p:nvPr/>
        </p:nvSpPr>
        <p:spPr bwMode="auto">
          <a:xfrm>
            <a:off x="1868255" y="1104346"/>
            <a:ext cx="6799874" cy="178079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8080"/>
              </a:gs>
              <a:gs pos="50000">
                <a:srgbClr val="008080">
                  <a:gamma/>
                  <a:tint val="33725"/>
                  <a:invGamma/>
                </a:srgbClr>
              </a:gs>
              <a:gs pos="100000">
                <a:srgbClr val="00808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endParaRPr lang="ko-KR" altLang="en-US" sz="3200">
              <a:solidFill>
                <a:srgbClr val="FF0033"/>
              </a:solidFill>
              <a:latin typeface="Arial" pitchFamily="34" charset="0"/>
            </a:endParaRPr>
          </a:p>
        </p:txBody>
      </p:sp>
      <p:sp>
        <p:nvSpPr>
          <p:cNvPr id="19" name="AutoShape 14"/>
          <p:cNvSpPr>
            <a:spLocks noChangeArrowheads="1"/>
          </p:cNvSpPr>
          <p:nvPr/>
        </p:nvSpPr>
        <p:spPr bwMode="auto">
          <a:xfrm>
            <a:off x="1938106" y="1175784"/>
            <a:ext cx="6616830" cy="1636649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/>
          <a:lstStyle/>
          <a:p>
            <a:pPr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ko-KR" altLang="ko-KR" sz="3200">
              <a:solidFill>
                <a:srgbClr val="FF0033"/>
              </a:solidFill>
              <a:latin typeface="Arial" pitchFamily="34" charset="0"/>
            </a:endParaRPr>
          </a:p>
        </p:txBody>
      </p:sp>
      <p:sp>
        <p:nvSpPr>
          <p:cNvPr id="20" name="Text Box 15"/>
          <p:cNvSpPr txBox="1">
            <a:spLocks noChangeArrowheads="1"/>
          </p:cNvSpPr>
          <p:nvPr/>
        </p:nvSpPr>
        <p:spPr bwMode="auto">
          <a:xfrm>
            <a:off x="1938105" y="1177397"/>
            <a:ext cx="6562083" cy="1655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Blip>
                <a:blip r:embed="rId3"/>
              </a:buBlip>
            </a:pPr>
            <a:r>
              <a:rPr lang="en-US" altLang="ko-KR" sz="1600" dirty="0">
                <a:solidFill>
                  <a:srgbClr val="FF0033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1600" b="1" dirty="0">
                <a:solidFill>
                  <a:prstClr val="black"/>
                </a:solidFill>
              </a:rPr>
              <a:t>국제수준의 전문시험인증기관</a:t>
            </a:r>
            <a:r>
              <a:rPr lang="en-US" altLang="ko-KR" sz="1600" b="1" dirty="0">
                <a:solidFill>
                  <a:prstClr val="black"/>
                </a:solidFill>
              </a:rPr>
              <a:t>(IECEE-CB </a:t>
            </a:r>
            <a:r>
              <a:rPr lang="ko-KR" altLang="en-US" sz="1600" b="1" dirty="0">
                <a:solidFill>
                  <a:prstClr val="black"/>
                </a:solidFill>
              </a:rPr>
              <a:t>시험인증기관</a:t>
            </a:r>
            <a:r>
              <a:rPr lang="en-US" altLang="ko-KR" sz="1600" b="1" dirty="0">
                <a:solidFill>
                  <a:prstClr val="black"/>
                </a:solidFill>
              </a:rPr>
              <a:t>) </a:t>
            </a:r>
          </a:p>
          <a:p>
            <a:pPr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Blip>
                <a:blip r:embed="rId3"/>
              </a:buBlip>
            </a:pPr>
            <a:r>
              <a:rPr lang="en-US" altLang="ko-KR" sz="1600" b="1" dirty="0">
                <a:solidFill>
                  <a:prstClr val="black"/>
                </a:solidFill>
              </a:rPr>
              <a:t> </a:t>
            </a:r>
            <a:r>
              <a:rPr lang="ko-KR" altLang="en-US" sz="1600" b="1" dirty="0">
                <a:solidFill>
                  <a:prstClr val="black"/>
                </a:solidFill>
              </a:rPr>
              <a:t>전기용품안전인증기관 </a:t>
            </a:r>
            <a:r>
              <a:rPr lang="en-US" altLang="ko-KR" sz="1600" b="1" dirty="0">
                <a:solidFill>
                  <a:prstClr val="black"/>
                </a:solidFill>
              </a:rPr>
              <a:t>(</a:t>
            </a:r>
            <a:r>
              <a:rPr lang="ko-KR" altLang="en-US" sz="1600" b="1" dirty="0">
                <a:solidFill>
                  <a:prstClr val="black"/>
                </a:solidFill>
              </a:rPr>
              <a:t>직류충전장치 안전인증시험인증 실시</a:t>
            </a:r>
            <a:r>
              <a:rPr lang="en-US" altLang="ko-KR" sz="1600" b="1" dirty="0">
                <a:solidFill>
                  <a:prstClr val="black"/>
                </a:solidFill>
              </a:rPr>
              <a:t>)</a:t>
            </a:r>
          </a:p>
          <a:p>
            <a:pPr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Blip>
                <a:blip r:embed="rId3"/>
              </a:buBlip>
            </a:pPr>
            <a:r>
              <a:rPr lang="en-US" altLang="ko-KR" sz="1600" b="1" dirty="0">
                <a:solidFill>
                  <a:prstClr val="black"/>
                </a:solidFill>
              </a:rPr>
              <a:t> </a:t>
            </a:r>
            <a:r>
              <a:rPr lang="ko-KR" altLang="en-US" sz="1600" b="1" dirty="0">
                <a:solidFill>
                  <a:prstClr val="black"/>
                </a:solidFill>
              </a:rPr>
              <a:t>안전</a:t>
            </a:r>
            <a:r>
              <a:rPr lang="en-US" altLang="ko-KR" sz="1600" b="1" dirty="0">
                <a:solidFill>
                  <a:prstClr val="black"/>
                </a:solidFill>
              </a:rPr>
              <a:t>, </a:t>
            </a:r>
            <a:r>
              <a:rPr lang="ko-KR" altLang="en-US" sz="1600" b="1" dirty="0">
                <a:solidFill>
                  <a:prstClr val="black"/>
                </a:solidFill>
              </a:rPr>
              <a:t>성능</a:t>
            </a:r>
            <a:r>
              <a:rPr lang="en-US" altLang="ko-KR" sz="1600" b="1" dirty="0">
                <a:solidFill>
                  <a:prstClr val="black"/>
                </a:solidFill>
              </a:rPr>
              <a:t>, </a:t>
            </a:r>
            <a:r>
              <a:rPr lang="ko-KR" altLang="en-US" sz="1600" b="1" dirty="0">
                <a:solidFill>
                  <a:prstClr val="black"/>
                </a:solidFill>
              </a:rPr>
              <a:t>통신</a:t>
            </a:r>
            <a:r>
              <a:rPr lang="en-US" altLang="ko-KR" sz="1600" b="1" dirty="0">
                <a:solidFill>
                  <a:prstClr val="black"/>
                </a:solidFill>
              </a:rPr>
              <a:t>, </a:t>
            </a:r>
            <a:r>
              <a:rPr lang="ko-KR" altLang="en-US" sz="1600" b="1" dirty="0" err="1">
                <a:solidFill>
                  <a:prstClr val="black"/>
                </a:solidFill>
              </a:rPr>
              <a:t>상호운용성</a:t>
            </a:r>
            <a:r>
              <a:rPr lang="en-US" altLang="ko-KR" sz="1600" b="1" dirty="0">
                <a:solidFill>
                  <a:prstClr val="black"/>
                </a:solidFill>
              </a:rPr>
              <a:t>, </a:t>
            </a:r>
            <a:r>
              <a:rPr lang="ko-KR" altLang="en-US" sz="1600" b="1" dirty="0">
                <a:solidFill>
                  <a:prstClr val="black"/>
                </a:solidFill>
              </a:rPr>
              <a:t>보안 등</a:t>
            </a:r>
            <a:r>
              <a:rPr lang="en-US" altLang="ko-KR" sz="1600" b="1" dirty="0">
                <a:solidFill>
                  <a:prstClr val="black"/>
                </a:solidFill>
              </a:rPr>
              <a:t> </a:t>
            </a:r>
            <a:r>
              <a:rPr lang="en-US" altLang="ko-KR" sz="1600" b="1" spc="-150" dirty="0">
                <a:solidFill>
                  <a:prstClr val="black"/>
                </a:solidFill>
              </a:rPr>
              <a:t>One-Stop Testing Service</a:t>
            </a:r>
            <a:r>
              <a:rPr lang="en-US" altLang="ko-KR" sz="1600" b="1" dirty="0">
                <a:solidFill>
                  <a:prstClr val="black"/>
                </a:solidFill>
              </a:rPr>
              <a:t> </a:t>
            </a:r>
            <a:r>
              <a:rPr lang="ko-KR" altLang="en-US" sz="1600" b="1" dirty="0">
                <a:solidFill>
                  <a:prstClr val="black"/>
                </a:solidFill>
              </a:rPr>
              <a:t>실시</a:t>
            </a:r>
            <a:endParaRPr lang="en-US" altLang="ko-KR" sz="1600" b="1" dirty="0">
              <a:solidFill>
                <a:prstClr val="black"/>
              </a:solidFill>
            </a:endParaRPr>
          </a:p>
          <a:p>
            <a:pPr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Blip>
                <a:blip r:embed="rId3"/>
              </a:buBlip>
            </a:pPr>
            <a:r>
              <a:rPr lang="en-US" altLang="ko-KR" sz="1600" b="1" dirty="0">
                <a:solidFill>
                  <a:prstClr val="black"/>
                </a:solidFill>
              </a:rPr>
              <a:t> </a:t>
            </a:r>
            <a:r>
              <a:rPr lang="ko-KR" altLang="en-US" sz="1600" b="1" dirty="0">
                <a:solidFill>
                  <a:prstClr val="black"/>
                </a:solidFill>
              </a:rPr>
              <a:t>전세계 </a:t>
            </a:r>
            <a:r>
              <a:rPr lang="en-US" altLang="ko-KR" sz="1600" b="1" dirty="0">
                <a:solidFill>
                  <a:prstClr val="black"/>
                </a:solidFill>
              </a:rPr>
              <a:t>45</a:t>
            </a:r>
            <a:r>
              <a:rPr lang="ko-KR" altLang="en-US" sz="1600" b="1" dirty="0">
                <a:solidFill>
                  <a:prstClr val="black"/>
                </a:solidFill>
              </a:rPr>
              <a:t>개국 </a:t>
            </a:r>
            <a:r>
              <a:rPr lang="en-US" altLang="ko-KR" sz="1600" b="1" dirty="0">
                <a:solidFill>
                  <a:prstClr val="black"/>
                </a:solidFill>
              </a:rPr>
              <a:t>98</a:t>
            </a:r>
            <a:r>
              <a:rPr lang="ko-KR" altLang="en-US" sz="1600" b="1" dirty="0">
                <a:solidFill>
                  <a:prstClr val="black"/>
                </a:solidFill>
              </a:rPr>
              <a:t>개 기관과 </a:t>
            </a:r>
            <a:r>
              <a:rPr lang="en-US" altLang="ko-KR" sz="1600" b="1" dirty="0">
                <a:solidFill>
                  <a:prstClr val="black"/>
                </a:solidFill>
              </a:rPr>
              <a:t>MOU</a:t>
            </a:r>
            <a:r>
              <a:rPr lang="ko-KR" altLang="en-US" sz="1600" b="1" dirty="0">
                <a:solidFill>
                  <a:prstClr val="black"/>
                </a:solidFill>
              </a:rPr>
              <a:t> 협력체결로 해외인증 획득 지원</a:t>
            </a:r>
            <a:endParaRPr lang="en-US" altLang="ko-KR" sz="1600" b="1" dirty="0">
              <a:solidFill>
                <a:prstClr val="black"/>
              </a:solidFill>
            </a:endParaRPr>
          </a:p>
          <a:p>
            <a:pPr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Blip>
                <a:blip r:embed="rId3"/>
              </a:buBlip>
            </a:pPr>
            <a:r>
              <a:rPr lang="en-US" altLang="ko-KR" sz="1600" b="1" dirty="0">
                <a:solidFill>
                  <a:prstClr val="black"/>
                </a:solidFill>
              </a:rPr>
              <a:t> </a:t>
            </a:r>
            <a:r>
              <a:rPr lang="ko-KR" altLang="en-US" sz="1600" b="1" dirty="0" err="1">
                <a:solidFill>
                  <a:prstClr val="black"/>
                </a:solidFill>
              </a:rPr>
              <a:t>스마트그리드</a:t>
            </a:r>
            <a:r>
              <a:rPr lang="ko-KR" altLang="en-US" sz="1600" b="1" dirty="0">
                <a:solidFill>
                  <a:prstClr val="black"/>
                </a:solidFill>
              </a:rPr>
              <a:t> 시험인증분야 국책과제 수행 및 정부정책 지원 </a:t>
            </a:r>
            <a:endParaRPr lang="en-US" altLang="ko-KR" sz="1600" dirty="0">
              <a:solidFill>
                <a:srgbClr val="FF0033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1" name="Text Box 16"/>
          <p:cNvSpPr txBox="1">
            <a:spLocks noChangeArrowheads="1"/>
          </p:cNvSpPr>
          <p:nvPr/>
        </p:nvSpPr>
        <p:spPr bwMode="auto">
          <a:xfrm>
            <a:off x="1938105" y="2891750"/>
            <a:ext cx="6449365" cy="221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Blip>
                <a:blip r:embed="rId4"/>
              </a:buBlip>
            </a:pPr>
            <a:r>
              <a:rPr lang="en-US" altLang="ko-KR" sz="1600" b="1" dirty="0">
                <a:solidFill>
                  <a:prstClr val="black"/>
                </a:solidFill>
              </a:rPr>
              <a:t> IEC</a:t>
            </a:r>
            <a:r>
              <a:rPr lang="ko-KR" altLang="en-US" sz="1600" b="1" dirty="0">
                <a:solidFill>
                  <a:prstClr val="black"/>
                </a:solidFill>
              </a:rPr>
              <a:t> </a:t>
            </a:r>
            <a:r>
              <a:rPr lang="en-US" altLang="ko-KR" sz="1600" b="1" dirty="0">
                <a:solidFill>
                  <a:prstClr val="black"/>
                </a:solidFill>
              </a:rPr>
              <a:t>61850 </a:t>
            </a:r>
            <a:r>
              <a:rPr lang="ko-KR" altLang="en-US" sz="1600" b="1" dirty="0">
                <a:solidFill>
                  <a:prstClr val="black"/>
                </a:solidFill>
              </a:rPr>
              <a:t>클라이언트</a:t>
            </a:r>
            <a:r>
              <a:rPr lang="en-US" altLang="ko-KR" sz="1600" b="1" dirty="0">
                <a:solidFill>
                  <a:prstClr val="black"/>
                </a:solidFill>
              </a:rPr>
              <a:t> Conformance Testing Test-tool </a:t>
            </a:r>
            <a:r>
              <a:rPr lang="ko-KR" altLang="en-US" sz="1600" b="1" dirty="0">
                <a:solidFill>
                  <a:prstClr val="black"/>
                </a:solidFill>
              </a:rPr>
              <a:t>개발</a:t>
            </a:r>
            <a:endParaRPr lang="en-US" altLang="ko-KR" sz="1600" b="1" dirty="0">
              <a:solidFill>
                <a:prstClr val="black"/>
              </a:solidFill>
            </a:endParaRPr>
          </a:p>
          <a:p>
            <a:pPr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Blip>
                <a:blip r:embed="rId4"/>
              </a:buBlip>
            </a:pPr>
            <a:r>
              <a:rPr lang="en-US" altLang="ko-KR" sz="1600" b="1" dirty="0">
                <a:solidFill>
                  <a:prstClr val="black"/>
                </a:solidFill>
              </a:rPr>
              <a:t> IEC</a:t>
            </a:r>
            <a:r>
              <a:rPr lang="ko-KR" altLang="en-US" sz="1600" b="1" dirty="0">
                <a:solidFill>
                  <a:prstClr val="black"/>
                </a:solidFill>
              </a:rPr>
              <a:t> </a:t>
            </a:r>
            <a:r>
              <a:rPr lang="en-US" altLang="ko-KR" sz="1600" b="1" dirty="0">
                <a:solidFill>
                  <a:prstClr val="black"/>
                </a:solidFill>
              </a:rPr>
              <a:t>61850 </a:t>
            </a:r>
            <a:r>
              <a:rPr lang="ko-KR" altLang="en-US" sz="1600" b="1" dirty="0">
                <a:solidFill>
                  <a:prstClr val="black"/>
                </a:solidFill>
              </a:rPr>
              <a:t>기반</a:t>
            </a:r>
            <a:r>
              <a:rPr lang="en-US" altLang="ko-KR" sz="1600" b="1" dirty="0">
                <a:solidFill>
                  <a:prstClr val="black"/>
                </a:solidFill>
              </a:rPr>
              <a:t> </a:t>
            </a:r>
            <a:r>
              <a:rPr lang="ko-KR" altLang="en-US" sz="1600" b="1" dirty="0">
                <a:solidFill>
                  <a:prstClr val="black"/>
                </a:solidFill>
              </a:rPr>
              <a:t>변전자동화 시스템 </a:t>
            </a:r>
            <a:r>
              <a:rPr lang="ko-KR" altLang="en-US" sz="1600" b="1" dirty="0" err="1">
                <a:solidFill>
                  <a:prstClr val="black"/>
                </a:solidFill>
              </a:rPr>
              <a:t>테스팅</a:t>
            </a:r>
            <a:r>
              <a:rPr lang="ko-KR" altLang="en-US" sz="1600" b="1" dirty="0">
                <a:solidFill>
                  <a:prstClr val="black"/>
                </a:solidFill>
              </a:rPr>
              <a:t> 절차 자동생성 툴 개발</a:t>
            </a:r>
            <a:endParaRPr lang="en-US" altLang="ko-KR" sz="1600" b="1" dirty="0">
              <a:solidFill>
                <a:prstClr val="black"/>
              </a:solidFill>
            </a:endParaRPr>
          </a:p>
          <a:p>
            <a:pPr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Blip>
                <a:blip r:embed="rId4"/>
              </a:buBlip>
            </a:pPr>
            <a:r>
              <a:rPr lang="en-US" altLang="ko-KR" sz="1600" b="1" dirty="0">
                <a:solidFill>
                  <a:prstClr val="black"/>
                </a:solidFill>
              </a:rPr>
              <a:t> IEC</a:t>
            </a:r>
            <a:r>
              <a:rPr lang="ko-KR" altLang="en-US" sz="1600" b="1" dirty="0">
                <a:solidFill>
                  <a:prstClr val="black"/>
                </a:solidFill>
              </a:rPr>
              <a:t> </a:t>
            </a:r>
            <a:r>
              <a:rPr lang="en-US" altLang="ko-KR" sz="1600" b="1" dirty="0">
                <a:solidFill>
                  <a:prstClr val="black"/>
                </a:solidFill>
              </a:rPr>
              <a:t>61850 </a:t>
            </a:r>
            <a:r>
              <a:rPr lang="ko-KR" altLang="en-US" sz="1600" b="1" dirty="0">
                <a:solidFill>
                  <a:prstClr val="black"/>
                </a:solidFill>
              </a:rPr>
              <a:t>가상서버 개발</a:t>
            </a:r>
            <a:r>
              <a:rPr lang="en-US" altLang="ko-KR" sz="1600" b="1" dirty="0">
                <a:solidFill>
                  <a:prstClr val="black"/>
                </a:solidFill>
              </a:rPr>
              <a:t>, </a:t>
            </a:r>
            <a:r>
              <a:rPr lang="ko-KR" altLang="en-US" sz="1600" b="1" dirty="0">
                <a:solidFill>
                  <a:prstClr val="black"/>
                </a:solidFill>
              </a:rPr>
              <a:t>네트워크 </a:t>
            </a:r>
            <a:r>
              <a:rPr lang="ko-KR" altLang="en-US" sz="1600" b="1" dirty="0" err="1">
                <a:solidFill>
                  <a:prstClr val="black"/>
                </a:solidFill>
              </a:rPr>
              <a:t>트래픽</a:t>
            </a:r>
            <a:r>
              <a:rPr lang="ko-KR" altLang="en-US" sz="1600" b="1" dirty="0">
                <a:solidFill>
                  <a:prstClr val="black"/>
                </a:solidFill>
              </a:rPr>
              <a:t> 분석기 개발 </a:t>
            </a:r>
            <a:endParaRPr lang="en-US" altLang="ko-KR" sz="1600" b="1" dirty="0">
              <a:solidFill>
                <a:prstClr val="black"/>
              </a:solidFill>
            </a:endParaRPr>
          </a:p>
          <a:p>
            <a:pPr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Blip>
                <a:blip r:embed="rId4"/>
              </a:buBlip>
            </a:pPr>
            <a:r>
              <a:rPr lang="en-US" altLang="ko-KR" sz="1600" b="1" dirty="0">
                <a:solidFill>
                  <a:prstClr val="black"/>
                </a:solidFill>
              </a:rPr>
              <a:t> IEC</a:t>
            </a:r>
            <a:r>
              <a:rPr lang="ko-KR" altLang="en-US" sz="1600" b="1" dirty="0">
                <a:solidFill>
                  <a:prstClr val="black"/>
                </a:solidFill>
              </a:rPr>
              <a:t> </a:t>
            </a:r>
            <a:r>
              <a:rPr lang="en-US" altLang="ko-KR" sz="1600" b="1" dirty="0">
                <a:solidFill>
                  <a:prstClr val="black"/>
                </a:solidFill>
              </a:rPr>
              <a:t>TC 57 WG10, IEC 61850-90-3 </a:t>
            </a:r>
            <a:r>
              <a:rPr lang="ko-KR" altLang="en-US" sz="1600" b="1" dirty="0">
                <a:solidFill>
                  <a:prstClr val="black"/>
                </a:solidFill>
              </a:rPr>
              <a:t>분과</a:t>
            </a:r>
            <a:r>
              <a:rPr lang="en-US" altLang="ko-KR" sz="1600" b="1" dirty="0">
                <a:solidFill>
                  <a:prstClr val="black"/>
                </a:solidFill>
              </a:rPr>
              <a:t> Chair (</a:t>
            </a:r>
            <a:r>
              <a:rPr lang="ko-KR" altLang="en-US" sz="1600" b="1" dirty="0">
                <a:solidFill>
                  <a:prstClr val="black"/>
                </a:solidFill>
              </a:rPr>
              <a:t>장혁수</a:t>
            </a:r>
            <a:r>
              <a:rPr lang="en-US" altLang="ko-KR" sz="1600" b="1" dirty="0">
                <a:solidFill>
                  <a:prstClr val="black"/>
                </a:solidFill>
              </a:rPr>
              <a:t> </a:t>
            </a:r>
            <a:r>
              <a:rPr lang="ko-KR" altLang="en-US" sz="1600" b="1" dirty="0">
                <a:solidFill>
                  <a:prstClr val="black"/>
                </a:solidFill>
              </a:rPr>
              <a:t>교수</a:t>
            </a:r>
            <a:r>
              <a:rPr lang="en-US" altLang="ko-KR" sz="1600" b="1" dirty="0">
                <a:solidFill>
                  <a:prstClr val="black"/>
                </a:solidFill>
              </a:rPr>
              <a:t>)</a:t>
            </a:r>
          </a:p>
          <a:p>
            <a:pPr lvl="1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Blip>
                <a:blip r:embed="rId4"/>
              </a:buBlip>
            </a:pPr>
            <a:r>
              <a:rPr lang="ko-KR" altLang="en-US" sz="1200" b="1" dirty="0">
                <a:solidFill>
                  <a:prstClr val="black"/>
                </a:solidFill>
              </a:rPr>
              <a:t>보조 전원 장치 충전장치</a:t>
            </a:r>
            <a:r>
              <a:rPr lang="en-US" altLang="ko-KR" sz="1200" b="1" dirty="0">
                <a:solidFill>
                  <a:prstClr val="black"/>
                </a:solidFill>
              </a:rPr>
              <a:t>, BMS, PCS </a:t>
            </a:r>
            <a:r>
              <a:rPr lang="ko-KR" altLang="en-US" sz="1200" b="1" dirty="0">
                <a:solidFill>
                  <a:prstClr val="black"/>
                </a:solidFill>
              </a:rPr>
              <a:t>국제 규격 개발</a:t>
            </a:r>
            <a:r>
              <a:rPr lang="en-US" altLang="ko-KR" sz="1200" b="1" dirty="0">
                <a:solidFill>
                  <a:prstClr val="black"/>
                </a:solidFill>
              </a:rPr>
              <a:t> </a:t>
            </a:r>
            <a:endParaRPr lang="en-US" altLang="ko-KR" sz="1600" b="1" dirty="0">
              <a:solidFill>
                <a:prstClr val="black"/>
              </a:solidFill>
            </a:endParaRPr>
          </a:p>
          <a:p>
            <a:pPr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Blip>
                <a:blip r:embed="rId4"/>
              </a:buBlip>
            </a:pPr>
            <a:r>
              <a:rPr lang="en-US" altLang="ko-KR" sz="1600" b="1" dirty="0">
                <a:solidFill>
                  <a:prstClr val="black"/>
                </a:solidFill>
              </a:rPr>
              <a:t> </a:t>
            </a:r>
            <a:r>
              <a:rPr lang="ko-KR" altLang="en-US" sz="1600" b="1" dirty="0" err="1">
                <a:solidFill>
                  <a:prstClr val="black"/>
                </a:solidFill>
              </a:rPr>
              <a:t>스마트그리드</a:t>
            </a:r>
            <a:r>
              <a:rPr lang="ko-KR" altLang="en-US" sz="1600" b="1" dirty="0">
                <a:solidFill>
                  <a:prstClr val="black"/>
                </a:solidFill>
              </a:rPr>
              <a:t> 분야 다수 국책과제 수행 중</a:t>
            </a:r>
            <a:endParaRPr lang="en-US" altLang="ko-KR" sz="1600" b="1" dirty="0">
              <a:solidFill>
                <a:prstClr val="black"/>
              </a:solidFill>
            </a:endParaRPr>
          </a:p>
          <a:p>
            <a:pPr lvl="1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Blip>
                <a:blip r:embed="rId4"/>
              </a:buBlip>
            </a:pPr>
            <a:r>
              <a:rPr lang="en-US" altLang="ko-KR" sz="1200" b="1" dirty="0">
                <a:solidFill>
                  <a:prstClr val="black"/>
                </a:solidFill>
              </a:rPr>
              <a:t>MW</a:t>
            </a:r>
            <a:r>
              <a:rPr lang="ko-KR" altLang="en-US" sz="1200" b="1" dirty="0">
                <a:solidFill>
                  <a:prstClr val="black"/>
                </a:solidFill>
              </a:rPr>
              <a:t>급 전력 저장장치 표준화 </a:t>
            </a:r>
            <a:r>
              <a:rPr lang="ko-KR" altLang="en-US" sz="1200" b="1" dirty="0" err="1">
                <a:solidFill>
                  <a:prstClr val="black"/>
                </a:solidFill>
              </a:rPr>
              <a:t>진행중</a:t>
            </a:r>
            <a:r>
              <a:rPr lang="en-US" altLang="ko-KR" sz="1200" b="1" dirty="0">
                <a:solidFill>
                  <a:prstClr val="black"/>
                </a:solidFill>
              </a:rPr>
              <a:t> </a:t>
            </a:r>
            <a:r>
              <a:rPr lang="ko-KR" altLang="en-US" sz="1200" b="1" dirty="0">
                <a:solidFill>
                  <a:prstClr val="black"/>
                </a:solidFill>
              </a:rPr>
              <a:t> </a:t>
            </a:r>
            <a:endParaRPr lang="en-US" altLang="ko-KR" sz="1100" dirty="0">
              <a:solidFill>
                <a:srgbClr val="FF0033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2" name="Text Box 18"/>
          <p:cNvSpPr txBox="1">
            <a:spLocks noChangeArrowheads="1"/>
          </p:cNvSpPr>
          <p:nvPr/>
        </p:nvSpPr>
        <p:spPr bwMode="auto">
          <a:xfrm>
            <a:off x="1938105" y="5123991"/>
            <a:ext cx="6590075" cy="137268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Blip>
                <a:blip r:embed="rId5"/>
              </a:buBlip>
            </a:pPr>
            <a:r>
              <a:rPr lang="en-US" altLang="ko-KR" sz="1600" b="1" dirty="0">
                <a:solidFill>
                  <a:prstClr val="black"/>
                </a:solidFill>
              </a:rPr>
              <a:t> </a:t>
            </a:r>
            <a:r>
              <a:rPr lang="ko-KR" altLang="en-US" sz="1600" b="1" dirty="0">
                <a:solidFill>
                  <a:prstClr val="black"/>
                </a:solidFill>
              </a:rPr>
              <a:t>충전기 전문 개발 및 제조업체 </a:t>
            </a:r>
            <a:endParaRPr lang="en-US" altLang="ko-KR" sz="1600" b="1" dirty="0">
              <a:solidFill>
                <a:prstClr val="black"/>
              </a:solidFill>
            </a:endParaRPr>
          </a:p>
          <a:p>
            <a:pPr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Blip>
                <a:blip r:embed="rId5"/>
              </a:buBlip>
            </a:pPr>
            <a:r>
              <a:rPr lang="en-US" altLang="ko-KR" sz="1600" b="1" dirty="0">
                <a:solidFill>
                  <a:prstClr val="black"/>
                </a:solidFill>
              </a:rPr>
              <a:t> </a:t>
            </a:r>
            <a:r>
              <a:rPr lang="ko-KR" altLang="en-US" sz="1600" b="1" dirty="0">
                <a:solidFill>
                  <a:prstClr val="black"/>
                </a:solidFill>
              </a:rPr>
              <a:t>환경부</a:t>
            </a:r>
            <a:r>
              <a:rPr lang="en-US" altLang="ko-KR" sz="1600" b="1" dirty="0">
                <a:solidFill>
                  <a:prstClr val="black"/>
                </a:solidFill>
              </a:rPr>
              <a:t>, </a:t>
            </a:r>
            <a:r>
              <a:rPr lang="ko-KR" altLang="en-US" sz="1600" b="1" dirty="0">
                <a:solidFill>
                  <a:prstClr val="black"/>
                </a:solidFill>
              </a:rPr>
              <a:t>서울시 충전기 보급사업 참여</a:t>
            </a:r>
            <a:r>
              <a:rPr lang="en-US" altLang="ko-KR" sz="1600" b="1" dirty="0">
                <a:solidFill>
                  <a:prstClr val="black"/>
                </a:solidFill>
              </a:rPr>
              <a:t> </a:t>
            </a:r>
          </a:p>
          <a:p>
            <a:pPr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Blip>
                <a:blip r:embed="rId5"/>
              </a:buBlip>
            </a:pPr>
            <a:r>
              <a:rPr lang="en-US" altLang="ko-KR" sz="1600" b="1" dirty="0">
                <a:solidFill>
                  <a:prstClr val="black"/>
                </a:solidFill>
              </a:rPr>
              <a:t> </a:t>
            </a:r>
            <a:r>
              <a:rPr lang="ko-KR" altLang="en-US" sz="1600" b="1" dirty="0">
                <a:solidFill>
                  <a:prstClr val="black"/>
                </a:solidFill>
              </a:rPr>
              <a:t>제주 </a:t>
            </a:r>
            <a:r>
              <a:rPr lang="ko-KR" altLang="en-US" sz="1600" b="1" dirty="0" err="1">
                <a:solidFill>
                  <a:prstClr val="black"/>
                </a:solidFill>
              </a:rPr>
              <a:t>스마트그리드</a:t>
            </a:r>
            <a:r>
              <a:rPr lang="ko-KR" altLang="en-US" sz="1600" b="1" dirty="0">
                <a:solidFill>
                  <a:prstClr val="black"/>
                </a:solidFill>
              </a:rPr>
              <a:t> 실증단지 지능형운송 분야</a:t>
            </a:r>
            <a:r>
              <a:rPr lang="en-US" altLang="ko-KR" sz="1600" b="1" dirty="0">
                <a:solidFill>
                  <a:prstClr val="black"/>
                </a:solidFill>
              </a:rPr>
              <a:t> </a:t>
            </a:r>
            <a:r>
              <a:rPr lang="ko-KR" altLang="en-US" sz="1600" b="1" dirty="0">
                <a:solidFill>
                  <a:prstClr val="black"/>
                </a:solidFill>
              </a:rPr>
              <a:t> 참여기업</a:t>
            </a:r>
            <a:endParaRPr lang="en-US" altLang="ko-KR" sz="1600" b="1" dirty="0">
              <a:solidFill>
                <a:prstClr val="black"/>
              </a:solidFill>
            </a:endParaRPr>
          </a:p>
          <a:p>
            <a:pPr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Blip>
                <a:blip r:embed="rId5"/>
              </a:buBlip>
            </a:pPr>
            <a:r>
              <a:rPr lang="en-US" altLang="ko-KR" sz="1600" b="1" dirty="0">
                <a:solidFill>
                  <a:prstClr val="black"/>
                </a:solidFill>
                <a:ea typeface="HY견고딕" pitchFamily="18" charset="-127"/>
              </a:rPr>
              <a:t> </a:t>
            </a:r>
            <a:endParaRPr lang="en-US" altLang="ko-KR" sz="1400" dirty="0">
              <a:solidFill>
                <a:srgbClr val="FF0033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3" name="Oval 20"/>
          <p:cNvSpPr>
            <a:spLocks noChangeArrowheads="1"/>
          </p:cNvSpPr>
          <p:nvPr/>
        </p:nvSpPr>
        <p:spPr bwMode="auto">
          <a:xfrm>
            <a:off x="371156" y="1247221"/>
            <a:ext cx="1296987" cy="1223963"/>
          </a:xfrm>
          <a:prstGeom prst="ellips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endParaRPr lang="ko-KR" altLang="en-US" sz="3200">
              <a:solidFill>
                <a:srgbClr val="FF0033"/>
              </a:solidFill>
              <a:latin typeface="Arial" pitchFamily="34" charset="0"/>
            </a:endParaRPr>
          </a:p>
        </p:txBody>
      </p:sp>
      <p:sp>
        <p:nvSpPr>
          <p:cNvPr id="24" name="Oval 22"/>
          <p:cNvSpPr>
            <a:spLocks noChangeArrowheads="1"/>
          </p:cNvSpPr>
          <p:nvPr/>
        </p:nvSpPr>
        <p:spPr bwMode="auto">
          <a:xfrm>
            <a:off x="371156" y="3328283"/>
            <a:ext cx="1296987" cy="1223962"/>
          </a:xfrm>
          <a:prstGeom prst="ellips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endParaRPr lang="ko-KR" altLang="en-US" sz="3200">
              <a:solidFill>
                <a:srgbClr val="FF0033"/>
              </a:solidFill>
              <a:latin typeface="Arial" pitchFamily="34" charset="0"/>
            </a:endParaRPr>
          </a:p>
        </p:txBody>
      </p:sp>
      <p:sp>
        <p:nvSpPr>
          <p:cNvPr id="25" name="Oval 23"/>
          <p:cNvSpPr>
            <a:spLocks noChangeArrowheads="1"/>
          </p:cNvSpPr>
          <p:nvPr/>
        </p:nvSpPr>
        <p:spPr bwMode="auto">
          <a:xfrm>
            <a:off x="371156" y="5119021"/>
            <a:ext cx="1296987" cy="1223963"/>
          </a:xfrm>
          <a:prstGeom prst="ellips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endParaRPr lang="ko-KR" altLang="en-US" sz="3200">
              <a:solidFill>
                <a:srgbClr val="FF0033"/>
              </a:solidFill>
              <a:latin typeface="Arial" pitchFamily="34" charset="0"/>
            </a:endParaRPr>
          </a:p>
        </p:txBody>
      </p:sp>
      <p:sp>
        <p:nvSpPr>
          <p:cNvPr id="26" name="Text Box 25"/>
          <p:cNvSpPr txBox="1">
            <a:spLocks noChangeArrowheads="1"/>
          </p:cNvSpPr>
          <p:nvPr/>
        </p:nvSpPr>
        <p:spPr bwMode="auto">
          <a:xfrm>
            <a:off x="299718" y="1411775"/>
            <a:ext cx="143986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 algn="ctr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2400" b="1" dirty="0">
                <a:solidFill>
                  <a:prstClr val="white"/>
                </a:solidFill>
                <a:ea typeface="HY견고딕" pitchFamily="18" charset="-127"/>
              </a:rPr>
              <a:t>KTL</a:t>
            </a:r>
          </a:p>
          <a:p>
            <a:pPr algn="ctr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2000" b="1" dirty="0">
                <a:solidFill>
                  <a:prstClr val="white"/>
                </a:solidFill>
                <a:ea typeface="HY견고딕" pitchFamily="18" charset="-127"/>
              </a:rPr>
              <a:t>(</a:t>
            </a:r>
            <a:r>
              <a:rPr lang="ko-KR" altLang="en-US" sz="2000" b="1" dirty="0">
                <a:solidFill>
                  <a:prstClr val="white"/>
                </a:solidFill>
                <a:ea typeface="HY견고딕" pitchFamily="18" charset="-127"/>
              </a:rPr>
              <a:t>硏</a:t>
            </a:r>
            <a:r>
              <a:rPr lang="en-US" altLang="ko-KR" sz="2000" b="1" dirty="0">
                <a:solidFill>
                  <a:prstClr val="white"/>
                </a:solidFill>
                <a:ea typeface="HY견고딕" pitchFamily="18" charset="-127"/>
              </a:rPr>
              <a:t>)</a:t>
            </a:r>
          </a:p>
        </p:txBody>
      </p:sp>
      <p:sp>
        <p:nvSpPr>
          <p:cNvPr id="27" name="Text Box 26"/>
          <p:cNvSpPr txBox="1">
            <a:spLocks noChangeArrowheads="1"/>
          </p:cNvSpPr>
          <p:nvPr/>
        </p:nvSpPr>
        <p:spPr bwMode="auto">
          <a:xfrm>
            <a:off x="299718" y="3578013"/>
            <a:ext cx="1439863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 algn="ctr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ko-KR" altLang="en-US" sz="2000" b="1" dirty="0">
                <a:solidFill>
                  <a:prstClr val="white"/>
                </a:solidFill>
                <a:ea typeface="HY견고딕" pitchFamily="18" charset="-127"/>
              </a:rPr>
              <a:t>명지대</a:t>
            </a:r>
            <a:endParaRPr lang="en-US" altLang="ko-KR" sz="2000" b="1" dirty="0">
              <a:solidFill>
                <a:prstClr val="white"/>
              </a:solidFill>
              <a:ea typeface="HY견고딕" pitchFamily="18" charset="-127"/>
            </a:endParaRPr>
          </a:p>
          <a:p>
            <a:pPr algn="ctr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2000" b="1" dirty="0">
                <a:solidFill>
                  <a:prstClr val="white"/>
                </a:solidFill>
                <a:ea typeface="HY견고딕" pitchFamily="18" charset="-127"/>
              </a:rPr>
              <a:t>(</a:t>
            </a:r>
            <a:r>
              <a:rPr lang="ko-KR" altLang="en-US" sz="2000" b="1" dirty="0">
                <a:solidFill>
                  <a:prstClr val="white"/>
                </a:solidFill>
                <a:ea typeface="HY견고딕" pitchFamily="18" charset="-127"/>
              </a:rPr>
              <a:t>學</a:t>
            </a:r>
            <a:r>
              <a:rPr lang="en-US" altLang="ko-KR" sz="2000" b="1" dirty="0">
                <a:solidFill>
                  <a:prstClr val="white"/>
                </a:solidFill>
                <a:ea typeface="HY견고딕" pitchFamily="18" charset="-127"/>
              </a:rPr>
              <a:t>)</a:t>
            </a:r>
            <a:endParaRPr lang="ko-KR" altLang="en-US" sz="2000" b="1" dirty="0">
              <a:solidFill>
                <a:prstClr val="white"/>
              </a:solidFill>
              <a:ea typeface="HY견고딕" pitchFamily="18" charset="-127"/>
            </a:endParaRPr>
          </a:p>
        </p:txBody>
      </p:sp>
      <p:sp>
        <p:nvSpPr>
          <p:cNvPr id="28" name="Text Box 27"/>
          <p:cNvSpPr txBox="1">
            <a:spLocks noChangeArrowheads="1"/>
          </p:cNvSpPr>
          <p:nvPr/>
        </p:nvSpPr>
        <p:spPr bwMode="auto">
          <a:xfrm>
            <a:off x="299718" y="5222607"/>
            <a:ext cx="1439863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 algn="ctr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ko-KR" altLang="en-US" sz="2000" dirty="0" err="1">
                <a:solidFill>
                  <a:prstClr val="white"/>
                </a:solidFill>
                <a:ea typeface="HY견고딕" pitchFamily="18" charset="-127"/>
              </a:rPr>
              <a:t>피앤이</a:t>
            </a:r>
            <a:endParaRPr lang="en-US" altLang="ko-KR" sz="2000" dirty="0">
              <a:solidFill>
                <a:prstClr val="white"/>
              </a:solidFill>
              <a:ea typeface="HY견고딕" pitchFamily="18" charset="-127"/>
            </a:endParaRPr>
          </a:p>
          <a:p>
            <a:pPr algn="ctr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ko-KR" altLang="en-US" sz="2000" dirty="0">
                <a:solidFill>
                  <a:prstClr val="white"/>
                </a:solidFill>
                <a:ea typeface="HY견고딕" pitchFamily="18" charset="-127"/>
              </a:rPr>
              <a:t>솔루션</a:t>
            </a:r>
            <a:endParaRPr lang="en-US" altLang="ko-KR" sz="2000" dirty="0">
              <a:solidFill>
                <a:prstClr val="white"/>
              </a:solidFill>
              <a:ea typeface="HY견고딕" pitchFamily="18" charset="-127"/>
            </a:endParaRPr>
          </a:p>
          <a:p>
            <a:pPr algn="ctr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2000" dirty="0">
                <a:solidFill>
                  <a:prstClr val="white"/>
                </a:solidFill>
                <a:ea typeface="HY견고딕" pitchFamily="18" charset="-127"/>
              </a:rPr>
              <a:t>(</a:t>
            </a:r>
            <a:r>
              <a:rPr lang="ko-KR" altLang="en-US" sz="2000" dirty="0">
                <a:solidFill>
                  <a:prstClr val="white"/>
                </a:solidFill>
                <a:ea typeface="HY견고딕" pitchFamily="18" charset="-127"/>
              </a:rPr>
              <a:t>産</a:t>
            </a:r>
            <a:r>
              <a:rPr lang="en-US" altLang="ko-KR" sz="2000" dirty="0">
                <a:solidFill>
                  <a:prstClr val="white"/>
                </a:solidFill>
                <a:ea typeface="HY견고딕" pitchFamily="18" charset="-127"/>
              </a:rPr>
              <a:t>)</a:t>
            </a:r>
            <a:endParaRPr lang="ko-KR" altLang="en-US" sz="2000" dirty="0">
              <a:solidFill>
                <a:prstClr val="white"/>
              </a:solidFill>
              <a:ea typeface="HY견고딕" pitchFamily="18" charset="-127"/>
            </a:endParaRPr>
          </a:p>
        </p:txBody>
      </p:sp>
      <p:sp>
        <p:nvSpPr>
          <p:cNvPr id="29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553200" y="6356386"/>
            <a:ext cx="2133600" cy="365125"/>
          </a:xfrm>
        </p:spPr>
        <p:txBody>
          <a:bodyPr/>
          <a:lstStyle/>
          <a:p>
            <a:fld id="{D5BBC35B-A44B-4119-B8DA-DE9E3DFADA20}" type="slidenum">
              <a:rPr b="1">
                <a:solidFill>
                  <a:prstClr val="black"/>
                </a:solidFill>
              </a:rPr>
              <a:pPr/>
              <a:t>37</a:t>
            </a:fld>
            <a:endParaRPr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74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b="1" smtClean="0">
                <a:solidFill>
                  <a:schemeClr val="tx1"/>
                </a:solidFill>
              </a:rPr>
              <a:pPr/>
              <a:t>38</a:t>
            </a:fld>
            <a:endParaRPr kumimoji="0" lang="en-US" b="1" dirty="0">
              <a:solidFill>
                <a:schemeClr val="tx1"/>
              </a:solidFill>
            </a:endParaRPr>
          </a:p>
        </p:txBody>
      </p:sp>
      <p:sp>
        <p:nvSpPr>
          <p:cNvPr id="15" name="제목 7"/>
          <p:cNvSpPr>
            <a:spLocks noGrp="1"/>
          </p:cNvSpPr>
          <p:nvPr>
            <p:ph type="title"/>
          </p:nvPr>
        </p:nvSpPr>
        <p:spPr>
          <a:xfrm>
            <a:off x="457200" y="248020"/>
            <a:ext cx="8229600" cy="568741"/>
          </a:xfrm>
        </p:spPr>
        <p:txBody>
          <a:bodyPr>
            <a:noAutofit/>
          </a:bodyPr>
          <a:lstStyle/>
          <a:p>
            <a:pPr algn="l"/>
            <a:r>
              <a:rPr lang="ko-KR" altLang="en-US" sz="3200" dirty="0" smtClean="0"/>
              <a:t>사업 추진조직</a:t>
            </a:r>
            <a:endParaRPr lang="ko-KR" altLang="en-US" sz="3200" dirty="0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5520" y="1231642"/>
            <a:ext cx="7734300" cy="49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b="1" smtClean="0">
                <a:solidFill>
                  <a:schemeClr val="tx1"/>
                </a:solidFill>
              </a:rPr>
              <a:pPr/>
              <a:t>39</a:t>
            </a:fld>
            <a:endParaRPr kumimoji="0" lang="en-US" b="1" dirty="0">
              <a:solidFill>
                <a:schemeClr val="tx1"/>
              </a:solidFill>
            </a:endParaRPr>
          </a:p>
        </p:txBody>
      </p:sp>
      <p:sp>
        <p:nvSpPr>
          <p:cNvPr id="15" name="제목 7"/>
          <p:cNvSpPr>
            <a:spLocks noGrp="1"/>
          </p:cNvSpPr>
          <p:nvPr>
            <p:ph type="title"/>
          </p:nvPr>
        </p:nvSpPr>
        <p:spPr>
          <a:xfrm>
            <a:off x="457200" y="248020"/>
            <a:ext cx="8229600" cy="568741"/>
          </a:xfrm>
        </p:spPr>
        <p:txBody>
          <a:bodyPr>
            <a:noAutofit/>
          </a:bodyPr>
          <a:lstStyle/>
          <a:p>
            <a:pPr algn="l"/>
            <a:r>
              <a:rPr lang="ko-KR" altLang="en-US" sz="3200" dirty="0" smtClean="0"/>
              <a:t>참여기관별 역할구분</a:t>
            </a:r>
            <a:endParaRPr lang="ko-KR" altLang="en-US" sz="3200" dirty="0"/>
          </a:p>
        </p:txBody>
      </p:sp>
      <p:graphicFrame>
        <p:nvGraphicFramePr>
          <p:cNvPr id="14" name="표 13"/>
          <p:cNvGraphicFramePr>
            <a:graphicFrameLocks noGrp="1"/>
          </p:cNvGraphicFramePr>
          <p:nvPr/>
        </p:nvGraphicFramePr>
        <p:xfrm>
          <a:off x="534564" y="1200346"/>
          <a:ext cx="8002944" cy="5181791"/>
        </p:xfrm>
        <a:graphic>
          <a:graphicData uri="http://schemas.openxmlformats.org/drawingml/2006/table">
            <a:tbl>
              <a:tblPr/>
              <a:tblGrid>
                <a:gridCol w="693826"/>
                <a:gridCol w="1169575"/>
                <a:gridCol w="1287625"/>
                <a:gridCol w="3900195"/>
                <a:gridCol w="951723"/>
              </a:tblGrid>
              <a:tr h="3787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구분</a:t>
                      </a:r>
                      <a:endParaRPr lang="ko-KR" altLang="en-US" sz="1400" dirty="0">
                        <a:solidFill>
                          <a:srgbClr val="000000"/>
                        </a:solidFill>
                        <a:latin typeface="+mj-ea"/>
                        <a:ea typeface="+mj-ea"/>
                      </a:endParaRPr>
                    </a:p>
                  </a:txBody>
                  <a:tcPr marL="51525" marR="51525" marT="14245" marB="1424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기관</a:t>
                      </a:r>
                      <a:endParaRPr lang="ko-KR" altLang="en-US" sz="1400" dirty="0">
                        <a:solidFill>
                          <a:srgbClr val="000000"/>
                        </a:solidFill>
                        <a:latin typeface="+mj-ea"/>
                        <a:ea typeface="+mj-ea"/>
                      </a:endParaRPr>
                    </a:p>
                  </a:txBody>
                  <a:tcPr marL="51525" marR="51525" marT="14245" marB="1424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참여자</a:t>
                      </a:r>
                      <a:endParaRPr lang="ko-KR" altLang="en-US" sz="1400" dirty="0">
                        <a:solidFill>
                          <a:srgbClr val="000000"/>
                        </a:solidFill>
                        <a:latin typeface="+mj-ea"/>
                        <a:ea typeface="+mj-ea"/>
                      </a:endParaRPr>
                    </a:p>
                  </a:txBody>
                  <a:tcPr marL="51525" marR="51525" marT="14245" marB="1424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담당 사업내용</a:t>
                      </a:r>
                      <a:endParaRPr lang="ko-KR" altLang="en-US" sz="1400" dirty="0">
                        <a:solidFill>
                          <a:srgbClr val="000000"/>
                        </a:solidFill>
                        <a:latin typeface="+mj-ea"/>
                        <a:ea typeface="+mj-ea"/>
                      </a:endParaRPr>
                    </a:p>
                  </a:txBody>
                  <a:tcPr marL="51525" marR="51525" marT="14245" marB="1424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과제비중</a:t>
                      </a:r>
                      <a:endParaRPr lang="ko-KR" altLang="en-US" sz="1400" dirty="0">
                        <a:solidFill>
                          <a:srgbClr val="000000"/>
                        </a:solidFill>
                        <a:latin typeface="+mj-ea"/>
                        <a:ea typeface="+mj-ea"/>
                      </a:endParaRPr>
                    </a:p>
                  </a:txBody>
                  <a:tcPr marL="51525" marR="51525" marT="14245" marB="1424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8650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주관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기관</a:t>
                      </a:r>
                    </a:p>
                  </a:txBody>
                  <a:tcPr marL="51525" marR="51525" marT="14245" marB="1424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한국산업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err="1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기술시험원</a:t>
                      </a: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 </a:t>
                      </a:r>
                    </a:p>
                  </a:txBody>
                  <a:tcPr marL="51525" marR="51525" marT="14245" marB="1424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김석진 책임자 </a:t>
                      </a:r>
                      <a:endParaRPr lang="en-US" altLang="ko-KR" sz="1400" b="1" dirty="0" smtClean="0">
                        <a:solidFill>
                          <a:srgbClr val="000000"/>
                        </a:solidFill>
                        <a:latin typeface="+mj-ea"/>
                        <a:ea typeface="+mj-ea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외 </a:t>
                      </a:r>
                      <a:r>
                        <a:rPr lang="en-US" altLang="ko-KR" sz="1400" b="1" dirty="0" smtClean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10</a:t>
                      </a: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명 </a:t>
                      </a:r>
                      <a:endParaRPr lang="ko-KR" altLang="en-US" sz="1400" b="1" dirty="0">
                        <a:solidFill>
                          <a:srgbClr val="000000"/>
                        </a:solidFill>
                        <a:latin typeface="+mj-ea"/>
                        <a:ea typeface="+mj-ea"/>
                      </a:endParaRPr>
                    </a:p>
                  </a:txBody>
                  <a:tcPr marL="51525" marR="51525" marT="14245" marB="1424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과제총괄</a:t>
                      </a:r>
                    </a:p>
                    <a:p>
                      <a:r>
                        <a:rPr lang="en-US" altLang="ko-KR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국내외 </a:t>
                      </a:r>
                      <a:r>
                        <a:rPr lang="ko-KR" altLang="en-US" sz="1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상호운용성</a:t>
                      </a:r>
                      <a:r>
                        <a:rPr lang="ko-KR" alt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표준 및 인증제도 조사</a:t>
                      </a:r>
                    </a:p>
                    <a:p>
                      <a:r>
                        <a:rPr lang="en-US" altLang="ko-KR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직류충전장치전자파시험설비 구축</a:t>
                      </a:r>
                    </a:p>
                    <a:p>
                      <a:r>
                        <a:rPr lang="en-US" altLang="ko-KR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시험장비 유효성 검증 </a:t>
                      </a:r>
                    </a:p>
                    <a:p>
                      <a:r>
                        <a:rPr lang="en-US" altLang="ko-KR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시험표준 검토 및 시험절차서 작성</a:t>
                      </a:r>
                    </a:p>
                    <a:p>
                      <a:r>
                        <a:rPr lang="en-US" altLang="ko-KR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시험시스템 구축 및 시험평가 실시</a:t>
                      </a:r>
                    </a:p>
                    <a:p>
                      <a:r>
                        <a:rPr lang="en-US" altLang="ko-KR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시험기관지정 </a:t>
                      </a:r>
                    </a:p>
                    <a:p>
                      <a:r>
                        <a:rPr lang="en-US" altLang="ko-KR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전문위원회 운영</a:t>
                      </a:r>
                      <a:endParaRPr lang="ko-KR" altLang="en-US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525" marR="51525" marT="14245" marB="1424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40%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+mj-ea"/>
                        <a:ea typeface="+mj-ea"/>
                      </a:endParaRPr>
                    </a:p>
                  </a:txBody>
                  <a:tcPr marL="51525" marR="51525" marT="14245" marB="1424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7825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참여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기관</a:t>
                      </a:r>
                    </a:p>
                  </a:txBody>
                  <a:tcPr marL="51525" marR="51525" marT="14245" marB="1424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명지대학교 </a:t>
                      </a:r>
                      <a:endParaRPr lang="en-US" altLang="ko-KR" sz="1400" b="1" dirty="0" smtClean="0">
                        <a:solidFill>
                          <a:srgbClr val="000000"/>
                        </a:solidFill>
                        <a:latin typeface="+mj-ea"/>
                        <a:ea typeface="+mj-ea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err="1" smtClean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산학협력단</a:t>
                      </a:r>
                      <a:endParaRPr lang="ko-KR" altLang="en-US" sz="1400" b="1" dirty="0">
                        <a:solidFill>
                          <a:srgbClr val="000000"/>
                        </a:solidFill>
                        <a:latin typeface="+mj-ea"/>
                        <a:ea typeface="+mj-ea"/>
                      </a:endParaRPr>
                    </a:p>
                  </a:txBody>
                  <a:tcPr marL="51525" marR="51525" marT="14245" marB="1424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장혁수 책임자 </a:t>
                      </a:r>
                      <a:endParaRPr lang="en-US" altLang="ko-KR" sz="1400" b="1" dirty="0" smtClean="0">
                        <a:solidFill>
                          <a:srgbClr val="000000"/>
                        </a:solidFill>
                        <a:latin typeface="+mj-ea"/>
                        <a:ea typeface="+mj-ea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외 </a:t>
                      </a:r>
                      <a:r>
                        <a:rPr lang="en-US" altLang="ko-KR" sz="1400" b="1" dirty="0" smtClean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14</a:t>
                      </a: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명 </a:t>
                      </a:r>
                      <a:endParaRPr lang="ko-KR" altLang="en-US" sz="1400" b="1" dirty="0">
                        <a:solidFill>
                          <a:srgbClr val="000000"/>
                        </a:solidFill>
                        <a:latin typeface="+mj-ea"/>
                        <a:ea typeface="+mj-ea"/>
                      </a:endParaRPr>
                    </a:p>
                  </a:txBody>
                  <a:tcPr marL="51525" marR="51525" marT="14245" marB="1424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국내외 </a:t>
                      </a:r>
                      <a:r>
                        <a:rPr lang="ko-KR" altLang="en-US" sz="1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상호운용성</a:t>
                      </a:r>
                      <a:r>
                        <a:rPr lang="ko-KR" alt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표준 및 인증제도 조사</a:t>
                      </a:r>
                    </a:p>
                    <a:p>
                      <a:r>
                        <a:rPr lang="en-US" altLang="ko-KR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충전기와 </a:t>
                      </a:r>
                      <a:r>
                        <a:rPr lang="ko-KR" altLang="en-US" sz="1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그리드간</a:t>
                      </a:r>
                      <a:r>
                        <a:rPr lang="ko-KR" alt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1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상호운용성</a:t>
                      </a:r>
                      <a:r>
                        <a:rPr lang="ko-KR" alt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시험장비 개발</a:t>
                      </a:r>
                    </a:p>
                    <a:p>
                      <a:r>
                        <a:rPr lang="en-US" altLang="ko-KR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1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전기차와</a:t>
                      </a:r>
                      <a:r>
                        <a:rPr lang="ko-KR" alt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1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그리드간</a:t>
                      </a:r>
                      <a:r>
                        <a:rPr lang="ko-KR" alt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1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상호운용성</a:t>
                      </a:r>
                      <a:r>
                        <a:rPr lang="ko-KR" alt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시험장비 개발</a:t>
                      </a:r>
                    </a:p>
                    <a:p>
                      <a:r>
                        <a:rPr lang="en-US" altLang="ko-KR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시험장비 유효성 검증 </a:t>
                      </a:r>
                      <a:endParaRPr lang="ko-KR" altLang="en-US" sz="1400" b="1" dirty="0">
                        <a:solidFill>
                          <a:srgbClr val="000000"/>
                        </a:solidFill>
                        <a:latin typeface="+mj-ea"/>
                        <a:ea typeface="+mj-ea"/>
                      </a:endParaRPr>
                    </a:p>
                  </a:txBody>
                  <a:tcPr marL="51525" marR="51525" marT="14245" marB="1424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30%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+mj-ea"/>
                        <a:ea typeface="+mj-ea"/>
                      </a:endParaRPr>
                    </a:p>
                  </a:txBody>
                  <a:tcPr marL="51525" marR="51525" marT="14245" marB="1424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782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㈜</a:t>
                      </a:r>
                      <a:r>
                        <a:rPr lang="ko-KR" altLang="en-US" sz="1400" b="1" dirty="0" err="1" smtClean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피앤이</a:t>
                      </a:r>
                      <a:endParaRPr lang="en-US" altLang="ko-KR" sz="1400" b="1" dirty="0" smtClean="0">
                        <a:solidFill>
                          <a:srgbClr val="000000"/>
                        </a:solidFill>
                        <a:latin typeface="+mj-ea"/>
                        <a:ea typeface="+mj-ea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솔루션</a:t>
                      </a:r>
                      <a:endParaRPr lang="ko-KR" altLang="en-US" sz="1400" b="1" dirty="0">
                        <a:solidFill>
                          <a:srgbClr val="000000"/>
                        </a:solidFill>
                        <a:latin typeface="+mj-ea"/>
                        <a:ea typeface="+mj-ea"/>
                      </a:endParaRPr>
                    </a:p>
                  </a:txBody>
                  <a:tcPr marL="51525" marR="51525" marT="14245" marB="1424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1200" dirty="0" smtClean="0">
                          <a:solidFill>
                            <a:srgbClr val="000000"/>
                          </a:solidFill>
                          <a:latin typeface="+mj-ea"/>
                          <a:ea typeface="+mn-ea"/>
                          <a:cs typeface="+mn-cs"/>
                        </a:rPr>
                        <a:t>김철호</a:t>
                      </a:r>
                      <a:r>
                        <a:rPr lang="en-US" altLang="ko-KR" sz="1400" b="1" kern="1200" dirty="0" smtClean="0">
                          <a:solidFill>
                            <a:srgbClr val="000000"/>
                          </a:solidFill>
                          <a:latin typeface="+mj-ea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1400" b="1" kern="1200" dirty="0" smtClean="0">
                          <a:solidFill>
                            <a:srgbClr val="000000"/>
                          </a:solidFill>
                          <a:latin typeface="+mj-ea"/>
                          <a:ea typeface="+mn-ea"/>
                          <a:cs typeface="+mn-cs"/>
                        </a:rPr>
                        <a:t>책임자 </a:t>
                      </a:r>
                      <a:endParaRPr lang="en-US" altLang="ko-KR" sz="1400" b="1" kern="1200" dirty="0" smtClean="0">
                        <a:solidFill>
                          <a:srgbClr val="000000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1200" dirty="0" smtClean="0">
                          <a:solidFill>
                            <a:srgbClr val="000000"/>
                          </a:solidFill>
                          <a:latin typeface="+mj-ea"/>
                          <a:ea typeface="+mn-ea"/>
                          <a:cs typeface="+mn-cs"/>
                        </a:rPr>
                        <a:t>외 </a:t>
                      </a:r>
                      <a:r>
                        <a:rPr lang="en-US" altLang="ko-KR" sz="1400" b="1" kern="1200" dirty="0" smtClean="0">
                          <a:solidFill>
                            <a:srgbClr val="000000"/>
                          </a:solidFill>
                          <a:latin typeface="+mj-ea"/>
                          <a:ea typeface="+mn-ea"/>
                          <a:cs typeface="+mn-cs"/>
                        </a:rPr>
                        <a:t>6</a:t>
                      </a:r>
                      <a:r>
                        <a:rPr lang="ko-KR" altLang="en-US" sz="1400" b="1" kern="1200" dirty="0" smtClean="0">
                          <a:solidFill>
                            <a:srgbClr val="000000"/>
                          </a:solidFill>
                          <a:latin typeface="+mj-ea"/>
                          <a:ea typeface="+mn-ea"/>
                          <a:cs typeface="+mn-cs"/>
                        </a:rPr>
                        <a:t>명 </a:t>
                      </a:r>
                      <a:endParaRPr lang="ko-KR" altLang="en-US" sz="1400" b="1" dirty="0">
                        <a:solidFill>
                          <a:srgbClr val="000000"/>
                        </a:solidFill>
                        <a:latin typeface="+mj-ea"/>
                        <a:ea typeface="+mj-ea"/>
                      </a:endParaRPr>
                    </a:p>
                  </a:txBody>
                  <a:tcPr marL="51525" marR="51525" marT="14245" marB="1424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국내외 </a:t>
                      </a:r>
                      <a:r>
                        <a:rPr lang="ko-KR" altLang="en-US" sz="1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상호운용성</a:t>
                      </a:r>
                      <a:r>
                        <a:rPr lang="ko-KR" alt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표준 및 인증제도 조사</a:t>
                      </a:r>
                    </a:p>
                    <a:p>
                      <a:r>
                        <a:rPr lang="en-US" altLang="ko-KR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직류충전장치 성능평가 설비 개발 </a:t>
                      </a:r>
                    </a:p>
                    <a:p>
                      <a:r>
                        <a:rPr lang="en-US" altLang="ko-KR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1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전기차와</a:t>
                      </a:r>
                      <a:r>
                        <a:rPr lang="ko-KR" alt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충전기간 </a:t>
                      </a:r>
                      <a:r>
                        <a:rPr lang="ko-KR" altLang="en-US" sz="1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상호운용성</a:t>
                      </a:r>
                      <a:r>
                        <a:rPr lang="ko-KR" alt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시험장비 개발</a:t>
                      </a:r>
                    </a:p>
                    <a:p>
                      <a:r>
                        <a:rPr lang="en-US" altLang="ko-KR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시험장비 유효성 검증 </a:t>
                      </a:r>
                      <a:endParaRPr lang="ko-KR" altLang="en-US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525" marR="51525" marT="14245" marB="1424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30%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+mj-ea"/>
                        <a:ea typeface="+mj-ea"/>
                      </a:endParaRPr>
                    </a:p>
                  </a:txBody>
                  <a:tcPr marL="51525" marR="51525" marT="14245" marB="1424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221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활용</a:t>
                      </a:r>
                      <a:endParaRPr lang="en-US" altLang="ko-KR" sz="1400" b="1" dirty="0" smtClean="0">
                        <a:solidFill>
                          <a:srgbClr val="000000"/>
                        </a:solidFill>
                        <a:latin typeface="+mj-ea"/>
                        <a:ea typeface="+mj-ea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기관</a:t>
                      </a:r>
                      <a:endParaRPr lang="ko-KR" altLang="en-US" sz="1400" b="1" dirty="0">
                        <a:solidFill>
                          <a:srgbClr val="000000"/>
                        </a:solidFill>
                        <a:latin typeface="+mj-ea"/>
                        <a:ea typeface="+mj-ea"/>
                      </a:endParaRPr>
                    </a:p>
                  </a:txBody>
                  <a:tcPr marL="51525" marR="51525" marT="14245" marB="1424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㈜</a:t>
                      </a:r>
                      <a:r>
                        <a:rPr lang="ko-KR" altLang="en-US" sz="1400" b="1" dirty="0" err="1" smtClean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시그넷</a:t>
                      </a:r>
                      <a:endParaRPr lang="en-US" altLang="ko-KR" sz="1400" b="1" dirty="0" smtClean="0">
                        <a:solidFill>
                          <a:srgbClr val="000000"/>
                        </a:solidFill>
                        <a:latin typeface="+mj-ea"/>
                        <a:ea typeface="+mj-ea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시스템</a:t>
                      </a:r>
                      <a:endParaRPr lang="ko-KR" altLang="en-US" sz="1400" b="1" dirty="0">
                        <a:solidFill>
                          <a:srgbClr val="000000"/>
                        </a:solidFill>
                        <a:latin typeface="+mj-ea"/>
                        <a:ea typeface="+mj-ea"/>
                      </a:endParaRPr>
                    </a:p>
                  </a:txBody>
                  <a:tcPr marL="51525" marR="51525" marT="14245" marB="1424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강경일</a:t>
                      </a:r>
                      <a:endParaRPr lang="ko-KR" altLang="en-US" sz="1400" b="1" dirty="0">
                        <a:solidFill>
                          <a:srgbClr val="000000"/>
                        </a:solidFill>
                        <a:latin typeface="+mj-ea"/>
                        <a:ea typeface="+mj-ea"/>
                      </a:endParaRPr>
                    </a:p>
                  </a:txBody>
                  <a:tcPr marL="51525" marR="51525" marT="14245" marB="1424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전기자동차 충전기</a:t>
                      </a:r>
                      <a:r>
                        <a:rPr lang="en-US" altLang="ko-KR" sz="1400" b="1" dirty="0" smtClean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(</a:t>
                      </a: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급속</a:t>
                      </a:r>
                      <a:r>
                        <a:rPr lang="en-US" altLang="ko-KR" sz="1400" b="1" dirty="0" smtClean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sz="1400" b="1" dirty="0" err="1" smtClean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완속</a:t>
                      </a:r>
                      <a:r>
                        <a:rPr lang="en-US" altLang="ko-KR" sz="1400" b="1" dirty="0" smtClean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), </a:t>
                      </a: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인버터</a:t>
                      </a:r>
                      <a:r>
                        <a:rPr lang="en-US" altLang="ko-KR" sz="1400" b="1" baseline="0" dirty="0" smtClean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 </a:t>
                      </a:r>
                      <a:r>
                        <a:rPr lang="ko-KR" altLang="en-US" sz="1400" b="1" baseline="0" dirty="0" smtClean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등 </a:t>
                      </a:r>
                      <a:endParaRPr lang="ko-KR" altLang="en-US" sz="1400" b="1" dirty="0">
                        <a:solidFill>
                          <a:srgbClr val="000000"/>
                        </a:solidFill>
                        <a:latin typeface="+mj-ea"/>
                        <a:ea typeface="+mj-ea"/>
                      </a:endParaRPr>
                    </a:p>
                  </a:txBody>
                  <a:tcPr marL="51525" marR="51525" marT="14245" marB="1424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0%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+mj-ea"/>
                        <a:ea typeface="+mj-ea"/>
                      </a:endParaRPr>
                    </a:p>
                  </a:txBody>
                  <a:tcPr marL="51525" marR="51525" marT="14245" marB="1424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2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err="1" smtClean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옴니시스템</a:t>
                      </a:r>
                      <a:endParaRPr lang="ko-KR" altLang="en-US" sz="1400" b="1" dirty="0">
                        <a:solidFill>
                          <a:srgbClr val="000000"/>
                        </a:solidFill>
                        <a:latin typeface="+mj-ea"/>
                        <a:ea typeface="+mj-ea"/>
                      </a:endParaRPr>
                    </a:p>
                  </a:txBody>
                  <a:tcPr marL="51525" marR="51525" marT="14245" marB="1424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허성삼</a:t>
                      </a:r>
                      <a:endParaRPr lang="ko-KR" altLang="en-US" sz="1400" b="1" dirty="0">
                        <a:solidFill>
                          <a:srgbClr val="000000"/>
                        </a:solidFill>
                        <a:latin typeface="+mj-ea"/>
                        <a:ea typeface="+mj-ea"/>
                      </a:endParaRPr>
                    </a:p>
                  </a:txBody>
                  <a:tcPr marL="51525" marR="51525" marT="14245" marB="1424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dirty="0" smtClean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- </a:t>
                      </a:r>
                      <a:r>
                        <a:rPr lang="ko-KR" altLang="en-US" sz="1400" b="1" dirty="0" err="1" smtClean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스마트미터</a:t>
                      </a:r>
                      <a:r>
                        <a:rPr lang="en-US" altLang="ko-KR" sz="1400" b="1" dirty="0" smtClean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에너지관리시스템 등 </a:t>
                      </a:r>
                      <a:endParaRPr lang="ko-KR" altLang="en-US" sz="1400" b="1" dirty="0">
                        <a:solidFill>
                          <a:srgbClr val="000000"/>
                        </a:solidFill>
                        <a:latin typeface="+mj-ea"/>
                        <a:ea typeface="+mj-ea"/>
                      </a:endParaRPr>
                    </a:p>
                  </a:txBody>
                  <a:tcPr marL="51525" marR="51525" marT="14245" marB="1424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0%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+mj-ea"/>
                        <a:ea typeface="+mj-ea"/>
                      </a:endParaRPr>
                    </a:p>
                  </a:txBody>
                  <a:tcPr marL="51525" marR="51525" marT="14245" marB="1424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92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㈜</a:t>
                      </a:r>
                      <a:r>
                        <a:rPr lang="ko-KR" altLang="en-US" sz="1400" b="1" dirty="0" err="1" smtClean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엣셀</a:t>
                      </a:r>
                      <a:endParaRPr lang="ko-KR" altLang="en-US" sz="1400" b="1" dirty="0">
                        <a:solidFill>
                          <a:srgbClr val="000000"/>
                        </a:solidFill>
                        <a:latin typeface="+mj-ea"/>
                        <a:ea typeface="+mj-ea"/>
                      </a:endParaRPr>
                    </a:p>
                  </a:txBody>
                  <a:tcPr marL="51525" marR="51525" marT="14245" marB="1424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이정표</a:t>
                      </a:r>
                      <a:endParaRPr lang="ko-KR" altLang="en-US" sz="1400" b="1" dirty="0">
                        <a:solidFill>
                          <a:srgbClr val="000000"/>
                        </a:solidFill>
                        <a:latin typeface="+mj-ea"/>
                        <a:ea typeface="+mj-ea"/>
                      </a:endParaRPr>
                    </a:p>
                  </a:txBody>
                  <a:tcPr marL="51525" marR="51525" marT="14245" marB="1424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dirty="0" smtClean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- </a:t>
                      </a:r>
                      <a:r>
                        <a:rPr lang="ko-KR" altLang="en-US" sz="1400" b="1" dirty="0" err="1" smtClean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스마트그리드</a:t>
                      </a: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 전력변환기기 및 통신장치 등 </a:t>
                      </a:r>
                      <a:endParaRPr lang="ko-KR" altLang="en-US" sz="1400" b="1" dirty="0">
                        <a:solidFill>
                          <a:srgbClr val="000000"/>
                        </a:solidFill>
                        <a:latin typeface="+mj-ea"/>
                        <a:ea typeface="+mj-ea"/>
                      </a:endParaRPr>
                    </a:p>
                  </a:txBody>
                  <a:tcPr marL="51525" marR="51525" marT="14245" marB="1424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0%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+mj-ea"/>
                        <a:ea typeface="+mj-ea"/>
                      </a:endParaRPr>
                    </a:p>
                  </a:txBody>
                  <a:tcPr marL="51525" marR="51525" marT="14245" marB="1424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b="1" smtClean="0">
                <a:solidFill>
                  <a:schemeClr val="tx1"/>
                </a:solidFill>
              </a:rPr>
              <a:pPr/>
              <a:t>4</a:t>
            </a:fld>
            <a:endParaRPr kumimoji="0" lang="en-US" b="1" dirty="0">
              <a:solidFill>
                <a:schemeClr val="tx1"/>
              </a:solidFill>
            </a:endParaRPr>
          </a:p>
        </p:txBody>
      </p:sp>
      <p:sp>
        <p:nvSpPr>
          <p:cNvPr id="15" name="제목 7"/>
          <p:cNvSpPr>
            <a:spLocks noGrp="1"/>
          </p:cNvSpPr>
          <p:nvPr>
            <p:ph type="title"/>
          </p:nvPr>
        </p:nvSpPr>
        <p:spPr>
          <a:xfrm>
            <a:off x="457200" y="248020"/>
            <a:ext cx="8229600" cy="568741"/>
          </a:xfrm>
        </p:spPr>
        <p:txBody>
          <a:bodyPr>
            <a:noAutofit/>
          </a:bodyPr>
          <a:lstStyle/>
          <a:p>
            <a:pPr algn="l"/>
            <a:r>
              <a:rPr lang="ko-KR" altLang="en-US" sz="3200" dirty="0" smtClean="0"/>
              <a:t>과제개요</a:t>
            </a:r>
            <a:endParaRPr lang="ko-KR" altLang="en-US" sz="3200" dirty="0"/>
          </a:p>
        </p:txBody>
      </p:sp>
      <p:sp>
        <p:nvSpPr>
          <p:cNvPr id="18" name="AutoShape 3"/>
          <p:cNvSpPr>
            <a:spLocks noChangeArrowheads="1"/>
          </p:cNvSpPr>
          <p:nvPr/>
        </p:nvSpPr>
        <p:spPr bwMode="auto">
          <a:xfrm>
            <a:off x="452561" y="1362075"/>
            <a:ext cx="1158551" cy="468000"/>
          </a:xfrm>
          <a:prstGeom prst="roundRect">
            <a:avLst>
              <a:gd name="adj" fmla="val 11847"/>
            </a:avLst>
          </a:prstGeom>
          <a:ln>
            <a:solidFill>
              <a:schemeClr val="accent3">
                <a:lumMod val="75000"/>
              </a:schemeClr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600" b="1" dirty="0" smtClean="0">
                <a:solidFill>
                  <a:schemeClr val="tx1"/>
                </a:solidFill>
              </a:rPr>
              <a:t>사 업 </a:t>
            </a:r>
            <a:r>
              <a:rPr kumimoji="0" lang="ko-KR" altLang="en-US" sz="1600" b="1" dirty="0">
                <a:solidFill>
                  <a:schemeClr val="tx1"/>
                </a:solidFill>
              </a:rPr>
              <a:t>명</a:t>
            </a:r>
          </a:p>
        </p:txBody>
      </p:sp>
      <p:sp>
        <p:nvSpPr>
          <p:cNvPr id="20" name="AutoShape 5"/>
          <p:cNvSpPr>
            <a:spLocks noChangeArrowheads="1"/>
          </p:cNvSpPr>
          <p:nvPr/>
        </p:nvSpPr>
        <p:spPr bwMode="auto">
          <a:xfrm>
            <a:off x="452561" y="3589936"/>
            <a:ext cx="1158551" cy="468000"/>
          </a:xfrm>
          <a:prstGeom prst="roundRect">
            <a:avLst>
              <a:gd name="adj" fmla="val 11847"/>
            </a:avLst>
          </a:prstGeom>
          <a:ln>
            <a:solidFill>
              <a:schemeClr val="accent3">
                <a:lumMod val="75000"/>
              </a:schemeClr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600" b="1" dirty="0">
                <a:solidFill>
                  <a:schemeClr val="tx1"/>
                </a:solidFill>
              </a:rPr>
              <a:t>주관기관</a:t>
            </a:r>
          </a:p>
        </p:txBody>
      </p:sp>
      <p:sp>
        <p:nvSpPr>
          <p:cNvPr id="21" name="AutoShape 6"/>
          <p:cNvSpPr>
            <a:spLocks noChangeArrowheads="1"/>
          </p:cNvSpPr>
          <p:nvPr/>
        </p:nvSpPr>
        <p:spPr bwMode="auto">
          <a:xfrm>
            <a:off x="1690669" y="3589936"/>
            <a:ext cx="6946930" cy="468000"/>
          </a:xfrm>
          <a:prstGeom prst="roundRect">
            <a:avLst>
              <a:gd name="adj" fmla="val 11847"/>
            </a:avLst>
          </a:prstGeom>
          <a:ln>
            <a:solidFill>
              <a:schemeClr val="accent3">
                <a:lumMod val="75000"/>
              </a:schemeClr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600" b="1" dirty="0" smtClean="0">
                <a:solidFill>
                  <a:schemeClr val="tx1"/>
                </a:solidFill>
                <a:latin typeface="+mj-ea"/>
                <a:ea typeface="+mj-ea"/>
              </a:rPr>
              <a:t> </a:t>
            </a:r>
            <a:r>
              <a:rPr kumimoji="0" lang="ko-KR" altLang="en-US" sz="1600" b="1" dirty="0" err="1" smtClean="0">
                <a:solidFill>
                  <a:schemeClr val="tx1"/>
                </a:solidFill>
                <a:latin typeface="+mj-ea"/>
                <a:ea typeface="+mj-ea"/>
              </a:rPr>
              <a:t>한국산업기술시험원</a:t>
            </a:r>
            <a:r>
              <a:rPr kumimoji="0" lang="ko-KR" altLang="en-US" sz="1600" b="1" dirty="0" smtClean="0">
                <a:solidFill>
                  <a:schemeClr val="tx1"/>
                </a:solidFill>
                <a:latin typeface="+mj-ea"/>
                <a:ea typeface="+mj-ea"/>
              </a:rPr>
              <a:t> </a:t>
            </a:r>
            <a:r>
              <a:rPr kumimoji="0" lang="en-US" altLang="ko-KR" sz="1600" b="1" dirty="0" smtClean="0">
                <a:solidFill>
                  <a:schemeClr val="tx1"/>
                </a:solidFill>
                <a:latin typeface="+mj-ea"/>
                <a:ea typeface="+mj-ea"/>
              </a:rPr>
              <a:t>(Korea</a:t>
            </a:r>
            <a:r>
              <a:rPr kumimoji="0" lang="ko-KR" altLang="en-US" sz="1600" b="1" dirty="0" smtClean="0">
                <a:solidFill>
                  <a:schemeClr val="tx1"/>
                </a:solidFill>
                <a:latin typeface="+mj-ea"/>
                <a:ea typeface="+mj-ea"/>
              </a:rPr>
              <a:t> </a:t>
            </a:r>
            <a:r>
              <a:rPr kumimoji="0" lang="en-US" altLang="ko-KR" sz="1600" b="1" dirty="0" smtClean="0">
                <a:solidFill>
                  <a:schemeClr val="tx1"/>
                </a:solidFill>
                <a:latin typeface="+mj-ea"/>
                <a:ea typeface="+mj-ea"/>
              </a:rPr>
              <a:t>Testing Laboratory)</a:t>
            </a:r>
            <a:endParaRPr kumimoji="0" lang="ko-KR" altLang="en-US" sz="16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22" name="AutoShape 7"/>
          <p:cNvSpPr>
            <a:spLocks noChangeArrowheads="1"/>
          </p:cNvSpPr>
          <p:nvPr/>
        </p:nvSpPr>
        <p:spPr bwMode="auto">
          <a:xfrm>
            <a:off x="449386" y="4217724"/>
            <a:ext cx="1158551" cy="468000"/>
          </a:xfrm>
          <a:prstGeom prst="roundRect">
            <a:avLst>
              <a:gd name="adj" fmla="val 11847"/>
            </a:avLst>
          </a:prstGeom>
          <a:ln>
            <a:solidFill>
              <a:schemeClr val="accent3">
                <a:lumMod val="75000"/>
              </a:schemeClr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600" b="1" dirty="0" smtClean="0">
                <a:solidFill>
                  <a:schemeClr val="tx1"/>
                </a:solidFill>
              </a:rPr>
              <a:t>참여기관</a:t>
            </a:r>
            <a:endParaRPr kumimoji="0" lang="ko-KR" altLang="en-US" sz="1600" b="1" dirty="0">
              <a:solidFill>
                <a:schemeClr val="tx1"/>
              </a:solidFill>
            </a:endParaRPr>
          </a:p>
        </p:txBody>
      </p:sp>
      <p:sp>
        <p:nvSpPr>
          <p:cNvPr id="23" name="AutoShape 8"/>
          <p:cNvSpPr>
            <a:spLocks noChangeArrowheads="1"/>
          </p:cNvSpPr>
          <p:nvPr/>
        </p:nvSpPr>
        <p:spPr bwMode="auto">
          <a:xfrm>
            <a:off x="1697019" y="4217724"/>
            <a:ext cx="6946930" cy="468000"/>
          </a:xfrm>
          <a:prstGeom prst="roundRect">
            <a:avLst>
              <a:gd name="adj" fmla="val 11847"/>
            </a:avLst>
          </a:prstGeom>
          <a:ln>
            <a:solidFill>
              <a:schemeClr val="accent3">
                <a:lumMod val="75000"/>
              </a:schemeClr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600" b="1" dirty="0" smtClean="0">
                <a:solidFill>
                  <a:schemeClr val="tx1"/>
                </a:solidFill>
                <a:latin typeface="+mj-ea"/>
                <a:ea typeface="+mj-ea"/>
              </a:rPr>
              <a:t> </a:t>
            </a:r>
            <a:r>
              <a:rPr kumimoji="0" lang="ko-KR" altLang="en-US" sz="1600" b="1" spc="-150" dirty="0" smtClean="0">
                <a:solidFill>
                  <a:schemeClr val="tx1"/>
                </a:solidFill>
                <a:latin typeface="+mj-ea"/>
                <a:ea typeface="+mj-ea"/>
              </a:rPr>
              <a:t>명지대학교</a:t>
            </a:r>
            <a:r>
              <a:rPr kumimoji="0" lang="en-US" altLang="ko-KR" sz="1600" b="1" spc="-150" dirty="0" smtClean="0">
                <a:solidFill>
                  <a:schemeClr val="tx1"/>
                </a:solidFill>
                <a:latin typeface="+mj-ea"/>
                <a:ea typeface="+mj-ea"/>
              </a:rPr>
              <a:t>, </a:t>
            </a:r>
            <a:r>
              <a:rPr kumimoji="0" lang="ko-KR" altLang="en-US" sz="1600" b="1" spc="-150" dirty="0" smtClean="0">
                <a:solidFill>
                  <a:schemeClr val="tx1"/>
                </a:solidFill>
                <a:latin typeface="+mj-ea"/>
                <a:ea typeface="+mj-ea"/>
              </a:rPr>
              <a:t>㈜</a:t>
            </a:r>
            <a:r>
              <a:rPr kumimoji="0" lang="ko-KR" altLang="en-US" sz="1600" b="1" spc="-150" dirty="0" err="1" smtClean="0">
                <a:solidFill>
                  <a:schemeClr val="tx1"/>
                </a:solidFill>
                <a:latin typeface="+mj-ea"/>
                <a:ea typeface="+mj-ea"/>
              </a:rPr>
              <a:t>피앤이솔루션</a:t>
            </a:r>
            <a:r>
              <a:rPr kumimoji="0" lang="en-US" altLang="ko-KR" sz="1600" b="1" spc="-150" dirty="0" smtClean="0">
                <a:solidFill>
                  <a:schemeClr val="tx1"/>
                </a:solidFill>
                <a:latin typeface="+mj-ea"/>
                <a:ea typeface="+mj-ea"/>
              </a:rPr>
              <a:t>, </a:t>
            </a:r>
            <a:r>
              <a:rPr kumimoji="0" lang="ko-KR" altLang="en-US" sz="1600" b="1" spc="-150" dirty="0" err="1" smtClean="0">
                <a:solidFill>
                  <a:schemeClr val="tx1"/>
                </a:solidFill>
                <a:latin typeface="+mj-ea"/>
                <a:ea typeface="+mj-ea"/>
              </a:rPr>
              <a:t>시그넷시스템</a:t>
            </a:r>
            <a:r>
              <a:rPr kumimoji="0" lang="en-US" altLang="ko-KR" sz="1600" b="1" spc="-150" dirty="0" smtClean="0">
                <a:solidFill>
                  <a:schemeClr val="tx1"/>
                </a:solidFill>
                <a:latin typeface="+mj-ea"/>
                <a:ea typeface="+mj-ea"/>
              </a:rPr>
              <a:t>, </a:t>
            </a:r>
            <a:r>
              <a:rPr kumimoji="0" lang="ko-KR" altLang="en-US" sz="1600" b="1" spc="-150" dirty="0" err="1" smtClean="0">
                <a:solidFill>
                  <a:schemeClr val="tx1"/>
                </a:solidFill>
                <a:latin typeface="+mj-ea"/>
                <a:ea typeface="+mj-ea"/>
              </a:rPr>
              <a:t>옴니시스템</a:t>
            </a:r>
            <a:r>
              <a:rPr kumimoji="0" lang="en-US" altLang="ko-KR" sz="1600" b="1" spc="-150" dirty="0" smtClean="0">
                <a:solidFill>
                  <a:schemeClr val="tx1"/>
                </a:solidFill>
                <a:latin typeface="+mj-ea"/>
                <a:ea typeface="+mj-ea"/>
              </a:rPr>
              <a:t>, </a:t>
            </a:r>
            <a:r>
              <a:rPr kumimoji="0" lang="ko-KR" altLang="en-US" sz="1600" b="1" spc="-150" dirty="0" smtClean="0">
                <a:solidFill>
                  <a:schemeClr val="tx1"/>
                </a:solidFill>
                <a:latin typeface="+mj-ea"/>
                <a:ea typeface="+mj-ea"/>
              </a:rPr>
              <a:t>㈜</a:t>
            </a:r>
            <a:r>
              <a:rPr kumimoji="0" lang="ko-KR" altLang="en-US" sz="1600" b="1" spc="-150" dirty="0" err="1" smtClean="0">
                <a:solidFill>
                  <a:schemeClr val="tx1"/>
                </a:solidFill>
                <a:latin typeface="+mj-ea"/>
                <a:ea typeface="+mj-ea"/>
              </a:rPr>
              <a:t>엣셀</a:t>
            </a:r>
            <a:r>
              <a:rPr kumimoji="0" lang="ko-KR" altLang="en-US" sz="1600" b="1" spc="-150" dirty="0" smtClean="0">
                <a:solidFill>
                  <a:schemeClr val="tx1"/>
                </a:solidFill>
                <a:latin typeface="+mj-ea"/>
                <a:ea typeface="+mj-ea"/>
              </a:rPr>
              <a:t> </a:t>
            </a:r>
            <a:endParaRPr kumimoji="0" lang="ko-KR" altLang="en-US" sz="1600" b="1" spc="-15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39" name="AutoShape 6"/>
          <p:cNvSpPr>
            <a:spLocks noChangeArrowheads="1"/>
          </p:cNvSpPr>
          <p:nvPr/>
        </p:nvSpPr>
        <p:spPr bwMode="auto">
          <a:xfrm>
            <a:off x="1695293" y="1362075"/>
            <a:ext cx="6946930" cy="468000"/>
          </a:xfrm>
          <a:prstGeom prst="roundRect">
            <a:avLst>
              <a:gd name="adj" fmla="val 11847"/>
            </a:avLst>
          </a:prstGeom>
          <a:ln>
            <a:solidFill>
              <a:schemeClr val="accent3">
                <a:lumMod val="75000"/>
              </a:schemeClr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600" b="1" dirty="0" smtClean="0">
                <a:solidFill>
                  <a:schemeClr val="tx1"/>
                </a:solidFill>
                <a:latin typeface="+mj-ea"/>
                <a:ea typeface="+mj-ea"/>
              </a:rPr>
              <a:t> </a:t>
            </a:r>
            <a:r>
              <a:rPr kumimoji="0" lang="ko-KR" altLang="en-US" sz="1600" b="1" dirty="0" err="1" smtClean="0">
                <a:solidFill>
                  <a:schemeClr val="tx1"/>
                </a:solidFill>
                <a:latin typeface="+mj-ea"/>
                <a:ea typeface="+mj-ea"/>
              </a:rPr>
              <a:t>전기차</a:t>
            </a:r>
            <a:r>
              <a:rPr kumimoji="0" lang="ko-KR" altLang="en-US" sz="1600" b="1" dirty="0" smtClean="0">
                <a:solidFill>
                  <a:schemeClr val="tx1"/>
                </a:solidFill>
                <a:latin typeface="+mj-ea"/>
                <a:ea typeface="+mj-ea"/>
              </a:rPr>
              <a:t> 충전인프라</a:t>
            </a:r>
            <a:r>
              <a:rPr kumimoji="0" lang="en-US" altLang="ko-KR" sz="1600" b="1" dirty="0" smtClean="0">
                <a:solidFill>
                  <a:schemeClr val="tx1"/>
                </a:solidFill>
                <a:latin typeface="+mj-ea"/>
                <a:ea typeface="+mj-ea"/>
              </a:rPr>
              <a:t> </a:t>
            </a:r>
            <a:r>
              <a:rPr kumimoji="0" lang="ko-KR" altLang="en-US" sz="1600" b="1" dirty="0" err="1" smtClean="0">
                <a:solidFill>
                  <a:schemeClr val="tx1"/>
                </a:solidFill>
                <a:latin typeface="+mj-ea"/>
                <a:ea typeface="+mj-ea"/>
              </a:rPr>
              <a:t>상호운용성</a:t>
            </a:r>
            <a:r>
              <a:rPr kumimoji="0" lang="ko-KR" altLang="en-US" sz="1600" b="1" dirty="0" smtClean="0">
                <a:solidFill>
                  <a:schemeClr val="tx1"/>
                </a:solidFill>
                <a:latin typeface="+mj-ea"/>
                <a:ea typeface="+mj-ea"/>
              </a:rPr>
              <a:t> 국제시험인증시스템 구축</a:t>
            </a:r>
            <a:endParaRPr kumimoji="0" lang="ko-KR" altLang="en-US" sz="16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40" name="AutoShape 7"/>
          <p:cNvSpPr>
            <a:spLocks noChangeArrowheads="1"/>
          </p:cNvSpPr>
          <p:nvPr/>
        </p:nvSpPr>
        <p:spPr bwMode="auto">
          <a:xfrm>
            <a:off x="463246" y="4845511"/>
            <a:ext cx="1158551" cy="468000"/>
          </a:xfrm>
          <a:prstGeom prst="roundRect">
            <a:avLst>
              <a:gd name="adj" fmla="val 11847"/>
            </a:avLst>
          </a:prstGeom>
          <a:ln>
            <a:solidFill>
              <a:schemeClr val="accent3">
                <a:lumMod val="75000"/>
              </a:schemeClr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600" b="1" dirty="0" smtClean="0">
                <a:solidFill>
                  <a:schemeClr val="tx1"/>
                </a:solidFill>
              </a:rPr>
              <a:t>개발기간</a:t>
            </a:r>
            <a:endParaRPr kumimoji="0" lang="ko-KR" altLang="en-US" sz="1600" b="1" dirty="0">
              <a:solidFill>
                <a:schemeClr val="tx1"/>
              </a:solidFill>
            </a:endParaRPr>
          </a:p>
        </p:txBody>
      </p:sp>
      <p:sp>
        <p:nvSpPr>
          <p:cNvPr id="41" name="AutoShape 8"/>
          <p:cNvSpPr>
            <a:spLocks noChangeArrowheads="1"/>
          </p:cNvSpPr>
          <p:nvPr/>
        </p:nvSpPr>
        <p:spPr bwMode="auto">
          <a:xfrm>
            <a:off x="1710879" y="4845511"/>
            <a:ext cx="6946930" cy="468000"/>
          </a:xfrm>
          <a:prstGeom prst="roundRect">
            <a:avLst>
              <a:gd name="adj" fmla="val 11847"/>
            </a:avLst>
          </a:prstGeom>
          <a:ln>
            <a:solidFill>
              <a:schemeClr val="accent3">
                <a:lumMod val="75000"/>
              </a:schemeClr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600" b="1" dirty="0" smtClean="0">
                <a:solidFill>
                  <a:schemeClr val="tx1"/>
                </a:solidFill>
                <a:latin typeface="+mj-ea"/>
                <a:ea typeface="+mj-ea"/>
              </a:rPr>
              <a:t> </a:t>
            </a:r>
            <a:r>
              <a:rPr kumimoji="0" lang="en-US" altLang="ko-KR" sz="1600" b="1" dirty="0" smtClean="0">
                <a:solidFill>
                  <a:schemeClr val="tx1"/>
                </a:solidFill>
                <a:latin typeface="+mj-ea"/>
                <a:ea typeface="+mj-ea"/>
              </a:rPr>
              <a:t>2012</a:t>
            </a:r>
            <a:r>
              <a:rPr kumimoji="0" lang="ko-KR" altLang="en-US" sz="1600" b="1" dirty="0" smtClean="0">
                <a:solidFill>
                  <a:schemeClr val="tx1"/>
                </a:solidFill>
                <a:latin typeface="+mj-ea"/>
                <a:ea typeface="+mj-ea"/>
              </a:rPr>
              <a:t>년 </a:t>
            </a:r>
            <a:r>
              <a:rPr kumimoji="0" lang="en-US" altLang="ko-KR" sz="1600" b="1" dirty="0" smtClean="0">
                <a:solidFill>
                  <a:schemeClr val="tx1"/>
                </a:solidFill>
                <a:latin typeface="+mj-ea"/>
                <a:ea typeface="+mj-ea"/>
              </a:rPr>
              <a:t>1</a:t>
            </a:r>
            <a:r>
              <a:rPr kumimoji="0" lang="ko-KR" altLang="en-US" sz="1600" b="1" dirty="0" smtClean="0">
                <a:solidFill>
                  <a:schemeClr val="tx1"/>
                </a:solidFill>
                <a:latin typeface="+mj-ea"/>
                <a:ea typeface="+mj-ea"/>
              </a:rPr>
              <a:t>월 </a:t>
            </a:r>
            <a:r>
              <a:rPr kumimoji="0" lang="en-US" altLang="ko-KR" sz="1600" b="1" dirty="0" smtClean="0">
                <a:solidFill>
                  <a:schemeClr val="tx1"/>
                </a:solidFill>
                <a:latin typeface="+mj-ea"/>
                <a:ea typeface="+mj-ea"/>
              </a:rPr>
              <a:t>1</a:t>
            </a:r>
            <a:r>
              <a:rPr kumimoji="0" lang="ko-KR" altLang="en-US" sz="1600" b="1" dirty="0" smtClean="0">
                <a:solidFill>
                  <a:schemeClr val="tx1"/>
                </a:solidFill>
                <a:latin typeface="+mj-ea"/>
                <a:ea typeface="+mj-ea"/>
              </a:rPr>
              <a:t>일 </a:t>
            </a:r>
            <a:r>
              <a:rPr lang="en-US" altLang="ko-KR" sz="1600" b="1" dirty="0" smtClean="0">
                <a:solidFill>
                  <a:schemeClr val="tx1"/>
                </a:solidFill>
                <a:latin typeface="+mj-ea"/>
                <a:ea typeface="+mj-ea"/>
              </a:rPr>
              <a:t>~ 2014</a:t>
            </a:r>
            <a:r>
              <a:rPr lang="ko-KR" altLang="en-US" sz="1600" b="1" dirty="0" smtClean="0">
                <a:solidFill>
                  <a:schemeClr val="tx1"/>
                </a:solidFill>
                <a:latin typeface="+mj-ea"/>
                <a:ea typeface="+mj-ea"/>
              </a:rPr>
              <a:t>년 </a:t>
            </a:r>
            <a:r>
              <a:rPr lang="en-US" altLang="ko-KR" sz="1600" b="1" dirty="0" smtClean="0">
                <a:solidFill>
                  <a:schemeClr val="tx1"/>
                </a:solidFill>
                <a:latin typeface="+mj-ea"/>
                <a:ea typeface="+mj-ea"/>
              </a:rPr>
              <a:t>12</a:t>
            </a:r>
            <a:r>
              <a:rPr lang="ko-KR" altLang="en-US" sz="1600" b="1" dirty="0" smtClean="0">
                <a:solidFill>
                  <a:schemeClr val="tx1"/>
                </a:solidFill>
                <a:latin typeface="+mj-ea"/>
                <a:ea typeface="+mj-ea"/>
              </a:rPr>
              <a:t>월 </a:t>
            </a:r>
            <a:r>
              <a:rPr lang="en-US" altLang="ko-KR" sz="1600" b="1" dirty="0" smtClean="0">
                <a:solidFill>
                  <a:schemeClr val="tx1"/>
                </a:solidFill>
                <a:latin typeface="+mj-ea"/>
                <a:ea typeface="+mj-ea"/>
              </a:rPr>
              <a:t>31</a:t>
            </a:r>
            <a:r>
              <a:rPr lang="ko-KR" altLang="en-US" sz="1600" b="1" dirty="0" smtClean="0">
                <a:solidFill>
                  <a:schemeClr val="tx1"/>
                </a:solidFill>
                <a:latin typeface="+mj-ea"/>
                <a:ea typeface="+mj-ea"/>
              </a:rPr>
              <a:t>일 </a:t>
            </a:r>
            <a:r>
              <a:rPr lang="en-US" altLang="ko-KR" sz="1600" b="1" dirty="0" smtClean="0">
                <a:solidFill>
                  <a:schemeClr val="tx1"/>
                </a:solidFill>
                <a:latin typeface="+mj-ea"/>
                <a:ea typeface="+mj-ea"/>
              </a:rPr>
              <a:t>(3</a:t>
            </a:r>
            <a:r>
              <a:rPr lang="ko-KR" altLang="en-US" sz="1600" b="1" dirty="0" smtClean="0">
                <a:solidFill>
                  <a:schemeClr val="tx1"/>
                </a:solidFill>
                <a:latin typeface="+mj-ea"/>
                <a:ea typeface="+mj-ea"/>
              </a:rPr>
              <a:t>년</a:t>
            </a:r>
            <a:r>
              <a:rPr lang="en-US" altLang="ko-KR" sz="1600" b="1" dirty="0" smtClean="0">
                <a:solidFill>
                  <a:schemeClr val="tx1"/>
                </a:solidFill>
                <a:latin typeface="+mj-ea"/>
                <a:ea typeface="+mj-ea"/>
              </a:rPr>
              <a:t>)</a:t>
            </a:r>
            <a:endParaRPr kumimoji="0" lang="ko-KR" altLang="en-US" sz="16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44" name="AutoShape 7"/>
          <p:cNvSpPr>
            <a:spLocks noChangeArrowheads="1"/>
          </p:cNvSpPr>
          <p:nvPr/>
        </p:nvSpPr>
        <p:spPr bwMode="auto">
          <a:xfrm>
            <a:off x="481730" y="5482274"/>
            <a:ext cx="1158551" cy="468000"/>
          </a:xfrm>
          <a:prstGeom prst="roundRect">
            <a:avLst>
              <a:gd name="adj" fmla="val 11847"/>
            </a:avLst>
          </a:prstGeom>
          <a:ln>
            <a:solidFill>
              <a:schemeClr val="accent3">
                <a:lumMod val="75000"/>
              </a:schemeClr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600" b="1" dirty="0" smtClean="0">
                <a:solidFill>
                  <a:schemeClr val="tx1"/>
                </a:solidFill>
              </a:rPr>
              <a:t>사업비</a:t>
            </a:r>
            <a:endParaRPr kumimoji="0" lang="ko-KR" altLang="en-US" sz="1600" b="1" dirty="0">
              <a:solidFill>
                <a:schemeClr val="tx1"/>
              </a:solidFill>
            </a:endParaRPr>
          </a:p>
        </p:txBody>
      </p:sp>
      <p:sp>
        <p:nvSpPr>
          <p:cNvPr id="45" name="AutoShape 8"/>
          <p:cNvSpPr>
            <a:spLocks noChangeArrowheads="1"/>
          </p:cNvSpPr>
          <p:nvPr/>
        </p:nvSpPr>
        <p:spPr bwMode="auto">
          <a:xfrm>
            <a:off x="1729363" y="5482274"/>
            <a:ext cx="6946930" cy="468000"/>
          </a:xfrm>
          <a:prstGeom prst="roundRect">
            <a:avLst>
              <a:gd name="adj" fmla="val 11847"/>
            </a:avLst>
          </a:prstGeom>
          <a:ln>
            <a:solidFill>
              <a:schemeClr val="accent3">
                <a:lumMod val="75000"/>
              </a:schemeClr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600" b="1" dirty="0" smtClean="0">
                <a:solidFill>
                  <a:schemeClr val="tx1"/>
                </a:solidFill>
                <a:latin typeface="+mj-ea"/>
                <a:ea typeface="+mj-ea"/>
              </a:rPr>
              <a:t> </a:t>
            </a:r>
            <a:r>
              <a:rPr kumimoji="0" lang="en-US" altLang="ko-KR" sz="1600" b="1" dirty="0" smtClean="0">
                <a:solidFill>
                  <a:schemeClr val="tx1"/>
                </a:solidFill>
                <a:latin typeface="+mj-ea"/>
                <a:ea typeface="+mj-ea"/>
              </a:rPr>
              <a:t>3,735,000</a:t>
            </a:r>
            <a:r>
              <a:rPr kumimoji="0" lang="ko-KR" altLang="en-US" sz="1600" b="1" dirty="0" smtClean="0">
                <a:solidFill>
                  <a:schemeClr val="tx1"/>
                </a:solidFill>
                <a:latin typeface="+mj-ea"/>
                <a:ea typeface="+mj-ea"/>
              </a:rPr>
              <a:t>천원 </a:t>
            </a:r>
            <a:r>
              <a:rPr kumimoji="0" lang="en-US" altLang="ko-KR" sz="1600" b="1" dirty="0" smtClean="0">
                <a:solidFill>
                  <a:schemeClr val="tx1"/>
                </a:solidFill>
                <a:latin typeface="+mj-ea"/>
                <a:ea typeface="+mj-ea"/>
              </a:rPr>
              <a:t>(</a:t>
            </a:r>
            <a:r>
              <a:rPr kumimoji="0" lang="ko-KR" altLang="en-US" sz="1600" b="1" dirty="0" smtClean="0">
                <a:solidFill>
                  <a:schemeClr val="tx1"/>
                </a:solidFill>
                <a:latin typeface="+mj-ea"/>
                <a:ea typeface="+mj-ea"/>
              </a:rPr>
              <a:t>기금출연금 </a:t>
            </a:r>
            <a:r>
              <a:rPr kumimoji="0" lang="en-US" altLang="ko-KR" sz="1600" b="1" dirty="0" smtClean="0">
                <a:solidFill>
                  <a:schemeClr val="tx1"/>
                </a:solidFill>
                <a:latin typeface="+mj-ea"/>
                <a:ea typeface="+mj-ea"/>
              </a:rPr>
              <a:t>2,800,000</a:t>
            </a:r>
            <a:r>
              <a:rPr kumimoji="0" lang="ko-KR" altLang="en-US" sz="1600" b="1" dirty="0" smtClean="0">
                <a:solidFill>
                  <a:schemeClr val="tx1"/>
                </a:solidFill>
                <a:latin typeface="+mj-ea"/>
                <a:ea typeface="+mj-ea"/>
              </a:rPr>
              <a:t>천원</a:t>
            </a:r>
            <a:r>
              <a:rPr kumimoji="0" lang="en-US" altLang="ko-KR" sz="1600" b="1" dirty="0" smtClean="0">
                <a:solidFill>
                  <a:schemeClr val="tx1"/>
                </a:solidFill>
                <a:latin typeface="+mj-ea"/>
                <a:ea typeface="+mj-ea"/>
              </a:rPr>
              <a:t>, </a:t>
            </a:r>
            <a:r>
              <a:rPr lang="ko-KR" altLang="en-US" sz="1600" b="1" dirty="0" smtClean="0">
                <a:solidFill>
                  <a:schemeClr val="tx1"/>
                </a:solidFill>
                <a:latin typeface="+mj-ea"/>
                <a:ea typeface="+mj-ea"/>
              </a:rPr>
              <a:t>민간부담금 </a:t>
            </a:r>
            <a:r>
              <a:rPr lang="en-US" altLang="ko-KR" sz="1600" b="1" dirty="0" smtClean="0">
                <a:solidFill>
                  <a:schemeClr val="tx1"/>
                </a:solidFill>
                <a:latin typeface="+mj-ea"/>
                <a:ea typeface="+mj-ea"/>
              </a:rPr>
              <a:t>: 908,000</a:t>
            </a:r>
            <a:r>
              <a:rPr lang="ko-KR" altLang="en-US" sz="1600" b="1" dirty="0" smtClean="0">
                <a:solidFill>
                  <a:schemeClr val="tx1"/>
                </a:solidFill>
                <a:latin typeface="+mj-ea"/>
                <a:ea typeface="+mj-ea"/>
              </a:rPr>
              <a:t>천원</a:t>
            </a:r>
            <a:r>
              <a:rPr kumimoji="0" lang="en-US" altLang="ko-KR" sz="1600" b="1" dirty="0" smtClean="0">
                <a:solidFill>
                  <a:schemeClr val="tx1"/>
                </a:solidFill>
                <a:latin typeface="+mj-ea"/>
                <a:ea typeface="+mj-ea"/>
              </a:rPr>
              <a:t>)</a:t>
            </a:r>
            <a:endParaRPr kumimoji="0" lang="ko-KR" altLang="en-US" sz="16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46" name="AutoShape 3"/>
          <p:cNvSpPr>
            <a:spLocks noChangeArrowheads="1"/>
          </p:cNvSpPr>
          <p:nvPr/>
        </p:nvSpPr>
        <p:spPr bwMode="auto">
          <a:xfrm>
            <a:off x="457185" y="2595914"/>
            <a:ext cx="1158551" cy="829844"/>
          </a:xfrm>
          <a:prstGeom prst="roundRect">
            <a:avLst>
              <a:gd name="adj" fmla="val 11847"/>
            </a:avLst>
          </a:prstGeom>
          <a:ln>
            <a:solidFill>
              <a:schemeClr val="accent3">
                <a:lumMod val="75000"/>
              </a:schemeClr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600" b="1" dirty="0" smtClean="0">
                <a:solidFill>
                  <a:schemeClr val="tx1"/>
                </a:solidFill>
              </a:rPr>
              <a:t>연구목표</a:t>
            </a:r>
            <a:endParaRPr kumimoji="0" lang="ko-KR" altLang="en-US" sz="1600" b="1" dirty="0">
              <a:solidFill>
                <a:schemeClr val="tx1"/>
              </a:solidFill>
            </a:endParaRPr>
          </a:p>
        </p:txBody>
      </p:sp>
      <p:sp>
        <p:nvSpPr>
          <p:cNvPr id="47" name="AutoShape 6"/>
          <p:cNvSpPr>
            <a:spLocks noChangeArrowheads="1"/>
          </p:cNvSpPr>
          <p:nvPr/>
        </p:nvSpPr>
        <p:spPr bwMode="auto">
          <a:xfrm>
            <a:off x="1699917" y="2567712"/>
            <a:ext cx="6946930" cy="886249"/>
          </a:xfrm>
          <a:prstGeom prst="roundRect">
            <a:avLst>
              <a:gd name="adj" fmla="val 11847"/>
            </a:avLst>
          </a:prstGeom>
          <a:ln>
            <a:solidFill>
              <a:schemeClr val="accent3">
                <a:lumMod val="75000"/>
              </a:schemeClr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600" b="1" dirty="0" smtClean="0">
                <a:solidFill>
                  <a:schemeClr val="tx1"/>
                </a:solidFill>
                <a:latin typeface="+mj-ea"/>
                <a:ea typeface="+mj-ea"/>
              </a:rPr>
              <a:t> </a:t>
            </a:r>
            <a:r>
              <a:rPr kumimoji="0" lang="ko-KR" altLang="en-US" sz="1600" b="1" dirty="0" err="1" smtClean="0">
                <a:solidFill>
                  <a:schemeClr val="tx1"/>
                </a:solidFill>
                <a:latin typeface="+mj-ea"/>
                <a:ea typeface="+mj-ea"/>
              </a:rPr>
              <a:t>지능형전력망법에</a:t>
            </a:r>
            <a:r>
              <a:rPr kumimoji="0" lang="ko-KR" altLang="en-US" sz="1600" b="1" dirty="0" smtClean="0">
                <a:solidFill>
                  <a:schemeClr val="tx1"/>
                </a:solidFill>
                <a:latin typeface="+mj-ea"/>
                <a:ea typeface="+mj-ea"/>
              </a:rPr>
              <a:t> 따른 인증제도를 운용하기 위한 </a:t>
            </a:r>
            <a:r>
              <a:rPr kumimoji="0" lang="ko-KR" altLang="en-US" sz="1600" b="1" dirty="0" err="1" smtClean="0">
                <a:solidFill>
                  <a:schemeClr val="tx1"/>
                </a:solidFill>
                <a:latin typeface="+mj-ea"/>
                <a:ea typeface="+mj-ea"/>
              </a:rPr>
              <a:t>전기차</a:t>
            </a:r>
            <a:r>
              <a:rPr kumimoji="0" lang="ko-KR" altLang="en-US" sz="1600" b="1" dirty="0" smtClean="0">
                <a:solidFill>
                  <a:schemeClr val="tx1"/>
                </a:solidFill>
                <a:latin typeface="+mj-ea"/>
                <a:ea typeface="+mj-ea"/>
              </a:rPr>
              <a:t> 충전인프라 </a:t>
            </a:r>
            <a:endParaRPr kumimoji="0" lang="en-US" altLang="ko-KR" sz="1600" b="1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600" b="1" dirty="0" smtClean="0">
                <a:solidFill>
                  <a:schemeClr val="tx1"/>
                </a:solidFill>
                <a:latin typeface="+mj-ea"/>
                <a:ea typeface="+mj-ea"/>
              </a:rPr>
              <a:t> </a:t>
            </a:r>
            <a:r>
              <a:rPr lang="ko-KR" altLang="en-US" sz="1600" b="1" dirty="0" smtClean="0">
                <a:solidFill>
                  <a:schemeClr val="tx1"/>
                </a:solidFill>
                <a:latin typeface="+mj-ea"/>
                <a:ea typeface="+mj-ea"/>
              </a:rPr>
              <a:t>시험인증 설비를 구축하여 </a:t>
            </a:r>
            <a:r>
              <a:rPr lang="ko-KR" altLang="en-US" sz="1600" b="1" dirty="0" err="1" smtClean="0">
                <a:solidFill>
                  <a:schemeClr val="tx1"/>
                </a:solidFill>
                <a:latin typeface="+mj-ea"/>
                <a:ea typeface="+mj-ea"/>
              </a:rPr>
              <a:t>지능형전력망의</a:t>
            </a:r>
            <a:r>
              <a:rPr lang="ko-KR" altLang="en-US" sz="1600" b="1" dirty="0" smtClean="0">
                <a:solidFill>
                  <a:schemeClr val="tx1"/>
                </a:solidFill>
                <a:latin typeface="+mj-ea"/>
                <a:ea typeface="+mj-ea"/>
              </a:rPr>
              <a:t> </a:t>
            </a:r>
            <a:r>
              <a:rPr lang="ko-KR" altLang="en-US" sz="1600" b="1" dirty="0" err="1" smtClean="0">
                <a:solidFill>
                  <a:schemeClr val="tx1"/>
                </a:solidFill>
                <a:latin typeface="+mj-ea"/>
                <a:ea typeface="+mj-ea"/>
              </a:rPr>
              <a:t>상호운용성을</a:t>
            </a:r>
            <a:r>
              <a:rPr lang="ko-KR" altLang="en-US" sz="1600" b="1" dirty="0" smtClean="0">
                <a:solidFill>
                  <a:schemeClr val="tx1"/>
                </a:solidFill>
                <a:latin typeface="+mj-ea"/>
                <a:ea typeface="+mj-ea"/>
              </a:rPr>
              <a:t> 보장</a:t>
            </a:r>
            <a:endParaRPr kumimoji="0" lang="ko-KR" altLang="en-US" sz="16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48" name="AutoShape 3"/>
          <p:cNvSpPr>
            <a:spLocks noChangeArrowheads="1"/>
          </p:cNvSpPr>
          <p:nvPr/>
        </p:nvSpPr>
        <p:spPr bwMode="auto">
          <a:xfrm>
            <a:off x="457185" y="1967039"/>
            <a:ext cx="1158551" cy="468000"/>
          </a:xfrm>
          <a:prstGeom prst="roundRect">
            <a:avLst>
              <a:gd name="adj" fmla="val 11847"/>
            </a:avLst>
          </a:prstGeom>
          <a:ln>
            <a:solidFill>
              <a:schemeClr val="accent3">
                <a:lumMod val="75000"/>
              </a:schemeClr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600" b="1" dirty="0" smtClean="0">
                <a:solidFill>
                  <a:schemeClr val="tx1"/>
                </a:solidFill>
              </a:rPr>
              <a:t>사업구분</a:t>
            </a:r>
            <a:endParaRPr kumimoji="0" lang="ko-KR" altLang="en-US" sz="1600" b="1" dirty="0">
              <a:solidFill>
                <a:schemeClr val="tx1"/>
              </a:solidFill>
            </a:endParaRPr>
          </a:p>
        </p:txBody>
      </p:sp>
      <p:sp>
        <p:nvSpPr>
          <p:cNvPr id="49" name="AutoShape 6"/>
          <p:cNvSpPr>
            <a:spLocks noChangeArrowheads="1"/>
          </p:cNvSpPr>
          <p:nvPr/>
        </p:nvSpPr>
        <p:spPr bwMode="auto">
          <a:xfrm>
            <a:off x="1699917" y="1967039"/>
            <a:ext cx="6946930" cy="468000"/>
          </a:xfrm>
          <a:prstGeom prst="roundRect">
            <a:avLst>
              <a:gd name="adj" fmla="val 11847"/>
            </a:avLst>
          </a:prstGeom>
          <a:ln>
            <a:solidFill>
              <a:schemeClr val="accent3">
                <a:lumMod val="75000"/>
              </a:schemeClr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600" b="1" dirty="0" smtClean="0">
                <a:solidFill>
                  <a:schemeClr val="tx1"/>
                </a:solidFill>
                <a:latin typeface="+mj-ea"/>
                <a:ea typeface="+mj-ea"/>
              </a:rPr>
              <a:t> 에너지연구기반구축사업 </a:t>
            </a:r>
            <a:r>
              <a:rPr kumimoji="0" lang="en-US" altLang="ko-KR" sz="1600" b="1" dirty="0" smtClean="0">
                <a:solidFill>
                  <a:schemeClr val="tx1"/>
                </a:solidFill>
                <a:latin typeface="+mj-ea"/>
                <a:ea typeface="+mj-ea"/>
              </a:rPr>
              <a:t>(</a:t>
            </a:r>
            <a:r>
              <a:rPr kumimoji="0" lang="ko-KR" altLang="en-US" sz="1600" b="1" dirty="0" smtClean="0">
                <a:solidFill>
                  <a:schemeClr val="tx1"/>
                </a:solidFill>
                <a:latin typeface="+mj-ea"/>
                <a:ea typeface="+mj-ea"/>
              </a:rPr>
              <a:t>인프라구축</a:t>
            </a:r>
            <a:r>
              <a:rPr kumimoji="0" lang="en-US" altLang="ko-KR" sz="1600" b="1" dirty="0" smtClean="0">
                <a:solidFill>
                  <a:schemeClr val="tx1"/>
                </a:solidFill>
                <a:latin typeface="+mj-ea"/>
                <a:ea typeface="+mj-ea"/>
              </a:rPr>
              <a:t>)</a:t>
            </a:r>
            <a:endParaRPr kumimoji="0" lang="ko-KR" altLang="en-US" sz="16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b="1" smtClean="0">
                <a:solidFill>
                  <a:schemeClr val="tx1"/>
                </a:solidFill>
              </a:rPr>
              <a:pPr/>
              <a:t>40</a:t>
            </a:fld>
            <a:endParaRPr kumimoji="0" lang="en-US" b="1" dirty="0">
              <a:solidFill>
                <a:schemeClr val="tx1"/>
              </a:solidFill>
            </a:endParaRPr>
          </a:p>
        </p:txBody>
      </p:sp>
      <p:sp>
        <p:nvSpPr>
          <p:cNvPr id="15" name="제목 7"/>
          <p:cNvSpPr>
            <a:spLocks noGrp="1"/>
          </p:cNvSpPr>
          <p:nvPr>
            <p:ph type="title"/>
          </p:nvPr>
        </p:nvSpPr>
        <p:spPr>
          <a:xfrm>
            <a:off x="457200" y="248020"/>
            <a:ext cx="8229600" cy="568741"/>
          </a:xfrm>
        </p:spPr>
        <p:txBody>
          <a:bodyPr>
            <a:noAutofit/>
          </a:bodyPr>
          <a:lstStyle/>
          <a:p>
            <a:pPr algn="l"/>
            <a:r>
              <a:rPr lang="ko-KR" altLang="en-US" sz="3200" dirty="0" smtClean="0"/>
              <a:t>사업추진 일정</a:t>
            </a:r>
            <a:r>
              <a:rPr lang="en-US" altLang="ko-KR" sz="3200" dirty="0" smtClean="0"/>
              <a:t>(1</a:t>
            </a:r>
            <a:r>
              <a:rPr lang="ko-KR" altLang="en-US" sz="3200" dirty="0" smtClean="0"/>
              <a:t>차년도</a:t>
            </a:r>
            <a:r>
              <a:rPr lang="en-US" altLang="ko-KR" sz="3200" dirty="0" smtClean="0"/>
              <a:t>)</a:t>
            </a:r>
            <a:endParaRPr lang="ko-KR" altLang="en-US" sz="3200" dirty="0"/>
          </a:p>
        </p:txBody>
      </p:sp>
      <p:graphicFrame>
        <p:nvGraphicFramePr>
          <p:cNvPr id="13" name="표 12"/>
          <p:cNvGraphicFramePr>
            <a:graphicFrameLocks noGrp="1"/>
          </p:cNvGraphicFramePr>
          <p:nvPr/>
        </p:nvGraphicFramePr>
        <p:xfrm>
          <a:off x="513190" y="1126287"/>
          <a:ext cx="8220268" cy="5327386"/>
        </p:xfrm>
        <a:graphic>
          <a:graphicData uri="http://schemas.openxmlformats.org/drawingml/2006/table">
            <a:tbl>
              <a:tblPr/>
              <a:tblGrid>
                <a:gridCol w="466531"/>
                <a:gridCol w="2202024"/>
                <a:gridCol w="210611"/>
                <a:gridCol w="210611"/>
                <a:gridCol w="210611"/>
                <a:gridCol w="210611"/>
                <a:gridCol w="210611"/>
                <a:gridCol w="210611"/>
                <a:gridCol w="210611"/>
                <a:gridCol w="210611"/>
                <a:gridCol w="210611"/>
                <a:gridCol w="210611"/>
                <a:gridCol w="210611"/>
                <a:gridCol w="210611"/>
                <a:gridCol w="210611"/>
                <a:gridCol w="210611"/>
                <a:gridCol w="210611"/>
                <a:gridCol w="210611"/>
                <a:gridCol w="210611"/>
                <a:gridCol w="210611"/>
                <a:gridCol w="210611"/>
                <a:gridCol w="210611"/>
                <a:gridCol w="210611"/>
                <a:gridCol w="210611"/>
                <a:gridCol w="210611"/>
                <a:gridCol w="210611"/>
                <a:gridCol w="497049"/>
              </a:tblGrid>
              <a:tr h="326781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휴먼명조"/>
                        </a:rPr>
                        <a:t>일련</a:t>
                      </a:r>
                      <a:endParaRPr lang="ko-KR" altLang="en-US" sz="1200" b="1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휴먼명조"/>
                        </a:rPr>
                        <a:t>번호</a:t>
                      </a:r>
                      <a:endParaRPr lang="ko-KR" altLang="en-US" sz="1200" b="1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휴먼명조"/>
                        </a:rPr>
                        <a:t>사업내용</a:t>
                      </a:r>
                      <a:endParaRPr lang="ko-KR" altLang="en-US" sz="1200" b="1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24">
                  <a:txBody>
                    <a:bodyPr/>
                    <a:lstStyle/>
                    <a:p>
                      <a:pPr marL="0" marR="0" algn="ctr">
                        <a:lnSpc>
                          <a:spcPct val="1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휴먼명조"/>
                        </a:rPr>
                        <a:t>추진일정</a:t>
                      </a:r>
                      <a:endParaRPr lang="ko-KR" altLang="en-US" sz="1200" b="1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휴먼명조"/>
                        </a:rPr>
                        <a:t>기간</a:t>
                      </a:r>
                      <a:endParaRPr lang="ko-KR" altLang="en-US" sz="1200" b="1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(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주</a:t>
                      </a: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)</a:t>
                      </a:r>
                      <a:endParaRPr lang="ko-KR" altLang="en-US" sz="1200" b="1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2678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1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2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3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4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5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6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7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8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9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10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11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12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30291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1</a:t>
                      </a:r>
                      <a:endParaRPr lang="en-US" sz="1100" b="1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 err="1">
                          <a:solidFill>
                            <a:srgbClr val="000000"/>
                          </a:solidFill>
                          <a:latin typeface="휴먼명조"/>
                        </a:rPr>
                        <a:t>상호운용성</a:t>
                      </a: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휴먼명조"/>
                        </a:rPr>
                        <a:t> 표준 및 </a:t>
                      </a:r>
                      <a:endParaRPr lang="ko-KR" altLang="en-US" sz="1100" b="1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휴먼명조"/>
                        </a:rPr>
                        <a:t>인증제도 조사</a:t>
                      </a:r>
                      <a:endParaRPr lang="ko-KR" altLang="en-US" sz="1100" b="1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48</a:t>
                      </a:r>
                      <a:endParaRPr lang="en-US" sz="1100" b="1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29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9235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30291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2</a:t>
                      </a:r>
                      <a:endParaRPr lang="en-US" sz="1100" b="1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휴먼명조"/>
                        </a:rPr>
                        <a:t>시험시스템 구축방향설정</a:t>
                      </a:r>
                      <a:endParaRPr lang="ko-KR" altLang="en-US" sz="1100" b="1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12</a:t>
                      </a:r>
                      <a:endParaRPr lang="en-US" sz="1100" b="1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29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3029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30291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3</a:t>
                      </a:r>
                      <a:endParaRPr lang="en-US" sz="1100" b="1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휴먼명조"/>
                        </a:rPr>
                        <a:t>직류충전장치 </a:t>
                      </a:r>
                      <a:endParaRPr lang="ko-KR" altLang="en-US" sz="1100" b="1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휴먼명조"/>
                        </a:rPr>
                        <a:t>성능평가설비 개발</a:t>
                      </a:r>
                      <a:endParaRPr lang="ko-KR" altLang="en-US" sz="1100" b="1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24</a:t>
                      </a:r>
                      <a:endParaRPr lang="en-US" sz="1100" b="1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29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9235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30291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4</a:t>
                      </a:r>
                      <a:endParaRPr lang="en-US" sz="1100" b="1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휴먼명조"/>
                        </a:rPr>
                        <a:t>직류충전장치 </a:t>
                      </a:r>
                      <a:endParaRPr lang="ko-KR" altLang="en-US" sz="1100" b="1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휴먼명조"/>
                        </a:rPr>
                        <a:t>전자파 시험설비 구축</a:t>
                      </a:r>
                      <a:endParaRPr lang="ko-KR" altLang="en-US" sz="1100" b="1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20</a:t>
                      </a:r>
                      <a:endParaRPr lang="en-US" sz="1100" b="1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29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9235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30291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5</a:t>
                      </a:r>
                      <a:endParaRPr lang="en-US" sz="1100" b="1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휴먼명조"/>
                        </a:rPr>
                        <a:t>시험장비 유효성 검증 및 </a:t>
                      </a:r>
                      <a:endParaRPr lang="en-US" altLang="ko-KR" sz="1100" b="1" dirty="0" smtClean="0">
                        <a:solidFill>
                          <a:srgbClr val="000000"/>
                        </a:solidFill>
                        <a:latin typeface="휴먼명조"/>
                      </a:endParaRPr>
                    </a:p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 smtClean="0">
                          <a:solidFill>
                            <a:srgbClr val="000000"/>
                          </a:solidFill>
                          <a:latin typeface="휴먼명조"/>
                        </a:rPr>
                        <a:t>문제점 </a:t>
                      </a: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휴먼명조"/>
                        </a:rPr>
                        <a:t>해결 </a:t>
                      </a:r>
                      <a:endParaRPr lang="ko-KR" altLang="en-US" sz="1100" b="1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12</a:t>
                      </a:r>
                      <a:endParaRPr lang="en-US" sz="1100" b="1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29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9235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30291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6</a:t>
                      </a:r>
                      <a:endParaRPr lang="en-US" sz="1100" b="1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한양신명조"/>
                        </a:rPr>
                        <a:t>시험표준 검토 및 </a:t>
                      </a:r>
                    </a:p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한양신명조"/>
                        </a:rPr>
                        <a:t>시험절차서 작성</a:t>
                      </a: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16</a:t>
                      </a:r>
                      <a:endParaRPr lang="en-US" sz="1100" b="1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29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9235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30291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7</a:t>
                      </a:r>
                      <a:endParaRPr lang="en-US" sz="1100" b="1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휴먼명조"/>
                        </a:rPr>
                        <a:t>시험시스템 구축 및 </a:t>
                      </a:r>
                      <a:endParaRPr lang="ko-KR" altLang="en-US" sz="1100" b="1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휴먼명조"/>
                        </a:rPr>
                        <a:t>시험평가 실시 </a:t>
                      </a:r>
                      <a:endParaRPr lang="ko-KR" altLang="en-US" sz="1100" b="1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12</a:t>
                      </a:r>
                      <a:endParaRPr lang="en-US" sz="1100" b="1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29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9235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66261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8</a:t>
                      </a:r>
                      <a:endParaRPr lang="en-US" sz="1100" b="1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휴먼명조"/>
                        </a:rPr>
                        <a:t>충전기</a:t>
                      </a:r>
                      <a:r>
                        <a:rPr lang="en-US" altLang="ko-KR" sz="1100" b="1" dirty="0">
                          <a:solidFill>
                            <a:srgbClr val="000000"/>
                          </a:solidFill>
                          <a:latin typeface="휴먼명조"/>
                        </a:rPr>
                        <a:t>/</a:t>
                      </a: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휴먼명조"/>
                        </a:rPr>
                        <a:t>전력망간</a:t>
                      </a:r>
                      <a:r>
                        <a:rPr lang="en-US" altLang="ko-KR" sz="1100" b="1" dirty="0">
                          <a:solidFill>
                            <a:srgbClr val="000000"/>
                          </a:solidFill>
                          <a:latin typeface="휴먼명조"/>
                        </a:rPr>
                        <a:t>, </a:t>
                      </a:r>
                      <a:r>
                        <a:rPr lang="ko-KR" altLang="en-US" sz="1100" b="1" dirty="0" err="1">
                          <a:solidFill>
                            <a:srgbClr val="000000"/>
                          </a:solidFill>
                          <a:latin typeface="휴먼명조"/>
                        </a:rPr>
                        <a:t>전기차</a:t>
                      </a:r>
                      <a:r>
                        <a:rPr lang="en-US" altLang="ko-KR" sz="1100" b="1" dirty="0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/</a:t>
                      </a: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전력망간 </a:t>
                      </a:r>
                      <a:r>
                        <a:rPr lang="ko-KR" altLang="en-US" sz="1100" b="1" dirty="0" err="1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상호</a:t>
                      </a:r>
                      <a:r>
                        <a:rPr lang="ko-KR" altLang="en-US" sz="1100" b="1" dirty="0" err="1">
                          <a:solidFill>
                            <a:srgbClr val="000000"/>
                          </a:solidFill>
                          <a:latin typeface="휴먼명조"/>
                        </a:rPr>
                        <a:t>운용성</a:t>
                      </a: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휴먼명조"/>
                        </a:rPr>
                        <a:t> 시험장비 개발</a:t>
                      </a:r>
                      <a:r>
                        <a:rPr lang="en-US" altLang="ko-KR" sz="1100" b="1" dirty="0">
                          <a:solidFill>
                            <a:srgbClr val="000000"/>
                          </a:solidFill>
                          <a:latin typeface="휴먼명조"/>
                        </a:rPr>
                        <a:t>(</a:t>
                      </a:r>
                      <a:r>
                        <a:rPr lang="ko-KR" altLang="en-US" sz="1100" b="1" dirty="0" err="1">
                          <a:solidFill>
                            <a:srgbClr val="000000"/>
                          </a:solidFill>
                          <a:latin typeface="휴먼명조"/>
                        </a:rPr>
                        <a:t>플랫품</a:t>
                      </a: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휴먼명조"/>
                        </a:rPr>
                        <a:t> 및 시스템 요구사항</a:t>
                      </a:r>
                      <a:r>
                        <a:rPr lang="en-US" altLang="ko-KR" sz="1100" b="1" dirty="0">
                          <a:solidFill>
                            <a:srgbClr val="000000"/>
                          </a:solidFill>
                          <a:latin typeface="휴먼명조"/>
                        </a:rPr>
                        <a:t>)</a:t>
                      </a:r>
                      <a:endParaRPr lang="ko-KR" altLang="en-US" sz="1100" b="1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48</a:t>
                      </a:r>
                      <a:endParaRPr lang="en-US" sz="1100" b="1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26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0424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30291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9</a:t>
                      </a:r>
                      <a:endParaRPr lang="en-US" sz="1100" b="1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휴먼명조"/>
                        </a:rPr>
                        <a:t>전문위원회 운영</a:t>
                      </a:r>
                      <a:endParaRPr lang="ko-KR" altLang="en-US" sz="1100" b="1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3</a:t>
                      </a:r>
                      <a:endParaRPr lang="en-US" sz="1100" b="1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29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3029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30291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10</a:t>
                      </a:r>
                      <a:endParaRPr lang="en-US" sz="1100" b="1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b="1" dirty="0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1</a:t>
                      </a: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차년도 보고서 작성</a:t>
                      </a:r>
                      <a:endParaRPr lang="ko-KR" altLang="en-US" sz="1100" b="1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8</a:t>
                      </a:r>
                      <a:endParaRPr lang="en-US" sz="1100" b="1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29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3029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b="1" smtClean="0">
                <a:solidFill>
                  <a:schemeClr val="tx1"/>
                </a:solidFill>
              </a:rPr>
              <a:pPr/>
              <a:t>41</a:t>
            </a:fld>
            <a:endParaRPr kumimoji="0" lang="en-US" b="1" dirty="0">
              <a:solidFill>
                <a:schemeClr val="tx1"/>
              </a:solidFill>
            </a:endParaRPr>
          </a:p>
        </p:txBody>
      </p:sp>
      <p:sp>
        <p:nvSpPr>
          <p:cNvPr id="15" name="제목 7"/>
          <p:cNvSpPr>
            <a:spLocks noGrp="1"/>
          </p:cNvSpPr>
          <p:nvPr>
            <p:ph type="title"/>
          </p:nvPr>
        </p:nvSpPr>
        <p:spPr>
          <a:xfrm>
            <a:off x="457200" y="248020"/>
            <a:ext cx="8229600" cy="568741"/>
          </a:xfrm>
        </p:spPr>
        <p:txBody>
          <a:bodyPr>
            <a:noAutofit/>
          </a:bodyPr>
          <a:lstStyle/>
          <a:p>
            <a:pPr algn="l"/>
            <a:r>
              <a:rPr lang="ko-KR" altLang="en-US" sz="3200" dirty="0" smtClean="0"/>
              <a:t>사업추진 일정</a:t>
            </a:r>
            <a:r>
              <a:rPr lang="en-US" altLang="ko-KR" sz="3200" dirty="0" smtClean="0"/>
              <a:t>(2</a:t>
            </a:r>
            <a:r>
              <a:rPr lang="ko-KR" altLang="en-US" sz="3200" dirty="0" smtClean="0"/>
              <a:t>차년도</a:t>
            </a:r>
            <a:r>
              <a:rPr lang="en-US" altLang="ko-KR" sz="3200" dirty="0" smtClean="0"/>
              <a:t>)</a:t>
            </a:r>
            <a:endParaRPr lang="ko-KR" altLang="en-US" sz="3200" dirty="0"/>
          </a:p>
        </p:txBody>
      </p:sp>
      <p:graphicFrame>
        <p:nvGraphicFramePr>
          <p:cNvPr id="13" name="표 12"/>
          <p:cNvGraphicFramePr>
            <a:graphicFrameLocks noGrp="1"/>
          </p:cNvGraphicFramePr>
          <p:nvPr/>
        </p:nvGraphicFramePr>
        <p:xfrm>
          <a:off x="569176" y="1250499"/>
          <a:ext cx="8080312" cy="5132299"/>
        </p:xfrm>
        <a:graphic>
          <a:graphicData uri="http://schemas.openxmlformats.org/drawingml/2006/table">
            <a:tbl>
              <a:tblPr/>
              <a:tblGrid>
                <a:gridCol w="494522"/>
                <a:gridCol w="2154306"/>
                <a:gridCol w="199822"/>
                <a:gridCol w="199822"/>
                <a:gridCol w="199822"/>
                <a:gridCol w="199822"/>
                <a:gridCol w="199822"/>
                <a:gridCol w="199822"/>
                <a:gridCol w="199822"/>
                <a:gridCol w="199822"/>
                <a:gridCol w="199822"/>
                <a:gridCol w="199822"/>
                <a:gridCol w="199822"/>
                <a:gridCol w="199822"/>
                <a:gridCol w="199822"/>
                <a:gridCol w="199822"/>
                <a:gridCol w="199822"/>
                <a:gridCol w="199822"/>
                <a:gridCol w="199822"/>
                <a:gridCol w="199822"/>
                <a:gridCol w="199822"/>
                <a:gridCol w="199822"/>
                <a:gridCol w="199822"/>
                <a:gridCol w="199822"/>
                <a:gridCol w="199822"/>
                <a:gridCol w="199822"/>
                <a:gridCol w="635756"/>
              </a:tblGrid>
              <a:tr h="199951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+mn-lt"/>
                        </a:rPr>
                        <a:t>일련</a:t>
                      </a:r>
                    </a:p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+mn-lt"/>
                        </a:rPr>
                        <a:t>번호</a:t>
                      </a: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+mn-lt"/>
                        </a:rPr>
                        <a:t>사업내용</a:t>
                      </a: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24">
                  <a:txBody>
                    <a:bodyPr/>
                    <a:lstStyle/>
                    <a:p>
                      <a:pPr marL="0" marR="0" algn="ctr">
                        <a:lnSpc>
                          <a:spcPct val="1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+mn-lt"/>
                        </a:rPr>
                        <a:t>추진일정</a:t>
                      </a: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+mn-lt"/>
                        </a:rPr>
                        <a:t>기간</a:t>
                      </a:r>
                    </a:p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(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주</a:t>
                      </a: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)</a:t>
                      </a:r>
                      <a:endParaRPr lang="ko-KR" altLang="en-US" sz="12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9995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1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2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3</a:t>
                      </a:r>
                      <a:endParaRPr lang="en-US" sz="12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4</a:t>
                      </a:r>
                      <a:endParaRPr lang="en-US" sz="12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5</a:t>
                      </a:r>
                      <a:endParaRPr lang="en-US" sz="12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6</a:t>
                      </a:r>
                      <a:endParaRPr lang="en-US" sz="12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7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8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0388" marR="10388" marT="10388" marB="103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9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10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11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12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65421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1</a:t>
                      </a:r>
                      <a:endParaRPr lang="en-US" sz="11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 err="1">
                          <a:solidFill>
                            <a:srgbClr val="000000"/>
                          </a:solidFill>
                          <a:latin typeface="+mn-lt"/>
                        </a:rPr>
                        <a:t>상호운용성</a:t>
                      </a: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+mn-lt"/>
                        </a:rPr>
                        <a:t> 표준 및 </a:t>
                      </a:r>
                    </a:p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+mn-lt"/>
                        </a:rPr>
                        <a:t>인증제도 조사</a:t>
                      </a: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48</a:t>
                      </a:r>
                      <a:endParaRPr lang="en-US" sz="11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42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6542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65421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2</a:t>
                      </a:r>
                      <a:endParaRPr lang="en-US" sz="11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+mn-lt"/>
                        </a:rPr>
                        <a:t>시험시스템 구축방향설정</a:t>
                      </a: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12</a:t>
                      </a:r>
                      <a:endParaRPr lang="en-US" sz="11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42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6542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65421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3</a:t>
                      </a:r>
                      <a:endParaRPr lang="en-US" sz="11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+mn-lt"/>
                        </a:rPr>
                        <a:t>충전기와 </a:t>
                      </a:r>
                      <a:r>
                        <a:rPr lang="ko-KR" altLang="en-US" sz="1100" b="1" dirty="0" err="1">
                          <a:solidFill>
                            <a:srgbClr val="000000"/>
                          </a:solidFill>
                          <a:latin typeface="+mn-lt"/>
                        </a:rPr>
                        <a:t>전기차간</a:t>
                      </a: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ko-KR" altLang="en-US" sz="1100" b="1" dirty="0" err="1">
                          <a:solidFill>
                            <a:srgbClr val="000000"/>
                          </a:solidFill>
                          <a:latin typeface="+mn-lt"/>
                        </a:rPr>
                        <a:t>상호운용성</a:t>
                      </a: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endParaRPr lang="en-US" altLang="ko-KR" sz="1100" b="1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 smtClean="0">
                          <a:solidFill>
                            <a:srgbClr val="000000"/>
                          </a:solidFill>
                          <a:latin typeface="+mn-lt"/>
                        </a:rPr>
                        <a:t>시험장비 </a:t>
                      </a: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+mn-lt"/>
                        </a:rPr>
                        <a:t>개발</a:t>
                      </a: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24</a:t>
                      </a:r>
                      <a:endParaRPr lang="en-US" sz="11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42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6542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65421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4</a:t>
                      </a:r>
                      <a:endParaRPr lang="en-US" sz="11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+mn-lt"/>
                        </a:rPr>
                        <a:t>시험장비 유효성 검증 및 </a:t>
                      </a:r>
                      <a:endParaRPr lang="en-US" altLang="ko-KR" sz="1100" b="1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 smtClean="0">
                          <a:solidFill>
                            <a:srgbClr val="000000"/>
                          </a:solidFill>
                          <a:latin typeface="+mn-lt"/>
                        </a:rPr>
                        <a:t>문제점 </a:t>
                      </a: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+mn-lt"/>
                        </a:rPr>
                        <a:t>해결 </a:t>
                      </a: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12</a:t>
                      </a:r>
                      <a:endParaRPr lang="en-US" sz="11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42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6542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65421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5</a:t>
                      </a:r>
                      <a:endParaRPr lang="en-US" sz="11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+mn-lt"/>
                        </a:rPr>
                        <a:t>시험표준 검토 및 </a:t>
                      </a:r>
                    </a:p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+mn-lt"/>
                        </a:rPr>
                        <a:t>시험절차서 작성</a:t>
                      </a: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16</a:t>
                      </a:r>
                      <a:endParaRPr lang="en-US" sz="11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42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6542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65421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6</a:t>
                      </a:r>
                      <a:endParaRPr lang="en-US" sz="11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+mn-lt"/>
                        </a:rPr>
                        <a:t>시험시스템 구축 및 </a:t>
                      </a:r>
                    </a:p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+mn-lt"/>
                        </a:rPr>
                        <a:t>시험평가 실시 </a:t>
                      </a: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12</a:t>
                      </a:r>
                      <a:endParaRPr lang="en-US" sz="11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42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6542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89805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7</a:t>
                      </a:r>
                      <a:endParaRPr lang="en-US" sz="11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+mn-lt"/>
                        </a:rPr>
                        <a:t>충전기</a:t>
                      </a:r>
                      <a:r>
                        <a:rPr lang="en-US" altLang="ko-KR" sz="1100" b="1" dirty="0">
                          <a:solidFill>
                            <a:srgbClr val="000000"/>
                          </a:solidFill>
                          <a:latin typeface="+mn-lt"/>
                        </a:rPr>
                        <a:t>/</a:t>
                      </a: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+mn-lt"/>
                        </a:rPr>
                        <a:t>전력망간</a:t>
                      </a:r>
                      <a:r>
                        <a:rPr lang="en-US" altLang="ko-KR" sz="1100" b="1" dirty="0">
                          <a:solidFill>
                            <a:srgbClr val="000000"/>
                          </a:solidFill>
                          <a:latin typeface="+mn-lt"/>
                        </a:rPr>
                        <a:t>, </a:t>
                      </a:r>
                      <a:r>
                        <a:rPr lang="ko-KR" altLang="en-US" sz="1100" b="1" dirty="0" err="1">
                          <a:solidFill>
                            <a:srgbClr val="000000"/>
                          </a:solidFill>
                          <a:latin typeface="+mn-lt"/>
                        </a:rPr>
                        <a:t>전기차</a:t>
                      </a:r>
                      <a:r>
                        <a:rPr lang="en-US" altLang="ko-KR" sz="11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/</a:t>
                      </a: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전력망간 </a:t>
                      </a:r>
                      <a:r>
                        <a:rPr lang="ko-KR" altLang="en-US" sz="1100" b="1" dirty="0" err="1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상호</a:t>
                      </a:r>
                      <a:r>
                        <a:rPr lang="ko-KR" altLang="en-US" sz="1100" b="1" dirty="0" err="1">
                          <a:solidFill>
                            <a:srgbClr val="000000"/>
                          </a:solidFill>
                          <a:latin typeface="+mn-lt"/>
                        </a:rPr>
                        <a:t>운용성</a:t>
                      </a: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+mn-lt"/>
                        </a:rPr>
                        <a:t> 시험장비 개발</a:t>
                      </a:r>
                      <a:r>
                        <a:rPr lang="en-US" altLang="ko-KR" sz="1100" b="1" dirty="0">
                          <a:solidFill>
                            <a:srgbClr val="000000"/>
                          </a:solidFill>
                          <a:latin typeface="+mn-lt"/>
                        </a:rPr>
                        <a:t>(</a:t>
                      </a: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+mn-lt"/>
                        </a:rPr>
                        <a:t>설계 및 모델링</a:t>
                      </a:r>
                      <a:r>
                        <a:rPr lang="en-US" altLang="ko-KR" sz="1100" b="1" dirty="0">
                          <a:solidFill>
                            <a:srgbClr val="000000"/>
                          </a:solidFill>
                          <a:latin typeface="+mn-lt"/>
                        </a:rPr>
                        <a:t>)</a:t>
                      </a:r>
                      <a:endParaRPr lang="ko-KR" altLang="en-US" sz="11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48</a:t>
                      </a:r>
                      <a:endParaRPr lang="en-US" sz="11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80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8980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39648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8</a:t>
                      </a:r>
                      <a:endParaRPr lang="en-US" sz="11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+mn-lt"/>
                        </a:rPr>
                        <a:t>전문위원회 운영</a:t>
                      </a: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3</a:t>
                      </a:r>
                      <a:endParaRPr lang="en-US" sz="11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64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3964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39648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9</a:t>
                      </a:r>
                      <a:endParaRPr lang="en-US" sz="11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2</a:t>
                      </a: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차년도 보고서 작성</a:t>
                      </a:r>
                      <a:endParaRPr lang="ko-KR" altLang="en-US" sz="11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8</a:t>
                      </a:r>
                      <a:endParaRPr lang="en-US" sz="11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64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3964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b="1" smtClean="0">
                <a:solidFill>
                  <a:schemeClr val="tx1"/>
                </a:solidFill>
              </a:rPr>
              <a:pPr/>
              <a:t>42</a:t>
            </a:fld>
            <a:endParaRPr kumimoji="0" lang="en-US" b="1" dirty="0">
              <a:solidFill>
                <a:schemeClr val="tx1"/>
              </a:solidFill>
            </a:endParaRPr>
          </a:p>
        </p:txBody>
      </p:sp>
      <p:sp>
        <p:nvSpPr>
          <p:cNvPr id="15" name="제목 7"/>
          <p:cNvSpPr>
            <a:spLocks noGrp="1"/>
          </p:cNvSpPr>
          <p:nvPr>
            <p:ph type="title"/>
          </p:nvPr>
        </p:nvSpPr>
        <p:spPr>
          <a:xfrm>
            <a:off x="457200" y="248020"/>
            <a:ext cx="8229600" cy="568741"/>
          </a:xfrm>
        </p:spPr>
        <p:txBody>
          <a:bodyPr>
            <a:noAutofit/>
          </a:bodyPr>
          <a:lstStyle/>
          <a:p>
            <a:pPr algn="l"/>
            <a:r>
              <a:rPr lang="ko-KR" altLang="en-US" sz="3200" dirty="0" smtClean="0"/>
              <a:t>사업추진 일정</a:t>
            </a:r>
            <a:r>
              <a:rPr lang="en-US" altLang="ko-KR" sz="3200" dirty="0" smtClean="0"/>
              <a:t>(3</a:t>
            </a:r>
            <a:r>
              <a:rPr lang="ko-KR" altLang="en-US" sz="3200" dirty="0" smtClean="0"/>
              <a:t>차년도</a:t>
            </a:r>
            <a:r>
              <a:rPr lang="en-US" altLang="ko-KR" sz="3200" dirty="0" smtClean="0"/>
              <a:t>)</a:t>
            </a:r>
            <a:endParaRPr lang="ko-KR" altLang="en-US" sz="3200" dirty="0"/>
          </a:p>
        </p:txBody>
      </p:sp>
      <p:graphicFrame>
        <p:nvGraphicFramePr>
          <p:cNvPr id="14" name="표 13"/>
          <p:cNvGraphicFramePr>
            <a:graphicFrameLocks noGrp="1"/>
          </p:cNvGraphicFramePr>
          <p:nvPr/>
        </p:nvGraphicFramePr>
        <p:xfrm>
          <a:off x="391887" y="1136054"/>
          <a:ext cx="8313577" cy="5286956"/>
        </p:xfrm>
        <a:graphic>
          <a:graphicData uri="http://schemas.openxmlformats.org/drawingml/2006/table">
            <a:tbl>
              <a:tblPr/>
              <a:tblGrid>
                <a:gridCol w="447868"/>
                <a:gridCol w="2153488"/>
                <a:gridCol w="216627"/>
                <a:gridCol w="216627"/>
                <a:gridCol w="216627"/>
                <a:gridCol w="216627"/>
                <a:gridCol w="216627"/>
                <a:gridCol w="216627"/>
                <a:gridCol w="216627"/>
                <a:gridCol w="216627"/>
                <a:gridCol w="216627"/>
                <a:gridCol w="216627"/>
                <a:gridCol w="216627"/>
                <a:gridCol w="216627"/>
                <a:gridCol w="216627"/>
                <a:gridCol w="216627"/>
                <a:gridCol w="216627"/>
                <a:gridCol w="216627"/>
                <a:gridCol w="216627"/>
                <a:gridCol w="216627"/>
                <a:gridCol w="216627"/>
                <a:gridCol w="216627"/>
                <a:gridCol w="216627"/>
                <a:gridCol w="216627"/>
                <a:gridCol w="216627"/>
                <a:gridCol w="216627"/>
                <a:gridCol w="513173"/>
              </a:tblGrid>
              <a:tr h="300966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+mn-lt"/>
                        </a:rPr>
                        <a:t>일련</a:t>
                      </a:r>
                    </a:p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+mn-lt"/>
                        </a:rPr>
                        <a:t>번호</a:t>
                      </a: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+mn-lt"/>
                        </a:rPr>
                        <a:t>사업내용</a:t>
                      </a: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24">
                  <a:txBody>
                    <a:bodyPr/>
                    <a:lstStyle/>
                    <a:p>
                      <a:pPr marL="0" marR="0" algn="ctr">
                        <a:lnSpc>
                          <a:spcPct val="1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+mn-lt"/>
                        </a:rPr>
                        <a:t>추진일정</a:t>
                      </a: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+mn-lt"/>
                        </a:rPr>
                        <a:t>기간</a:t>
                      </a:r>
                    </a:p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(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주</a:t>
                      </a: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)</a:t>
                      </a:r>
                      <a:endParaRPr lang="ko-KR" altLang="en-US" sz="12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4838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1</a:t>
                      </a:r>
                      <a:endParaRPr lang="en-US" sz="12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2</a:t>
                      </a:r>
                      <a:endParaRPr lang="en-US" sz="12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3</a:t>
                      </a:r>
                      <a:endParaRPr lang="en-US" sz="12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4</a:t>
                      </a:r>
                      <a:endParaRPr lang="en-US" sz="12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5</a:t>
                      </a:r>
                      <a:endParaRPr lang="en-US" sz="12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6</a:t>
                      </a:r>
                      <a:endParaRPr lang="en-US" sz="12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7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8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9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10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11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12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08481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1</a:t>
                      </a:r>
                      <a:endParaRPr lang="en-US" sz="11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 err="1">
                          <a:solidFill>
                            <a:srgbClr val="000000"/>
                          </a:solidFill>
                          <a:latin typeface="+mn-lt"/>
                        </a:rPr>
                        <a:t>상호운용성</a:t>
                      </a: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+mn-lt"/>
                        </a:rPr>
                        <a:t> 표준 및 </a:t>
                      </a:r>
                    </a:p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+mn-lt"/>
                        </a:rPr>
                        <a:t>인증제도 조사</a:t>
                      </a: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48</a:t>
                      </a:r>
                      <a:endParaRPr lang="en-US" sz="11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48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5393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76913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2</a:t>
                      </a:r>
                      <a:endParaRPr lang="en-US" sz="11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+mn-lt"/>
                        </a:rPr>
                        <a:t>충전기와 </a:t>
                      </a:r>
                      <a:r>
                        <a:rPr lang="ko-KR" altLang="en-US" sz="1100" b="1" dirty="0" err="1">
                          <a:solidFill>
                            <a:srgbClr val="000000"/>
                          </a:solidFill>
                          <a:latin typeface="+mn-lt"/>
                        </a:rPr>
                        <a:t>전기차간</a:t>
                      </a: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ko-KR" altLang="en-US" sz="1100" b="1" dirty="0" err="1">
                          <a:solidFill>
                            <a:srgbClr val="000000"/>
                          </a:solidFill>
                          <a:latin typeface="+mn-lt"/>
                        </a:rPr>
                        <a:t>상호운용성</a:t>
                      </a: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+mn-lt"/>
                        </a:rPr>
                        <a:t> 시험장비 개발</a:t>
                      </a:r>
                    </a:p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(</a:t>
                      </a: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에너지회수용 시험설비</a:t>
                      </a:r>
                      <a:r>
                        <a:rPr lang="en-US" altLang="ko-KR" sz="11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)</a:t>
                      </a:r>
                      <a:endParaRPr lang="ko-KR" altLang="en-US" sz="11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24</a:t>
                      </a:r>
                      <a:endParaRPr lang="en-US" sz="11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1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9555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08481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3</a:t>
                      </a:r>
                      <a:endParaRPr lang="en-US" sz="11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+mn-lt"/>
                        </a:rPr>
                        <a:t>충전기와 전력망간 </a:t>
                      </a:r>
                      <a:r>
                        <a:rPr lang="ko-KR" altLang="en-US" sz="1100" b="1" dirty="0" err="1">
                          <a:solidFill>
                            <a:srgbClr val="000000"/>
                          </a:solidFill>
                          <a:latin typeface="+mn-lt"/>
                        </a:rPr>
                        <a:t>상호운용성</a:t>
                      </a: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endParaRPr lang="en-US" altLang="ko-KR" sz="1100" b="1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 smtClean="0">
                          <a:solidFill>
                            <a:srgbClr val="000000"/>
                          </a:solidFill>
                          <a:latin typeface="+mn-lt"/>
                        </a:rPr>
                        <a:t>시험장비 </a:t>
                      </a: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+mn-lt"/>
                        </a:rPr>
                        <a:t>개발</a:t>
                      </a: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24</a:t>
                      </a:r>
                      <a:endParaRPr lang="en-US" sz="11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48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5393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08481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4</a:t>
                      </a:r>
                      <a:endParaRPr lang="en-US" sz="11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 err="1">
                          <a:solidFill>
                            <a:srgbClr val="000000"/>
                          </a:solidFill>
                          <a:latin typeface="+mn-lt"/>
                        </a:rPr>
                        <a:t>전기차와</a:t>
                      </a: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+mn-lt"/>
                        </a:rPr>
                        <a:t> 전력망간 </a:t>
                      </a:r>
                      <a:r>
                        <a:rPr lang="ko-KR" altLang="en-US" sz="1100" b="1" dirty="0" err="1">
                          <a:solidFill>
                            <a:srgbClr val="000000"/>
                          </a:solidFill>
                          <a:latin typeface="+mn-lt"/>
                        </a:rPr>
                        <a:t>상호운용성</a:t>
                      </a: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endParaRPr lang="en-US" altLang="ko-KR" sz="1100" b="1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 smtClean="0">
                          <a:solidFill>
                            <a:srgbClr val="000000"/>
                          </a:solidFill>
                          <a:latin typeface="+mn-lt"/>
                        </a:rPr>
                        <a:t>시험장비 </a:t>
                      </a: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+mn-lt"/>
                        </a:rPr>
                        <a:t>개발</a:t>
                      </a: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24</a:t>
                      </a:r>
                      <a:endParaRPr lang="en-US" sz="11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48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5393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08481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5</a:t>
                      </a:r>
                      <a:endParaRPr lang="en-US" sz="11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+mn-lt"/>
                        </a:rPr>
                        <a:t>시험장비 유효성 검증 및 </a:t>
                      </a:r>
                      <a:endParaRPr lang="en-US" altLang="ko-KR" sz="1100" b="1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 smtClean="0">
                          <a:solidFill>
                            <a:srgbClr val="000000"/>
                          </a:solidFill>
                          <a:latin typeface="+mn-lt"/>
                        </a:rPr>
                        <a:t>문제점 </a:t>
                      </a: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+mn-lt"/>
                        </a:rPr>
                        <a:t>해결 </a:t>
                      </a: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12</a:t>
                      </a:r>
                      <a:endParaRPr lang="en-US" sz="11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48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5393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08481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6</a:t>
                      </a:r>
                      <a:endParaRPr lang="en-US" sz="11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+mn-lt"/>
                        </a:rPr>
                        <a:t>시험표준 검토 및 </a:t>
                      </a:r>
                    </a:p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 smtClean="0">
                          <a:solidFill>
                            <a:srgbClr val="000000"/>
                          </a:solidFill>
                          <a:latin typeface="+mn-lt"/>
                        </a:rPr>
                        <a:t>시험절차서 </a:t>
                      </a: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+mn-lt"/>
                        </a:rPr>
                        <a:t>작성</a:t>
                      </a: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16</a:t>
                      </a:r>
                      <a:endParaRPr lang="en-US" sz="11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48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5393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08481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7</a:t>
                      </a:r>
                      <a:endParaRPr lang="en-US" sz="11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+mn-lt"/>
                        </a:rPr>
                        <a:t>시험시스템 구축 및 </a:t>
                      </a:r>
                    </a:p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 smtClean="0">
                          <a:solidFill>
                            <a:srgbClr val="000000"/>
                          </a:solidFill>
                          <a:latin typeface="+mn-lt"/>
                        </a:rPr>
                        <a:t>시험평가 </a:t>
                      </a: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+mn-lt"/>
                        </a:rPr>
                        <a:t>실시 </a:t>
                      </a: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12</a:t>
                      </a:r>
                      <a:endParaRPr lang="en-US" sz="11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48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5393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08481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8</a:t>
                      </a:r>
                      <a:endParaRPr lang="en-US" sz="11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+mn-lt"/>
                        </a:rPr>
                        <a:t>시험기관지정 준비</a:t>
                      </a: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12</a:t>
                      </a:r>
                      <a:endParaRPr lang="en-US" sz="11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48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0848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08481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9</a:t>
                      </a:r>
                      <a:endParaRPr lang="en-US" sz="11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+mn-lt"/>
                        </a:rPr>
                        <a:t>시험기관 지정 획득 </a:t>
                      </a: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8</a:t>
                      </a:r>
                      <a:endParaRPr lang="en-US" sz="11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48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0848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08481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10</a:t>
                      </a:r>
                      <a:endParaRPr lang="en-US" sz="11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+mn-lt"/>
                        </a:rPr>
                        <a:t>전문위원회 운영</a:t>
                      </a: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3</a:t>
                      </a:r>
                      <a:endParaRPr lang="en-US" sz="11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48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0848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08481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11</a:t>
                      </a:r>
                      <a:endParaRPr lang="en-US" sz="11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+mn-lt"/>
                        </a:rPr>
                        <a:t>최종보고서 작성</a:t>
                      </a: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8</a:t>
                      </a:r>
                      <a:endParaRPr lang="en-US" sz="11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48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1059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b="1" smtClean="0">
                <a:solidFill>
                  <a:schemeClr val="tx1"/>
                </a:solidFill>
              </a:rPr>
              <a:pPr/>
              <a:t>43</a:t>
            </a:fld>
            <a:endParaRPr kumimoji="0" lang="en-US" b="1" dirty="0">
              <a:solidFill>
                <a:schemeClr val="tx1"/>
              </a:solidFill>
            </a:endParaRPr>
          </a:p>
        </p:txBody>
      </p:sp>
      <p:sp>
        <p:nvSpPr>
          <p:cNvPr id="15" name="제목 7"/>
          <p:cNvSpPr>
            <a:spLocks noGrp="1"/>
          </p:cNvSpPr>
          <p:nvPr>
            <p:ph type="title"/>
          </p:nvPr>
        </p:nvSpPr>
        <p:spPr>
          <a:xfrm>
            <a:off x="457200" y="248020"/>
            <a:ext cx="8229600" cy="568741"/>
          </a:xfrm>
        </p:spPr>
        <p:txBody>
          <a:bodyPr>
            <a:noAutofit/>
          </a:bodyPr>
          <a:lstStyle/>
          <a:p>
            <a:pPr algn="l"/>
            <a:r>
              <a:rPr lang="ko-KR" altLang="en-US" sz="3200" dirty="0" smtClean="0"/>
              <a:t>사업비</a:t>
            </a:r>
            <a:endParaRPr lang="ko-KR" altLang="en-US" sz="3200" dirty="0"/>
          </a:p>
        </p:txBody>
      </p:sp>
      <p:graphicFrame>
        <p:nvGraphicFramePr>
          <p:cNvPr id="10" name="표 9"/>
          <p:cNvGraphicFramePr>
            <a:graphicFrameLocks noGrp="1"/>
          </p:cNvGraphicFramePr>
          <p:nvPr/>
        </p:nvGraphicFramePr>
        <p:xfrm>
          <a:off x="541173" y="1296123"/>
          <a:ext cx="8098972" cy="5364893"/>
        </p:xfrm>
        <a:graphic>
          <a:graphicData uri="http://schemas.openxmlformats.org/drawingml/2006/table">
            <a:tbl>
              <a:tblPr/>
              <a:tblGrid>
                <a:gridCol w="1614195"/>
                <a:gridCol w="727788"/>
                <a:gridCol w="634482"/>
                <a:gridCol w="793102"/>
                <a:gridCol w="653143"/>
                <a:gridCol w="721677"/>
                <a:gridCol w="636668"/>
                <a:gridCol w="772639"/>
                <a:gridCol w="677530"/>
                <a:gridCol w="867748"/>
              </a:tblGrid>
              <a:tr h="319609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+mn-lt"/>
                        </a:rPr>
                        <a:t>비 목</a:t>
                      </a: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1</a:t>
                      </a: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차년도</a:t>
                      </a:r>
                      <a:r>
                        <a:rPr lang="en-US" altLang="ko-KR" sz="11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(</a:t>
                      </a:r>
                      <a:r>
                        <a:rPr lang="en-US" altLang="ko-KR" sz="1100" b="1" dirty="0" smtClean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2012</a:t>
                      </a:r>
                      <a:r>
                        <a:rPr lang="ko-KR" altLang="en-US" sz="1100" b="1" dirty="0" smtClean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년</a:t>
                      </a:r>
                      <a:r>
                        <a:rPr lang="en-US" altLang="ko-KR" sz="1100" b="1" dirty="0" smtClean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)</a:t>
                      </a:r>
                      <a:endParaRPr lang="ko-KR" altLang="en-US" sz="11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2</a:t>
                      </a: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차년도</a:t>
                      </a:r>
                      <a:r>
                        <a:rPr lang="en-US" altLang="ko-KR" sz="11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(</a:t>
                      </a:r>
                      <a:r>
                        <a:rPr lang="en-US" altLang="ko-KR" sz="1100" b="1" dirty="0" smtClean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2013</a:t>
                      </a:r>
                      <a:r>
                        <a:rPr lang="ko-KR" altLang="en-US" sz="1100" b="1" dirty="0" smtClean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년</a:t>
                      </a:r>
                      <a:r>
                        <a:rPr lang="en-US" altLang="ko-KR" sz="1100" b="1" dirty="0" smtClean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)</a:t>
                      </a:r>
                      <a:endParaRPr lang="ko-KR" altLang="en-US" sz="11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3</a:t>
                      </a: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차년도</a:t>
                      </a:r>
                      <a:r>
                        <a:rPr lang="en-US" altLang="ko-KR" sz="11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(</a:t>
                      </a:r>
                      <a:r>
                        <a:rPr lang="en-US" altLang="ko-KR" sz="1100" b="1" dirty="0" smtClean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2014</a:t>
                      </a:r>
                      <a:r>
                        <a:rPr lang="ko-KR" altLang="en-US" sz="1100" b="1" dirty="0" smtClean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년</a:t>
                      </a:r>
                      <a:r>
                        <a:rPr lang="en-US" altLang="ko-KR" sz="1100" b="1" dirty="0" smtClean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)</a:t>
                      </a:r>
                      <a:endParaRPr lang="ko-KR" altLang="en-US" sz="11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+mn-lt"/>
                        </a:rPr>
                        <a:t>총 계</a:t>
                      </a: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+mn-lt"/>
                        </a:rPr>
                        <a:t>현금</a:t>
                      </a:r>
                    </a:p>
                  </a:txBody>
                  <a:tcPr marL="9590" marR="9590" marT="9590" marB="9590" anchor="ctr">
                    <a:lnL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+mn-lt"/>
                        </a:rPr>
                        <a:t>현물</a:t>
                      </a: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+mn-lt"/>
                        </a:rPr>
                        <a:t>현금</a:t>
                      </a: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+mn-lt"/>
                        </a:rPr>
                        <a:t>현물</a:t>
                      </a: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+mn-lt"/>
                        </a:rPr>
                        <a:t>현금</a:t>
                      </a: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+mn-lt"/>
                        </a:rPr>
                        <a:t>현물</a:t>
                      </a: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+mn-lt"/>
                        </a:rPr>
                        <a:t>현금</a:t>
                      </a: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+mn-lt"/>
                        </a:rPr>
                        <a:t>현물</a:t>
                      </a: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+mn-lt"/>
                        </a:rPr>
                        <a:t>계</a:t>
                      </a: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9586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1. </a:t>
                      </a: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인건비</a:t>
                      </a:r>
                      <a:r>
                        <a:rPr lang="en-US" altLang="ko-KR" sz="11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(</a:t>
                      </a: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소계</a:t>
                      </a:r>
                      <a:r>
                        <a:rPr lang="en-US" altLang="ko-KR" sz="11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)</a:t>
                      </a:r>
                      <a:endParaRPr lang="ko-KR" altLang="en-US" sz="11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144,420</a:t>
                      </a:r>
                      <a:endParaRPr lang="en-US" sz="11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123,784</a:t>
                      </a:r>
                      <a:endParaRPr lang="en-US" sz="11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259,800</a:t>
                      </a:r>
                      <a:endParaRPr lang="en-US" sz="11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140,884</a:t>
                      </a:r>
                      <a:endParaRPr lang="en-US" sz="11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275,640</a:t>
                      </a:r>
                      <a:endParaRPr lang="en-US" sz="11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140,884</a:t>
                      </a:r>
                      <a:endParaRPr lang="en-US" sz="11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679,860 </a:t>
                      </a:r>
                      <a:endParaRPr lang="en-US" sz="11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8969" marR="48969" marT="24484" marB="2448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405,552 </a:t>
                      </a:r>
                      <a:endParaRPr lang="en-US" sz="11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8969" marR="48969" marT="24484" marB="24484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1,085,412</a:t>
                      </a:r>
                      <a:endParaRPr lang="en-US" sz="11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86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 err="1">
                          <a:solidFill>
                            <a:srgbClr val="000000"/>
                          </a:solidFill>
                          <a:latin typeface="+mn-lt"/>
                        </a:rPr>
                        <a:t>ㆍ내부인건비</a:t>
                      </a:r>
                      <a:endParaRPr lang="ko-KR" altLang="en-US" sz="11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64,740</a:t>
                      </a:r>
                      <a:endParaRPr lang="en-US" sz="11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123,784</a:t>
                      </a:r>
                      <a:endParaRPr lang="en-US" sz="11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102,840</a:t>
                      </a:r>
                      <a:endParaRPr lang="en-US" sz="11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140,884</a:t>
                      </a:r>
                      <a:endParaRPr lang="en-US" sz="11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118,680</a:t>
                      </a:r>
                      <a:endParaRPr lang="en-US" sz="11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140,884</a:t>
                      </a:r>
                      <a:endParaRPr lang="en-US" sz="11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286,260 </a:t>
                      </a:r>
                      <a:endParaRPr lang="en-US" sz="11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8969" marR="48969" marT="24484" marB="2448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405,552 </a:t>
                      </a:r>
                      <a:endParaRPr lang="en-US" sz="11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8969" marR="48969" marT="24484" marB="24484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691,812</a:t>
                      </a:r>
                      <a:endParaRPr lang="en-US" sz="11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86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 err="1">
                          <a:solidFill>
                            <a:srgbClr val="000000"/>
                          </a:solidFill>
                          <a:latin typeface="+mn-lt"/>
                        </a:rPr>
                        <a:t>ㆍ외부인건비</a:t>
                      </a:r>
                      <a:endParaRPr lang="ko-KR" altLang="en-US" sz="11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79,680</a:t>
                      </a:r>
                      <a:endParaRPr lang="en-US" sz="11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0</a:t>
                      </a:r>
                      <a:endParaRPr lang="en-US" sz="11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156,960</a:t>
                      </a:r>
                      <a:endParaRPr lang="en-US" sz="11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0</a:t>
                      </a:r>
                      <a:endParaRPr lang="en-US" sz="11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156,960</a:t>
                      </a:r>
                      <a:endParaRPr lang="en-US" sz="11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0</a:t>
                      </a:r>
                      <a:endParaRPr lang="en-US" sz="11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393,600 </a:t>
                      </a:r>
                      <a:endParaRPr lang="en-US" sz="11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8969" marR="48969" marT="24484" marB="2448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0　</a:t>
                      </a:r>
                      <a:endParaRPr lang="en-US" sz="11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8969" marR="48969" marT="24484" marB="24484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393,600</a:t>
                      </a:r>
                      <a:endParaRPr lang="en-US" sz="11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86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2. </a:t>
                      </a: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직접비</a:t>
                      </a:r>
                      <a:r>
                        <a:rPr lang="en-US" altLang="ko-KR" sz="11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(</a:t>
                      </a: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소계</a:t>
                      </a:r>
                      <a:r>
                        <a:rPr lang="en-US" altLang="ko-KR" sz="11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)</a:t>
                      </a:r>
                      <a:endParaRPr lang="ko-KR" altLang="en-US" sz="11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630,156</a:t>
                      </a:r>
                      <a:endParaRPr lang="en-US" sz="11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116,516</a:t>
                      </a:r>
                      <a:endParaRPr lang="en-US" sz="11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708,534</a:t>
                      </a:r>
                      <a:endParaRPr lang="en-US" sz="11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159,716</a:t>
                      </a:r>
                      <a:endParaRPr lang="en-US" sz="11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692,694</a:t>
                      </a:r>
                      <a:endParaRPr lang="en-US" sz="11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159,716</a:t>
                      </a:r>
                      <a:endParaRPr lang="en-US" sz="11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2,031,384 </a:t>
                      </a:r>
                      <a:endParaRPr lang="en-US" sz="11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8969" marR="48969" marT="24484" marB="2448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435,948 </a:t>
                      </a:r>
                      <a:endParaRPr lang="en-US" sz="11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8969" marR="48969" marT="24484" marB="24484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2,467,332</a:t>
                      </a:r>
                      <a:endParaRPr lang="en-US" sz="11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86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>
                          <a:solidFill>
                            <a:srgbClr val="000000"/>
                          </a:solidFill>
                          <a:latin typeface="+mn-lt"/>
                        </a:rPr>
                        <a:t>ㆍ연구기자재</a:t>
                      </a:r>
                      <a:r>
                        <a:rPr lang="en-US" altLang="ko-KR" sz="1100" b="1">
                          <a:solidFill>
                            <a:srgbClr val="000000"/>
                          </a:solidFill>
                          <a:latin typeface="+mn-lt"/>
                        </a:rPr>
                        <a:t>․</a:t>
                      </a:r>
                      <a:r>
                        <a:rPr lang="ko-KR" altLang="en-US" sz="1100" b="1">
                          <a:solidFill>
                            <a:srgbClr val="000000"/>
                          </a:solidFill>
                          <a:latin typeface="+mn-lt"/>
                        </a:rPr>
                        <a:t>시설비</a:t>
                      </a: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210,000</a:t>
                      </a:r>
                      <a:endParaRPr lang="en-US" sz="11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116,516</a:t>
                      </a:r>
                      <a:endParaRPr lang="en-US" sz="11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118,000</a:t>
                      </a:r>
                      <a:endParaRPr lang="en-US" sz="11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159,716</a:t>
                      </a:r>
                      <a:endParaRPr lang="en-US" sz="11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40,000</a:t>
                      </a:r>
                      <a:endParaRPr lang="en-US" sz="11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159,716</a:t>
                      </a:r>
                      <a:endParaRPr lang="en-US" sz="11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368,000 </a:t>
                      </a:r>
                      <a:endParaRPr lang="en-US" sz="11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8969" marR="48969" marT="24484" marB="2448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435,948 </a:t>
                      </a:r>
                      <a:endParaRPr lang="en-US" sz="11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8969" marR="48969" marT="24484" marB="24484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803,948</a:t>
                      </a:r>
                      <a:endParaRPr lang="en-US" sz="11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86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spc="-150" dirty="0" err="1">
                          <a:solidFill>
                            <a:srgbClr val="000000"/>
                          </a:solidFill>
                          <a:latin typeface="+mn-lt"/>
                        </a:rPr>
                        <a:t>ㆍ재료</a:t>
                      </a:r>
                      <a:r>
                        <a:rPr lang="ko-KR" altLang="en-US" sz="1100" b="1" spc="-150" dirty="0">
                          <a:solidFill>
                            <a:srgbClr val="000000"/>
                          </a:solidFill>
                          <a:latin typeface="+mn-lt"/>
                        </a:rPr>
                        <a:t> 및 </a:t>
                      </a:r>
                      <a:r>
                        <a:rPr lang="ko-KR" altLang="en-US" sz="1100" b="1" spc="-150" dirty="0" err="1">
                          <a:solidFill>
                            <a:srgbClr val="000000"/>
                          </a:solidFill>
                          <a:latin typeface="+mn-lt"/>
                        </a:rPr>
                        <a:t>전산처리ㆍ관리비</a:t>
                      </a:r>
                      <a:endParaRPr lang="ko-KR" altLang="en-US" sz="1100" b="1" spc="-15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270,900</a:t>
                      </a:r>
                      <a:endParaRPr lang="en-US" sz="11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0</a:t>
                      </a:r>
                      <a:endParaRPr lang="en-US" sz="11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394,100</a:t>
                      </a:r>
                      <a:endParaRPr lang="en-US" sz="11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0</a:t>
                      </a:r>
                      <a:endParaRPr lang="en-US" sz="11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409,100</a:t>
                      </a:r>
                      <a:endParaRPr lang="en-US" sz="11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0</a:t>
                      </a:r>
                      <a:endParaRPr lang="en-US" sz="11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1,074,100 </a:t>
                      </a:r>
                      <a:endParaRPr lang="en-US" sz="11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8969" marR="48969" marT="24484" marB="2448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0　</a:t>
                      </a:r>
                      <a:endParaRPr lang="en-US" sz="11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8969" marR="48969" marT="24484" marB="24484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1,074,100</a:t>
                      </a:r>
                      <a:endParaRPr lang="en-US" sz="11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86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 err="1">
                          <a:solidFill>
                            <a:srgbClr val="000000"/>
                          </a:solidFill>
                          <a:latin typeface="+mn-lt"/>
                        </a:rPr>
                        <a:t>ㆍ시작품제작비</a:t>
                      </a:r>
                      <a:endParaRPr lang="ko-KR" altLang="en-US" sz="11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0</a:t>
                      </a:r>
                      <a:endParaRPr lang="en-US" sz="11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0</a:t>
                      </a:r>
                      <a:endParaRPr lang="en-US" sz="11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0</a:t>
                      </a:r>
                      <a:endParaRPr lang="en-US" sz="11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0</a:t>
                      </a:r>
                      <a:endParaRPr lang="en-US" sz="11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0</a:t>
                      </a:r>
                      <a:endParaRPr lang="en-US" sz="11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0</a:t>
                      </a:r>
                      <a:endParaRPr lang="en-US" sz="11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0</a:t>
                      </a:r>
                      <a:endParaRPr lang="en-US" sz="11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8969" marR="48969" marT="24484" marB="2448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0　</a:t>
                      </a:r>
                      <a:endParaRPr lang="en-US" sz="11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8969" marR="48969" marT="24484" marB="24484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0</a:t>
                      </a:r>
                      <a:endParaRPr lang="en-US" sz="11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86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 err="1">
                          <a:solidFill>
                            <a:srgbClr val="000000"/>
                          </a:solidFill>
                          <a:latin typeface="+mn-lt"/>
                        </a:rPr>
                        <a:t>ㆍ여비</a:t>
                      </a:r>
                      <a:endParaRPr lang="ko-KR" altLang="en-US" sz="11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69,600</a:t>
                      </a:r>
                      <a:endParaRPr lang="en-US" sz="11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0</a:t>
                      </a:r>
                      <a:endParaRPr lang="en-US" sz="11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106,200</a:t>
                      </a:r>
                      <a:endParaRPr lang="en-US" sz="11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0</a:t>
                      </a:r>
                      <a:endParaRPr lang="en-US" sz="11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121,200</a:t>
                      </a:r>
                      <a:endParaRPr lang="en-US" sz="11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0</a:t>
                      </a:r>
                      <a:endParaRPr lang="en-US" sz="11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297,000 </a:t>
                      </a:r>
                      <a:endParaRPr lang="en-US" sz="11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8969" marR="48969" marT="24484" marB="2448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0</a:t>
                      </a:r>
                      <a:endParaRPr lang="en-US" sz="11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8969" marR="48969" marT="24484" marB="24484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297,000</a:t>
                      </a:r>
                      <a:endParaRPr lang="en-US" sz="11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86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 err="1">
                          <a:solidFill>
                            <a:srgbClr val="000000"/>
                          </a:solidFill>
                          <a:latin typeface="+mn-lt"/>
                        </a:rPr>
                        <a:t>ㆍ수용비</a:t>
                      </a: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+mn-lt"/>
                        </a:rPr>
                        <a:t> 및 수수료</a:t>
                      </a: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19,400</a:t>
                      </a:r>
                      <a:endParaRPr lang="en-US" sz="11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0</a:t>
                      </a:r>
                      <a:endParaRPr lang="en-US" sz="11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18,600</a:t>
                      </a:r>
                      <a:endParaRPr lang="en-US" sz="11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0</a:t>
                      </a:r>
                      <a:endParaRPr lang="en-US" sz="11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21,000</a:t>
                      </a:r>
                      <a:endParaRPr lang="en-US" sz="11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0</a:t>
                      </a:r>
                      <a:endParaRPr lang="en-US" sz="11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59,000 </a:t>
                      </a:r>
                      <a:endParaRPr lang="en-US" sz="11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8969" marR="48969" marT="24484" marB="2448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0</a:t>
                      </a:r>
                      <a:endParaRPr lang="en-US" sz="11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8969" marR="48969" marT="24484" marB="24484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59,000</a:t>
                      </a:r>
                      <a:endParaRPr lang="en-US" sz="11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86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 err="1">
                          <a:solidFill>
                            <a:srgbClr val="000000"/>
                          </a:solidFill>
                          <a:latin typeface="+mn-lt"/>
                        </a:rPr>
                        <a:t>ㆍ기술정보활동비</a:t>
                      </a:r>
                      <a:endParaRPr lang="ko-KR" altLang="en-US" sz="11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24,000</a:t>
                      </a:r>
                      <a:endParaRPr lang="en-US" sz="11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0</a:t>
                      </a:r>
                      <a:endParaRPr lang="en-US" sz="11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30,000</a:t>
                      </a:r>
                      <a:endParaRPr lang="en-US" sz="11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0</a:t>
                      </a:r>
                      <a:endParaRPr lang="en-US" sz="11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55,000</a:t>
                      </a:r>
                      <a:endParaRPr lang="en-US" sz="11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0</a:t>
                      </a:r>
                      <a:endParaRPr lang="en-US" sz="11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109,000 </a:t>
                      </a:r>
                      <a:endParaRPr lang="en-US" sz="11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8969" marR="48969" marT="24484" marB="2448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0　</a:t>
                      </a:r>
                      <a:endParaRPr lang="en-US" sz="11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8969" marR="48969" marT="24484" marB="24484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109,000</a:t>
                      </a:r>
                      <a:endParaRPr lang="en-US" sz="11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86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 err="1">
                          <a:solidFill>
                            <a:srgbClr val="000000"/>
                          </a:solidFill>
                          <a:latin typeface="+mn-lt"/>
                        </a:rPr>
                        <a:t>ㆍ연구활동비</a:t>
                      </a:r>
                      <a:endParaRPr lang="ko-KR" altLang="en-US" sz="11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36,256</a:t>
                      </a:r>
                      <a:endParaRPr lang="en-US" sz="11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0</a:t>
                      </a:r>
                      <a:endParaRPr lang="en-US" sz="11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41,634</a:t>
                      </a:r>
                      <a:endParaRPr lang="en-US" sz="11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0</a:t>
                      </a:r>
                      <a:endParaRPr lang="en-US" sz="11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46,394</a:t>
                      </a:r>
                      <a:endParaRPr lang="en-US" sz="11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0</a:t>
                      </a:r>
                      <a:endParaRPr lang="en-US" sz="11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124,284 </a:t>
                      </a:r>
                      <a:endParaRPr lang="en-US" sz="11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8969" marR="48969" marT="24484" marB="2448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0　</a:t>
                      </a:r>
                      <a:endParaRPr lang="en-US" sz="11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8969" marR="48969" marT="24484" marB="24484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124,284</a:t>
                      </a:r>
                      <a:endParaRPr lang="en-US" sz="11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86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b="1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3. </a:t>
                      </a:r>
                      <a:r>
                        <a:rPr lang="ko-KR" altLang="en-US" sz="1100" b="1" smtClean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간접비</a:t>
                      </a:r>
                      <a:endParaRPr lang="ko-KR" altLang="en-US" sz="11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52,124</a:t>
                      </a:r>
                      <a:endParaRPr lang="en-US" sz="11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0</a:t>
                      </a:r>
                      <a:endParaRPr lang="en-US" sz="11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65,066</a:t>
                      </a:r>
                      <a:endParaRPr lang="en-US" sz="11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0</a:t>
                      </a:r>
                      <a:endParaRPr lang="en-US" sz="11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65,066</a:t>
                      </a:r>
                      <a:endParaRPr lang="en-US" sz="11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0</a:t>
                      </a:r>
                      <a:endParaRPr lang="en-US" sz="11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182,256 </a:t>
                      </a:r>
                      <a:endParaRPr lang="en-US" sz="11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8969" marR="48969" marT="24484" marB="2448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0　</a:t>
                      </a:r>
                      <a:endParaRPr lang="en-US" sz="11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8969" marR="48969" marT="24484" marB="24484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182,256</a:t>
                      </a:r>
                      <a:endParaRPr lang="en-US" sz="11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86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4. </a:t>
                      </a: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+mn-lt"/>
                        </a:rPr>
                        <a:t>위탁연구개발비</a:t>
                      </a: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0</a:t>
                      </a:r>
                      <a:endParaRPr lang="en-US" sz="11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0</a:t>
                      </a:r>
                      <a:endParaRPr lang="en-US" sz="11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0</a:t>
                      </a:r>
                      <a:endParaRPr lang="en-US" sz="11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0</a:t>
                      </a:r>
                      <a:endParaRPr lang="en-US" sz="11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0</a:t>
                      </a:r>
                      <a:endParaRPr lang="en-US" sz="11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0</a:t>
                      </a:r>
                      <a:endParaRPr lang="en-US" sz="11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dirty="0">
                          <a:solidFill>
                            <a:srgbClr val="000000"/>
                          </a:solidFill>
                          <a:latin typeface="+mn-lt"/>
                        </a:rPr>
                        <a:t>　</a:t>
                      </a:r>
                      <a:r>
                        <a:rPr lang="en-US" altLang="ko-KR" sz="1100" dirty="0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  <a:endParaRPr lang="ko-KR" altLang="en-US" sz="11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8969" marR="48969" marT="24484" marB="2448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0　</a:t>
                      </a:r>
                      <a:endParaRPr lang="en-US" sz="11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8969" marR="48969" marT="24484" marB="24484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0</a:t>
                      </a:r>
                      <a:endParaRPr lang="en-US" sz="11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8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 smtClean="0">
                          <a:solidFill>
                            <a:srgbClr val="000000"/>
                          </a:solidFill>
                          <a:latin typeface="+mn-lt"/>
                        </a:rPr>
                        <a:t>합 </a:t>
                      </a: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+mn-lt"/>
                        </a:rPr>
                        <a:t>계</a:t>
                      </a: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826,700</a:t>
                      </a:r>
                      <a:endParaRPr lang="en-US" sz="11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240,300</a:t>
                      </a:r>
                      <a:endParaRPr lang="en-US" sz="11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1,033,400</a:t>
                      </a:r>
                      <a:endParaRPr lang="en-US" sz="11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300,600</a:t>
                      </a:r>
                      <a:endParaRPr lang="en-US" sz="11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1,033,400</a:t>
                      </a:r>
                      <a:endParaRPr lang="en-US" sz="11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300,600</a:t>
                      </a:r>
                      <a:endParaRPr lang="en-US" sz="11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2,893,500 </a:t>
                      </a:r>
                      <a:endParaRPr lang="en-US" sz="11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8969" marR="48969" marT="24484" marB="2448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841,500 </a:t>
                      </a:r>
                      <a:endParaRPr lang="en-US" sz="11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8969" marR="48969" marT="24484" marB="24484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3,735,000</a:t>
                      </a:r>
                      <a:endParaRPr lang="en-US" sz="11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958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 smtClean="0">
                          <a:solidFill>
                            <a:srgbClr val="000000"/>
                          </a:solidFill>
                          <a:latin typeface="+mn-lt"/>
                        </a:rPr>
                        <a:t>총 계</a:t>
                      </a:r>
                      <a:r>
                        <a:rPr lang="en-US" altLang="ko-KR" sz="1100" b="1" dirty="0" smtClean="0">
                          <a:solidFill>
                            <a:srgbClr val="000000"/>
                          </a:solidFill>
                          <a:latin typeface="+mn-lt"/>
                        </a:rPr>
                        <a:t>(</a:t>
                      </a:r>
                      <a:r>
                        <a:rPr lang="ko-KR" altLang="en-US" sz="1100" b="1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년도별</a:t>
                      </a:r>
                      <a:r>
                        <a:rPr lang="en-US" altLang="ko-KR" sz="1100" b="1" dirty="0" smtClean="0">
                          <a:solidFill>
                            <a:srgbClr val="000000"/>
                          </a:solidFill>
                          <a:latin typeface="+mn-lt"/>
                        </a:rPr>
                        <a:t>)</a:t>
                      </a:r>
                      <a:endParaRPr lang="ko-KR" altLang="en-US" sz="11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000000"/>
                          </a:solidFill>
                          <a:latin typeface="+mn-lt"/>
                        </a:rPr>
                        <a:t>1,067,000</a:t>
                      </a:r>
                      <a:endParaRPr lang="en-US" sz="11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000000"/>
                          </a:solidFill>
                          <a:latin typeface="+mn-lt"/>
                        </a:rPr>
                        <a:t>1,334,000</a:t>
                      </a:r>
                      <a:endParaRPr lang="en-US" sz="11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000000"/>
                          </a:solidFill>
                          <a:latin typeface="+mn-lt"/>
                        </a:rPr>
                        <a:t>1,334,000</a:t>
                      </a:r>
                      <a:endParaRPr lang="en-US" sz="11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8969" marR="48969" marT="24484" marB="2448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8969" marR="48969" marT="24484" marB="24484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7688427" y="1002453"/>
            <a:ext cx="10636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 smtClean="0">
                <a:solidFill>
                  <a:schemeClr val="tx1"/>
                </a:solidFill>
                <a:latin typeface="+mn-lt"/>
              </a:rPr>
              <a:t>(</a:t>
            </a:r>
            <a:r>
              <a:rPr lang="ko-KR" altLang="en-US" sz="1200" b="1" dirty="0" smtClean="0">
                <a:solidFill>
                  <a:schemeClr val="tx1"/>
                </a:solidFill>
                <a:latin typeface="+mn-lt"/>
              </a:rPr>
              <a:t>단위 </a:t>
            </a:r>
            <a:r>
              <a:rPr lang="en-US" altLang="ko-KR" sz="1200" b="1" dirty="0" smtClean="0">
                <a:solidFill>
                  <a:schemeClr val="tx1"/>
                </a:solidFill>
                <a:latin typeface="+mn-lt"/>
              </a:rPr>
              <a:t>: </a:t>
            </a:r>
            <a:r>
              <a:rPr lang="ko-KR" altLang="en-US" sz="1200" b="1" dirty="0" smtClean="0">
                <a:solidFill>
                  <a:schemeClr val="tx1"/>
                </a:solidFill>
                <a:latin typeface="+mn-lt"/>
              </a:rPr>
              <a:t>천원</a:t>
            </a:r>
            <a:r>
              <a:rPr lang="en-US" altLang="ko-KR" sz="1200" b="1" dirty="0" smtClean="0">
                <a:solidFill>
                  <a:schemeClr val="tx1"/>
                </a:solidFill>
                <a:latin typeface="+mn-lt"/>
              </a:rPr>
              <a:t>)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3" descr="0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036" y="1607277"/>
            <a:ext cx="8408987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utoShape 21"/>
          <p:cNvSpPr>
            <a:spLocks noChangeArrowheads="1"/>
          </p:cNvSpPr>
          <p:nvPr/>
        </p:nvSpPr>
        <p:spPr bwMode="auto">
          <a:xfrm>
            <a:off x="1506986" y="3171847"/>
            <a:ext cx="6000750" cy="504825"/>
          </a:xfrm>
          <a:prstGeom prst="roundRect">
            <a:avLst>
              <a:gd name="adj" fmla="val 16667"/>
            </a:avLst>
          </a:prstGeom>
          <a:noFill/>
          <a:ln w="6350" algn="ctr">
            <a:noFill/>
            <a:round/>
            <a:headEnd/>
            <a:tailEnd/>
          </a:ln>
        </p:spPr>
        <p:txBody>
          <a:bodyPr wrap="none" anchor="ctr"/>
          <a:lstStyle/>
          <a:p>
            <a:pPr marL="514350" indent="-514350">
              <a:buAutoNum type="arabicPeriod" startAt="5"/>
              <a:defRPr/>
            </a:pPr>
            <a:r>
              <a:rPr lang="ko-KR" altLang="en-US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기대효과</a:t>
            </a:r>
            <a:endParaRPr lang="ko-KR" altLang="en-US" dirty="0">
              <a:solidFill>
                <a:srgbClr val="00103E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7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553200" y="6356386"/>
            <a:ext cx="2133600" cy="365125"/>
          </a:xfrm>
        </p:spPr>
        <p:txBody>
          <a:bodyPr/>
          <a:lstStyle/>
          <a:p>
            <a:fld id="{D5BBC35B-A44B-4119-B8DA-DE9E3DFADA20}" type="slidenum">
              <a:rPr kumimoji="0" lang="en-US" b="1" smtClean="0">
                <a:solidFill>
                  <a:schemeClr val="tx1"/>
                </a:solidFill>
                <a:latin typeface="+mn-lt"/>
              </a:rPr>
              <a:pPr/>
              <a:t>44</a:t>
            </a:fld>
            <a:endParaRPr kumimoji="0" lang="en-US" b="1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Line 19"/>
          <p:cNvSpPr>
            <a:spLocks noChangeShapeType="1"/>
          </p:cNvSpPr>
          <p:nvPr/>
        </p:nvSpPr>
        <p:spPr bwMode="auto">
          <a:xfrm>
            <a:off x="4408488" y="3832225"/>
            <a:ext cx="0" cy="549275"/>
          </a:xfrm>
          <a:prstGeom prst="line">
            <a:avLst/>
          </a:prstGeom>
          <a:noFill/>
          <a:ln w="9525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b="1" smtClean="0">
                <a:solidFill>
                  <a:schemeClr val="tx1"/>
                </a:solidFill>
              </a:rPr>
              <a:pPr/>
              <a:t>45</a:t>
            </a:fld>
            <a:endParaRPr kumimoji="0" lang="en-US" b="1" dirty="0">
              <a:solidFill>
                <a:schemeClr val="tx1"/>
              </a:solidFill>
            </a:endParaRPr>
          </a:p>
        </p:txBody>
      </p:sp>
      <p:sp>
        <p:nvSpPr>
          <p:cNvPr id="15" name="제목 7"/>
          <p:cNvSpPr>
            <a:spLocks noGrp="1"/>
          </p:cNvSpPr>
          <p:nvPr>
            <p:ph type="title"/>
          </p:nvPr>
        </p:nvSpPr>
        <p:spPr>
          <a:xfrm>
            <a:off x="457200" y="248020"/>
            <a:ext cx="8229600" cy="568741"/>
          </a:xfrm>
        </p:spPr>
        <p:txBody>
          <a:bodyPr>
            <a:noAutofit/>
          </a:bodyPr>
          <a:lstStyle/>
          <a:p>
            <a:pPr algn="l"/>
            <a:r>
              <a:rPr lang="ko-KR" altLang="en-US" sz="3200" dirty="0" smtClean="0"/>
              <a:t>기대효과</a:t>
            </a:r>
            <a:endParaRPr lang="ko-KR" altLang="en-US" sz="3200" dirty="0"/>
          </a:p>
        </p:txBody>
      </p:sp>
      <p:sp>
        <p:nvSpPr>
          <p:cNvPr id="35" name="Text Box 4"/>
          <p:cNvSpPr txBox="1">
            <a:spLocks noChangeArrowheads="1"/>
          </p:cNvSpPr>
          <p:nvPr/>
        </p:nvSpPr>
        <p:spPr bwMode="auto">
          <a:xfrm>
            <a:off x="466725" y="2360613"/>
            <a:ext cx="1573609" cy="4084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9745" tIns="49873" rIns="99745" bIns="49873">
            <a:spAutoFit/>
          </a:bodyPr>
          <a:lstStyle/>
          <a:p>
            <a:pPr marL="95250" indent="-95250" eaLnBrk="0" latinLnBrk="0" hangingPunct="0">
              <a:defRPr/>
            </a:pPr>
            <a:r>
              <a:rPr kumimoji="0" lang="ko-KR" altLang="en-US" sz="2000" b="1" dirty="0">
                <a:solidFill>
                  <a:schemeClr val="accent1">
                    <a:lumMod val="50000"/>
                  </a:schemeClr>
                </a:solidFill>
                <a:latin typeface="+mn-ea"/>
                <a:ea typeface="+mn-ea"/>
              </a:rPr>
              <a:t>기술적 측면</a:t>
            </a:r>
          </a:p>
        </p:txBody>
      </p:sp>
      <p:sp>
        <p:nvSpPr>
          <p:cNvPr id="36" name="Text Box 5"/>
          <p:cNvSpPr txBox="1">
            <a:spLocks noChangeArrowheads="1"/>
          </p:cNvSpPr>
          <p:nvPr/>
        </p:nvSpPr>
        <p:spPr bwMode="auto">
          <a:xfrm>
            <a:off x="5724500" y="1427355"/>
            <a:ext cx="2410376" cy="4084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9745" tIns="49873" rIns="99745" bIns="49873">
            <a:spAutoFit/>
          </a:bodyPr>
          <a:lstStyle/>
          <a:p>
            <a:pPr marL="95250" indent="-95250" eaLnBrk="0" latinLnBrk="0" hangingPunct="0">
              <a:defRPr/>
            </a:pPr>
            <a:r>
              <a:rPr kumimoji="0" lang="ko-KR" altLang="en-US" sz="2000" b="1" dirty="0" err="1" smtClean="0">
                <a:solidFill>
                  <a:schemeClr val="accent1">
                    <a:lumMod val="50000"/>
                  </a:schemeClr>
                </a:solidFill>
                <a:latin typeface="+mn-ea"/>
                <a:ea typeface="+mn-ea"/>
              </a:rPr>
              <a:t>산업</a:t>
            </a:r>
            <a:r>
              <a:rPr kumimoji="0" lang="ko-KR" altLang="en-US" sz="2000" b="1" dirty="0" err="1" smtClean="0">
                <a:solidFill>
                  <a:schemeClr val="accent1">
                    <a:lumMod val="50000"/>
                  </a:schemeClr>
                </a:solidFill>
                <a:latin typeface="맑은 고딕"/>
                <a:ea typeface="맑은 고딕"/>
              </a:rPr>
              <a:t>ㆍ</a:t>
            </a:r>
            <a:r>
              <a:rPr kumimoji="0" lang="ko-KR" altLang="en-US" sz="2000" b="1" dirty="0" err="1" smtClean="0">
                <a:solidFill>
                  <a:schemeClr val="accent1">
                    <a:lumMod val="50000"/>
                  </a:schemeClr>
                </a:solidFill>
                <a:latin typeface="+mn-ea"/>
                <a:ea typeface="+mn-ea"/>
              </a:rPr>
              <a:t>경제적</a:t>
            </a:r>
            <a:r>
              <a:rPr kumimoji="0" lang="ko-KR" altLang="en-US" sz="2000" b="1" dirty="0" smtClean="0">
                <a:solidFill>
                  <a:schemeClr val="accent1">
                    <a:lumMod val="50000"/>
                  </a:schemeClr>
                </a:solidFill>
                <a:latin typeface="+mn-ea"/>
                <a:ea typeface="+mn-ea"/>
              </a:rPr>
              <a:t> </a:t>
            </a:r>
            <a:r>
              <a:rPr kumimoji="0" lang="ko-KR" altLang="en-US" sz="2000" b="1" dirty="0">
                <a:solidFill>
                  <a:schemeClr val="accent1">
                    <a:lumMod val="50000"/>
                  </a:schemeClr>
                </a:solidFill>
                <a:latin typeface="+mn-ea"/>
                <a:ea typeface="+mn-ea"/>
              </a:rPr>
              <a:t>측면</a:t>
            </a:r>
          </a:p>
        </p:txBody>
      </p:sp>
      <p:sp>
        <p:nvSpPr>
          <p:cNvPr id="37" name="Rectangle 14"/>
          <p:cNvSpPr>
            <a:spLocks noChangeArrowheads="1"/>
          </p:cNvSpPr>
          <p:nvPr/>
        </p:nvSpPr>
        <p:spPr bwMode="auto">
          <a:xfrm>
            <a:off x="5570540" y="1828800"/>
            <a:ext cx="2735260" cy="19335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algn="ctr">
            <a:noFill/>
            <a:miter lim="800000"/>
            <a:headEnd/>
            <a:tailEnd/>
          </a:ln>
          <a:effectLst>
            <a:outerShdw dist="125724" dir="2700000" algn="ctr" rotWithShape="0">
              <a:srgbClr val="808080"/>
            </a:outerShdw>
          </a:effectLst>
        </p:spPr>
        <p:txBody>
          <a:bodyPr anchor="ctr"/>
          <a:lstStyle/>
          <a:p>
            <a:pPr marL="261938" indent="-261938">
              <a:lnSpc>
                <a:spcPct val="120000"/>
              </a:lnSpc>
              <a:buFont typeface="Wingdings" pitchFamily="2" charset="2"/>
              <a:buChar char="l"/>
              <a:defRPr/>
            </a:pPr>
            <a:r>
              <a:rPr lang="ko-KR" altLang="en-US" sz="1200" spc="-30" dirty="0" smtClean="0">
                <a:solidFill>
                  <a:schemeClr val="tx1"/>
                </a:solidFill>
                <a:ea typeface="맑은 고딕" pitchFamily="50" charset="-127"/>
              </a:rPr>
              <a:t>국내 </a:t>
            </a:r>
            <a:r>
              <a:rPr lang="ko-KR" altLang="en-US" sz="1200" spc="-30" dirty="0" err="1" smtClean="0">
                <a:solidFill>
                  <a:schemeClr val="tx1"/>
                </a:solidFill>
                <a:ea typeface="맑은 고딕" pitchFamily="50" charset="-127"/>
              </a:rPr>
              <a:t>지능형전력망</a:t>
            </a:r>
            <a:r>
              <a:rPr lang="ko-KR" altLang="en-US" sz="1200" spc="-30" dirty="0" smtClean="0">
                <a:solidFill>
                  <a:schemeClr val="tx1"/>
                </a:solidFill>
                <a:ea typeface="맑은 고딕" pitchFamily="50" charset="-127"/>
              </a:rPr>
              <a:t> 제품 및 시스템 품질향상 및 수출경쟁력 확보 </a:t>
            </a:r>
            <a:endParaRPr lang="en-US" altLang="ko-KR" sz="1200" spc="-30" dirty="0">
              <a:solidFill>
                <a:schemeClr val="tx1"/>
              </a:solidFill>
              <a:ea typeface="맑은 고딕" pitchFamily="50" charset="-127"/>
            </a:endParaRPr>
          </a:p>
          <a:p>
            <a:pPr marL="261938" indent="-261938">
              <a:lnSpc>
                <a:spcPct val="120000"/>
              </a:lnSpc>
              <a:buFont typeface="Wingdings" pitchFamily="2" charset="2"/>
              <a:buChar char="l"/>
              <a:defRPr/>
            </a:pPr>
            <a:endParaRPr lang="en-US" altLang="ko-KR" sz="800" dirty="0">
              <a:solidFill>
                <a:schemeClr val="tx1"/>
              </a:solidFill>
              <a:ea typeface="맑은 고딕" pitchFamily="50" charset="-127"/>
            </a:endParaRPr>
          </a:p>
          <a:p>
            <a:pPr marL="261938" indent="-261938">
              <a:lnSpc>
                <a:spcPct val="120000"/>
              </a:lnSpc>
              <a:buFont typeface="Wingdings" pitchFamily="2" charset="2"/>
              <a:buChar char="l"/>
              <a:defRPr/>
            </a:pPr>
            <a:r>
              <a:rPr lang="ko-KR" altLang="en-US" sz="1200" dirty="0" err="1" smtClean="0">
                <a:solidFill>
                  <a:schemeClr val="tx1"/>
                </a:solidFill>
                <a:ea typeface="맑은 고딕" pitchFamily="50" charset="-127"/>
              </a:rPr>
              <a:t>스마트그리드</a:t>
            </a:r>
            <a:r>
              <a:rPr lang="ko-KR" altLang="en-US" sz="1200" dirty="0" smtClean="0">
                <a:solidFill>
                  <a:schemeClr val="tx1"/>
                </a:solidFill>
                <a:ea typeface="맑은 고딕" pitchFamily="50" charset="-127"/>
              </a:rPr>
              <a:t> 인증기반 체계 마련을 통한 국제인증 획득 용이 </a:t>
            </a:r>
            <a:endParaRPr lang="en-US" altLang="ko-KR" sz="1200" dirty="0" smtClean="0">
              <a:solidFill>
                <a:schemeClr val="tx1"/>
              </a:solidFill>
              <a:ea typeface="맑은 고딕" pitchFamily="50" charset="-127"/>
            </a:endParaRPr>
          </a:p>
          <a:p>
            <a:pPr marL="261938" indent="-261938">
              <a:lnSpc>
                <a:spcPct val="120000"/>
              </a:lnSpc>
              <a:buFont typeface="Wingdings" pitchFamily="2" charset="2"/>
              <a:buChar char="l"/>
              <a:defRPr/>
            </a:pPr>
            <a:endParaRPr lang="en-US" altLang="ko-KR" sz="800" dirty="0" smtClean="0">
              <a:solidFill>
                <a:schemeClr val="tx1"/>
              </a:solidFill>
              <a:ea typeface="맑은 고딕" pitchFamily="50" charset="-127"/>
            </a:endParaRPr>
          </a:p>
          <a:p>
            <a:pPr marL="261938" indent="-261938">
              <a:lnSpc>
                <a:spcPct val="120000"/>
              </a:lnSpc>
              <a:buFont typeface="Wingdings" pitchFamily="2" charset="2"/>
              <a:buChar char="l"/>
              <a:defRPr/>
            </a:pPr>
            <a:r>
              <a:rPr lang="ko-KR" altLang="en-US" sz="1200" dirty="0" smtClean="0">
                <a:solidFill>
                  <a:schemeClr val="tx1"/>
                </a:solidFill>
                <a:ea typeface="맑은 고딕" pitchFamily="50" charset="-127"/>
              </a:rPr>
              <a:t>국제적인 시험인증 선도를 통한 </a:t>
            </a:r>
            <a:r>
              <a:rPr lang="ko-KR" altLang="en-US" sz="1200" dirty="0" err="1" smtClean="0">
                <a:solidFill>
                  <a:schemeClr val="tx1"/>
                </a:solidFill>
                <a:ea typeface="맑은 고딕" pitchFamily="50" charset="-127"/>
              </a:rPr>
              <a:t>스마트그리드</a:t>
            </a:r>
            <a:r>
              <a:rPr lang="ko-KR" altLang="en-US" sz="1200" dirty="0" smtClean="0">
                <a:solidFill>
                  <a:schemeClr val="tx1"/>
                </a:solidFill>
                <a:ea typeface="맑은 고딕" pitchFamily="50" charset="-127"/>
              </a:rPr>
              <a:t> 사업 활성화 유도</a:t>
            </a:r>
            <a:endParaRPr lang="en-US" altLang="ko-KR" sz="1200" dirty="0" smtClean="0">
              <a:solidFill>
                <a:schemeClr val="tx1"/>
              </a:solidFill>
              <a:ea typeface="맑은 고딕" pitchFamily="50" charset="-127"/>
            </a:endParaRPr>
          </a:p>
        </p:txBody>
      </p:sp>
      <p:sp>
        <p:nvSpPr>
          <p:cNvPr id="38" name="Line 15"/>
          <p:cNvSpPr>
            <a:spLocks noChangeShapeType="1"/>
          </p:cNvSpPr>
          <p:nvPr/>
        </p:nvSpPr>
        <p:spPr bwMode="auto">
          <a:xfrm>
            <a:off x="395288" y="2359025"/>
            <a:ext cx="3078162" cy="0"/>
          </a:xfrm>
          <a:prstGeom prst="line">
            <a:avLst/>
          </a:prstGeom>
          <a:noFill/>
          <a:ln w="9525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9" name="Line 18"/>
          <p:cNvSpPr>
            <a:spLocks noChangeShapeType="1"/>
          </p:cNvSpPr>
          <p:nvPr/>
        </p:nvSpPr>
        <p:spPr bwMode="auto">
          <a:xfrm>
            <a:off x="4805364" y="1417638"/>
            <a:ext cx="3509962" cy="0"/>
          </a:xfrm>
          <a:prstGeom prst="line">
            <a:avLst/>
          </a:prstGeom>
          <a:noFill/>
          <a:ln w="9525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40" name="Line 19"/>
          <p:cNvSpPr>
            <a:spLocks noChangeShapeType="1"/>
          </p:cNvSpPr>
          <p:nvPr/>
        </p:nvSpPr>
        <p:spPr bwMode="auto">
          <a:xfrm flipH="1">
            <a:off x="5054600" y="1419225"/>
            <a:ext cx="21460" cy="554038"/>
          </a:xfrm>
          <a:prstGeom prst="line">
            <a:avLst/>
          </a:prstGeom>
          <a:noFill/>
          <a:ln w="9525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3629025" y="1628775"/>
            <a:ext cx="1876425" cy="2333625"/>
            <a:chOff x="1920" y="803"/>
            <a:chExt cx="2614" cy="3193"/>
          </a:xfrm>
        </p:grpSpPr>
        <p:sp>
          <p:nvSpPr>
            <p:cNvPr id="42" name="Freeform 12"/>
            <p:cNvSpPr>
              <a:spLocks/>
            </p:cNvSpPr>
            <p:nvPr/>
          </p:nvSpPr>
          <p:spPr bwMode="auto">
            <a:xfrm>
              <a:off x="2498" y="803"/>
              <a:ext cx="1970" cy="2219"/>
            </a:xfrm>
            <a:custGeom>
              <a:avLst/>
              <a:gdLst>
                <a:gd name="T0" fmla="*/ 1187 w 1772"/>
                <a:gd name="T1" fmla="*/ 505 h 1996"/>
                <a:gd name="T2" fmla="*/ 1296 w 1772"/>
                <a:gd name="T3" fmla="*/ 528 h 1996"/>
                <a:gd name="T4" fmla="*/ 1382 w 1772"/>
                <a:gd name="T5" fmla="*/ 546 h 1996"/>
                <a:gd name="T6" fmla="*/ 1472 w 1772"/>
                <a:gd name="T7" fmla="*/ 575 h 1996"/>
                <a:gd name="T8" fmla="*/ 1561 w 1772"/>
                <a:gd name="T9" fmla="*/ 605 h 1996"/>
                <a:gd name="T10" fmla="*/ 1662 w 1772"/>
                <a:gd name="T11" fmla="*/ 644 h 1996"/>
                <a:gd name="T12" fmla="*/ 1761 w 1772"/>
                <a:gd name="T13" fmla="*/ 688 h 1996"/>
                <a:gd name="T14" fmla="*/ 1858 w 1772"/>
                <a:gd name="T15" fmla="*/ 737 h 1996"/>
                <a:gd name="T16" fmla="*/ 1940 w 1772"/>
                <a:gd name="T17" fmla="*/ 788 h 1996"/>
                <a:gd name="T18" fmla="*/ 2022 w 1772"/>
                <a:gd name="T19" fmla="*/ 839 h 1996"/>
                <a:gd name="T20" fmla="*/ 2115 w 1772"/>
                <a:gd name="T21" fmla="*/ 903 h 1996"/>
                <a:gd name="T22" fmla="*/ 2192 w 1772"/>
                <a:gd name="T23" fmla="*/ 967 h 1996"/>
                <a:gd name="T24" fmla="*/ 2321 w 1772"/>
                <a:gd name="T25" fmla="*/ 1079 h 1996"/>
                <a:gd name="T26" fmla="*/ 2431 w 1772"/>
                <a:gd name="T27" fmla="*/ 1191 h 1996"/>
                <a:gd name="T28" fmla="*/ 2518 w 1772"/>
                <a:gd name="T29" fmla="*/ 1293 h 1996"/>
                <a:gd name="T30" fmla="*/ 2609 w 1772"/>
                <a:gd name="T31" fmla="*/ 1414 h 1996"/>
                <a:gd name="T32" fmla="*/ 2693 w 1772"/>
                <a:gd name="T33" fmla="*/ 1545 h 1996"/>
                <a:gd name="T34" fmla="*/ 2766 w 1772"/>
                <a:gd name="T35" fmla="*/ 1672 h 1996"/>
                <a:gd name="T36" fmla="*/ 2832 w 1772"/>
                <a:gd name="T37" fmla="*/ 1818 h 1996"/>
                <a:gd name="T38" fmla="*/ 2887 w 1772"/>
                <a:gd name="T39" fmla="*/ 1970 h 1996"/>
                <a:gd name="T40" fmla="*/ 2944 w 1772"/>
                <a:gd name="T41" fmla="*/ 2160 h 1996"/>
                <a:gd name="T42" fmla="*/ 2978 w 1772"/>
                <a:gd name="T43" fmla="*/ 2345 h 1996"/>
                <a:gd name="T44" fmla="*/ 3006 w 1772"/>
                <a:gd name="T45" fmla="*/ 2585 h 1996"/>
                <a:gd name="T46" fmla="*/ 3006 w 1772"/>
                <a:gd name="T47" fmla="*/ 2792 h 1996"/>
                <a:gd name="T48" fmla="*/ 2985 w 1772"/>
                <a:gd name="T49" fmla="*/ 2979 h 1996"/>
                <a:gd name="T50" fmla="*/ 2953 w 1772"/>
                <a:gd name="T51" fmla="*/ 3175 h 1996"/>
                <a:gd name="T52" fmla="*/ 2892 w 1772"/>
                <a:gd name="T53" fmla="*/ 3390 h 1996"/>
                <a:gd name="T54" fmla="*/ 1944 w 1772"/>
                <a:gd name="T55" fmla="*/ 2905 h 1996"/>
                <a:gd name="T56" fmla="*/ 1969 w 1772"/>
                <a:gd name="T57" fmla="*/ 2730 h 1996"/>
                <a:gd name="T58" fmla="*/ 1964 w 1772"/>
                <a:gd name="T59" fmla="*/ 2570 h 1996"/>
                <a:gd name="T60" fmla="*/ 1936 w 1772"/>
                <a:gd name="T61" fmla="*/ 2400 h 1996"/>
                <a:gd name="T62" fmla="*/ 1883 w 1772"/>
                <a:gd name="T63" fmla="*/ 2246 h 1996"/>
                <a:gd name="T64" fmla="*/ 1818 w 1772"/>
                <a:gd name="T65" fmla="*/ 2103 h 1996"/>
                <a:gd name="T66" fmla="*/ 1751 w 1772"/>
                <a:gd name="T67" fmla="*/ 2009 h 1996"/>
                <a:gd name="T68" fmla="*/ 1684 w 1772"/>
                <a:gd name="T69" fmla="*/ 1922 h 1996"/>
                <a:gd name="T70" fmla="*/ 1609 w 1772"/>
                <a:gd name="T71" fmla="*/ 1844 h 1996"/>
                <a:gd name="T72" fmla="*/ 1530 w 1772"/>
                <a:gd name="T73" fmla="*/ 1772 h 1996"/>
                <a:gd name="T74" fmla="*/ 1430 w 1772"/>
                <a:gd name="T75" fmla="*/ 1701 h 1996"/>
                <a:gd name="T76" fmla="*/ 1343 w 1772"/>
                <a:gd name="T77" fmla="*/ 1649 h 1996"/>
                <a:gd name="T78" fmla="*/ 1238 w 1772"/>
                <a:gd name="T79" fmla="*/ 1596 h 1996"/>
                <a:gd name="T80" fmla="*/ 1148 w 1772"/>
                <a:gd name="T81" fmla="*/ 1566 h 1996"/>
                <a:gd name="T82" fmla="*/ 1016 w 1772"/>
                <a:gd name="T83" fmla="*/ 1536 h 1996"/>
                <a:gd name="T84" fmla="*/ 884 w 1772"/>
                <a:gd name="T85" fmla="*/ 1526 h 1996"/>
                <a:gd name="T86" fmla="*/ 847 w 1772"/>
                <a:gd name="T87" fmla="*/ 2077 h 1996"/>
                <a:gd name="T88" fmla="*/ 845 w 1772"/>
                <a:gd name="T89" fmla="*/ 0 h 1996"/>
                <a:gd name="T90" fmla="*/ 889 w 1772"/>
                <a:gd name="T91" fmla="*/ 476 h 1996"/>
                <a:gd name="T92" fmla="*/ 1025 w 1772"/>
                <a:gd name="T93" fmla="*/ 484 h 1996"/>
                <a:gd name="T94" fmla="*/ 1146 w 1772"/>
                <a:gd name="T95" fmla="*/ 497 h 199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772"/>
                <a:gd name="T145" fmla="*/ 0 h 1996"/>
                <a:gd name="T146" fmla="*/ 1772 w 1772"/>
                <a:gd name="T147" fmla="*/ 1996 h 199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772" h="1996">
                  <a:moveTo>
                    <a:pt x="675" y="293"/>
                  </a:moveTo>
                  <a:lnTo>
                    <a:pt x="699" y="297"/>
                  </a:lnTo>
                  <a:lnTo>
                    <a:pt x="732" y="302"/>
                  </a:lnTo>
                  <a:lnTo>
                    <a:pt x="764" y="310"/>
                  </a:lnTo>
                  <a:lnTo>
                    <a:pt x="787" y="315"/>
                  </a:lnTo>
                  <a:lnTo>
                    <a:pt x="814" y="322"/>
                  </a:lnTo>
                  <a:lnTo>
                    <a:pt x="839" y="330"/>
                  </a:lnTo>
                  <a:lnTo>
                    <a:pt x="866" y="338"/>
                  </a:lnTo>
                  <a:lnTo>
                    <a:pt x="891" y="345"/>
                  </a:lnTo>
                  <a:lnTo>
                    <a:pt x="919" y="356"/>
                  </a:lnTo>
                  <a:lnTo>
                    <a:pt x="951" y="369"/>
                  </a:lnTo>
                  <a:lnTo>
                    <a:pt x="979" y="380"/>
                  </a:lnTo>
                  <a:lnTo>
                    <a:pt x="1006" y="392"/>
                  </a:lnTo>
                  <a:lnTo>
                    <a:pt x="1037" y="406"/>
                  </a:lnTo>
                  <a:lnTo>
                    <a:pt x="1067" y="421"/>
                  </a:lnTo>
                  <a:lnTo>
                    <a:pt x="1094" y="434"/>
                  </a:lnTo>
                  <a:lnTo>
                    <a:pt x="1120" y="450"/>
                  </a:lnTo>
                  <a:lnTo>
                    <a:pt x="1142" y="464"/>
                  </a:lnTo>
                  <a:lnTo>
                    <a:pt x="1165" y="480"/>
                  </a:lnTo>
                  <a:lnTo>
                    <a:pt x="1191" y="495"/>
                  </a:lnTo>
                  <a:lnTo>
                    <a:pt x="1219" y="513"/>
                  </a:lnTo>
                  <a:lnTo>
                    <a:pt x="1245" y="532"/>
                  </a:lnTo>
                  <a:lnTo>
                    <a:pt x="1269" y="551"/>
                  </a:lnTo>
                  <a:lnTo>
                    <a:pt x="1292" y="569"/>
                  </a:lnTo>
                  <a:lnTo>
                    <a:pt x="1328" y="600"/>
                  </a:lnTo>
                  <a:lnTo>
                    <a:pt x="1366" y="635"/>
                  </a:lnTo>
                  <a:lnTo>
                    <a:pt x="1396" y="662"/>
                  </a:lnTo>
                  <a:lnTo>
                    <a:pt x="1431" y="701"/>
                  </a:lnTo>
                  <a:lnTo>
                    <a:pt x="1455" y="729"/>
                  </a:lnTo>
                  <a:lnTo>
                    <a:pt x="1482" y="761"/>
                  </a:lnTo>
                  <a:lnTo>
                    <a:pt x="1512" y="798"/>
                  </a:lnTo>
                  <a:lnTo>
                    <a:pt x="1536" y="833"/>
                  </a:lnTo>
                  <a:lnTo>
                    <a:pt x="1560" y="872"/>
                  </a:lnTo>
                  <a:lnTo>
                    <a:pt x="1586" y="909"/>
                  </a:lnTo>
                  <a:lnTo>
                    <a:pt x="1607" y="950"/>
                  </a:lnTo>
                  <a:lnTo>
                    <a:pt x="1629" y="985"/>
                  </a:lnTo>
                  <a:lnTo>
                    <a:pt x="1649" y="1028"/>
                  </a:lnTo>
                  <a:lnTo>
                    <a:pt x="1668" y="1070"/>
                  </a:lnTo>
                  <a:lnTo>
                    <a:pt x="1684" y="1113"/>
                  </a:lnTo>
                  <a:lnTo>
                    <a:pt x="1700" y="1160"/>
                  </a:lnTo>
                  <a:lnTo>
                    <a:pt x="1720" y="1218"/>
                  </a:lnTo>
                  <a:lnTo>
                    <a:pt x="1734" y="1272"/>
                  </a:lnTo>
                  <a:lnTo>
                    <a:pt x="1747" y="1327"/>
                  </a:lnTo>
                  <a:lnTo>
                    <a:pt x="1754" y="1381"/>
                  </a:lnTo>
                  <a:lnTo>
                    <a:pt x="1764" y="1444"/>
                  </a:lnTo>
                  <a:lnTo>
                    <a:pt x="1770" y="1522"/>
                  </a:lnTo>
                  <a:lnTo>
                    <a:pt x="1772" y="1583"/>
                  </a:lnTo>
                  <a:lnTo>
                    <a:pt x="1770" y="1644"/>
                  </a:lnTo>
                  <a:lnTo>
                    <a:pt x="1765" y="1701"/>
                  </a:lnTo>
                  <a:lnTo>
                    <a:pt x="1758" y="1755"/>
                  </a:lnTo>
                  <a:lnTo>
                    <a:pt x="1751" y="1812"/>
                  </a:lnTo>
                  <a:lnTo>
                    <a:pt x="1739" y="1870"/>
                  </a:lnTo>
                  <a:lnTo>
                    <a:pt x="1723" y="1932"/>
                  </a:lnTo>
                  <a:lnTo>
                    <a:pt x="1703" y="1996"/>
                  </a:lnTo>
                  <a:lnTo>
                    <a:pt x="1587" y="1635"/>
                  </a:lnTo>
                  <a:lnTo>
                    <a:pt x="1145" y="1711"/>
                  </a:lnTo>
                  <a:lnTo>
                    <a:pt x="1155" y="1648"/>
                  </a:lnTo>
                  <a:lnTo>
                    <a:pt x="1159" y="1607"/>
                  </a:lnTo>
                  <a:lnTo>
                    <a:pt x="1159" y="1564"/>
                  </a:lnTo>
                  <a:lnTo>
                    <a:pt x="1156" y="1514"/>
                  </a:lnTo>
                  <a:lnTo>
                    <a:pt x="1149" y="1467"/>
                  </a:lnTo>
                  <a:lnTo>
                    <a:pt x="1140" y="1413"/>
                  </a:lnTo>
                  <a:lnTo>
                    <a:pt x="1128" y="1370"/>
                  </a:lnTo>
                  <a:lnTo>
                    <a:pt x="1109" y="1322"/>
                  </a:lnTo>
                  <a:lnTo>
                    <a:pt x="1091" y="1280"/>
                  </a:lnTo>
                  <a:lnTo>
                    <a:pt x="1070" y="1239"/>
                  </a:lnTo>
                  <a:lnTo>
                    <a:pt x="1051" y="1208"/>
                  </a:lnTo>
                  <a:lnTo>
                    <a:pt x="1032" y="1183"/>
                  </a:lnTo>
                  <a:lnTo>
                    <a:pt x="1013" y="1157"/>
                  </a:lnTo>
                  <a:lnTo>
                    <a:pt x="992" y="1132"/>
                  </a:lnTo>
                  <a:lnTo>
                    <a:pt x="967" y="1105"/>
                  </a:lnTo>
                  <a:lnTo>
                    <a:pt x="947" y="1086"/>
                  </a:lnTo>
                  <a:lnTo>
                    <a:pt x="924" y="1063"/>
                  </a:lnTo>
                  <a:lnTo>
                    <a:pt x="901" y="1043"/>
                  </a:lnTo>
                  <a:lnTo>
                    <a:pt x="874" y="1023"/>
                  </a:lnTo>
                  <a:lnTo>
                    <a:pt x="842" y="1002"/>
                  </a:lnTo>
                  <a:lnTo>
                    <a:pt x="815" y="984"/>
                  </a:lnTo>
                  <a:lnTo>
                    <a:pt x="792" y="971"/>
                  </a:lnTo>
                  <a:lnTo>
                    <a:pt x="758" y="951"/>
                  </a:lnTo>
                  <a:lnTo>
                    <a:pt x="729" y="940"/>
                  </a:lnTo>
                  <a:lnTo>
                    <a:pt x="703" y="931"/>
                  </a:lnTo>
                  <a:lnTo>
                    <a:pt x="676" y="922"/>
                  </a:lnTo>
                  <a:lnTo>
                    <a:pt x="636" y="912"/>
                  </a:lnTo>
                  <a:lnTo>
                    <a:pt x="598" y="905"/>
                  </a:lnTo>
                  <a:lnTo>
                    <a:pt x="559" y="901"/>
                  </a:lnTo>
                  <a:lnTo>
                    <a:pt x="520" y="899"/>
                  </a:lnTo>
                  <a:lnTo>
                    <a:pt x="498" y="897"/>
                  </a:lnTo>
                  <a:lnTo>
                    <a:pt x="498" y="1222"/>
                  </a:lnTo>
                  <a:lnTo>
                    <a:pt x="0" y="620"/>
                  </a:lnTo>
                  <a:lnTo>
                    <a:pt x="497" y="0"/>
                  </a:lnTo>
                  <a:lnTo>
                    <a:pt x="497" y="279"/>
                  </a:lnTo>
                  <a:lnTo>
                    <a:pt x="524" y="280"/>
                  </a:lnTo>
                  <a:lnTo>
                    <a:pt x="563" y="282"/>
                  </a:lnTo>
                  <a:lnTo>
                    <a:pt x="604" y="285"/>
                  </a:lnTo>
                  <a:lnTo>
                    <a:pt x="643" y="289"/>
                  </a:lnTo>
                  <a:lnTo>
                    <a:pt x="675" y="293"/>
                  </a:lnTo>
                  <a:close/>
                </a:path>
              </a:pathLst>
            </a:custGeom>
            <a:gradFill rotWithShape="0">
              <a:gsLst>
                <a:gs pos="0">
                  <a:srgbClr val="FF6600"/>
                </a:gs>
                <a:gs pos="100000">
                  <a:srgbClr val="5C2500"/>
                </a:gs>
              </a:gsLst>
              <a:lin ang="2700000" scaled="1"/>
            </a:gradFill>
            <a:ln w="9525">
              <a:round/>
              <a:headEnd/>
              <a:tailEnd/>
            </a:ln>
            <a:scene3d>
              <a:camera prst="legacyObliqueTopRight"/>
              <a:lightRig rig="legacyFlat3" dir="t"/>
            </a:scene3d>
            <a:sp3d extrusionH="227000" prstMaterial="legacyMatte">
              <a:bevelT w="13500" h="13500" prst="angle"/>
              <a:bevelB w="13500" h="13500" prst="angle"/>
              <a:extrusionClr>
                <a:srgbClr val="DDDDDD"/>
              </a:extrusionClr>
            </a:sp3d>
          </p:spPr>
          <p:txBody>
            <a:bodyPr>
              <a:flatTx/>
            </a:bodyPr>
            <a:lstStyle/>
            <a:p>
              <a:endParaRPr lang="ko-KR" altLang="en-US"/>
            </a:p>
          </p:txBody>
        </p:sp>
        <p:sp>
          <p:nvSpPr>
            <p:cNvPr id="43" name="Freeform 10"/>
            <p:cNvSpPr>
              <a:spLocks/>
            </p:cNvSpPr>
            <p:nvPr/>
          </p:nvSpPr>
          <p:spPr bwMode="auto">
            <a:xfrm>
              <a:off x="1920" y="2621"/>
              <a:ext cx="2614" cy="1375"/>
            </a:xfrm>
            <a:custGeom>
              <a:avLst/>
              <a:gdLst>
                <a:gd name="T0" fmla="*/ 2049 w 2351"/>
                <a:gd name="T1" fmla="*/ 2068 h 1237"/>
                <a:gd name="T2" fmla="*/ 2159 w 2351"/>
                <a:gd name="T3" fmla="*/ 2047 h 1237"/>
                <a:gd name="T4" fmla="*/ 2245 w 2351"/>
                <a:gd name="T5" fmla="*/ 2026 h 1237"/>
                <a:gd name="T6" fmla="*/ 2336 w 2351"/>
                <a:gd name="T7" fmla="*/ 2002 h 1237"/>
                <a:gd name="T8" fmla="*/ 2423 w 2351"/>
                <a:gd name="T9" fmla="*/ 1969 h 1237"/>
                <a:gd name="T10" fmla="*/ 2528 w 2351"/>
                <a:gd name="T11" fmla="*/ 1929 h 1237"/>
                <a:gd name="T12" fmla="*/ 2627 w 2351"/>
                <a:gd name="T13" fmla="*/ 1884 h 1237"/>
                <a:gd name="T14" fmla="*/ 2721 w 2351"/>
                <a:gd name="T15" fmla="*/ 1836 h 1237"/>
                <a:gd name="T16" fmla="*/ 2801 w 2351"/>
                <a:gd name="T17" fmla="*/ 1784 h 1237"/>
                <a:gd name="T18" fmla="*/ 2885 w 2351"/>
                <a:gd name="T19" fmla="*/ 1734 h 1237"/>
                <a:gd name="T20" fmla="*/ 2976 w 2351"/>
                <a:gd name="T21" fmla="*/ 1670 h 1237"/>
                <a:gd name="T22" fmla="*/ 3057 w 2351"/>
                <a:gd name="T23" fmla="*/ 1610 h 1237"/>
                <a:gd name="T24" fmla="*/ 3174 w 2351"/>
                <a:gd name="T25" fmla="*/ 1507 h 1237"/>
                <a:gd name="T26" fmla="*/ 3293 w 2351"/>
                <a:gd name="T27" fmla="*/ 1384 h 1237"/>
                <a:gd name="T28" fmla="*/ 3380 w 2351"/>
                <a:gd name="T29" fmla="*/ 1283 h 1237"/>
                <a:gd name="T30" fmla="*/ 3473 w 2351"/>
                <a:gd name="T31" fmla="*/ 1165 h 1237"/>
                <a:gd name="T32" fmla="*/ 3566 w 2351"/>
                <a:gd name="T33" fmla="*/ 1026 h 1237"/>
                <a:gd name="T34" fmla="*/ 3574 w 2351"/>
                <a:gd name="T35" fmla="*/ 0 h 1237"/>
                <a:gd name="T36" fmla="*/ 2667 w 2351"/>
                <a:gd name="T37" fmla="*/ 502 h 1237"/>
                <a:gd name="T38" fmla="*/ 2587 w 2351"/>
                <a:gd name="T39" fmla="*/ 606 h 1237"/>
                <a:gd name="T40" fmla="*/ 2505 w 2351"/>
                <a:gd name="T41" fmla="*/ 699 h 1237"/>
                <a:gd name="T42" fmla="*/ 2433 w 2351"/>
                <a:gd name="T43" fmla="*/ 773 h 1237"/>
                <a:gd name="T44" fmla="*/ 2346 w 2351"/>
                <a:gd name="T45" fmla="*/ 838 h 1237"/>
                <a:gd name="T46" fmla="*/ 2246 w 2351"/>
                <a:gd name="T47" fmla="*/ 907 h 1237"/>
                <a:gd name="T48" fmla="*/ 2150 w 2351"/>
                <a:gd name="T49" fmla="*/ 960 h 1237"/>
                <a:gd name="T50" fmla="*/ 2055 w 2351"/>
                <a:gd name="T51" fmla="*/ 995 h 1237"/>
                <a:gd name="T52" fmla="*/ 1944 w 2351"/>
                <a:gd name="T53" fmla="*/ 1029 h 1237"/>
                <a:gd name="T54" fmla="*/ 1811 w 2351"/>
                <a:gd name="T55" fmla="*/ 1045 h 1237"/>
                <a:gd name="T56" fmla="*/ 1584 w 2351"/>
                <a:gd name="T57" fmla="*/ 1052 h 1237"/>
                <a:gd name="T58" fmla="*/ 1397 w 2351"/>
                <a:gd name="T59" fmla="*/ 1018 h 1237"/>
                <a:gd name="T60" fmla="*/ 1203 w 2351"/>
                <a:gd name="T61" fmla="*/ 948 h 1237"/>
                <a:gd name="T62" fmla="*/ 1028 w 2351"/>
                <a:gd name="T63" fmla="*/ 850 h 1237"/>
                <a:gd name="T64" fmla="*/ 0 w 2351"/>
                <a:gd name="T65" fmla="*/ 1326 h 1237"/>
                <a:gd name="T66" fmla="*/ 95 w 2351"/>
                <a:gd name="T67" fmla="*/ 1425 h 1237"/>
                <a:gd name="T68" fmla="*/ 186 w 2351"/>
                <a:gd name="T69" fmla="*/ 1515 h 1237"/>
                <a:gd name="T70" fmla="*/ 287 w 2351"/>
                <a:gd name="T71" fmla="*/ 1602 h 1237"/>
                <a:gd name="T72" fmla="*/ 388 w 2351"/>
                <a:gd name="T73" fmla="*/ 1677 h 1237"/>
                <a:gd name="T74" fmla="*/ 500 w 2351"/>
                <a:gd name="T75" fmla="*/ 1752 h 1237"/>
                <a:gd name="T76" fmla="*/ 610 w 2351"/>
                <a:gd name="T77" fmla="*/ 1820 h 1237"/>
                <a:gd name="T78" fmla="*/ 712 w 2351"/>
                <a:gd name="T79" fmla="*/ 1874 h 1237"/>
                <a:gd name="T80" fmla="*/ 846 w 2351"/>
                <a:gd name="T81" fmla="*/ 1934 h 1237"/>
                <a:gd name="T82" fmla="*/ 973 w 2351"/>
                <a:gd name="T83" fmla="*/ 1982 h 1237"/>
                <a:gd name="T84" fmla="*/ 1090 w 2351"/>
                <a:gd name="T85" fmla="*/ 2022 h 1237"/>
                <a:gd name="T86" fmla="*/ 1205 w 2351"/>
                <a:gd name="T87" fmla="*/ 2051 h 1237"/>
                <a:gd name="T88" fmla="*/ 1342 w 2351"/>
                <a:gd name="T89" fmla="*/ 2075 h 1237"/>
                <a:gd name="T90" fmla="*/ 1489 w 2351"/>
                <a:gd name="T91" fmla="*/ 2093 h 1237"/>
                <a:gd name="T92" fmla="*/ 1621 w 2351"/>
                <a:gd name="T93" fmla="*/ 2098 h 1237"/>
                <a:gd name="T94" fmla="*/ 1753 w 2351"/>
                <a:gd name="T95" fmla="*/ 2095 h 1237"/>
                <a:gd name="T96" fmla="*/ 1889 w 2351"/>
                <a:gd name="T97" fmla="*/ 2090 h 1237"/>
                <a:gd name="T98" fmla="*/ 2008 w 2351"/>
                <a:gd name="T99" fmla="*/ 2072 h 123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351"/>
                <a:gd name="T151" fmla="*/ 0 h 1237"/>
                <a:gd name="T152" fmla="*/ 2351 w 2351"/>
                <a:gd name="T153" fmla="*/ 1237 h 123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351" h="1237">
                  <a:moveTo>
                    <a:pt x="1182" y="1222"/>
                  </a:moveTo>
                  <a:lnTo>
                    <a:pt x="1206" y="1218"/>
                  </a:lnTo>
                  <a:lnTo>
                    <a:pt x="1238" y="1212"/>
                  </a:lnTo>
                  <a:lnTo>
                    <a:pt x="1271" y="1206"/>
                  </a:lnTo>
                  <a:lnTo>
                    <a:pt x="1294" y="1200"/>
                  </a:lnTo>
                  <a:lnTo>
                    <a:pt x="1321" y="1194"/>
                  </a:lnTo>
                  <a:lnTo>
                    <a:pt x="1348" y="1185"/>
                  </a:lnTo>
                  <a:lnTo>
                    <a:pt x="1375" y="1179"/>
                  </a:lnTo>
                  <a:lnTo>
                    <a:pt x="1399" y="1171"/>
                  </a:lnTo>
                  <a:lnTo>
                    <a:pt x="1426" y="1160"/>
                  </a:lnTo>
                  <a:lnTo>
                    <a:pt x="1459" y="1148"/>
                  </a:lnTo>
                  <a:lnTo>
                    <a:pt x="1488" y="1136"/>
                  </a:lnTo>
                  <a:lnTo>
                    <a:pt x="1515" y="1123"/>
                  </a:lnTo>
                  <a:lnTo>
                    <a:pt x="1546" y="1110"/>
                  </a:lnTo>
                  <a:lnTo>
                    <a:pt x="1575" y="1095"/>
                  </a:lnTo>
                  <a:lnTo>
                    <a:pt x="1602" y="1082"/>
                  </a:lnTo>
                  <a:lnTo>
                    <a:pt x="1626" y="1066"/>
                  </a:lnTo>
                  <a:lnTo>
                    <a:pt x="1649" y="1052"/>
                  </a:lnTo>
                  <a:lnTo>
                    <a:pt x="1672" y="1036"/>
                  </a:lnTo>
                  <a:lnTo>
                    <a:pt x="1698" y="1021"/>
                  </a:lnTo>
                  <a:lnTo>
                    <a:pt x="1726" y="1002"/>
                  </a:lnTo>
                  <a:lnTo>
                    <a:pt x="1752" y="983"/>
                  </a:lnTo>
                  <a:lnTo>
                    <a:pt x="1776" y="965"/>
                  </a:lnTo>
                  <a:lnTo>
                    <a:pt x="1798" y="948"/>
                  </a:lnTo>
                  <a:lnTo>
                    <a:pt x="1835" y="919"/>
                  </a:lnTo>
                  <a:lnTo>
                    <a:pt x="1869" y="889"/>
                  </a:lnTo>
                  <a:lnTo>
                    <a:pt x="1903" y="855"/>
                  </a:lnTo>
                  <a:lnTo>
                    <a:pt x="1938" y="816"/>
                  </a:lnTo>
                  <a:lnTo>
                    <a:pt x="1962" y="788"/>
                  </a:lnTo>
                  <a:lnTo>
                    <a:pt x="1989" y="756"/>
                  </a:lnTo>
                  <a:lnTo>
                    <a:pt x="2019" y="721"/>
                  </a:lnTo>
                  <a:lnTo>
                    <a:pt x="2044" y="686"/>
                  </a:lnTo>
                  <a:lnTo>
                    <a:pt x="2068" y="648"/>
                  </a:lnTo>
                  <a:lnTo>
                    <a:pt x="2098" y="605"/>
                  </a:lnTo>
                  <a:lnTo>
                    <a:pt x="2351" y="753"/>
                  </a:lnTo>
                  <a:lnTo>
                    <a:pt x="2103" y="0"/>
                  </a:lnTo>
                  <a:lnTo>
                    <a:pt x="1299" y="143"/>
                  </a:lnTo>
                  <a:lnTo>
                    <a:pt x="1570" y="296"/>
                  </a:lnTo>
                  <a:lnTo>
                    <a:pt x="1547" y="329"/>
                  </a:lnTo>
                  <a:lnTo>
                    <a:pt x="1523" y="357"/>
                  </a:lnTo>
                  <a:lnTo>
                    <a:pt x="1498" y="385"/>
                  </a:lnTo>
                  <a:lnTo>
                    <a:pt x="1474" y="412"/>
                  </a:lnTo>
                  <a:lnTo>
                    <a:pt x="1454" y="433"/>
                  </a:lnTo>
                  <a:lnTo>
                    <a:pt x="1432" y="455"/>
                  </a:lnTo>
                  <a:lnTo>
                    <a:pt x="1408" y="474"/>
                  </a:lnTo>
                  <a:lnTo>
                    <a:pt x="1381" y="494"/>
                  </a:lnTo>
                  <a:lnTo>
                    <a:pt x="1349" y="516"/>
                  </a:lnTo>
                  <a:lnTo>
                    <a:pt x="1322" y="534"/>
                  </a:lnTo>
                  <a:lnTo>
                    <a:pt x="1299" y="547"/>
                  </a:lnTo>
                  <a:lnTo>
                    <a:pt x="1265" y="566"/>
                  </a:lnTo>
                  <a:lnTo>
                    <a:pt x="1236" y="578"/>
                  </a:lnTo>
                  <a:lnTo>
                    <a:pt x="1210" y="586"/>
                  </a:lnTo>
                  <a:lnTo>
                    <a:pt x="1183" y="595"/>
                  </a:lnTo>
                  <a:lnTo>
                    <a:pt x="1144" y="606"/>
                  </a:lnTo>
                  <a:lnTo>
                    <a:pt x="1105" y="612"/>
                  </a:lnTo>
                  <a:lnTo>
                    <a:pt x="1066" y="616"/>
                  </a:lnTo>
                  <a:lnTo>
                    <a:pt x="1008" y="618"/>
                  </a:lnTo>
                  <a:lnTo>
                    <a:pt x="933" y="620"/>
                  </a:lnTo>
                  <a:lnTo>
                    <a:pt x="875" y="612"/>
                  </a:lnTo>
                  <a:lnTo>
                    <a:pt x="822" y="600"/>
                  </a:lnTo>
                  <a:lnTo>
                    <a:pt x="761" y="582"/>
                  </a:lnTo>
                  <a:lnTo>
                    <a:pt x="708" y="559"/>
                  </a:lnTo>
                  <a:lnTo>
                    <a:pt x="654" y="532"/>
                  </a:lnTo>
                  <a:lnTo>
                    <a:pt x="605" y="501"/>
                  </a:lnTo>
                  <a:lnTo>
                    <a:pt x="558" y="459"/>
                  </a:lnTo>
                  <a:lnTo>
                    <a:pt x="0" y="781"/>
                  </a:lnTo>
                  <a:lnTo>
                    <a:pt x="23" y="808"/>
                  </a:lnTo>
                  <a:lnTo>
                    <a:pt x="55" y="839"/>
                  </a:lnTo>
                  <a:lnTo>
                    <a:pt x="82" y="866"/>
                  </a:lnTo>
                  <a:lnTo>
                    <a:pt x="109" y="892"/>
                  </a:lnTo>
                  <a:lnTo>
                    <a:pt x="136" y="917"/>
                  </a:lnTo>
                  <a:lnTo>
                    <a:pt x="169" y="944"/>
                  </a:lnTo>
                  <a:lnTo>
                    <a:pt x="198" y="967"/>
                  </a:lnTo>
                  <a:lnTo>
                    <a:pt x="228" y="989"/>
                  </a:lnTo>
                  <a:lnTo>
                    <a:pt x="262" y="1010"/>
                  </a:lnTo>
                  <a:lnTo>
                    <a:pt x="294" y="1033"/>
                  </a:lnTo>
                  <a:lnTo>
                    <a:pt x="328" y="1055"/>
                  </a:lnTo>
                  <a:lnTo>
                    <a:pt x="359" y="1072"/>
                  </a:lnTo>
                  <a:lnTo>
                    <a:pt x="390" y="1090"/>
                  </a:lnTo>
                  <a:lnTo>
                    <a:pt x="419" y="1105"/>
                  </a:lnTo>
                  <a:lnTo>
                    <a:pt x="460" y="1123"/>
                  </a:lnTo>
                  <a:lnTo>
                    <a:pt x="497" y="1140"/>
                  </a:lnTo>
                  <a:lnTo>
                    <a:pt x="540" y="1156"/>
                  </a:lnTo>
                  <a:lnTo>
                    <a:pt x="573" y="1168"/>
                  </a:lnTo>
                  <a:lnTo>
                    <a:pt x="604" y="1180"/>
                  </a:lnTo>
                  <a:lnTo>
                    <a:pt x="640" y="1191"/>
                  </a:lnTo>
                  <a:lnTo>
                    <a:pt x="675" y="1200"/>
                  </a:lnTo>
                  <a:lnTo>
                    <a:pt x="710" y="1208"/>
                  </a:lnTo>
                  <a:lnTo>
                    <a:pt x="751" y="1216"/>
                  </a:lnTo>
                  <a:lnTo>
                    <a:pt x="791" y="1223"/>
                  </a:lnTo>
                  <a:lnTo>
                    <a:pt x="833" y="1229"/>
                  </a:lnTo>
                  <a:lnTo>
                    <a:pt x="876" y="1233"/>
                  </a:lnTo>
                  <a:lnTo>
                    <a:pt x="908" y="1234"/>
                  </a:lnTo>
                  <a:lnTo>
                    <a:pt x="953" y="1237"/>
                  </a:lnTo>
                  <a:lnTo>
                    <a:pt x="997" y="1237"/>
                  </a:lnTo>
                  <a:lnTo>
                    <a:pt x="1032" y="1235"/>
                  </a:lnTo>
                  <a:lnTo>
                    <a:pt x="1070" y="1234"/>
                  </a:lnTo>
                  <a:lnTo>
                    <a:pt x="1112" y="1231"/>
                  </a:lnTo>
                  <a:lnTo>
                    <a:pt x="1150" y="1226"/>
                  </a:lnTo>
                  <a:lnTo>
                    <a:pt x="1182" y="1222"/>
                  </a:lnTo>
                  <a:close/>
                </a:path>
              </a:pathLst>
            </a:custGeom>
            <a:gradFill rotWithShape="0">
              <a:gsLst>
                <a:gs pos="0">
                  <a:srgbClr val="475E00"/>
                </a:gs>
                <a:gs pos="100000">
                  <a:srgbClr val="99CC00"/>
                </a:gs>
              </a:gsLst>
              <a:lin ang="18900000" scaled="1"/>
            </a:gradFill>
            <a:ln w="9525">
              <a:round/>
              <a:headEnd/>
              <a:tailEnd/>
            </a:ln>
            <a:scene3d>
              <a:camera prst="legacyObliqueTopRight"/>
              <a:lightRig rig="legacyFlat3" dir="t"/>
            </a:scene3d>
            <a:sp3d extrusionH="227000" prstMaterial="legacyMatte">
              <a:bevelT w="13500" h="13500" prst="angle"/>
              <a:bevelB w="13500" h="13500" prst="angle"/>
              <a:extrusionClr>
                <a:srgbClr val="DDDDDD"/>
              </a:extrusionClr>
            </a:sp3d>
          </p:spPr>
          <p:txBody>
            <a:bodyPr>
              <a:flatTx/>
            </a:bodyPr>
            <a:lstStyle/>
            <a:p>
              <a:endParaRPr lang="ko-KR" altLang="en-US"/>
            </a:p>
          </p:txBody>
        </p:sp>
      </p:grpSp>
      <p:sp>
        <p:nvSpPr>
          <p:cNvPr id="44" name="Rectangle 7"/>
          <p:cNvSpPr>
            <a:spLocks noChangeArrowheads="1"/>
          </p:cNvSpPr>
          <p:nvPr/>
        </p:nvSpPr>
        <p:spPr bwMode="auto">
          <a:xfrm>
            <a:off x="447675" y="2743201"/>
            <a:ext cx="2965450" cy="211643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algn="ctr">
            <a:noFill/>
            <a:miter lim="800000"/>
            <a:headEnd/>
            <a:tailEnd/>
          </a:ln>
          <a:effectLst>
            <a:outerShdw dist="125724" dir="2700000" algn="ctr" rotWithShape="0">
              <a:srgbClr val="808080"/>
            </a:outerShdw>
          </a:effectLst>
        </p:spPr>
        <p:txBody>
          <a:bodyPr anchor="ctr"/>
          <a:lstStyle/>
          <a:p>
            <a:pPr marL="261938" indent="-261938">
              <a:lnSpc>
                <a:spcPct val="120000"/>
              </a:lnSpc>
              <a:buFont typeface="Wingdings" pitchFamily="2" charset="2"/>
              <a:buChar char="l"/>
              <a:defRPr/>
            </a:pPr>
            <a:r>
              <a:rPr lang="ko-KR" altLang="en-US" sz="1200" b="1" dirty="0" smtClean="0">
                <a:solidFill>
                  <a:schemeClr val="tx1"/>
                </a:solidFill>
                <a:ea typeface="맑은 고딕" pitchFamily="50" charset="-127"/>
              </a:rPr>
              <a:t>표준적합성을 사전에 검증함으로</a:t>
            </a:r>
            <a:endParaRPr lang="en-US" altLang="ko-KR" sz="1200" b="1" dirty="0" smtClean="0">
              <a:solidFill>
                <a:schemeClr val="tx1"/>
              </a:solidFill>
              <a:ea typeface="맑은 고딕" pitchFamily="50" charset="-127"/>
            </a:endParaRPr>
          </a:p>
          <a:p>
            <a:pPr marL="261938" indent="-261938">
              <a:lnSpc>
                <a:spcPct val="120000"/>
              </a:lnSpc>
              <a:defRPr/>
            </a:pPr>
            <a:r>
              <a:rPr lang="en-US" altLang="ko-KR" sz="1200" b="1" dirty="0" smtClean="0">
                <a:solidFill>
                  <a:schemeClr val="tx1"/>
                </a:solidFill>
                <a:ea typeface="맑은 고딕" pitchFamily="50" charset="-127"/>
              </a:rPr>
              <a:t>       </a:t>
            </a:r>
            <a:r>
              <a:rPr lang="ko-KR" altLang="en-US" sz="1200" b="1" dirty="0" err="1" smtClean="0">
                <a:solidFill>
                  <a:schemeClr val="tx1"/>
                </a:solidFill>
                <a:ea typeface="맑은 고딕" pitchFamily="50" charset="-127"/>
              </a:rPr>
              <a:t>상호운용성</a:t>
            </a:r>
            <a:r>
              <a:rPr lang="ko-KR" altLang="en-US" sz="1200" b="1" dirty="0" smtClean="0">
                <a:solidFill>
                  <a:schemeClr val="tx1"/>
                </a:solidFill>
                <a:ea typeface="맑은 고딕" pitchFamily="50" charset="-127"/>
              </a:rPr>
              <a:t> 및 </a:t>
            </a:r>
            <a:r>
              <a:rPr lang="ko-KR" altLang="en-US" sz="1200" b="1" dirty="0" err="1" smtClean="0">
                <a:solidFill>
                  <a:schemeClr val="tx1"/>
                </a:solidFill>
                <a:ea typeface="맑은 고딕" pitchFamily="50" charset="-127"/>
              </a:rPr>
              <a:t>보안성</a:t>
            </a:r>
            <a:r>
              <a:rPr lang="ko-KR" altLang="en-US" sz="1200" b="1" dirty="0" smtClean="0">
                <a:solidFill>
                  <a:schemeClr val="tx1"/>
                </a:solidFill>
                <a:ea typeface="맑은 고딕" pitchFamily="50" charset="-127"/>
              </a:rPr>
              <a:t> 입증을 통한</a:t>
            </a:r>
            <a:endParaRPr lang="en-US" altLang="ko-KR" sz="1200" b="1" dirty="0" smtClean="0">
              <a:solidFill>
                <a:schemeClr val="tx1"/>
              </a:solidFill>
              <a:ea typeface="맑은 고딕" pitchFamily="50" charset="-127"/>
            </a:endParaRPr>
          </a:p>
          <a:p>
            <a:pPr marL="261938" indent="-261938">
              <a:lnSpc>
                <a:spcPct val="120000"/>
              </a:lnSpc>
              <a:defRPr/>
            </a:pPr>
            <a:r>
              <a:rPr lang="en-US" altLang="ko-KR" sz="1200" b="1" dirty="0" smtClean="0">
                <a:solidFill>
                  <a:schemeClr val="tx1"/>
                </a:solidFill>
                <a:ea typeface="맑은 고딕" pitchFamily="50" charset="-127"/>
              </a:rPr>
              <a:t>       </a:t>
            </a:r>
            <a:r>
              <a:rPr lang="ko-KR" altLang="en-US" sz="1200" b="1" dirty="0" smtClean="0">
                <a:solidFill>
                  <a:schemeClr val="tx1"/>
                </a:solidFill>
                <a:ea typeface="맑은 고딕" pitchFamily="50" charset="-127"/>
              </a:rPr>
              <a:t>국가 </a:t>
            </a:r>
            <a:r>
              <a:rPr lang="ko-KR" altLang="en-US" sz="1200" b="1" dirty="0" err="1" smtClean="0">
                <a:solidFill>
                  <a:schemeClr val="tx1"/>
                </a:solidFill>
                <a:ea typeface="맑은 고딕" pitchFamily="50" charset="-127"/>
              </a:rPr>
              <a:t>전력망의</a:t>
            </a:r>
            <a:r>
              <a:rPr lang="ko-KR" altLang="en-US" sz="1200" b="1" dirty="0" smtClean="0">
                <a:solidFill>
                  <a:schemeClr val="tx1"/>
                </a:solidFill>
                <a:ea typeface="맑은 고딕" pitchFamily="50" charset="-127"/>
              </a:rPr>
              <a:t> 원활한 운용 및 보호</a:t>
            </a:r>
            <a:endParaRPr lang="en-US" altLang="ko-KR" sz="1200" b="1" dirty="0" smtClean="0">
              <a:solidFill>
                <a:schemeClr val="tx1"/>
              </a:solidFill>
              <a:ea typeface="맑은 고딕" pitchFamily="50" charset="-127"/>
            </a:endParaRPr>
          </a:p>
          <a:p>
            <a:pPr marL="261938" indent="-261938">
              <a:lnSpc>
                <a:spcPct val="120000"/>
              </a:lnSpc>
              <a:defRPr/>
            </a:pPr>
            <a:endParaRPr lang="ko-KR" altLang="en-US" sz="800" b="1" dirty="0">
              <a:solidFill>
                <a:schemeClr val="tx1"/>
              </a:solidFill>
              <a:ea typeface="맑은 고딕" pitchFamily="50" charset="-127"/>
            </a:endParaRPr>
          </a:p>
          <a:p>
            <a:pPr marL="261938" indent="-261938">
              <a:lnSpc>
                <a:spcPct val="120000"/>
              </a:lnSpc>
              <a:buFont typeface="Wingdings" pitchFamily="2" charset="2"/>
              <a:buChar char="l"/>
              <a:defRPr/>
            </a:pPr>
            <a:r>
              <a:rPr lang="ko-KR" altLang="en-US" sz="1200" b="1" dirty="0" err="1" smtClean="0">
                <a:solidFill>
                  <a:schemeClr val="tx1"/>
                </a:solidFill>
                <a:ea typeface="맑은 고딕" pitchFamily="50" charset="-127"/>
              </a:rPr>
              <a:t>스마트그리드</a:t>
            </a:r>
            <a:r>
              <a:rPr lang="ko-KR" altLang="en-US" sz="1200" b="1" dirty="0" smtClean="0">
                <a:solidFill>
                  <a:schemeClr val="tx1"/>
                </a:solidFill>
                <a:ea typeface="맑은 고딕" pitchFamily="50" charset="-127"/>
              </a:rPr>
              <a:t> 인정체계 구축을 통한 국제적 평가사 양성</a:t>
            </a:r>
            <a:endParaRPr lang="en-US" altLang="ko-KR" sz="1200" b="1" dirty="0" smtClean="0">
              <a:solidFill>
                <a:schemeClr val="tx1"/>
              </a:solidFill>
              <a:ea typeface="맑은 고딕" pitchFamily="50" charset="-127"/>
            </a:endParaRPr>
          </a:p>
          <a:p>
            <a:pPr marL="261938" indent="-261938">
              <a:lnSpc>
                <a:spcPct val="120000"/>
              </a:lnSpc>
              <a:buFont typeface="Wingdings" pitchFamily="2" charset="2"/>
              <a:buChar char="l"/>
              <a:defRPr/>
            </a:pPr>
            <a:endParaRPr lang="ko-KR" altLang="en-US" sz="800" b="1" dirty="0">
              <a:solidFill>
                <a:schemeClr val="tx1"/>
              </a:solidFill>
              <a:ea typeface="맑은 고딕" pitchFamily="50" charset="-127"/>
            </a:endParaRPr>
          </a:p>
          <a:p>
            <a:pPr marL="261938" indent="-261938">
              <a:lnSpc>
                <a:spcPct val="120000"/>
              </a:lnSpc>
              <a:buFont typeface="Wingdings" pitchFamily="2" charset="2"/>
              <a:buChar char="l"/>
              <a:defRPr/>
            </a:pPr>
            <a:r>
              <a:rPr lang="ko-KR" altLang="en-US" sz="1200" b="1" dirty="0" smtClean="0">
                <a:solidFill>
                  <a:schemeClr val="tx1"/>
                </a:solidFill>
                <a:ea typeface="맑은 고딕" pitchFamily="50" charset="-127"/>
              </a:rPr>
              <a:t>전문시험 및 인증 기반 마련을 통한 실질적인 국제표준화 활동 실시</a:t>
            </a:r>
            <a:endParaRPr lang="ko-KR" altLang="en-US" sz="1200" b="1" dirty="0">
              <a:solidFill>
                <a:schemeClr val="tx1"/>
              </a:solidFill>
              <a:ea typeface="맑은 고딕" pitchFamily="50" charset="-127"/>
            </a:endParaRPr>
          </a:p>
        </p:txBody>
      </p:sp>
      <p:sp>
        <p:nvSpPr>
          <p:cNvPr id="45" name="Line 18"/>
          <p:cNvSpPr>
            <a:spLocks noChangeShapeType="1"/>
          </p:cNvSpPr>
          <p:nvPr/>
        </p:nvSpPr>
        <p:spPr bwMode="auto">
          <a:xfrm>
            <a:off x="4427539" y="4233863"/>
            <a:ext cx="2506662" cy="0"/>
          </a:xfrm>
          <a:prstGeom prst="line">
            <a:avLst/>
          </a:prstGeom>
          <a:noFill/>
          <a:ln w="9525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47" name="Rectangle 14"/>
          <p:cNvSpPr>
            <a:spLocks noChangeArrowheads="1"/>
          </p:cNvSpPr>
          <p:nvPr/>
        </p:nvSpPr>
        <p:spPr bwMode="auto">
          <a:xfrm>
            <a:off x="3840164" y="4610100"/>
            <a:ext cx="3560762" cy="17145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 algn="ctr">
            <a:noFill/>
            <a:miter lim="800000"/>
            <a:headEnd/>
            <a:tailEnd/>
          </a:ln>
          <a:effectLst>
            <a:outerShdw dist="125724" dir="2700000" algn="ctr" rotWithShape="0">
              <a:srgbClr val="808080"/>
            </a:outerShdw>
          </a:effectLst>
        </p:spPr>
        <p:txBody>
          <a:bodyPr anchor="ctr"/>
          <a:lstStyle/>
          <a:p>
            <a:pPr marL="261938" indent="-261938">
              <a:lnSpc>
                <a:spcPct val="120000"/>
              </a:lnSpc>
              <a:buFont typeface="Wingdings" pitchFamily="2" charset="2"/>
              <a:buChar char="l"/>
              <a:defRPr/>
            </a:pPr>
            <a:r>
              <a:rPr lang="ko-KR" altLang="en-US" sz="1200" spc="-30" dirty="0" err="1" smtClean="0">
                <a:solidFill>
                  <a:schemeClr val="tx1"/>
                </a:solidFill>
                <a:ea typeface="맑은 고딕" pitchFamily="50" charset="-127"/>
              </a:rPr>
              <a:t>스마트그리드</a:t>
            </a:r>
            <a:r>
              <a:rPr lang="ko-KR" altLang="en-US" sz="1200" spc="-30" dirty="0" smtClean="0">
                <a:solidFill>
                  <a:schemeClr val="tx1"/>
                </a:solidFill>
                <a:ea typeface="맑은 고딕" pitchFamily="50" charset="-127"/>
              </a:rPr>
              <a:t> 표준 적합성평가 인증제도 촉진</a:t>
            </a:r>
            <a:endParaRPr lang="en-US" altLang="ko-KR" sz="1200" spc="-30" dirty="0" smtClean="0">
              <a:solidFill>
                <a:schemeClr val="tx1"/>
              </a:solidFill>
              <a:ea typeface="맑은 고딕" pitchFamily="50" charset="-127"/>
            </a:endParaRPr>
          </a:p>
          <a:p>
            <a:pPr marL="261938" indent="-261938">
              <a:lnSpc>
                <a:spcPct val="120000"/>
              </a:lnSpc>
              <a:buFont typeface="Wingdings" pitchFamily="2" charset="2"/>
              <a:buChar char="l"/>
              <a:defRPr/>
            </a:pPr>
            <a:endParaRPr lang="en-US" altLang="ko-KR" sz="800" dirty="0">
              <a:solidFill>
                <a:schemeClr val="tx1"/>
              </a:solidFill>
              <a:ea typeface="맑은 고딕" pitchFamily="50" charset="-127"/>
            </a:endParaRPr>
          </a:p>
          <a:p>
            <a:pPr marL="261938" indent="-261938">
              <a:lnSpc>
                <a:spcPct val="120000"/>
              </a:lnSpc>
              <a:buFont typeface="Wingdings" pitchFamily="2" charset="2"/>
              <a:buChar char="l"/>
              <a:defRPr/>
            </a:pPr>
            <a:r>
              <a:rPr lang="ko-KR" altLang="en-US" sz="1200" dirty="0" smtClean="0">
                <a:solidFill>
                  <a:schemeClr val="tx1"/>
                </a:solidFill>
                <a:ea typeface="맑은 고딕" pitchFamily="50" charset="-127"/>
              </a:rPr>
              <a:t>시험인증 정책수립으로 안정적인 정책지원 </a:t>
            </a:r>
            <a:endParaRPr lang="en-US" altLang="ko-KR" sz="1200" dirty="0" smtClean="0">
              <a:solidFill>
                <a:schemeClr val="tx1"/>
              </a:solidFill>
              <a:ea typeface="맑은 고딕" pitchFamily="50" charset="-127"/>
            </a:endParaRPr>
          </a:p>
          <a:p>
            <a:pPr marL="261938" indent="-261938">
              <a:lnSpc>
                <a:spcPct val="120000"/>
              </a:lnSpc>
              <a:defRPr/>
            </a:pPr>
            <a:r>
              <a:rPr lang="en-US" altLang="ko-KR" sz="1200" dirty="0" smtClean="0">
                <a:solidFill>
                  <a:schemeClr val="tx1"/>
                </a:solidFill>
                <a:ea typeface="맑은 고딕" pitchFamily="50" charset="-127"/>
              </a:rPr>
              <a:t>      </a:t>
            </a:r>
            <a:r>
              <a:rPr lang="ko-KR" altLang="en-US" sz="1200" dirty="0" smtClean="0">
                <a:solidFill>
                  <a:schemeClr val="tx1"/>
                </a:solidFill>
                <a:ea typeface="맑은 고딕" pitchFamily="50" charset="-127"/>
              </a:rPr>
              <a:t>및</a:t>
            </a:r>
            <a:r>
              <a:rPr lang="en-US" altLang="ko-KR" sz="1200" dirty="0" smtClean="0">
                <a:solidFill>
                  <a:schemeClr val="tx1"/>
                </a:solidFill>
                <a:ea typeface="맑은 고딕" pitchFamily="50" charset="-127"/>
              </a:rPr>
              <a:t> </a:t>
            </a:r>
            <a:r>
              <a:rPr lang="ko-KR" altLang="en-US" sz="1200" dirty="0" smtClean="0">
                <a:solidFill>
                  <a:schemeClr val="tx1"/>
                </a:solidFill>
                <a:ea typeface="맑은 고딕" pitchFamily="50" charset="-127"/>
              </a:rPr>
              <a:t>관련 기관 투자 촉진</a:t>
            </a:r>
            <a:endParaRPr lang="en-US" altLang="ko-KR" sz="1200" dirty="0">
              <a:solidFill>
                <a:schemeClr val="tx1"/>
              </a:solidFill>
              <a:ea typeface="맑은 고딕" pitchFamily="50" charset="-127"/>
            </a:endParaRPr>
          </a:p>
          <a:p>
            <a:pPr marL="261938" indent="-261938">
              <a:lnSpc>
                <a:spcPct val="120000"/>
              </a:lnSpc>
              <a:buFont typeface="Wingdings" pitchFamily="2" charset="2"/>
              <a:buChar char="l"/>
              <a:defRPr/>
            </a:pPr>
            <a:endParaRPr lang="en-US" altLang="ko-KR" sz="800" dirty="0">
              <a:solidFill>
                <a:schemeClr val="tx1"/>
              </a:solidFill>
              <a:ea typeface="맑은 고딕" pitchFamily="50" charset="-127"/>
            </a:endParaRPr>
          </a:p>
          <a:p>
            <a:pPr marL="261938" indent="-261938">
              <a:lnSpc>
                <a:spcPct val="120000"/>
              </a:lnSpc>
              <a:buFont typeface="Wingdings" pitchFamily="2" charset="2"/>
              <a:buChar char="l"/>
              <a:defRPr/>
            </a:pPr>
            <a:r>
              <a:rPr lang="ko-KR" altLang="en-US" sz="1200" dirty="0" smtClean="0">
                <a:solidFill>
                  <a:schemeClr val="tx1"/>
                </a:solidFill>
                <a:ea typeface="맑은 고딕" pitchFamily="50" charset="-127"/>
              </a:rPr>
              <a:t>정부의 </a:t>
            </a:r>
            <a:r>
              <a:rPr lang="ko-KR" altLang="en-US" sz="1200" dirty="0" err="1" smtClean="0">
                <a:solidFill>
                  <a:schemeClr val="tx1"/>
                </a:solidFill>
                <a:ea typeface="맑은 고딕" pitchFamily="50" charset="-127"/>
              </a:rPr>
              <a:t>저탄소</a:t>
            </a:r>
            <a:r>
              <a:rPr lang="ko-KR" altLang="en-US" sz="1200" dirty="0" smtClean="0">
                <a:solidFill>
                  <a:schemeClr val="tx1"/>
                </a:solidFill>
                <a:ea typeface="맑은 고딕" pitchFamily="50" charset="-127"/>
              </a:rPr>
              <a:t> 녹색성장 안정적 구축</a:t>
            </a:r>
            <a:endParaRPr lang="en-US" altLang="ko-KR" sz="1200" dirty="0" smtClean="0">
              <a:solidFill>
                <a:schemeClr val="tx1"/>
              </a:solidFill>
              <a:ea typeface="맑은 고딕" pitchFamily="50" charset="-127"/>
            </a:endParaRPr>
          </a:p>
        </p:txBody>
      </p:sp>
      <p:sp>
        <p:nvSpPr>
          <p:cNvPr id="48" name="Text Box 5"/>
          <p:cNvSpPr txBox="1">
            <a:spLocks noChangeArrowheads="1"/>
          </p:cNvSpPr>
          <p:nvPr/>
        </p:nvSpPr>
        <p:spPr bwMode="auto">
          <a:xfrm>
            <a:off x="4594225" y="4210050"/>
            <a:ext cx="1573609" cy="4084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9745" tIns="49873" rIns="99745" bIns="49873">
            <a:spAutoFit/>
          </a:bodyPr>
          <a:lstStyle/>
          <a:p>
            <a:pPr marL="95250" indent="-95250" eaLnBrk="0" latinLnBrk="0" hangingPunct="0">
              <a:defRPr/>
            </a:pPr>
            <a:r>
              <a:rPr kumimoji="0" lang="ko-KR" altLang="en-US" sz="2000" b="1" dirty="0" smtClean="0">
                <a:solidFill>
                  <a:schemeClr val="accent1">
                    <a:lumMod val="50000"/>
                  </a:schemeClr>
                </a:solidFill>
                <a:latin typeface="+mn-ea"/>
                <a:ea typeface="+mn-ea"/>
              </a:rPr>
              <a:t>정책적 </a:t>
            </a:r>
            <a:r>
              <a:rPr kumimoji="0" lang="ko-KR" altLang="en-US" sz="2000" b="1" dirty="0">
                <a:solidFill>
                  <a:schemeClr val="accent1">
                    <a:lumMod val="50000"/>
                  </a:schemeClr>
                </a:solidFill>
                <a:latin typeface="+mn-ea"/>
                <a:ea typeface="+mn-ea"/>
              </a:rPr>
              <a:t>측면</a:t>
            </a:r>
          </a:p>
        </p:txBody>
      </p:sp>
      <p:sp>
        <p:nvSpPr>
          <p:cNvPr id="50" name="Freeform 11"/>
          <p:cNvSpPr>
            <a:spLocks/>
          </p:cNvSpPr>
          <p:nvPr/>
        </p:nvSpPr>
        <p:spPr bwMode="auto">
          <a:xfrm>
            <a:off x="3122059" y="1877663"/>
            <a:ext cx="950195" cy="1793207"/>
          </a:xfrm>
          <a:custGeom>
            <a:avLst/>
            <a:gdLst>
              <a:gd name="T0" fmla="*/ 1788025087 w 1192"/>
              <a:gd name="T1" fmla="*/ 3577849 h 2205"/>
              <a:gd name="T2" fmla="*/ 1694270746 w 1192"/>
              <a:gd name="T3" fmla="*/ 19676278 h 2205"/>
              <a:gd name="T4" fmla="*/ 1613910032 w 1192"/>
              <a:gd name="T5" fmla="*/ 36669643 h 2205"/>
              <a:gd name="T6" fmla="*/ 1534665630 w 1192"/>
              <a:gd name="T7" fmla="*/ 55451932 h 2205"/>
              <a:gd name="T8" fmla="*/ 1454304916 w 1192"/>
              <a:gd name="T9" fmla="*/ 78706060 h 2205"/>
              <a:gd name="T10" fmla="*/ 1362783198 w 1192"/>
              <a:gd name="T11" fmla="*/ 108220005 h 2205"/>
              <a:gd name="T12" fmla="*/ 1274609358 w 1192"/>
              <a:gd name="T13" fmla="*/ 139523820 h 2205"/>
              <a:gd name="T14" fmla="*/ 1186435518 w 1192"/>
              <a:gd name="T15" fmla="*/ 175298528 h 2205"/>
              <a:gd name="T16" fmla="*/ 1112771619 w 1192"/>
              <a:gd name="T17" fmla="*/ 210180192 h 2205"/>
              <a:gd name="T18" fmla="*/ 1037991408 w 1192"/>
              <a:gd name="T19" fmla="*/ 248638760 h 2205"/>
              <a:gd name="T20" fmla="*/ 955399127 w 1192"/>
              <a:gd name="T21" fmla="*/ 296041004 h 2205"/>
              <a:gd name="T22" fmla="*/ 881735227 w 1192"/>
              <a:gd name="T23" fmla="*/ 338971411 h 2205"/>
              <a:gd name="T24" fmla="*/ 767890443 w 1192"/>
              <a:gd name="T25" fmla="*/ 423937287 h 2205"/>
              <a:gd name="T26" fmla="*/ 668555598 w 1192"/>
              <a:gd name="T27" fmla="*/ 504432272 h 2205"/>
              <a:gd name="T28" fmla="*/ 590427508 w 1192"/>
              <a:gd name="T29" fmla="*/ 578665547 h 2205"/>
              <a:gd name="T30" fmla="*/ 507834171 w 1192"/>
              <a:gd name="T31" fmla="*/ 663631424 h 2205"/>
              <a:gd name="T32" fmla="*/ 434170271 w 1192"/>
              <a:gd name="T33" fmla="*/ 758436859 h 2205"/>
              <a:gd name="T34" fmla="*/ 366087930 w 1192"/>
              <a:gd name="T35" fmla="*/ 852346413 h 2205"/>
              <a:gd name="T36" fmla="*/ 306932915 w 1192"/>
              <a:gd name="T37" fmla="*/ 956095526 h 2205"/>
              <a:gd name="T38" fmla="*/ 257823648 w 1192"/>
              <a:gd name="T39" fmla="*/ 1066998444 h 2205"/>
              <a:gd name="T40" fmla="*/ 206481759 w 1192"/>
              <a:gd name="T41" fmla="*/ 1205627329 h 2205"/>
              <a:gd name="T42" fmla="*/ 175231367 w 1192"/>
              <a:gd name="T43" fmla="*/ 1339785321 h 2205"/>
              <a:gd name="T44" fmla="*/ 150676734 w 1192"/>
              <a:gd name="T45" fmla="*/ 1512400934 h 2205"/>
              <a:gd name="T46" fmla="*/ 150676734 w 1192"/>
              <a:gd name="T47" fmla="*/ 1665340270 h 2205"/>
              <a:gd name="T48" fmla="*/ 168534553 w 1192"/>
              <a:gd name="T49" fmla="*/ 1800392251 h 2205"/>
              <a:gd name="T50" fmla="*/ 197553377 w 1192"/>
              <a:gd name="T51" fmla="*/ 1942598985 h 2205"/>
              <a:gd name="T52" fmla="*/ 252243146 w 1192"/>
              <a:gd name="T53" fmla="*/ 2095538320 h 2205"/>
              <a:gd name="T54" fmla="*/ 319210231 w 1192"/>
              <a:gd name="T55" fmla="*/ 2147483647 h 2205"/>
              <a:gd name="T56" fmla="*/ 410731950 w 1192"/>
              <a:gd name="T57" fmla="*/ 2147483647 h 2205"/>
              <a:gd name="T58" fmla="*/ 1252287348 w 1192"/>
              <a:gd name="T59" fmla="*/ 2147483647 h 2205"/>
              <a:gd name="T60" fmla="*/ 1233313218 w 1192"/>
              <a:gd name="T61" fmla="*/ 1995368003 h 2205"/>
              <a:gd name="T62" fmla="*/ 1156300383 w 1192"/>
              <a:gd name="T63" fmla="*/ 1881781225 h 2205"/>
              <a:gd name="T64" fmla="*/ 1111655307 w 1192"/>
              <a:gd name="T65" fmla="*/ 1774455210 h 2205"/>
              <a:gd name="T66" fmla="*/ 1096030112 w 1192"/>
              <a:gd name="T67" fmla="*/ 1668918119 h 2205"/>
              <a:gd name="T68" fmla="*/ 1088216986 w 1192"/>
              <a:gd name="T69" fmla="*/ 1566063942 h 2205"/>
              <a:gd name="T70" fmla="*/ 1100494302 w 1192"/>
              <a:gd name="T71" fmla="*/ 1445322411 h 2205"/>
              <a:gd name="T72" fmla="*/ 1136209940 w 1192"/>
              <a:gd name="T73" fmla="*/ 1325474870 h 2205"/>
              <a:gd name="T74" fmla="*/ 1189784454 w 1192"/>
              <a:gd name="T75" fmla="*/ 1215465941 h 2205"/>
              <a:gd name="T76" fmla="*/ 1252287348 w 1192"/>
              <a:gd name="T77" fmla="*/ 1126922215 h 2205"/>
              <a:gd name="T78" fmla="*/ 1310324996 w 1192"/>
              <a:gd name="T79" fmla="*/ 1064315530 h 2205"/>
              <a:gd name="T80" fmla="*/ 1379524705 w 1192"/>
              <a:gd name="T81" fmla="*/ 999919921 h 2205"/>
              <a:gd name="T82" fmla="*/ 1445375479 w 1192"/>
              <a:gd name="T83" fmla="*/ 946256913 h 2205"/>
              <a:gd name="T84" fmla="*/ 1522388313 w 1192"/>
              <a:gd name="T85" fmla="*/ 897959733 h 2205"/>
              <a:gd name="T86" fmla="*/ 1611677408 w 1192"/>
              <a:gd name="T87" fmla="*/ 849663499 h 2205"/>
              <a:gd name="T88" fmla="*/ 1700967560 w 1192"/>
              <a:gd name="T89" fmla="*/ 810310943 h 2205"/>
              <a:gd name="T90" fmla="*/ 1827088605 w 1192"/>
              <a:gd name="T91" fmla="*/ 776324213 h 2205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192"/>
              <a:gd name="T139" fmla="*/ 0 h 2205"/>
              <a:gd name="T140" fmla="*/ 1192 w 1192"/>
              <a:gd name="T141" fmla="*/ 2205 h 2205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192" h="2205">
                <a:moveTo>
                  <a:pt x="1192" y="0"/>
                </a:moveTo>
                <a:lnTo>
                  <a:pt x="1166" y="4"/>
                </a:lnTo>
                <a:lnTo>
                  <a:pt x="1141" y="8"/>
                </a:lnTo>
                <a:lnTo>
                  <a:pt x="1106" y="16"/>
                </a:lnTo>
                <a:lnTo>
                  <a:pt x="1080" y="22"/>
                </a:lnTo>
                <a:lnTo>
                  <a:pt x="1053" y="30"/>
                </a:lnTo>
                <a:lnTo>
                  <a:pt x="1028" y="38"/>
                </a:lnTo>
                <a:lnTo>
                  <a:pt x="1001" y="45"/>
                </a:lnTo>
                <a:lnTo>
                  <a:pt x="975" y="53"/>
                </a:lnTo>
                <a:lnTo>
                  <a:pt x="948" y="64"/>
                </a:lnTo>
                <a:lnTo>
                  <a:pt x="916" y="76"/>
                </a:lnTo>
                <a:lnTo>
                  <a:pt x="889" y="88"/>
                </a:lnTo>
                <a:lnTo>
                  <a:pt x="861" y="100"/>
                </a:lnTo>
                <a:lnTo>
                  <a:pt x="831" y="113"/>
                </a:lnTo>
                <a:lnTo>
                  <a:pt x="801" y="128"/>
                </a:lnTo>
                <a:lnTo>
                  <a:pt x="774" y="142"/>
                </a:lnTo>
                <a:lnTo>
                  <a:pt x="749" y="158"/>
                </a:lnTo>
                <a:lnTo>
                  <a:pt x="726" y="171"/>
                </a:lnTo>
                <a:lnTo>
                  <a:pt x="703" y="188"/>
                </a:lnTo>
                <a:lnTo>
                  <a:pt x="677" y="202"/>
                </a:lnTo>
                <a:lnTo>
                  <a:pt x="649" y="221"/>
                </a:lnTo>
                <a:lnTo>
                  <a:pt x="623" y="241"/>
                </a:lnTo>
                <a:lnTo>
                  <a:pt x="599" y="260"/>
                </a:lnTo>
                <a:lnTo>
                  <a:pt x="576" y="276"/>
                </a:lnTo>
                <a:lnTo>
                  <a:pt x="539" y="307"/>
                </a:lnTo>
                <a:lnTo>
                  <a:pt x="501" y="344"/>
                </a:lnTo>
                <a:lnTo>
                  <a:pt x="471" y="371"/>
                </a:lnTo>
                <a:lnTo>
                  <a:pt x="436" y="410"/>
                </a:lnTo>
                <a:lnTo>
                  <a:pt x="412" y="438"/>
                </a:lnTo>
                <a:lnTo>
                  <a:pt x="385" y="470"/>
                </a:lnTo>
                <a:lnTo>
                  <a:pt x="355" y="507"/>
                </a:lnTo>
                <a:lnTo>
                  <a:pt x="331" y="540"/>
                </a:lnTo>
                <a:lnTo>
                  <a:pt x="307" y="579"/>
                </a:lnTo>
                <a:lnTo>
                  <a:pt x="283" y="617"/>
                </a:lnTo>
                <a:lnTo>
                  <a:pt x="258" y="658"/>
                </a:lnTo>
                <a:lnTo>
                  <a:pt x="238" y="693"/>
                </a:lnTo>
                <a:lnTo>
                  <a:pt x="219" y="736"/>
                </a:lnTo>
                <a:lnTo>
                  <a:pt x="200" y="777"/>
                </a:lnTo>
                <a:lnTo>
                  <a:pt x="184" y="821"/>
                </a:lnTo>
                <a:lnTo>
                  <a:pt x="168" y="868"/>
                </a:lnTo>
                <a:lnTo>
                  <a:pt x="148" y="926"/>
                </a:lnTo>
                <a:lnTo>
                  <a:pt x="134" y="980"/>
                </a:lnTo>
                <a:lnTo>
                  <a:pt x="121" y="1035"/>
                </a:lnTo>
                <a:lnTo>
                  <a:pt x="114" y="1089"/>
                </a:lnTo>
                <a:lnTo>
                  <a:pt x="105" y="1152"/>
                </a:lnTo>
                <a:lnTo>
                  <a:pt x="98" y="1230"/>
                </a:lnTo>
                <a:lnTo>
                  <a:pt x="97" y="1292"/>
                </a:lnTo>
                <a:lnTo>
                  <a:pt x="98" y="1353"/>
                </a:lnTo>
                <a:lnTo>
                  <a:pt x="103" y="1411"/>
                </a:lnTo>
                <a:lnTo>
                  <a:pt x="110" y="1464"/>
                </a:lnTo>
                <a:lnTo>
                  <a:pt x="117" y="1521"/>
                </a:lnTo>
                <a:lnTo>
                  <a:pt x="129" y="1579"/>
                </a:lnTo>
                <a:lnTo>
                  <a:pt x="145" y="1641"/>
                </a:lnTo>
                <a:lnTo>
                  <a:pt x="165" y="1704"/>
                </a:lnTo>
                <a:lnTo>
                  <a:pt x="186" y="1763"/>
                </a:lnTo>
                <a:lnTo>
                  <a:pt x="208" y="1821"/>
                </a:lnTo>
                <a:lnTo>
                  <a:pt x="235" y="1878"/>
                </a:lnTo>
                <a:lnTo>
                  <a:pt x="268" y="1932"/>
                </a:lnTo>
                <a:lnTo>
                  <a:pt x="0" y="2084"/>
                </a:lnTo>
                <a:lnTo>
                  <a:pt x="817" y="2205"/>
                </a:lnTo>
                <a:lnTo>
                  <a:pt x="1118" y="1454"/>
                </a:lnTo>
                <a:lnTo>
                  <a:pt x="804" y="1622"/>
                </a:lnTo>
                <a:lnTo>
                  <a:pt x="773" y="1574"/>
                </a:lnTo>
                <a:lnTo>
                  <a:pt x="754" y="1530"/>
                </a:lnTo>
                <a:lnTo>
                  <a:pt x="737" y="1486"/>
                </a:lnTo>
                <a:lnTo>
                  <a:pt x="725" y="1442"/>
                </a:lnTo>
                <a:lnTo>
                  <a:pt x="716" y="1398"/>
                </a:lnTo>
                <a:lnTo>
                  <a:pt x="714" y="1357"/>
                </a:lnTo>
                <a:lnTo>
                  <a:pt x="710" y="1315"/>
                </a:lnTo>
                <a:lnTo>
                  <a:pt x="710" y="1273"/>
                </a:lnTo>
                <a:lnTo>
                  <a:pt x="712" y="1223"/>
                </a:lnTo>
                <a:lnTo>
                  <a:pt x="718" y="1175"/>
                </a:lnTo>
                <a:lnTo>
                  <a:pt x="729" y="1121"/>
                </a:lnTo>
                <a:lnTo>
                  <a:pt x="741" y="1078"/>
                </a:lnTo>
                <a:lnTo>
                  <a:pt x="760" y="1029"/>
                </a:lnTo>
                <a:lnTo>
                  <a:pt x="776" y="988"/>
                </a:lnTo>
                <a:lnTo>
                  <a:pt x="799" y="947"/>
                </a:lnTo>
                <a:lnTo>
                  <a:pt x="817" y="916"/>
                </a:lnTo>
                <a:lnTo>
                  <a:pt x="836" y="891"/>
                </a:lnTo>
                <a:lnTo>
                  <a:pt x="855" y="865"/>
                </a:lnTo>
                <a:lnTo>
                  <a:pt x="877" y="839"/>
                </a:lnTo>
                <a:lnTo>
                  <a:pt x="900" y="813"/>
                </a:lnTo>
                <a:lnTo>
                  <a:pt x="920" y="794"/>
                </a:lnTo>
                <a:lnTo>
                  <a:pt x="943" y="769"/>
                </a:lnTo>
                <a:lnTo>
                  <a:pt x="966" y="751"/>
                </a:lnTo>
                <a:lnTo>
                  <a:pt x="993" y="730"/>
                </a:lnTo>
                <a:lnTo>
                  <a:pt x="1025" y="709"/>
                </a:lnTo>
                <a:lnTo>
                  <a:pt x="1052" y="691"/>
                </a:lnTo>
                <a:lnTo>
                  <a:pt x="1075" y="678"/>
                </a:lnTo>
                <a:lnTo>
                  <a:pt x="1109" y="659"/>
                </a:lnTo>
                <a:lnTo>
                  <a:pt x="1141" y="645"/>
                </a:lnTo>
                <a:lnTo>
                  <a:pt x="1192" y="631"/>
                </a:lnTo>
                <a:lnTo>
                  <a:pt x="1192" y="0"/>
                </a:lnTo>
                <a:close/>
              </a:path>
            </a:pathLst>
          </a:custGeom>
          <a:gradFill rotWithShape="0">
            <a:gsLst>
              <a:gs pos="0">
                <a:srgbClr val="FFCC00"/>
              </a:gs>
              <a:gs pos="100000">
                <a:srgbClr val="765E00"/>
              </a:gs>
            </a:gsLst>
            <a:lin ang="18900000" scaled="1"/>
          </a:gradFill>
          <a:ln w="9525">
            <a:round/>
            <a:headEnd/>
            <a:tailEnd/>
          </a:ln>
          <a:scene3d>
            <a:camera prst="legacyObliqueTopRight"/>
            <a:lightRig rig="legacyFlat3" dir="t"/>
          </a:scene3d>
          <a:sp3d extrusionH="227000" prstMaterial="legacyMatte">
            <a:bevelT w="13500" h="13500" prst="angle"/>
            <a:bevelB w="13500" h="13500" prst="angle"/>
            <a:extrusionClr>
              <a:srgbClr val="DDDDDD"/>
            </a:extrusionClr>
          </a:sp3d>
        </p:spPr>
        <p:txBody>
          <a:bodyPr>
            <a:flatTx/>
          </a:bodyPr>
          <a:lstStyle/>
          <a:p>
            <a:endParaRPr lang="ko-KR" altLang="en-US"/>
          </a:p>
        </p:txBody>
      </p:sp>
      <p:sp>
        <p:nvSpPr>
          <p:cNvPr id="51" name="Text Box 13"/>
          <p:cNvSpPr txBox="1">
            <a:spLocks noChangeArrowheads="1"/>
          </p:cNvSpPr>
          <p:nvPr/>
        </p:nvSpPr>
        <p:spPr bwMode="auto">
          <a:xfrm>
            <a:off x="3988929" y="2657670"/>
            <a:ext cx="859296" cy="58785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40000"/>
              </a:lnSpc>
              <a:spcBef>
                <a:spcPct val="50000"/>
              </a:spcBef>
              <a:defRPr/>
            </a:pPr>
            <a:r>
              <a:rPr lang="ko-KR" altLang="en-US" sz="2400" b="1" dirty="0" smtClean="0">
                <a:solidFill>
                  <a:schemeClr val="accent1">
                    <a:lumMod val="50000"/>
                  </a:schemeClr>
                </a:solidFill>
                <a:latin typeface="HY울릉도M" pitchFamily="18" charset="-127"/>
                <a:ea typeface="HY울릉도M" pitchFamily="18" charset="-127"/>
              </a:rPr>
              <a:t>기대</a:t>
            </a:r>
            <a:endParaRPr lang="en-US" altLang="ko-KR" sz="2400" b="1" dirty="0" smtClean="0">
              <a:solidFill>
                <a:schemeClr val="accent1">
                  <a:lumMod val="50000"/>
                </a:schemeClr>
              </a:solidFill>
              <a:latin typeface="HY울릉도M" pitchFamily="18" charset="-127"/>
              <a:ea typeface="HY울릉도M" pitchFamily="18" charset="-127"/>
            </a:endParaRPr>
          </a:p>
          <a:p>
            <a:pPr algn="ctr">
              <a:lnSpc>
                <a:spcPct val="40000"/>
              </a:lnSpc>
              <a:spcBef>
                <a:spcPct val="50000"/>
              </a:spcBef>
              <a:defRPr/>
            </a:pPr>
            <a:r>
              <a:rPr lang="ko-KR" altLang="en-US" sz="2400" b="1" dirty="0" smtClean="0">
                <a:solidFill>
                  <a:schemeClr val="accent1">
                    <a:lumMod val="50000"/>
                  </a:schemeClr>
                </a:solidFill>
                <a:latin typeface="HY울릉도M" pitchFamily="18" charset="-127"/>
                <a:ea typeface="HY울릉도M" pitchFamily="18" charset="-127"/>
              </a:rPr>
              <a:t>효과</a:t>
            </a:r>
            <a:endParaRPr lang="ko-KR" altLang="en-US" sz="2400" b="1" dirty="0">
              <a:solidFill>
                <a:schemeClr val="accent1">
                  <a:lumMod val="50000"/>
                </a:schemeClr>
              </a:solidFill>
              <a:latin typeface="HY울릉도M" pitchFamily="18" charset="-127"/>
              <a:ea typeface="HY울릉도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189739" y="1465161"/>
            <a:ext cx="6904182" cy="4278687"/>
          </a:xfrm>
        </p:spPr>
        <p:txBody>
          <a:bodyPr>
            <a:noAutofit/>
          </a:bodyPr>
          <a:lstStyle/>
          <a:p>
            <a:pPr lvl="0"/>
            <a:r>
              <a:rPr lang="ko-KR" altLang="en-US" sz="5400" dirty="0" smtClean="0"/>
              <a:t>감사합니다 </a:t>
            </a:r>
            <a:r>
              <a:rPr lang="en-US" altLang="ko-KR" sz="5400" dirty="0" smtClean="0"/>
              <a:t>!</a:t>
            </a:r>
            <a:br>
              <a:rPr lang="en-US" altLang="ko-KR" sz="5400" dirty="0" smtClean="0"/>
            </a:br>
            <a:r>
              <a:rPr lang="en-US" altLang="ko-KR" sz="5400" dirty="0" smtClean="0"/>
              <a:t/>
            </a:r>
            <a:br>
              <a:rPr lang="en-US" altLang="ko-KR" sz="5400" dirty="0" smtClean="0"/>
            </a:br>
            <a:r>
              <a:rPr lang="en-US" altLang="ko-KR" sz="5400" dirty="0" smtClean="0"/>
              <a:t>Q &amp; A</a:t>
            </a:r>
            <a:r>
              <a:rPr lang="en-US" altLang="ko-KR" sz="3600" dirty="0" smtClean="0"/>
              <a:t/>
            </a:r>
            <a:br>
              <a:rPr lang="en-US" altLang="ko-KR" sz="3600" dirty="0" smtClean="0"/>
            </a:br>
            <a:r>
              <a:rPr lang="en-US" altLang="ko-KR" sz="3600" dirty="0" smtClean="0"/>
              <a:t/>
            </a:r>
            <a:br>
              <a:rPr lang="en-US" altLang="ko-KR" sz="3600" dirty="0" smtClean="0"/>
            </a:br>
            <a:r>
              <a:rPr lang="ko-KR" altLang="en-US" sz="3600" dirty="0" smtClean="0"/>
              <a:t>김석진</a:t>
            </a:r>
            <a:r>
              <a:rPr lang="en-US" altLang="ko-KR" sz="3200" dirty="0" smtClean="0"/>
              <a:t> (02-860-1412)</a:t>
            </a:r>
            <a:br>
              <a:rPr lang="en-US" altLang="ko-KR" sz="3200" dirty="0" smtClean="0"/>
            </a:br>
            <a:r>
              <a:rPr lang="en-US" altLang="ko-KR" sz="3200" dirty="0" smtClean="0"/>
              <a:t>sjkim@ktl.re.kr</a:t>
            </a:r>
            <a:endParaRPr lang="ko-KR" altLang="en-US" sz="3200" dirty="0" smtClean="0"/>
          </a:p>
        </p:txBody>
      </p:sp>
      <p:sp>
        <p:nvSpPr>
          <p:cNvPr id="15360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5360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5360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369455" y="895927"/>
            <a:ext cx="8377381" cy="4433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553200" y="6356386"/>
            <a:ext cx="2133600" cy="365125"/>
          </a:xfrm>
        </p:spPr>
        <p:txBody>
          <a:bodyPr/>
          <a:lstStyle/>
          <a:p>
            <a:fld id="{D5BBC35B-A44B-4119-B8DA-DE9E3DFADA20}" type="slidenum">
              <a:rPr kumimoji="0" lang="en-US" b="1" smtClean="0">
                <a:solidFill>
                  <a:schemeClr val="tx1"/>
                </a:solidFill>
              </a:rPr>
              <a:pPr/>
              <a:t>46</a:t>
            </a:fld>
            <a:endParaRPr kumimoji="0"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b="1" smtClean="0">
                <a:solidFill>
                  <a:schemeClr val="tx1"/>
                </a:solidFill>
              </a:rPr>
              <a:pPr/>
              <a:t>5</a:t>
            </a:fld>
            <a:endParaRPr kumimoji="0" lang="en-US" b="1" dirty="0">
              <a:solidFill>
                <a:schemeClr val="tx1"/>
              </a:solidFill>
            </a:endParaRPr>
          </a:p>
        </p:txBody>
      </p:sp>
      <p:sp>
        <p:nvSpPr>
          <p:cNvPr id="15" name="제목 7"/>
          <p:cNvSpPr>
            <a:spLocks noGrp="1"/>
          </p:cNvSpPr>
          <p:nvPr>
            <p:ph type="title"/>
          </p:nvPr>
        </p:nvSpPr>
        <p:spPr>
          <a:xfrm>
            <a:off x="457200" y="248020"/>
            <a:ext cx="8229600" cy="568741"/>
          </a:xfrm>
        </p:spPr>
        <p:txBody>
          <a:bodyPr>
            <a:noAutofit/>
          </a:bodyPr>
          <a:lstStyle/>
          <a:p>
            <a:pPr algn="l"/>
            <a:r>
              <a:rPr lang="ko-KR" altLang="en-US" sz="3200" dirty="0" smtClean="0"/>
              <a:t>주관기관 현황</a:t>
            </a:r>
            <a:endParaRPr lang="ko-KR" altLang="en-US" sz="3200" dirty="0"/>
          </a:p>
        </p:txBody>
      </p:sp>
      <p:sp>
        <p:nvSpPr>
          <p:cNvPr id="8" name="Rectangle 18"/>
          <p:cNvSpPr>
            <a:spLocks noChangeArrowheads="1"/>
          </p:cNvSpPr>
          <p:nvPr/>
        </p:nvSpPr>
        <p:spPr bwMode="auto">
          <a:xfrm>
            <a:off x="580926" y="1149475"/>
            <a:ext cx="7975245" cy="334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70000"/>
              </a:lnSpc>
              <a:buClr>
                <a:srgbClr val="FFFA00"/>
              </a:buClr>
            </a:pPr>
            <a:r>
              <a:rPr lang="ko-KR" altLang="en-US" sz="1600" b="1" dirty="0" smtClean="0">
                <a:solidFill>
                  <a:schemeClr val="tx1"/>
                </a:solidFill>
                <a:latin typeface="+mj-ea"/>
                <a:ea typeface="+mj-ea"/>
              </a:rPr>
              <a:t> □ 기관명칭 </a:t>
            </a:r>
            <a:r>
              <a:rPr lang="en-US" altLang="ko-KR" sz="1600" b="1" dirty="0">
                <a:solidFill>
                  <a:schemeClr val="tx1"/>
                </a:solidFill>
                <a:latin typeface="+mj-ea"/>
                <a:ea typeface="+mj-ea"/>
              </a:rPr>
              <a:t>: </a:t>
            </a:r>
            <a:r>
              <a:rPr lang="ko-KR" altLang="en-US" sz="1600" b="1" dirty="0" err="1" smtClean="0">
                <a:solidFill>
                  <a:schemeClr val="tx1"/>
                </a:solidFill>
                <a:latin typeface="+mj-ea"/>
                <a:ea typeface="+mj-ea"/>
              </a:rPr>
              <a:t>한국산업기술시험원</a:t>
            </a:r>
            <a:endParaRPr lang="en-US" altLang="ko-KR" sz="1600" b="1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>
              <a:lnSpc>
                <a:spcPct val="170000"/>
              </a:lnSpc>
              <a:buClr>
                <a:srgbClr val="FFFA00"/>
              </a:buClr>
            </a:pPr>
            <a:r>
              <a:rPr lang="en-US" altLang="ko-KR" sz="1600" b="1" dirty="0" smtClean="0">
                <a:solidFill>
                  <a:schemeClr val="tx1"/>
                </a:solidFill>
                <a:latin typeface="+mj-ea"/>
                <a:ea typeface="+mj-ea"/>
              </a:rPr>
              <a:t> </a:t>
            </a:r>
            <a:r>
              <a:rPr lang="ko-KR" altLang="en-US" sz="1600" b="1" dirty="0" smtClean="0">
                <a:solidFill>
                  <a:schemeClr val="tx1"/>
                </a:solidFill>
                <a:latin typeface="+mj-ea"/>
                <a:ea typeface="+mj-ea"/>
              </a:rPr>
              <a:t>□</a:t>
            </a:r>
            <a:r>
              <a:rPr lang="en-US" altLang="ko-KR" sz="1600" b="1" dirty="0" smtClean="0">
                <a:solidFill>
                  <a:schemeClr val="tx1"/>
                </a:solidFill>
                <a:latin typeface="+mj-ea"/>
                <a:ea typeface="+mj-ea"/>
              </a:rPr>
              <a:t> </a:t>
            </a:r>
            <a:r>
              <a:rPr lang="ko-KR" altLang="en-US" sz="1600" b="1" dirty="0" smtClean="0">
                <a:solidFill>
                  <a:schemeClr val="tx1"/>
                </a:solidFill>
                <a:latin typeface="+mj-ea"/>
                <a:ea typeface="+mj-ea"/>
              </a:rPr>
              <a:t>기업유형 </a:t>
            </a:r>
            <a:r>
              <a:rPr lang="en-US" altLang="ko-KR" sz="1600" b="1" dirty="0" smtClean="0">
                <a:solidFill>
                  <a:schemeClr val="tx1"/>
                </a:solidFill>
                <a:latin typeface="+mj-ea"/>
                <a:ea typeface="+mj-ea"/>
              </a:rPr>
              <a:t>: </a:t>
            </a:r>
            <a:r>
              <a:rPr lang="ko-KR" altLang="en-US" sz="1600" b="1" dirty="0" smtClean="0">
                <a:solidFill>
                  <a:schemeClr val="tx1"/>
                </a:solidFill>
                <a:latin typeface="+mj-ea"/>
                <a:ea typeface="+mj-ea"/>
              </a:rPr>
              <a:t>정부출연기관 </a:t>
            </a:r>
            <a:r>
              <a:rPr lang="en-US" altLang="ko-KR" sz="1600" b="1" dirty="0" smtClean="0">
                <a:solidFill>
                  <a:schemeClr val="tx1"/>
                </a:solidFill>
                <a:latin typeface="+mj-ea"/>
                <a:ea typeface="+mj-ea"/>
              </a:rPr>
              <a:t>(</a:t>
            </a:r>
            <a:r>
              <a:rPr lang="ko-KR" altLang="en-US" sz="1600" b="1" dirty="0" smtClean="0">
                <a:solidFill>
                  <a:schemeClr val="tx1"/>
                </a:solidFill>
                <a:latin typeface="+mj-ea"/>
                <a:ea typeface="+mj-ea"/>
              </a:rPr>
              <a:t>지식경제부</a:t>
            </a:r>
            <a:r>
              <a:rPr lang="en-US" altLang="ko-KR" sz="1600" b="1" dirty="0" smtClean="0">
                <a:solidFill>
                  <a:schemeClr val="tx1"/>
                </a:solidFill>
                <a:latin typeface="+mj-ea"/>
                <a:ea typeface="+mj-ea"/>
              </a:rPr>
              <a:t>)</a:t>
            </a:r>
            <a:endParaRPr lang="ko-KR" altLang="en-US" sz="1600" b="1" dirty="0">
              <a:solidFill>
                <a:schemeClr val="tx1"/>
              </a:solidFill>
              <a:latin typeface="+mj-ea"/>
              <a:ea typeface="+mj-ea"/>
            </a:endParaRPr>
          </a:p>
          <a:p>
            <a:pPr>
              <a:lnSpc>
                <a:spcPct val="170000"/>
              </a:lnSpc>
              <a:buClr>
                <a:srgbClr val="FFFA00"/>
              </a:buClr>
            </a:pPr>
            <a:r>
              <a:rPr lang="ko-KR" altLang="en-US" sz="1600" b="1" dirty="0">
                <a:solidFill>
                  <a:schemeClr val="tx1"/>
                </a:solidFill>
                <a:latin typeface="+mj-ea"/>
                <a:ea typeface="+mj-ea"/>
              </a:rPr>
              <a:t> </a:t>
            </a:r>
            <a:r>
              <a:rPr lang="ko-KR" altLang="en-US" sz="1600" b="1" dirty="0" smtClean="0">
                <a:solidFill>
                  <a:schemeClr val="tx1"/>
                </a:solidFill>
                <a:latin typeface="+mj-ea"/>
                <a:ea typeface="+mj-ea"/>
              </a:rPr>
              <a:t>□ 설립근거 </a:t>
            </a:r>
            <a:r>
              <a:rPr lang="en-US" altLang="ko-KR" sz="1600" b="1" dirty="0">
                <a:solidFill>
                  <a:schemeClr val="tx1"/>
                </a:solidFill>
                <a:latin typeface="+mj-ea"/>
                <a:ea typeface="+mj-ea"/>
              </a:rPr>
              <a:t>: </a:t>
            </a:r>
            <a:r>
              <a:rPr lang="ko-KR" altLang="en-US" sz="1600" b="1" dirty="0">
                <a:solidFill>
                  <a:schemeClr val="tx1"/>
                </a:solidFill>
                <a:latin typeface="+mj-ea"/>
                <a:ea typeface="+mj-ea"/>
              </a:rPr>
              <a:t>산업기술촉진법 제 </a:t>
            </a:r>
            <a:r>
              <a:rPr lang="en-US" altLang="ko-KR" sz="1600" b="1" dirty="0">
                <a:solidFill>
                  <a:schemeClr val="tx1"/>
                </a:solidFill>
                <a:latin typeface="+mj-ea"/>
                <a:ea typeface="+mj-ea"/>
              </a:rPr>
              <a:t>41</a:t>
            </a:r>
            <a:r>
              <a:rPr lang="ko-KR" altLang="en-US" sz="1600" b="1" dirty="0" smtClean="0">
                <a:solidFill>
                  <a:schemeClr val="tx1"/>
                </a:solidFill>
                <a:latin typeface="+mj-ea"/>
                <a:ea typeface="+mj-ea"/>
              </a:rPr>
              <a:t>조</a:t>
            </a:r>
            <a:endParaRPr lang="ko-KR" altLang="en-US" sz="1600" b="1" dirty="0">
              <a:solidFill>
                <a:schemeClr val="tx1"/>
              </a:solidFill>
              <a:latin typeface="+mj-ea"/>
              <a:ea typeface="+mj-ea"/>
            </a:endParaRPr>
          </a:p>
          <a:p>
            <a:pPr>
              <a:lnSpc>
                <a:spcPct val="170000"/>
              </a:lnSpc>
              <a:buClr>
                <a:srgbClr val="FFFA00"/>
              </a:buClr>
            </a:pPr>
            <a:r>
              <a:rPr lang="ko-KR" altLang="en-US" sz="1600" b="1" dirty="0">
                <a:solidFill>
                  <a:schemeClr val="tx1"/>
                </a:solidFill>
                <a:latin typeface="+mj-ea"/>
                <a:ea typeface="+mj-ea"/>
              </a:rPr>
              <a:t> </a:t>
            </a:r>
            <a:r>
              <a:rPr lang="ko-KR" altLang="en-US" sz="1600" b="1" dirty="0" smtClean="0">
                <a:solidFill>
                  <a:schemeClr val="tx1"/>
                </a:solidFill>
                <a:latin typeface="+mj-ea"/>
                <a:ea typeface="+mj-ea"/>
              </a:rPr>
              <a:t>□ 설립연도 </a:t>
            </a:r>
            <a:r>
              <a:rPr lang="en-US" altLang="ko-KR" sz="1600" b="1" dirty="0">
                <a:solidFill>
                  <a:schemeClr val="tx1"/>
                </a:solidFill>
                <a:latin typeface="+mj-ea"/>
                <a:ea typeface="+mj-ea"/>
              </a:rPr>
              <a:t>: 1966. 4. 1 </a:t>
            </a:r>
            <a:endParaRPr lang="ko-KR" altLang="en-US" sz="1600" b="1" dirty="0">
              <a:solidFill>
                <a:schemeClr val="tx1"/>
              </a:solidFill>
              <a:latin typeface="+mj-ea"/>
              <a:ea typeface="+mj-ea"/>
            </a:endParaRPr>
          </a:p>
          <a:p>
            <a:pPr>
              <a:lnSpc>
                <a:spcPct val="170000"/>
              </a:lnSpc>
              <a:buClr>
                <a:srgbClr val="FFFA00"/>
              </a:buClr>
            </a:pPr>
            <a:r>
              <a:rPr lang="ko-KR" altLang="en-US" sz="1600" b="1" dirty="0">
                <a:solidFill>
                  <a:schemeClr val="tx1"/>
                </a:solidFill>
                <a:latin typeface="+mj-ea"/>
                <a:ea typeface="+mj-ea"/>
              </a:rPr>
              <a:t> </a:t>
            </a:r>
            <a:r>
              <a:rPr lang="ko-KR" altLang="en-US" sz="1600" b="1" dirty="0" smtClean="0">
                <a:solidFill>
                  <a:schemeClr val="tx1"/>
                </a:solidFill>
                <a:latin typeface="+mj-ea"/>
                <a:ea typeface="+mj-ea"/>
              </a:rPr>
              <a:t>□ 주      </a:t>
            </a:r>
            <a:r>
              <a:rPr lang="ko-KR" altLang="en-US" sz="1600" b="1" dirty="0">
                <a:solidFill>
                  <a:schemeClr val="tx1"/>
                </a:solidFill>
                <a:latin typeface="+mj-ea"/>
                <a:ea typeface="+mj-ea"/>
              </a:rPr>
              <a:t>소 </a:t>
            </a:r>
            <a:r>
              <a:rPr lang="en-US" altLang="ko-KR" sz="1600" b="1" dirty="0">
                <a:solidFill>
                  <a:schemeClr val="tx1"/>
                </a:solidFill>
                <a:latin typeface="+mj-ea"/>
                <a:ea typeface="+mj-ea"/>
              </a:rPr>
              <a:t>: </a:t>
            </a:r>
            <a:r>
              <a:rPr lang="ko-KR" altLang="en-US" sz="1600" b="1" dirty="0">
                <a:solidFill>
                  <a:schemeClr val="tx1"/>
                </a:solidFill>
                <a:latin typeface="+mj-ea"/>
                <a:ea typeface="+mj-ea"/>
              </a:rPr>
              <a:t>서울시 구로구 구로동 </a:t>
            </a:r>
            <a:r>
              <a:rPr lang="en-US" altLang="ko-KR" sz="1600" b="1" dirty="0" smtClean="0">
                <a:solidFill>
                  <a:schemeClr val="tx1"/>
                </a:solidFill>
                <a:latin typeface="+mj-ea"/>
                <a:ea typeface="+mj-ea"/>
              </a:rPr>
              <a:t>222-13</a:t>
            </a:r>
            <a:r>
              <a:rPr lang="ko-KR" altLang="en-US" sz="1600" b="1" dirty="0" smtClean="0">
                <a:solidFill>
                  <a:schemeClr val="tx1"/>
                </a:solidFill>
                <a:latin typeface="+mj-ea"/>
                <a:ea typeface="+mj-ea"/>
              </a:rPr>
              <a:t>                 </a:t>
            </a:r>
            <a:endParaRPr lang="en-US" altLang="ko-KR" sz="1600" b="1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>
              <a:lnSpc>
                <a:spcPct val="170000"/>
              </a:lnSpc>
              <a:buClr>
                <a:srgbClr val="FFFA00"/>
              </a:buClr>
            </a:pPr>
            <a:r>
              <a:rPr lang="en-US" altLang="ko-KR" sz="1600" b="1" dirty="0" smtClean="0">
                <a:solidFill>
                  <a:schemeClr val="tx1"/>
                </a:solidFill>
                <a:latin typeface="+mj-ea"/>
                <a:ea typeface="+mj-ea"/>
              </a:rPr>
              <a:t> </a:t>
            </a:r>
            <a:r>
              <a:rPr lang="ko-KR" altLang="en-US" sz="1600" b="1" dirty="0" smtClean="0">
                <a:solidFill>
                  <a:schemeClr val="tx1"/>
                </a:solidFill>
                <a:latin typeface="+mj-ea"/>
                <a:ea typeface="+mj-ea"/>
              </a:rPr>
              <a:t>□</a:t>
            </a:r>
            <a:r>
              <a:rPr lang="en-US" altLang="ko-KR" sz="1600" b="1" dirty="0" smtClean="0">
                <a:solidFill>
                  <a:schemeClr val="tx1"/>
                </a:solidFill>
                <a:latin typeface="+mj-ea"/>
                <a:ea typeface="+mj-ea"/>
              </a:rPr>
              <a:t> </a:t>
            </a:r>
            <a:r>
              <a:rPr lang="ko-KR" altLang="en-US" sz="1600" b="1" dirty="0" smtClean="0">
                <a:solidFill>
                  <a:schemeClr val="tx1"/>
                </a:solidFill>
                <a:latin typeface="+mj-ea"/>
                <a:ea typeface="+mj-ea"/>
              </a:rPr>
              <a:t>조      직 </a:t>
            </a:r>
            <a:r>
              <a:rPr lang="en-US" altLang="ko-KR" sz="1600" b="1" dirty="0" smtClean="0">
                <a:solidFill>
                  <a:schemeClr val="tx1"/>
                </a:solidFill>
                <a:latin typeface="+mj-ea"/>
                <a:ea typeface="+mj-ea"/>
              </a:rPr>
              <a:t>: </a:t>
            </a:r>
            <a:r>
              <a:rPr lang="ko-KR" altLang="en-US" sz="1600" b="1" dirty="0" smtClean="0">
                <a:solidFill>
                  <a:schemeClr val="tx1"/>
                </a:solidFill>
                <a:latin typeface="+mj-ea"/>
                <a:ea typeface="+mj-ea"/>
              </a:rPr>
              <a:t>디지털산업본부 등 </a:t>
            </a:r>
            <a:r>
              <a:rPr lang="en-US" altLang="ko-KR" sz="1600" b="1" dirty="0" smtClean="0">
                <a:solidFill>
                  <a:schemeClr val="tx1"/>
                </a:solidFill>
                <a:latin typeface="+mj-ea"/>
                <a:ea typeface="+mj-ea"/>
              </a:rPr>
              <a:t>6</a:t>
            </a:r>
            <a:r>
              <a:rPr lang="ko-KR" altLang="en-US" sz="1600" b="1" dirty="0" smtClean="0">
                <a:solidFill>
                  <a:schemeClr val="tx1"/>
                </a:solidFill>
                <a:latin typeface="+mj-ea"/>
                <a:ea typeface="+mj-ea"/>
              </a:rPr>
              <a:t>본부 </a:t>
            </a:r>
            <a:r>
              <a:rPr lang="en-US" altLang="ko-KR" sz="1600" b="1" dirty="0" smtClean="0">
                <a:solidFill>
                  <a:schemeClr val="tx1"/>
                </a:solidFill>
                <a:latin typeface="+mj-ea"/>
                <a:ea typeface="+mj-ea"/>
              </a:rPr>
              <a:t>3</a:t>
            </a:r>
            <a:r>
              <a:rPr lang="ko-KR" altLang="en-US" sz="1600" b="1" dirty="0" smtClean="0">
                <a:solidFill>
                  <a:schemeClr val="tx1"/>
                </a:solidFill>
                <a:latin typeface="+mj-ea"/>
                <a:ea typeface="+mj-ea"/>
              </a:rPr>
              <a:t>실</a:t>
            </a:r>
            <a:endParaRPr lang="en-US" altLang="ko-KR" sz="1600" b="1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>
              <a:lnSpc>
                <a:spcPct val="170000"/>
              </a:lnSpc>
              <a:buClr>
                <a:srgbClr val="FFFA00"/>
              </a:buClr>
            </a:pPr>
            <a:r>
              <a:rPr lang="ko-KR" altLang="en-US" sz="1600" b="1" dirty="0" smtClean="0">
                <a:solidFill>
                  <a:schemeClr val="tx1"/>
                </a:solidFill>
                <a:latin typeface="+mj-ea"/>
                <a:ea typeface="+mj-ea"/>
              </a:rPr>
              <a:t> □</a:t>
            </a:r>
            <a:r>
              <a:rPr lang="en-US" altLang="ko-KR" sz="1600" b="1" dirty="0" smtClean="0">
                <a:solidFill>
                  <a:schemeClr val="tx1"/>
                </a:solidFill>
                <a:latin typeface="+mj-ea"/>
                <a:ea typeface="+mj-ea"/>
              </a:rPr>
              <a:t> </a:t>
            </a:r>
            <a:r>
              <a:rPr lang="ko-KR" altLang="en-US" sz="1600" b="1" dirty="0" smtClean="0">
                <a:solidFill>
                  <a:schemeClr val="tx1"/>
                </a:solidFill>
                <a:latin typeface="+mj-ea"/>
                <a:ea typeface="+mj-ea"/>
              </a:rPr>
              <a:t>주요업무 </a:t>
            </a:r>
            <a:r>
              <a:rPr lang="en-US" altLang="ko-KR" sz="1600" b="1" dirty="0" smtClean="0">
                <a:solidFill>
                  <a:schemeClr val="tx1"/>
                </a:solidFill>
                <a:latin typeface="+mj-ea"/>
                <a:ea typeface="+mj-ea"/>
              </a:rPr>
              <a:t>: </a:t>
            </a:r>
            <a:r>
              <a:rPr lang="ko-KR" altLang="en-US" sz="1600" b="1" dirty="0" smtClean="0">
                <a:solidFill>
                  <a:schemeClr val="tx1"/>
                </a:solidFill>
                <a:latin typeface="+mj-ea"/>
                <a:ea typeface="+mj-ea"/>
              </a:rPr>
              <a:t>시험인증</a:t>
            </a:r>
            <a:r>
              <a:rPr lang="en-US" altLang="ko-KR" sz="1600" b="1" dirty="0" smtClean="0">
                <a:solidFill>
                  <a:schemeClr val="tx1"/>
                </a:solidFill>
                <a:latin typeface="+mj-ea"/>
                <a:ea typeface="+mj-ea"/>
              </a:rPr>
              <a:t>, </a:t>
            </a:r>
            <a:r>
              <a:rPr lang="ko-KR" altLang="en-US" sz="1600" b="1" dirty="0" smtClean="0">
                <a:solidFill>
                  <a:schemeClr val="tx1"/>
                </a:solidFill>
                <a:latin typeface="+mj-ea"/>
                <a:ea typeface="+mj-ea"/>
              </a:rPr>
              <a:t>교정검사</a:t>
            </a:r>
            <a:r>
              <a:rPr lang="en-US" altLang="ko-KR" sz="1600" b="1" dirty="0" smtClean="0">
                <a:solidFill>
                  <a:schemeClr val="tx1"/>
                </a:solidFill>
                <a:latin typeface="+mj-ea"/>
                <a:ea typeface="+mj-ea"/>
              </a:rPr>
              <a:t>, </a:t>
            </a:r>
            <a:r>
              <a:rPr lang="ko-KR" altLang="en-US" sz="1600" b="1" dirty="0" smtClean="0">
                <a:solidFill>
                  <a:schemeClr val="tx1"/>
                </a:solidFill>
                <a:latin typeface="+mj-ea"/>
                <a:ea typeface="+mj-ea"/>
              </a:rPr>
              <a:t>학술연구 및 기술연구 용역 등 산업체 지원</a:t>
            </a:r>
            <a:endParaRPr lang="en-US" altLang="ko-KR" sz="1600" b="1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>
              <a:lnSpc>
                <a:spcPct val="170000"/>
              </a:lnSpc>
              <a:buClr>
                <a:srgbClr val="FFFA00"/>
              </a:buClr>
            </a:pPr>
            <a:r>
              <a:rPr lang="ko-KR" altLang="en-US" sz="1600" b="1" dirty="0" smtClean="0">
                <a:solidFill>
                  <a:schemeClr val="tx1"/>
                </a:solidFill>
                <a:latin typeface="+mj-ea"/>
              </a:rPr>
              <a:t> □</a:t>
            </a:r>
            <a:r>
              <a:rPr lang="en-US" altLang="ko-KR" sz="1600" b="1" dirty="0" smtClean="0">
                <a:solidFill>
                  <a:schemeClr val="tx1"/>
                </a:solidFill>
                <a:latin typeface="+mj-ea"/>
              </a:rPr>
              <a:t> </a:t>
            </a:r>
            <a:r>
              <a:rPr lang="ko-KR" altLang="en-US" sz="1600" b="1" dirty="0" smtClean="0">
                <a:solidFill>
                  <a:schemeClr val="tx1"/>
                </a:solidFill>
                <a:latin typeface="+mj-ea"/>
              </a:rPr>
              <a:t>기관지정 </a:t>
            </a:r>
            <a:r>
              <a:rPr lang="en-US" altLang="ko-KR" sz="1600" b="1" dirty="0" smtClean="0">
                <a:solidFill>
                  <a:schemeClr val="tx1"/>
                </a:solidFill>
                <a:latin typeface="+mj-ea"/>
              </a:rPr>
              <a:t>: </a:t>
            </a:r>
            <a:r>
              <a:rPr lang="en-US" altLang="ko-KR" sz="1600" b="1" dirty="0" smtClean="0">
                <a:solidFill>
                  <a:srgbClr val="FF0000"/>
                </a:solidFill>
                <a:latin typeface="+mj-ea"/>
              </a:rPr>
              <a:t>IECE-CB </a:t>
            </a:r>
            <a:r>
              <a:rPr lang="ko-KR" altLang="en-US" sz="1600" b="1" dirty="0" smtClean="0">
                <a:solidFill>
                  <a:srgbClr val="FF0000"/>
                </a:solidFill>
                <a:latin typeface="+mj-ea"/>
              </a:rPr>
              <a:t>시험인증기관</a:t>
            </a:r>
            <a:r>
              <a:rPr lang="en-US" altLang="ko-KR" sz="1600" b="1" dirty="0" smtClean="0">
                <a:solidFill>
                  <a:srgbClr val="FF0000"/>
                </a:solidFill>
                <a:latin typeface="+mj-ea"/>
              </a:rPr>
              <a:t>, </a:t>
            </a:r>
            <a:r>
              <a:rPr lang="ko-KR" altLang="en-US" sz="1600" b="1" dirty="0" smtClean="0">
                <a:solidFill>
                  <a:srgbClr val="FF0000"/>
                </a:solidFill>
                <a:latin typeface="+mj-ea"/>
              </a:rPr>
              <a:t>전기용품안전인증기관</a:t>
            </a:r>
            <a:r>
              <a:rPr lang="en-US" altLang="ko-KR" sz="1600" b="1" dirty="0" smtClean="0">
                <a:solidFill>
                  <a:srgbClr val="FF0000"/>
                </a:solidFill>
                <a:latin typeface="+mj-ea"/>
              </a:rPr>
              <a:t>, KAS/KOLAS</a:t>
            </a:r>
            <a:r>
              <a:rPr lang="ko-KR" altLang="en-US" sz="1600" b="1" dirty="0" smtClean="0">
                <a:solidFill>
                  <a:srgbClr val="FF0000"/>
                </a:solidFill>
                <a:latin typeface="+mj-ea"/>
              </a:rPr>
              <a:t> 인정기관</a:t>
            </a:r>
            <a:r>
              <a:rPr lang="en-US" altLang="ko-KR" sz="1600" b="1" dirty="0" smtClean="0">
                <a:solidFill>
                  <a:srgbClr val="FF0000"/>
                </a:solidFill>
                <a:latin typeface="+mj-ea"/>
              </a:rPr>
              <a:t> </a:t>
            </a:r>
            <a:r>
              <a:rPr lang="ko-KR" altLang="en-US" sz="1600" b="1" dirty="0" smtClean="0">
                <a:solidFill>
                  <a:srgbClr val="FF0000"/>
                </a:solidFill>
                <a:latin typeface="+mj-ea"/>
              </a:rPr>
              <a:t>등 </a:t>
            </a:r>
            <a:r>
              <a:rPr lang="en-US" altLang="ko-KR" sz="1600" b="1" dirty="0" smtClean="0">
                <a:solidFill>
                  <a:srgbClr val="FF0000"/>
                </a:solidFill>
                <a:latin typeface="+mj-ea"/>
              </a:rPr>
              <a:t> </a:t>
            </a:r>
            <a:endParaRPr lang="en-US" altLang="ko-KR" sz="16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pic>
        <p:nvPicPr>
          <p:cNvPr id="21505" name="_x83002632" descr="EMB00000f9008b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07363" y="4557873"/>
            <a:ext cx="6374167" cy="2246051"/>
          </a:xfrm>
          <a:prstGeom prst="rect">
            <a:avLst/>
          </a:prstGeom>
          <a:noFill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51306" y="1007706"/>
            <a:ext cx="1772818" cy="2668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4" y="1285874"/>
            <a:ext cx="1914525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b="1" smtClean="0">
                <a:solidFill>
                  <a:schemeClr val="tx1"/>
                </a:solidFill>
              </a:rPr>
              <a:pPr/>
              <a:t>6</a:t>
            </a:fld>
            <a:endParaRPr kumimoji="0" lang="en-US" b="1" dirty="0">
              <a:solidFill>
                <a:schemeClr val="tx1"/>
              </a:solidFill>
            </a:endParaRPr>
          </a:p>
        </p:txBody>
      </p:sp>
      <p:sp>
        <p:nvSpPr>
          <p:cNvPr id="8" name="제목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ko-KR" altLang="en-US" sz="3200" spc="-150" dirty="0" smtClean="0">
                <a:latin typeface="+mn-ea"/>
                <a:ea typeface="+mn-ea"/>
              </a:rPr>
              <a:t>대상기술 정의 </a:t>
            </a:r>
            <a:r>
              <a:rPr lang="en-US" altLang="ko-KR" sz="3200" spc="-150" dirty="0" smtClean="0">
                <a:latin typeface="+mn-ea"/>
                <a:ea typeface="+mn-ea"/>
              </a:rPr>
              <a:t>– </a:t>
            </a:r>
            <a:r>
              <a:rPr lang="ko-KR" altLang="en-US" sz="3200" spc="-150" dirty="0" err="1" smtClean="0">
                <a:latin typeface="+mn-ea"/>
                <a:ea typeface="+mn-ea"/>
              </a:rPr>
              <a:t>전기차</a:t>
            </a:r>
            <a:r>
              <a:rPr lang="en-US" altLang="ko-KR" sz="3200" spc="-150" dirty="0" smtClean="0">
                <a:latin typeface="+mn-ea"/>
                <a:ea typeface="+mn-ea"/>
              </a:rPr>
              <a:t> </a:t>
            </a:r>
            <a:r>
              <a:rPr lang="ko-KR" altLang="en-US" sz="3200" spc="-150" dirty="0" smtClean="0">
                <a:latin typeface="+mn-ea"/>
                <a:ea typeface="+mn-ea"/>
              </a:rPr>
              <a:t>충전인프라</a:t>
            </a:r>
            <a:endParaRPr lang="ko-KR" altLang="en-US" sz="3200" spc="-150" dirty="0">
              <a:latin typeface="+mn-ea"/>
              <a:ea typeface="+mn-e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5619" y="1065802"/>
            <a:ext cx="80125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lnSpc>
                <a:spcPct val="150000"/>
              </a:lnSpc>
            </a:pPr>
            <a:r>
              <a:rPr lang="ko-KR" altLang="en-US" sz="1800" b="1" dirty="0" smtClean="0">
                <a:solidFill>
                  <a:schemeClr val="tx1"/>
                </a:solidFill>
              </a:rPr>
              <a:t>□  </a:t>
            </a:r>
            <a:r>
              <a:rPr lang="en-US" altLang="ko-KR" sz="1800" b="1" dirty="0" smtClean="0">
                <a:solidFill>
                  <a:schemeClr val="tx1"/>
                </a:solidFill>
              </a:rPr>
              <a:t>(</a:t>
            </a:r>
            <a:r>
              <a:rPr lang="ko-KR" altLang="en-US" sz="1800" b="1" dirty="0" smtClean="0">
                <a:solidFill>
                  <a:schemeClr val="tx1"/>
                </a:solidFill>
              </a:rPr>
              <a:t>충전스테이션</a:t>
            </a:r>
            <a:r>
              <a:rPr lang="en-US" altLang="ko-KR" sz="1800" b="1" dirty="0" smtClean="0">
                <a:solidFill>
                  <a:schemeClr val="tx1"/>
                </a:solidFill>
              </a:rPr>
              <a:t>)</a:t>
            </a:r>
            <a:r>
              <a:rPr lang="ko-KR" altLang="en-US" sz="1800" b="1" dirty="0" smtClean="0">
                <a:solidFill>
                  <a:schemeClr val="tx1"/>
                </a:solidFill>
              </a:rPr>
              <a:t>  충전속도</a:t>
            </a:r>
            <a:r>
              <a:rPr lang="en-US" altLang="ko-KR" sz="1800" b="1" dirty="0" smtClean="0">
                <a:solidFill>
                  <a:schemeClr val="tx1"/>
                </a:solidFill>
              </a:rPr>
              <a:t>· </a:t>
            </a:r>
            <a:r>
              <a:rPr lang="ko-KR" altLang="en-US" sz="1800" b="1" dirty="0" smtClean="0">
                <a:solidFill>
                  <a:schemeClr val="tx1"/>
                </a:solidFill>
              </a:rPr>
              <a:t>방식에 따라 급속</a:t>
            </a:r>
            <a:r>
              <a:rPr lang="en-US" altLang="ko-KR" sz="1800" b="1" dirty="0" smtClean="0">
                <a:solidFill>
                  <a:schemeClr val="tx1"/>
                </a:solidFill>
              </a:rPr>
              <a:t>, </a:t>
            </a:r>
            <a:r>
              <a:rPr lang="ko-KR" altLang="en-US" sz="1800" b="1" dirty="0" err="1" smtClean="0">
                <a:solidFill>
                  <a:schemeClr val="tx1"/>
                </a:solidFill>
              </a:rPr>
              <a:t>완속</a:t>
            </a:r>
            <a:r>
              <a:rPr lang="ko-KR" altLang="en-US" sz="1800" b="1" dirty="0" smtClean="0">
                <a:solidFill>
                  <a:schemeClr val="tx1"/>
                </a:solidFill>
              </a:rPr>
              <a:t> 충전기로 구성</a:t>
            </a:r>
            <a:endParaRPr lang="en-US" altLang="ko-KR" sz="1800" b="1" dirty="0" smtClean="0">
              <a:solidFill>
                <a:schemeClr val="tx1"/>
              </a:solidFill>
            </a:endParaRPr>
          </a:p>
          <a:p>
            <a:pPr marL="0" lvl="1">
              <a:lnSpc>
                <a:spcPct val="150000"/>
              </a:lnSpc>
            </a:pPr>
            <a:r>
              <a:rPr lang="ko-KR" altLang="en-US" sz="1800" b="1" dirty="0" smtClean="0">
                <a:solidFill>
                  <a:schemeClr val="tx1"/>
                </a:solidFill>
              </a:rPr>
              <a:t>□  </a:t>
            </a:r>
            <a:r>
              <a:rPr lang="en-US" altLang="ko-KR" sz="1800" b="1" dirty="0" smtClean="0">
                <a:solidFill>
                  <a:schemeClr val="tx1"/>
                </a:solidFill>
              </a:rPr>
              <a:t>(</a:t>
            </a:r>
            <a:r>
              <a:rPr lang="ko-KR" altLang="en-US" sz="1800" b="1" dirty="0" smtClean="0">
                <a:solidFill>
                  <a:schemeClr val="tx1"/>
                </a:solidFill>
              </a:rPr>
              <a:t>전력공급시스템</a:t>
            </a:r>
            <a:r>
              <a:rPr lang="en-US" altLang="ko-KR" sz="1800" b="1" dirty="0" smtClean="0">
                <a:solidFill>
                  <a:schemeClr val="tx1"/>
                </a:solidFill>
              </a:rPr>
              <a:t>)</a:t>
            </a:r>
            <a:r>
              <a:rPr lang="ko-KR" altLang="en-US" sz="1800" b="1" dirty="0" smtClean="0">
                <a:solidFill>
                  <a:schemeClr val="tx1"/>
                </a:solidFill>
              </a:rPr>
              <a:t>  전통적 발전시설 및 </a:t>
            </a:r>
            <a:r>
              <a:rPr lang="ko-KR" altLang="en-US" sz="1800" b="1" dirty="0" err="1" smtClean="0">
                <a:solidFill>
                  <a:schemeClr val="tx1"/>
                </a:solidFill>
              </a:rPr>
              <a:t>신재생에너지원</a:t>
            </a:r>
            <a:r>
              <a:rPr lang="ko-KR" altLang="en-US" sz="1800" b="1" dirty="0" smtClean="0">
                <a:solidFill>
                  <a:schemeClr val="tx1"/>
                </a:solidFill>
              </a:rPr>
              <a:t> 등 </a:t>
            </a:r>
            <a:endParaRPr lang="en-US" altLang="ko-KR" sz="1800" b="1" dirty="0" smtClean="0">
              <a:solidFill>
                <a:schemeClr val="tx1"/>
              </a:solidFill>
            </a:endParaRPr>
          </a:p>
          <a:p>
            <a:pPr marL="0" lvl="1">
              <a:lnSpc>
                <a:spcPct val="150000"/>
              </a:lnSpc>
            </a:pPr>
            <a:r>
              <a:rPr lang="ko-KR" altLang="en-US" sz="1800" b="1" dirty="0" smtClean="0">
                <a:solidFill>
                  <a:schemeClr val="tx1"/>
                </a:solidFill>
              </a:rPr>
              <a:t>□  </a:t>
            </a:r>
            <a:r>
              <a:rPr lang="en-US" altLang="ko-KR" sz="1800" b="1" dirty="0" smtClean="0">
                <a:solidFill>
                  <a:schemeClr val="tx1"/>
                </a:solidFill>
              </a:rPr>
              <a:t>(</a:t>
            </a:r>
            <a:r>
              <a:rPr lang="ko-KR" altLang="en-US" sz="1800" b="1" dirty="0" smtClean="0">
                <a:solidFill>
                  <a:schemeClr val="tx1"/>
                </a:solidFill>
              </a:rPr>
              <a:t>인프라운영시스템</a:t>
            </a:r>
            <a:r>
              <a:rPr lang="en-US" altLang="ko-KR" sz="1800" b="1" dirty="0" smtClean="0">
                <a:solidFill>
                  <a:schemeClr val="tx1"/>
                </a:solidFill>
              </a:rPr>
              <a:t>) </a:t>
            </a:r>
            <a:r>
              <a:rPr lang="ko-KR" altLang="en-US" sz="1800" b="1" dirty="0" smtClean="0">
                <a:solidFill>
                  <a:schemeClr val="tx1"/>
                </a:solidFill>
              </a:rPr>
              <a:t>전력계통운영</a:t>
            </a:r>
            <a:r>
              <a:rPr lang="en-US" altLang="ko-KR" sz="1800" b="1" dirty="0" smtClean="0">
                <a:solidFill>
                  <a:schemeClr val="tx1"/>
                </a:solidFill>
              </a:rPr>
              <a:t> </a:t>
            </a:r>
            <a:r>
              <a:rPr lang="ko-KR" altLang="en-US" sz="1800" b="1" dirty="0" smtClean="0">
                <a:solidFill>
                  <a:schemeClr val="tx1"/>
                </a:solidFill>
              </a:rPr>
              <a:t>및 실시간 요금정보 제공</a:t>
            </a:r>
            <a:endParaRPr lang="en-US" altLang="ko-KR" sz="1800" b="1" dirty="0" smtClean="0">
              <a:solidFill>
                <a:schemeClr val="tx1"/>
              </a:solidFill>
            </a:endParaRPr>
          </a:p>
          <a:p>
            <a:pPr marL="0" lvl="1">
              <a:lnSpc>
                <a:spcPct val="150000"/>
              </a:lnSpc>
            </a:pPr>
            <a:r>
              <a:rPr lang="ko-KR" altLang="en-US" sz="1800" b="1" dirty="0" smtClean="0">
                <a:solidFill>
                  <a:schemeClr val="tx1"/>
                </a:solidFill>
              </a:rPr>
              <a:t>□  </a:t>
            </a:r>
            <a:r>
              <a:rPr lang="en-US" altLang="ko-KR" sz="1800" b="1" dirty="0" smtClean="0">
                <a:solidFill>
                  <a:schemeClr val="tx1"/>
                </a:solidFill>
              </a:rPr>
              <a:t>(</a:t>
            </a:r>
            <a:r>
              <a:rPr lang="ko-KR" altLang="en-US" sz="1800" b="1" dirty="0" smtClean="0">
                <a:solidFill>
                  <a:schemeClr val="tx1"/>
                </a:solidFill>
              </a:rPr>
              <a:t>고객정보시스템</a:t>
            </a:r>
            <a:r>
              <a:rPr lang="en-US" altLang="ko-KR" sz="1800" b="1" dirty="0" smtClean="0">
                <a:solidFill>
                  <a:schemeClr val="tx1"/>
                </a:solidFill>
              </a:rPr>
              <a:t>) </a:t>
            </a:r>
            <a:r>
              <a:rPr lang="ko-KR" altLang="en-US" sz="1800" b="1" dirty="0" smtClean="0">
                <a:solidFill>
                  <a:schemeClr val="tx1"/>
                </a:solidFill>
              </a:rPr>
              <a:t>요금부과</a:t>
            </a:r>
            <a:r>
              <a:rPr lang="en-US" altLang="ko-KR" sz="1800" b="1" dirty="0" smtClean="0">
                <a:solidFill>
                  <a:schemeClr val="tx1"/>
                </a:solidFill>
              </a:rPr>
              <a:t>· </a:t>
            </a:r>
            <a:r>
              <a:rPr lang="ko-KR" altLang="en-US" sz="1800" b="1" dirty="0" smtClean="0">
                <a:solidFill>
                  <a:schemeClr val="tx1"/>
                </a:solidFill>
              </a:rPr>
              <a:t>결재 및 고객관리 로컬시스템</a:t>
            </a:r>
            <a:endParaRPr lang="en-US" altLang="ko-KR" sz="1800" b="1" dirty="0" smtClean="0">
              <a:solidFill>
                <a:schemeClr val="tx1"/>
              </a:solidFill>
            </a:endParaRPr>
          </a:p>
        </p:txBody>
      </p:sp>
      <p:pic>
        <p:nvPicPr>
          <p:cNvPr id="3073" name="_x73264224" descr="EMB000009800729"/>
          <p:cNvPicPr>
            <a:picLocks noChangeAspect="1" noChangeArrowheads="1"/>
          </p:cNvPicPr>
          <p:nvPr/>
        </p:nvPicPr>
        <p:blipFill>
          <a:blip r:embed="rId3" cstate="print"/>
          <a:srcRect b="20349"/>
          <a:stretch>
            <a:fillRect/>
          </a:stretch>
        </p:blipFill>
        <p:spPr bwMode="auto">
          <a:xfrm>
            <a:off x="1259633" y="2864500"/>
            <a:ext cx="6363477" cy="37788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543964" y="6356386"/>
            <a:ext cx="2133600" cy="365125"/>
          </a:xfrm>
        </p:spPr>
        <p:txBody>
          <a:bodyPr/>
          <a:lstStyle/>
          <a:p>
            <a:fld id="{D5BBC35B-A44B-4119-B8DA-DE9E3DFADA20}" type="slidenum">
              <a:rPr kumimoji="0" lang="en-US" b="1" smtClean="0">
                <a:solidFill>
                  <a:schemeClr val="tx1"/>
                </a:solidFill>
              </a:rPr>
              <a:pPr/>
              <a:t>7</a:t>
            </a:fld>
            <a:endParaRPr kumimoji="0" lang="en-US" b="1" dirty="0">
              <a:solidFill>
                <a:schemeClr val="tx1"/>
              </a:solidFill>
            </a:endParaRPr>
          </a:p>
        </p:txBody>
      </p:sp>
      <p:sp>
        <p:nvSpPr>
          <p:cNvPr id="8" name="제목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ko-KR" altLang="en-US" sz="3200" spc="-150" dirty="0" smtClean="0"/>
              <a:t>대상기술 정의 </a:t>
            </a:r>
            <a:r>
              <a:rPr lang="en-US" altLang="ko-KR" sz="3200" spc="-150" dirty="0" smtClean="0"/>
              <a:t>- </a:t>
            </a:r>
            <a:r>
              <a:rPr lang="ko-KR" altLang="en-US" sz="3200" spc="-150" dirty="0" err="1" smtClean="0"/>
              <a:t>상호운용성</a:t>
            </a:r>
            <a:endParaRPr lang="ko-KR" altLang="en-US" sz="3200" spc="-150" dirty="0"/>
          </a:p>
        </p:txBody>
      </p:sp>
      <p:sp>
        <p:nvSpPr>
          <p:cNvPr id="24" name="Rectangle 18"/>
          <p:cNvSpPr>
            <a:spLocks noChangeArrowheads="1"/>
          </p:cNvSpPr>
          <p:nvPr/>
        </p:nvSpPr>
        <p:spPr bwMode="auto">
          <a:xfrm>
            <a:off x="446530" y="1104508"/>
            <a:ext cx="7848384" cy="16004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lnSpc>
                <a:spcPct val="130000"/>
              </a:lnSpc>
              <a:buClr>
                <a:srgbClr val="FFFA00"/>
              </a:buClr>
            </a:pPr>
            <a:r>
              <a:rPr lang="ko-KR" altLang="en-US" sz="1600" b="1" dirty="0" smtClean="0">
                <a:solidFill>
                  <a:schemeClr val="tx1"/>
                </a:solidFill>
                <a:latin typeface="+mj-ea"/>
                <a:ea typeface="+mj-ea"/>
              </a:rPr>
              <a:t>  ◈ </a:t>
            </a:r>
            <a:r>
              <a:rPr lang="ko-KR" altLang="en-US" sz="1600" b="1" dirty="0" err="1" smtClean="0">
                <a:solidFill>
                  <a:schemeClr val="tx1"/>
                </a:solidFill>
                <a:latin typeface="+mj-ea"/>
                <a:ea typeface="+mj-ea"/>
              </a:rPr>
              <a:t>상호운용성</a:t>
            </a:r>
            <a:r>
              <a:rPr lang="en-US" altLang="ko-KR" sz="1600" b="1" dirty="0" smtClean="0">
                <a:solidFill>
                  <a:schemeClr val="tx1"/>
                </a:solidFill>
                <a:latin typeface="+mj-ea"/>
                <a:ea typeface="+mj-ea"/>
              </a:rPr>
              <a:t>(Interoperability) : </a:t>
            </a:r>
            <a:r>
              <a:rPr lang="ko-KR" altLang="en-US" sz="1600" b="1" dirty="0" smtClean="0">
                <a:solidFill>
                  <a:schemeClr val="tx1"/>
                </a:solidFill>
                <a:latin typeface="+mj-ea"/>
              </a:rPr>
              <a:t>서로 다른 시스템에 대한 접근이나 성능구현의 </a:t>
            </a:r>
            <a:endParaRPr lang="en-US" altLang="ko-KR" sz="1600" b="1" dirty="0" smtClean="0">
              <a:solidFill>
                <a:schemeClr val="tx1"/>
              </a:solidFill>
              <a:latin typeface="+mj-ea"/>
            </a:endParaRPr>
          </a:p>
          <a:p>
            <a:pPr>
              <a:lnSpc>
                <a:spcPct val="130000"/>
              </a:lnSpc>
              <a:buClr>
                <a:srgbClr val="FFFA00"/>
              </a:buClr>
            </a:pPr>
            <a:r>
              <a:rPr lang="en-US" altLang="ko-KR" sz="1600" b="1" dirty="0" smtClean="0">
                <a:solidFill>
                  <a:schemeClr val="tx1"/>
                </a:solidFill>
                <a:latin typeface="+mj-ea"/>
              </a:rPr>
              <a:t>      </a:t>
            </a:r>
            <a:r>
              <a:rPr lang="ko-KR" altLang="en-US" sz="1600" b="1" dirty="0" smtClean="0">
                <a:solidFill>
                  <a:schemeClr val="tx1"/>
                </a:solidFill>
                <a:latin typeface="+mj-ea"/>
              </a:rPr>
              <a:t>제한 없이 상호작용 또는 기능이 가능하도록 하기 위한 인터페이스가 </a:t>
            </a:r>
            <a:r>
              <a:rPr lang="en-US" altLang="ko-KR" sz="1600" b="1" dirty="0" smtClean="0">
                <a:solidFill>
                  <a:schemeClr val="tx1"/>
                </a:solidFill>
                <a:latin typeface="+mj-ea"/>
              </a:rPr>
              <a:t> </a:t>
            </a:r>
            <a:r>
              <a:rPr lang="ko-KR" altLang="en-US" sz="1600" b="1" dirty="0" smtClean="0">
                <a:solidFill>
                  <a:schemeClr val="tx1"/>
                </a:solidFill>
                <a:latin typeface="+mj-ea"/>
              </a:rPr>
              <a:t>완전히 </a:t>
            </a:r>
            <a:endParaRPr lang="en-US" altLang="ko-KR" sz="1600" b="1" dirty="0" smtClean="0">
              <a:solidFill>
                <a:schemeClr val="tx1"/>
              </a:solidFill>
              <a:latin typeface="+mj-ea"/>
            </a:endParaRPr>
          </a:p>
          <a:p>
            <a:pPr>
              <a:lnSpc>
                <a:spcPct val="130000"/>
              </a:lnSpc>
              <a:buClr>
                <a:srgbClr val="FFFA00"/>
              </a:buClr>
            </a:pPr>
            <a:r>
              <a:rPr lang="en-US" altLang="ko-KR" sz="1600" b="1" smtClean="0">
                <a:solidFill>
                  <a:schemeClr val="tx1"/>
                </a:solidFill>
                <a:latin typeface="+mj-ea"/>
              </a:rPr>
              <a:t>      </a:t>
            </a:r>
            <a:r>
              <a:rPr lang="ko-KR" altLang="en-US" sz="1600" b="1" smtClean="0">
                <a:solidFill>
                  <a:schemeClr val="tx1"/>
                </a:solidFill>
                <a:latin typeface="+mj-ea"/>
              </a:rPr>
              <a:t>공개된 </a:t>
            </a:r>
            <a:r>
              <a:rPr lang="ko-KR" altLang="en-US" sz="1600" b="1" dirty="0" smtClean="0">
                <a:solidFill>
                  <a:schemeClr val="tx1"/>
                </a:solidFill>
                <a:latin typeface="+mj-ea"/>
              </a:rPr>
              <a:t>시스템의 특성</a:t>
            </a:r>
            <a:endParaRPr lang="en-US" altLang="ko-KR" sz="1600" b="1" dirty="0" smtClean="0">
              <a:solidFill>
                <a:schemeClr val="tx1"/>
              </a:solidFill>
              <a:latin typeface="+mj-ea"/>
            </a:endParaRPr>
          </a:p>
          <a:p>
            <a:pPr>
              <a:lnSpc>
                <a:spcPct val="130000"/>
              </a:lnSpc>
              <a:buClr>
                <a:srgbClr val="FFFA00"/>
              </a:buClr>
            </a:pPr>
            <a:r>
              <a:rPr lang="en-US" altLang="ko-KR" sz="1600" b="1" dirty="0" smtClean="0">
                <a:solidFill>
                  <a:schemeClr val="tx1"/>
                </a:solidFill>
                <a:latin typeface="+mj-ea"/>
              </a:rPr>
              <a:t>     - </a:t>
            </a:r>
            <a:r>
              <a:rPr lang="ko-KR" altLang="en-US" sz="1600" b="1" dirty="0" smtClean="0">
                <a:solidFill>
                  <a:srgbClr val="FF0000"/>
                </a:solidFill>
                <a:latin typeface="+mj-ea"/>
              </a:rPr>
              <a:t>기기</a:t>
            </a:r>
            <a:r>
              <a:rPr lang="en-US" altLang="ko-KR" sz="1600" b="1" dirty="0" smtClean="0">
                <a:solidFill>
                  <a:srgbClr val="FF0000"/>
                </a:solidFill>
                <a:latin typeface="+mj-ea"/>
              </a:rPr>
              <a:t>(</a:t>
            </a:r>
            <a:r>
              <a:rPr lang="ko-KR" altLang="en-US" sz="1600" b="1" dirty="0" smtClean="0">
                <a:solidFill>
                  <a:srgbClr val="FF0000"/>
                </a:solidFill>
                <a:latin typeface="+mj-ea"/>
              </a:rPr>
              <a:t>시스템</a:t>
            </a:r>
            <a:r>
              <a:rPr lang="en-US" altLang="ko-KR" sz="1600" b="1" dirty="0" smtClean="0">
                <a:solidFill>
                  <a:srgbClr val="FF0000"/>
                </a:solidFill>
                <a:latin typeface="+mj-ea"/>
              </a:rPr>
              <a:t>)</a:t>
            </a:r>
            <a:r>
              <a:rPr lang="ko-KR" altLang="en-US" sz="1600" b="1" dirty="0" smtClean="0">
                <a:solidFill>
                  <a:srgbClr val="FF0000"/>
                </a:solidFill>
                <a:latin typeface="+mj-ea"/>
              </a:rPr>
              <a:t>간 특정 목적을</a:t>
            </a:r>
            <a:r>
              <a:rPr lang="ko-KR" altLang="en-US" sz="1600" b="1" dirty="0" smtClean="0">
                <a:solidFill>
                  <a:schemeClr val="tx1"/>
                </a:solidFill>
                <a:latin typeface="+mj-ea"/>
              </a:rPr>
              <a:t> </a:t>
            </a:r>
            <a:r>
              <a:rPr lang="ko-KR" altLang="en-US" sz="1600" b="1" dirty="0" smtClean="0">
                <a:solidFill>
                  <a:srgbClr val="FF0000"/>
                </a:solidFill>
                <a:latin typeface="+mj-ea"/>
              </a:rPr>
              <a:t>달성</a:t>
            </a:r>
            <a:r>
              <a:rPr lang="ko-KR" altLang="en-US" sz="1600" b="1" dirty="0" smtClean="0">
                <a:solidFill>
                  <a:schemeClr val="tx1"/>
                </a:solidFill>
                <a:latin typeface="+mj-ea"/>
              </a:rPr>
              <a:t>하기 위하여 </a:t>
            </a:r>
            <a:r>
              <a:rPr lang="ko-KR" altLang="en-US" sz="1600" b="1" dirty="0" smtClean="0">
                <a:solidFill>
                  <a:srgbClr val="FF0000"/>
                </a:solidFill>
                <a:latin typeface="+mj-ea"/>
              </a:rPr>
              <a:t>통신인터페이스</a:t>
            </a:r>
            <a:r>
              <a:rPr lang="ko-KR" altLang="en-US" sz="1600" b="1" dirty="0" smtClean="0">
                <a:solidFill>
                  <a:schemeClr val="tx1"/>
                </a:solidFill>
                <a:latin typeface="+mj-ea"/>
              </a:rPr>
              <a:t>를 통하여 서로간 </a:t>
            </a:r>
            <a:endParaRPr lang="en-US" altLang="ko-KR" sz="1600" b="1" dirty="0" smtClean="0">
              <a:solidFill>
                <a:schemeClr val="tx1"/>
              </a:solidFill>
              <a:latin typeface="+mj-ea"/>
            </a:endParaRPr>
          </a:p>
          <a:p>
            <a:pPr>
              <a:lnSpc>
                <a:spcPct val="130000"/>
              </a:lnSpc>
              <a:buClr>
                <a:srgbClr val="FFFA00"/>
              </a:buClr>
            </a:pPr>
            <a:r>
              <a:rPr lang="en-US" altLang="ko-KR" sz="1600" b="1" dirty="0" smtClean="0">
                <a:solidFill>
                  <a:schemeClr val="tx1"/>
                </a:solidFill>
                <a:latin typeface="+mj-ea"/>
              </a:rPr>
              <a:t>       </a:t>
            </a:r>
            <a:r>
              <a:rPr lang="ko-KR" altLang="en-US" sz="1600" b="1" dirty="0" smtClean="0">
                <a:solidFill>
                  <a:srgbClr val="FF0000"/>
                </a:solidFill>
                <a:latin typeface="+mj-ea"/>
              </a:rPr>
              <a:t>정보</a:t>
            </a:r>
            <a:r>
              <a:rPr lang="en-US" altLang="ko-KR" sz="1600" b="1" dirty="0" smtClean="0">
                <a:solidFill>
                  <a:srgbClr val="FF0000"/>
                </a:solidFill>
                <a:latin typeface="+mj-ea"/>
              </a:rPr>
              <a:t>(</a:t>
            </a:r>
            <a:r>
              <a:rPr lang="ko-KR" altLang="en-US" sz="1600" b="1" dirty="0" smtClean="0">
                <a:solidFill>
                  <a:srgbClr val="FF0000"/>
                </a:solidFill>
                <a:latin typeface="+mj-ea"/>
              </a:rPr>
              <a:t>데이터</a:t>
            </a:r>
            <a:r>
              <a:rPr lang="en-US" altLang="ko-KR" sz="1600" b="1" dirty="0" smtClean="0">
                <a:solidFill>
                  <a:srgbClr val="FF0000"/>
                </a:solidFill>
                <a:latin typeface="+mj-ea"/>
              </a:rPr>
              <a:t>)</a:t>
            </a:r>
            <a:r>
              <a:rPr lang="ko-KR" altLang="en-US" sz="1600" b="1" dirty="0" smtClean="0">
                <a:solidFill>
                  <a:srgbClr val="FF0000"/>
                </a:solidFill>
                <a:latin typeface="+mj-ea"/>
              </a:rPr>
              <a:t>를 원활하게</a:t>
            </a:r>
            <a:r>
              <a:rPr lang="ko-KR" altLang="en-US" sz="1600" b="1" dirty="0" smtClean="0">
                <a:solidFill>
                  <a:schemeClr val="tx1"/>
                </a:solidFill>
                <a:latin typeface="+mj-ea"/>
              </a:rPr>
              <a:t> </a:t>
            </a:r>
            <a:r>
              <a:rPr lang="ko-KR" altLang="en-US" sz="1600" b="1" dirty="0" err="1" smtClean="0">
                <a:solidFill>
                  <a:srgbClr val="FF0000"/>
                </a:solidFill>
                <a:latin typeface="+mj-ea"/>
              </a:rPr>
              <a:t>교환</a:t>
            </a:r>
            <a:r>
              <a:rPr lang="ko-KR" altLang="en-US" sz="1600" b="1" dirty="0" err="1" smtClean="0">
                <a:solidFill>
                  <a:schemeClr val="tx1"/>
                </a:solidFill>
                <a:latin typeface="+mj-ea"/>
              </a:rPr>
              <a:t>하는것을</a:t>
            </a:r>
            <a:r>
              <a:rPr lang="ko-KR" altLang="en-US" sz="1600" b="1" dirty="0" smtClean="0">
                <a:solidFill>
                  <a:schemeClr val="tx1"/>
                </a:solidFill>
                <a:latin typeface="+mj-ea"/>
              </a:rPr>
              <a:t> 말하여</a:t>
            </a:r>
            <a:r>
              <a:rPr lang="en-US" altLang="ko-KR" sz="1600" b="1" dirty="0" smtClean="0">
                <a:solidFill>
                  <a:schemeClr val="tx1"/>
                </a:solidFill>
                <a:latin typeface="+mj-ea"/>
              </a:rPr>
              <a:t>, </a:t>
            </a:r>
            <a:r>
              <a:rPr lang="ko-KR" altLang="en-US" sz="1600" b="1" dirty="0" err="1" smtClean="0">
                <a:solidFill>
                  <a:schemeClr val="tx1"/>
                </a:solidFill>
                <a:latin typeface="+mj-ea"/>
              </a:rPr>
              <a:t>스마트그리드의</a:t>
            </a:r>
            <a:r>
              <a:rPr lang="en-US" altLang="ko-KR" sz="1600" b="1" dirty="0" smtClean="0">
                <a:solidFill>
                  <a:schemeClr val="tx1"/>
                </a:solidFill>
                <a:latin typeface="+mj-ea"/>
              </a:rPr>
              <a:t> </a:t>
            </a:r>
            <a:r>
              <a:rPr lang="ko-KR" altLang="en-US" sz="1600" b="1" dirty="0" smtClean="0">
                <a:solidFill>
                  <a:schemeClr val="tx1"/>
                </a:solidFill>
                <a:latin typeface="+mj-ea"/>
              </a:rPr>
              <a:t>핵심기술</a:t>
            </a:r>
            <a:endParaRPr lang="en-US" altLang="ko-KR" sz="1600" b="1" dirty="0" smtClean="0">
              <a:solidFill>
                <a:schemeClr val="tx1"/>
              </a:solidFill>
              <a:latin typeface="+mj-ea"/>
            </a:endParaRPr>
          </a:p>
        </p:txBody>
      </p:sp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3725" y="2715207"/>
            <a:ext cx="6560684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b="1" smtClean="0">
                <a:solidFill>
                  <a:schemeClr val="tx1"/>
                </a:solidFill>
              </a:rPr>
              <a:pPr/>
              <a:t>8</a:t>
            </a:fld>
            <a:endParaRPr kumimoji="0" lang="en-US" b="1" dirty="0">
              <a:solidFill>
                <a:schemeClr val="tx1"/>
              </a:solidFill>
            </a:endParaRPr>
          </a:p>
        </p:txBody>
      </p:sp>
      <p:sp>
        <p:nvSpPr>
          <p:cNvPr id="8" name="제목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ko-KR" altLang="en-US" sz="3200" spc="-150" dirty="0" smtClean="0">
                <a:latin typeface="+mn-ea"/>
                <a:ea typeface="+mn-ea"/>
              </a:rPr>
              <a:t>대상기술 정의 </a:t>
            </a:r>
            <a:r>
              <a:rPr lang="en-US" altLang="ko-KR" sz="3200" spc="-150" dirty="0" smtClean="0">
                <a:latin typeface="+mn-ea"/>
                <a:ea typeface="+mn-ea"/>
              </a:rPr>
              <a:t>– </a:t>
            </a:r>
            <a:r>
              <a:rPr lang="ko-KR" altLang="en-US" sz="3200" spc="-150" dirty="0" smtClean="0">
                <a:latin typeface="+mn-ea"/>
                <a:ea typeface="+mn-ea"/>
              </a:rPr>
              <a:t>시험인증시스템 구축</a:t>
            </a:r>
            <a:endParaRPr lang="ko-KR" altLang="en-US" sz="3200" spc="-150" dirty="0">
              <a:latin typeface="+mn-ea"/>
              <a:ea typeface="+mn-e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5619" y="1159112"/>
            <a:ext cx="8012599" cy="4487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lnSpc>
                <a:spcPct val="120000"/>
              </a:lnSpc>
            </a:pPr>
            <a:r>
              <a:rPr lang="ko-KR" altLang="en-US" sz="1800" b="1" dirty="0" smtClean="0">
                <a:solidFill>
                  <a:schemeClr val="tx1"/>
                </a:solidFill>
              </a:rPr>
              <a:t>□  시험인증</a:t>
            </a:r>
            <a:r>
              <a:rPr lang="en-US" altLang="ko-KR" sz="1800" b="1" dirty="0" smtClean="0">
                <a:solidFill>
                  <a:schemeClr val="tx1"/>
                </a:solidFill>
                <a:sym typeface="Wingdings" pitchFamily="2" charset="2"/>
              </a:rPr>
              <a:t> (</a:t>
            </a:r>
            <a:r>
              <a:rPr lang="ko-KR" altLang="en-US" sz="1800" b="1" dirty="0" smtClean="0">
                <a:solidFill>
                  <a:schemeClr val="tx1"/>
                </a:solidFill>
                <a:sym typeface="Wingdings" pitchFamily="2" charset="2"/>
              </a:rPr>
              <a:t>적합성평가 </a:t>
            </a:r>
            <a:r>
              <a:rPr lang="en-US" altLang="ko-KR" sz="1800" b="1" dirty="0" smtClean="0">
                <a:solidFill>
                  <a:schemeClr val="tx1"/>
                </a:solidFill>
                <a:sym typeface="Wingdings" pitchFamily="2" charset="2"/>
              </a:rPr>
              <a:t>: Conformity</a:t>
            </a:r>
            <a:r>
              <a:rPr lang="ko-KR" altLang="en-US" sz="1800" b="1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US" altLang="ko-KR" sz="1800" b="1" dirty="0" smtClean="0">
                <a:solidFill>
                  <a:schemeClr val="tx1"/>
                </a:solidFill>
                <a:sym typeface="Wingdings" pitchFamily="2" charset="2"/>
              </a:rPr>
              <a:t>Assessment)</a:t>
            </a:r>
            <a:endParaRPr lang="en-US" altLang="ko-KR" sz="1800" b="1" dirty="0" smtClean="0">
              <a:solidFill>
                <a:schemeClr val="tx1"/>
              </a:solidFill>
            </a:endParaRPr>
          </a:p>
          <a:p>
            <a:pPr marL="0" lvl="1">
              <a:lnSpc>
                <a:spcPct val="120000"/>
              </a:lnSpc>
            </a:pPr>
            <a:endParaRPr lang="en-US" altLang="ko-KR" sz="400" b="1" dirty="0" smtClean="0">
              <a:solidFill>
                <a:schemeClr val="tx1"/>
              </a:solidFill>
              <a:sym typeface="Wingdings" pitchFamily="2" charset="2"/>
            </a:endParaRPr>
          </a:p>
          <a:p>
            <a:pPr marL="0" lvl="1">
              <a:lnSpc>
                <a:spcPct val="120000"/>
              </a:lnSpc>
            </a:pPr>
            <a:r>
              <a:rPr lang="en-US" altLang="ko-KR" sz="1800" b="1" dirty="0" smtClean="0">
                <a:solidFill>
                  <a:schemeClr val="tx1"/>
                </a:solidFill>
                <a:sym typeface="Wingdings" pitchFamily="2" charset="2"/>
              </a:rPr>
              <a:t>      </a:t>
            </a:r>
            <a:r>
              <a:rPr lang="ko-KR" altLang="en-US" sz="1800" b="1" u="sng" dirty="0" smtClean="0">
                <a:solidFill>
                  <a:schemeClr val="tx1"/>
                </a:solidFill>
                <a:sym typeface="Wingdings" pitchFamily="2" charset="2"/>
              </a:rPr>
              <a:t>제품</a:t>
            </a:r>
            <a:r>
              <a:rPr lang="en-US" altLang="ko-KR" sz="1800" b="1" u="sng" dirty="0" smtClean="0">
                <a:solidFill>
                  <a:schemeClr val="tx1"/>
                </a:solidFill>
                <a:sym typeface="Wingdings" pitchFamily="2" charset="2"/>
              </a:rPr>
              <a:t>, </a:t>
            </a:r>
            <a:r>
              <a:rPr lang="ko-KR" altLang="en-US" sz="1800" b="1" u="sng" dirty="0" smtClean="0">
                <a:solidFill>
                  <a:schemeClr val="tx1"/>
                </a:solidFill>
                <a:sym typeface="Wingdings" pitchFamily="2" charset="2"/>
              </a:rPr>
              <a:t>공정</a:t>
            </a:r>
            <a:r>
              <a:rPr lang="en-US" altLang="ko-KR" sz="1800" b="1" u="sng" dirty="0" smtClean="0">
                <a:solidFill>
                  <a:schemeClr val="tx1"/>
                </a:solidFill>
                <a:sym typeface="Wingdings" pitchFamily="2" charset="2"/>
              </a:rPr>
              <a:t>, </a:t>
            </a:r>
            <a:r>
              <a:rPr lang="ko-KR" altLang="en-US" sz="1800" b="1" u="sng" dirty="0" smtClean="0">
                <a:solidFill>
                  <a:schemeClr val="tx1"/>
                </a:solidFill>
                <a:sym typeface="Wingdings" pitchFamily="2" charset="2"/>
              </a:rPr>
              <a:t>시스템</a:t>
            </a:r>
            <a:r>
              <a:rPr lang="en-US" altLang="ko-KR" sz="1800" b="1" u="sng" dirty="0" smtClean="0">
                <a:solidFill>
                  <a:schemeClr val="tx1"/>
                </a:solidFill>
                <a:sym typeface="Wingdings" pitchFamily="2" charset="2"/>
              </a:rPr>
              <a:t>, </a:t>
            </a:r>
            <a:r>
              <a:rPr lang="ko-KR" altLang="en-US" sz="1800" b="1" u="sng" dirty="0" smtClean="0">
                <a:solidFill>
                  <a:schemeClr val="tx1"/>
                </a:solidFill>
                <a:sym typeface="Wingdings" pitchFamily="2" charset="2"/>
              </a:rPr>
              <a:t>개인 또는 법인에 </a:t>
            </a:r>
            <a:r>
              <a:rPr lang="ko-KR" altLang="en-US" sz="1800" b="1" dirty="0" smtClean="0">
                <a:solidFill>
                  <a:schemeClr val="tx1"/>
                </a:solidFill>
                <a:sym typeface="Wingdings" pitchFamily="2" charset="2"/>
              </a:rPr>
              <a:t>관하여 </a:t>
            </a:r>
            <a:r>
              <a:rPr lang="ko-KR" altLang="en-US" sz="1800" b="1" u="sng" dirty="0" smtClean="0">
                <a:solidFill>
                  <a:schemeClr val="tx1"/>
                </a:solidFill>
                <a:sym typeface="Wingdings" pitchFamily="2" charset="2"/>
              </a:rPr>
              <a:t>규정된 요건</a:t>
            </a:r>
            <a:r>
              <a:rPr lang="ko-KR" altLang="en-US" sz="1800" b="1" dirty="0" smtClean="0">
                <a:solidFill>
                  <a:schemeClr val="tx1"/>
                </a:solidFill>
                <a:sym typeface="Wingdings" pitchFamily="2" charset="2"/>
              </a:rPr>
              <a:t>에</a:t>
            </a:r>
            <a:r>
              <a:rPr lang="ko-KR" altLang="en-US" sz="1800" b="1" spc="-100" dirty="0" smtClean="0">
                <a:solidFill>
                  <a:schemeClr val="tx1"/>
                </a:solidFill>
                <a:sym typeface="Wingdings" pitchFamily="2" charset="2"/>
              </a:rPr>
              <a:t>  적합하다는</a:t>
            </a:r>
            <a:endParaRPr lang="en-US" altLang="ko-KR" sz="1800" b="1" spc="-100" dirty="0" smtClean="0">
              <a:solidFill>
                <a:schemeClr val="tx1"/>
              </a:solidFill>
              <a:sym typeface="Wingdings" pitchFamily="2" charset="2"/>
            </a:endParaRPr>
          </a:p>
          <a:p>
            <a:pPr marL="0" lvl="1">
              <a:lnSpc>
                <a:spcPct val="120000"/>
              </a:lnSpc>
            </a:pPr>
            <a:r>
              <a:rPr lang="en-US" altLang="ko-KR" sz="1800" b="1" spc="-100" dirty="0" smtClean="0">
                <a:solidFill>
                  <a:schemeClr val="tx1"/>
                </a:solidFill>
                <a:sym typeface="Wingdings" pitchFamily="2" charset="2"/>
              </a:rPr>
              <a:t>       </a:t>
            </a:r>
            <a:r>
              <a:rPr lang="ko-KR" altLang="en-US" sz="1800" b="1" spc="-100" dirty="0" smtClean="0">
                <a:solidFill>
                  <a:schemeClr val="tx1"/>
                </a:solidFill>
                <a:sym typeface="Wingdings" pitchFamily="2" charset="2"/>
              </a:rPr>
              <a:t>것을 </a:t>
            </a:r>
            <a:r>
              <a:rPr lang="en-US" altLang="ko-KR" sz="1800" b="1" spc="-100" dirty="0" smtClean="0">
                <a:solidFill>
                  <a:schemeClr val="tx1"/>
                </a:solidFill>
                <a:sym typeface="Wingdings" pitchFamily="2" charset="2"/>
              </a:rPr>
              <a:t>(</a:t>
            </a:r>
            <a:r>
              <a:rPr lang="ko-KR" altLang="en-US" sz="1800" b="1" spc="-100" dirty="0" smtClean="0">
                <a:solidFill>
                  <a:schemeClr val="tx1"/>
                </a:solidFill>
                <a:sym typeface="Wingdings" pitchFamily="2" charset="2"/>
              </a:rPr>
              <a:t>자격을 갖춘</a:t>
            </a:r>
            <a:r>
              <a:rPr lang="en-US" altLang="ko-KR" sz="1800" b="1" spc="-100" dirty="0" smtClean="0">
                <a:solidFill>
                  <a:schemeClr val="tx1"/>
                </a:solidFill>
                <a:sym typeface="Wingdings" pitchFamily="2" charset="2"/>
              </a:rPr>
              <a:t>)</a:t>
            </a:r>
            <a:r>
              <a:rPr lang="ko-KR" altLang="en-US" sz="1800" b="1" spc="-100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ko-KR" altLang="en-US" sz="1800" b="1" u="sng" spc="-100" dirty="0" smtClean="0">
                <a:solidFill>
                  <a:schemeClr val="tx1"/>
                </a:solidFill>
                <a:sym typeface="Wingdings" pitchFamily="2" charset="2"/>
              </a:rPr>
              <a:t>제</a:t>
            </a:r>
            <a:r>
              <a:rPr lang="en-US" altLang="ko-KR" sz="1800" b="1" u="sng" spc="-100" dirty="0" smtClean="0">
                <a:solidFill>
                  <a:schemeClr val="tx1"/>
                </a:solidFill>
                <a:sym typeface="Wingdings" pitchFamily="2" charset="2"/>
              </a:rPr>
              <a:t>3</a:t>
            </a:r>
            <a:r>
              <a:rPr lang="ko-KR" altLang="en-US" sz="1800" b="1" u="sng" spc="-100" dirty="0" smtClean="0">
                <a:solidFill>
                  <a:schemeClr val="tx1"/>
                </a:solidFill>
                <a:sym typeface="Wingdings" pitchFamily="2" charset="2"/>
              </a:rPr>
              <a:t>자</a:t>
            </a:r>
            <a:r>
              <a:rPr lang="ko-KR" altLang="en-US" sz="1800" b="1" spc="-100" dirty="0" smtClean="0">
                <a:solidFill>
                  <a:schemeClr val="tx1"/>
                </a:solidFill>
                <a:sym typeface="Wingdings" pitchFamily="2" charset="2"/>
              </a:rPr>
              <a:t>가 </a:t>
            </a:r>
            <a:r>
              <a:rPr lang="en-US" altLang="ko-KR" sz="1800" b="1" spc="-100" dirty="0" smtClean="0">
                <a:solidFill>
                  <a:schemeClr val="tx1"/>
                </a:solidFill>
                <a:sym typeface="Wingdings" pitchFamily="2" charset="2"/>
              </a:rPr>
              <a:t>(</a:t>
            </a:r>
            <a:r>
              <a:rPr lang="ko-KR" altLang="en-US" sz="1800" b="1" spc="-100" dirty="0" smtClean="0">
                <a:solidFill>
                  <a:schemeClr val="tx1"/>
                </a:solidFill>
                <a:sym typeface="Wingdings" pitchFamily="2" charset="2"/>
              </a:rPr>
              <a:t>시험</a:t>
            </a:r>
            <a:r>
              <a:rPr lang="en-US" altLang="ko-KR" sz="1800" b="1" spc="-100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ko-KR" altLang="en-US" sz="1800" b="1" spc="-100" dirty="0" smtClean="0">
                <a:solidFill>
                  <a:schemeClr val="tx1"/>
                </a:solidFill>
                <a:sym typeface="Wingdings" pitchFamily="2" charset="2"/>
              </a:rPr>
              <a:t>및 검사를 통하여</a:t>
            </a:r>
            <a:r>
              <a:rPr lang="en-US" altLang="ko-KR" sz="1800" b="1" spc="-100" dirty="0" smtClean="0">
                <a:solidFill>
                  <a:schemeClr val="tx1"/>
                </a:solidFill>
                <a:sym typeface="Wingdings" pitchFamily="2" charset="2"/>
              </a:rPr>
              <a:t>)</a:t>
            </a:r>
            <a:r>
              <a:rPr lang="ko-KR" altLang="en-US" sz="1800" b="1" spc="-100" dirty="0" smtClean="0">
                <a:solidFill>
                  <a:schemeClr val="tx1"/>
                </a:solidFill>
                <a:sym typeface="Wingdings" pitchFamily="2" charset="2"/>
              </a:rPr>
              <a:t> 증명하는 행위</a:t>
            </a:r>
            <a:r>
              <a:rPr lang="en-US" altLang="ko-KR" sz="1800" b="1" spc="-100" dirty="0" smtClean="0">
                <a:solidFill>
                  <a:schemeClr val="tx1"/>
                </a:solidFill>
                <a:sym typeface="Wingdings" pitchFamily="2" charset="2"/>
              </a:rPr>
              <a:t>.</a:t>
            </a:r>
          </a:p>
          <a:p>
            <a:pPr marL="0" lvl="1" algn="r">
              <a:lnSpc>
                <a:spcPct val="120000"/>
              </a:lnSpc>
            </a:pPr>
            <a:r>
              <a:rPr lang="en-US" altLang="ko-KR" sz="1800" b="1" dirty="0" smtClean="0">
                <a:solidFill>
                  <a:schemeClr val="tx1"/>
                </a:solidFill>
                <a:sym typeface="Wingdings" pitchFamily="2" charset="2"/>
              </a:rPr>
              <a:t>       [</a:t>
            </a:r>
            <a:r>
              <a:rPr lang="en-US" altLang="ko-KR" sz="1800" b="1" dirty="0" smtClean="0">
                <a:solidFill>
                  <a:schemeClr val="tx1"/>
                </a:solidFill>
              </a:rPr>
              <a:t>ISO/IEC Guide 17000]</a:t>
            </a:r>
          </a:p>
          <a:p>
            <a:pPr>
              <a:lnSpc>
                <a:spcPct val="120000"/>
              </a:lnSpc>
            </a:pPr>
            <a:r>
              <a:rPr lang="ko-KR" altLang="en-US" sz="1800" b="1" dirty="0" smtClean="0">
                <a:solidFill>
                  <a:schemeClr val="tx1"/>
                </a:solidFill>
              </a:rPr>
              <a:t>□  인증의 </a:t>
            </a:r>
            <a:r>
              <a:rPr lang="en-US" altLang="ko-KR" sz="1800" b="1" dirty="0" smtClean="0">
                <a:solidFill>
                  <a:schemeClr val="tx1"/>
                </a:solidFill>
              </a:rPr>
              <a:t>3</a:t>
            </a:r>
            <a:r>
              <a:rPr lang="ko-KR" altLang="en-US" sz="1800" b="1" dirty="0" smtClean="0">
                <a:solidFill>
                  <a:schemeClr val="tx1"/>
                </a:solidFill>
              </a:rPr>
              <a:t>요소 </a:t>
            </a:r>
            <a:r>
              <a:rPr lang="en-US" altLang="ko-KR" sz="1800" b="1" dirty="0" smtClean="0">
                <a:solidFill>
                  <a:schemeClr val="tx1"/>
                </a:solidFill>
              </a:rPr>
              <a:t>: </a:t>
            </a:r>
            <a:r>
              <a:rPr lang="ko-KR" altLang="en-US" sz="1800" b="1" dirty="0" smtClean="0">
                <a:solidFill>
                  <a:schemeClr val="tx1"/>
                </a:solidFill>
              </a:rPr>
              <a:t>제품</a:t>
            </a:r>
            <a:r>
              <a:rPr lang="en-US" altLang="ko-KR" sz="1800" b="1" dirty="0" smtClean="0">
                <a:solidFill>
                  <a:schemeClr val="tx1"/>
                </a:solidFill>
              </a:rPr>
              <a:t>, </a:t>
            </a:r>
            <a:r>
              <a:rPr lang="ko-KR" altLang="en-US" sz="1800" b="1" dirty="0" smtClean="0">
                <a:solidFill>
                  <a:schemeClr val="tx1"/>
                </a:solidFill>
              </a:rPr>
              <a:t>표준</a:t>
            </a:r>
            <a:r>
              <a:rPr lang="en-US" altLang="ko-KR" sz="1800" b="1" dirty="0" smtClean="0">
                <a:solidFill>
                  <a:schemeClr val="tx1"/>
                </a:solidFill>
              </a:rPr>
              <a:t>, </a:t>
            </a:r>
            <a:r>
              <a:rPr lang="ko-KR" altLang="en-US" sz="1800" b="1" dirty="0" smtClean="0">
                <a:solidFill>
                  <a:schemeClr val="tx1"/>
                </a:solidFill>
              </a:rPr>
              <a:t>평가기관</a:t>
            </a:r>
            <a:endParaRPr lang="en-US" altLang="ko-KR" sz="1800" b="1" dirty="0" smtClean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endParaRPr lang="en-US" altLang="ko-KR" sz="1800" b="1" dirty="0" smtClean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endParaRPr lang="en-US" altLang="ko-KR" sz="1800" b="1" dirty="0" smtClean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endParaRPr lang="en-US" altLang="ko-KR" sz="1800" b="1" dirty="0" smtClean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endParaRPr lang="en-US" altLang="ko-KR" sz="1800" b="1" dirty="0" smtClean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endParaRPr lang="en-US" altLang="ko-KR" sz="1800" b="1" dirty="0" smtClean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endParaRPr lang="en-US" altLang="ko-KR" sz="1800" b="1" dirty="0" smtClean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endParaRPr lang="en-US" altLang="ko-KR" sz="1800" b="1" dirty="0" smtClean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r>
              <a:rPr lang="ko-KR" altLang="en-US" sz="1800" b="1" dirty="0" smtClean="0">
                <a:solidFill>
                  <a:schemeClr val="tx1"/>
                </a:solidFill>
              </a:rPr>
              <a:t>□  시험인프라 구축 단계</a:t>
            </a:r>
            <a:endParaRPr lang="en-US" altLang="ko-KR" sz="1000" b="1" dirty="0" smtClean="0">
              <a:solidFill>
                <a:schemeClr val="tx1"/>
              </a:solidFill>
            </a:endParaRPr>
          </a:p>
        </p:txBody>
      </p:sp>
      <p:pic>
        <p:nvPicPr>
          <p:cNvPr id="11" name="Picture 19" descr="적합성평가의 3요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5659" y="3032059"/>
            <a:ext cx="4306765" cy="1997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표 11"/>
          <p:cNvGraphicFramePr>
            <a:graphicFrameLocks noGrp="1"/>
          </p:cNvGraphicFramePr>
          <p:nvPr/>
        </p:nvGraphicFramePr>
        <p:xfrm>
          <a:off x="6250401" y="2870299"/>
          <a:ext cx="1892381" cy="2094153"/>
        </p:xfrm>
        <a:graphic>
          <a:graphicData uri="http://schemas.openxmlformats.org/drawingml/2006/table">
            <a:tbl>
              <a:tblPr/>
              <a:tblGrid>
                <a:gridCol w="1892381"/>
              </a:tblGrid>
              <a:tr h="29954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Guide 17000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61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Guide 65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043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Guide 17011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954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Guide 17025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625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Guide 17050-1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625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            - 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625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            - 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표 6"/>
          <p:cNvGraphicFramePr>
            <a:graphicFrameLocks noGrp="1"/>
          </p:cNvGraphicFramePr>
          <p:nvPr/>
        </p:nvGraphicFramePr>
        <p:xfrm>
          <a:off x="822031" y="5696141"/>
          <a:ext cx="7404175" cy="653542"/>
        </p:xfrm>
        <a:graphic>
          <a:graphicData uri="http://schemas.openxmlformats.org/drawingml/2006/table">
            <a:tbl>
              <a:tblPr/>
              <a:tblGrid>
                <a:gridCol w="1052945"/>
                <a:gridCol w="369455"/>
                <a:gridCol w="1043702"/>
                <a:gridCol w="341746"/>
                <a:gridCol w="1348509"/>
                <a:gridCol w="332509"/>
                <a:gridCol w="1339273"/>
                <a:gridCol w="397163"/>
                <a:gridCol w="1178873"/>
              </a:tblGrid>
              <a:tr h="6535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dirty="0" smtClean="0">
                          <a:solidFill>
                            <a:srgbClr val="000000"/>
                          </a:solidFill>
                          <a:latin typeface="HY헤드라인M"/>
                        </a:rPr>
                        <a:t>표준개발</a:t>
                      </a:r>
                      <a:endParaRPr lang="en-US" altLang="ko-KR" sz="1500" b="1" dirty="0" smtClean="0">
                        <a:solidFill>
                          <a:srgbClr val="000000"/>
                        </a:solidFill>
                        <a:latin typeface="HY헤드라인M"/>
                      </a:endParaRPr>
                    </a:p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500" b="1" dirty="0" smtClean="0">
                          <a:solidFill>
                            <a:srgbClr val="000000"/>
                          </a:solidFill>
                          <a:latin typeface="HY헤드라인M"/>
                        </a:rPr>
                        <a:t>(</a:t>
                      </a:r>
                      <a:r>
                        <a:rPr lang="ko-KR" altLang="en-US" sz="1500" b="1" dirty="0" smtClean="0">
                          <a:solidFill>
                            <a:srgbClr val="000000"/>
                          </a:solidFill>
                          <a:latin typeface="HY헤드라인M"/>
                        </a:rPr>
                        <a:t>제정</a:t>
                      </a:r>
                      <a:r>
                        <a:rPr lang="en-US" altLang="ko-KR" sz="1500" b="1" dirty="0" smtClean="0">
                          <a:solidFill>
                            <a:srgbClr val="000000"/>
                          </a:solidFill>
                          <a:latin typeface="HY헤드라인M"/>
                        </a:rPr>
                        <a:t>)</a:t>
                      </a:r>
                      <a:endParaRPr lang="ko-KR" altLang="en-US" sz="1500" b="1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500" b="1" dirty="0" smtClean="0">
                          <a:solidFill>
                            <a:srgbClr val="000000"/>
                          </a:solidFill>
                          <a:latin typeface="HY헤드라인M"/>
                        </a:rPr>
                        <a:t>→</a:t>
                      </a:r>
                      <a:endParaRPr lang="ko-KR" altLang="en-US" sz="1500" b="1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dirty="0" smtClean="0">
                          <a:solidFill>
                            <a:srgbClr val="000000"/>
                          </a:solidFill>
                          <a:latin typeface="HY헤드라인M"/>
                        </a:rPr>
                        <a:t>시험설비 </a:t>
                      </a:r>
                      <a:endParaRPr lang="en-US" altLang="ko-KR" sz="1500" b="1" dirty="0" smtClean="0">
                        <a:solidFill>
                          <a:srgbClr val="000000"/>
                        </a:solidFill>
                        <a:latin typeface="HY헤드라인M"/>
                      </a:endParaRPr>
                    </a:p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dirty="0" smtClean="0">
                          <a:solidFill>
                            <a:srgbClr val="000000"/>
                          </a:solidFill>
                          <a:latin typeface="HY헤드라인M"/>
                        </a:rPr>
                        <a:t>구축</a:t>
                      </a:r>
                      <a:endParaRPr lang="ko-KR" altLang="en-US" sz="1500" b="1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dirty="0">
                          <a:solidFill>
                            <a:srgbClr val="000000"/>
                          </a:solidFill>
                          <a:latin typeface="HY헤드라인M"/>
                        </a:rPr>
                        <a:t>→</a:t>
                      </a:r>
                      <a:endParaRPr lang="ko-KR" altLang="en-US" sz="1500" b="1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spc="-150" dirty="0">
                          <a:solidFill>
                            <a:srgbClr val="000000"/>
                          </a:solidFill>
                          <a:latin typeface="HY헤드라인M"/>
                        </a:rPr>
                        <a:t>시험</a:t>
                      </a:r>
                      <a:r>
                        <a:rPr lang="en-US" altLang="ko-KR" sz="1500" b="1" spc="-150" dirty="0">
                          <a:solidFill>
                            <a:srgbClr val="000000"/>
                          </a:solidFill>
                          <a:latin typeface="HY헤드라인M"/>
                        </a:rPr>
                        <a:t>·</a:t>
                      </a:r>
                      <a:r>
                        <a:rPr lang="ko-KR" altLang="en-US" sz="1500" b="1" spc="-150" dirty="0">
                          <a:solidFill>
                            <a:srgbClr val="000000"/>
                          </a:solidFill>
                          <a:latin typeface="HY헤드라인M"/>
                        </a:rPr>
                        <a:t>인증능력 </a:t>
                      </a:r>
                      <a:endParaRPr lang="en-US" altLang="ko-KR" sz="1500" b="1" spc="-150" dirty="0" smtClean="0">
                        <a:solidFill>
                          <a:srgbClr val="000000"/>
                        </a:solidFill>
                        <a:latin typeface="HY헤드라인M"/>
                      </a:endParaRPr>
                    </a:p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spc="-150" dirty="0" smtClean="0">
                          <a:solidFill>
                            <a:srgbClr val="000000"/>
                          </a:solidFill>
                          <a:latin typeface="HY헤드라인M"/>
                        </a:rPr>
                        <a:t>확보</a:t>
                      </a:r>
                      <a:endParaRPr lang="ko-KR" altLang="en-US" sz="1500" b="1" spc="-15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dirty="0">
                          <a:solidFill>
                            <a:srgbClr val="000000"/>
                          </a:solidFill>
                          <a:latin typeface="HY헤드라인M"/>
                        </a:rPr>
                        <a:t>→</a:t>
                      </a:r>
                      <a:endParaRPr lang="ko-KR" altLang="en-US" sz="1500" b="1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spc="-150" dirty="0">
                          <a:solidFill>
                            <a:srgbClr val="000000"/>
                          </a:solidFill>
                          <a:latin typeface="HY헤드라인M"/>
                        </a:rPr>
                        <a:t>시험</a:t>
                      </a:r>
                      <a:r>
                        <a:rPr lang="en-US" altLang="ko-KR" sz="1500" b="1" spc="-150" dirty="0">
                          <a:solidFill>
                            <a:srgbClr val="000000"/>
                          </a:solidFill>
                          <a:latin typeface="HY헤드라인M"/>
                        </a:rPr>
                        <a:t>·</a:t>
                      </a:r>
                      <a:r>
                        <a:rPr lang="ko-KR" altLang="en-US" sz="1500" b="1" spc="-150" dirty="0" smtClean="0">
                          <a:solidFill>
                            <a:srgbClr val="000000"/>
                          </a:solidFill>
                          <a:latin typeface="HY헤드라인M"/>
                        </a:rPr>
                        <a:t>인증기관</a:t>
                      </a:r>
                      <a:endParaRPr lang="en-US" altLang="ko-KR" sz="1500" b="1" spc="-150" dirty="0" smtClean="0">
                        <a:solidFill>
                          <a:srgbClr val="000000"/>
                        </a:solidFill>
                        <a:latin typeface="HY헤드라인M"/>
                      </a:endParaRPr>
                    </a:p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dirty="0" smtClean="0">
                          <a:solidFill>
                            <a:srgbClr val="000000"/>
                          </a:solidFill>
                          <a:latin typeface="HY헤드라인M"/>
                        </a:rPr>
                        <a:t>지정</a:t>
                      </a:r>
                      <a:endParaRPr lang="ko-KR" altLang="en-US" sz="1500" b="1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dirty="0">
                          <a:solidFill>
                            <a:srgbClr val="000000"/>
                          </a:solidFill>
                          <a:latin typeface="HY헤드라인M"/>
                        </a:rPr>
                        <a:t>→</a:t>
                      </a:r>
                      <a:endParaRPr lang="ko-KR" altLang="en-US" sz="1500" b="1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spc="-150" dirty="0">
                          <a:solidFill>
                            <a:srgbClr val="000000"/>
                          </a:solidFill>
                          <a:latin typeface="HY헤드라인M"/>
                        </a:rPr>
                        <a:t>시험</a:t>
                      </a:r>
                      <a:r>
                        <a:rPr lang="en-US" altLang="ko-KR" sz="1500" b="1" spc="-150" dirty="0">
                          <a:solidFill>
                            <a:srgbClr val="000000"/>
                          </a:solidFill>
                          <a:latin typeface="HY헤드라인M"/>
                        </a:rPr>
                        <a:t>·</a:t>
                      </a:r>
                      <a:r>
                        <a:rPr lang="ko-KR" altLang="en-US" sz="1500" b="1" spc="-150" dirty="0" smtClean="0">
                          <a:solidFill>
                            <a:srgbClr val="000000"/>
                          </a:solidFill>
                          <a:latin typeface="HY헤드라인M"/>
                        </a:rPr>
                        <a:t>인증</a:t>
                      </a:r>
                      <a:endParaRPr lang="en-US" altLang="ko-KR" sz="1500" b="1" spc="-150" dirty="0" smtClean="0">
                        <a:solidFill>
                          <a:srgbClr val="000000"/>
                        </a:solidFill>
                        <a:latin typeface="HY헤드라인M"/>
                      </a:endParaRPr>
                    </a:p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spc="-150" dirty="0" smtClean="0">
                          <a:solidFill>
                            <a:srgbClr val="000000"/>
                          </a:solidFill>
                          <a:latin typeface="HY헤드라인M"/>
                        </a:rPr>
                        <a:t>서비스 제공</a:t>
                      </a:r>
                      <a:endParaRPr lang="ko-KR" altLang="en-US" sz="1500" b="1" spc="-15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3" descr="0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9563" y="1579568"/>
            <a:ext cx="8408987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utoShape 21"/>
          <p:cNvSpPr>
            <a:spLocks noChangeArrowheads="1"/>
          </p:cNvSpPr>
          <p:nvPr/>
        </p:nvSpPr>
        <p:spPr bwMode="auto">
          <a:xfrm>
            <a:off x="1772811" y="3171847"/>
            <a:ext cx="6000750" cy="504825"/>
          </a:xfrm>
          <a:prstGeom prst="roundRect">
            <a:avLst>
              <a:gd name="adj" fmla="val 16667"/>
            </a:avLst>
          </a:prstGeom>
          <a:noFill/>
          <a:ln w="6350" algn="ctr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altLang="ko-KR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2.  </a:t>
            </a:r>
            <a:r>
              <a:rPr lang="ko-KR" altLang="en-US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과제 필요성</a:t>
            </a:r>
            <a:endParaRPr lang="ko-KR" altLang="en-US" dirty="0">
              <a:solidFill>
                <a:srgbClr val="00103E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7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553200" y="6356386"/>
            <a:ext cx="2133600" cy="365125"/>
          </a:xfrm>
        </p:spPr>
        <p:txBody>
          <a:bodyPr/>
          <a:lstStyle/>
          <a:p>
            <a:fld id="{D5BBC35B-A44B-4119-B8DA-DE9E3DFADA20}" type="slidenum">
              <a:rPr kumimoji="0" lang="en-US" b="1" smtClean="0">
                <a:solidFill>
                  <a:schemeClr val="tx1"/>
                </a:solidFill>
              </a:rPr>
              <a:pPr/>
              <a:t>9</a:t>
            </a:fld>
            <a:endParaRPr kumimoji="0" lang="en-US" b="1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3841</TotalTime>
  <Words>3181</Words>
  <Application>Microsoft Office PowerPoint</Application>
  <PresentationFormat>On-screen Show (4:3)</PresentationFormat>
  <Paragraphs>1120</Paragraphs>
  <Slides>46</Slides>
  <Notes>43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46</vt:i4>
      </vt:variant>
    </vt:vector>
  </HeadingPairs>
  <TitlesOfParts>
    <vt:vector size="48" baseType="lpstr">
      <vt:lpstr>1_Office 테마</vt:lpstr>
      <vt:lpstr>2_Office 테마</vt:lpstr>
      <vt:lpstr>PowerPoint Presentation</vt:lpstr>
      <vt:lpstr>목    차</vt:lpstr>
      <vt:lpstr>PowerPoint Presentation</vt:lpstr>
      <vt:lpstr>과제개요</vt:lpstr>
      <vt:lpstr>주관기관 현황</vt:lpstr>
      <vt:lpstr>대상기술 정의 – 전기차 충전인프라</vt:lpstr>
      <vt:lpstr>대상기술 정의 - 상호운용성</vt:lpstr>
      <vt:lpstr>대상기술 정의 – 시험인증시스템 구축</vt:lpstr>
      <vt:lpstr>PowerPoint Presentation</vt:lpstr>
      <vt:lpstr>사업 필요성</vt:lpstr>
      <vt:lpstr>PowerPoint Presentation</vt:lpstr>
      <vt:lpstr>국제표준동향</vt:lpstr>
      <vt:lpstr>국제시험인증동향  - IEC</vt:lpstr>
      <vt:lpstr>유럽표준동향</vt:lpstr>
      <vt:lpstr>미국표준동향</vt:lpstr>
      <vt:lpstr>미국 – SGIP 시험인증위원회(SGTCC) 운영  </vt:lpstr>
      <vt:lpstr>NIST SGIP 시험인증체계</vt:lpstr>
      <vt:lpstr>국내 표준동향 </vt:lpstr>
      <vt:lpstr>국내 인증동향 </vt:lpstr>
      <vt:lpstr>국내 전기용품 인증동향 </vt:lpstr>
      <vt:lpstr>SWOT 분석 </vt:lpstr>
      <vt:lpstr>PowerPoint Presentation</vt:lpstr>
      <vt:lpstr>비젼</vt:lpstr>
      <vt:lpstr>사업범위 (상호운용성)</vt:lpstr>
      <vt:lpstr>사업범위 (상호운용성)</vt:lpstr>
      <vt:lpstr>사업내용</vt:lpstr>
      <vt:lpstr>사업내용 </vt:lpstr>
      <vt:lpstr>사업내용 </vt:lpstr>
      <vt:lpstr>사업내용 </vt:lpstr>
      <vt:lpstr>사업내용 </vt:lpstr>
      <vt:lpstr>사업내용 </vt:lpstr>
      <vt:lpstr>사업내용 </vt:lpstr>
      <vt:lpstr>사업내용 </vt:lpstr>
      <vt:lpstr>사업성과물</vt:lpstr>
      <vt:lpstr>사업추진체계</vt:lpstr>
      <vt:lpstr>사업추진 전략</vt:lpstr>
      <vt:lpstr>과제수행기관의 경쟁력</vt:lpstr>
      <vt:lpstr>사업 추진조직</vt:lpstr>
      <vt:lpstr>참여기관별 역할구분</vt:lpstr>
      <vt:lpstr>사업추진 일정(1차년도)</vt:lpstr>
      <vt:lpstr>사업추진 일정(2차년도)</vt:lpstr>
      <vt:lpstr>사업추진 일정(3차년도)</vt:lpstr>
      <vt:lpstr>사업비</vt:lpstr>
      <vt:lpstr>PowerPoint Presentation</vt:lpstr>
      <vt:lpstr>기대효과</vt:lpstr>
      <vt:lpstr>감사합니다 !  Q &amp; A  김석진 (02-860-1412) sjkim@ktl.re.kr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Administrator</dc:creator>
  <cp:lastModifiedBy>Minho Shin</cp:lastModifiedBy>
  <cp:revision>8826764</cp:revision>
  <cp:lastPrinted>2002-01-09T13:46:47Z</cp:lastPrinted>
  <dcterms:modified xsi:type="dcterms:W3CDTF">2011-12-02T04:19:43Z</dcterms:modified>
</cp:coreProperties>
</file>