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media/audio1.bin" ContentType="audio/unknown"/>
  <Override PartName="/ppt/notesSlides/notesSlide1.xml" ContentType="application/vnd.openxmlformats-officedocument.presentationml.notesSlide+xml"/>
  <Override PartName="/ppt/ink/ink1.xml" ContentType="application/inkml+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1"/>
  </p:notesMasterIdLst>
  <p:sldIdLst>
    <p:sldId id="278" r:id="rId2"/>
    <p:sldId id="279" r:id="rId3"/>
    <p:sldId id="280" r:id="rId4"/>
    <p:sldId id="281" r:id="rId5"/>
    <p:sldId id="282" r:id="rId6"/>
    <p:sldId id="283" r:id="rId7"/>
    <p:sldId id="284" r:id="rId8"/>
    <p:sldId id="285" r:id="rId9"/>
    <p:sldId id="286" r:id="rId10"/>
    <p:sldId id="287" r:id="rId11"/>
    <p:sldId id="301" r:id="rId12"/>
    <p:sldId id="288" r:id="rId13"/>
    <p:sldId id="289" r:id="rId14"/>
    <p:sldId id="292" r:id="rId15"/>
    <p:sldId id="293" r:id="rId16"/>
    <p:sldId id="294" r:id="rId17"/>
    <p:sldId id="297" r:id="rId18"/>
    <p:sldId id="298" r:id="rId19"/>
    <p:sldId id="299"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9" d="100"/>
          <a:sy n="79" d="100"/>
        </p:scale>
        <p:origin x="-616"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notesMaster" Target="notesMasters/notesMaster1.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ink/ink1.xml><?xml version="1.0" encoding="utf-8"?>
<inkml:ink xmlns:inkml="http://www.w3.org/2003/InkML">
  <inkml:definitions>
    <inkml:context xml:id="ctx0">
      <inkml:inkSource xml:id="inkSrc0">
        <inkml:traceFormat>
          <inkml:channel name="X" type="integer" max="2560" units="cm"/>
          <inkml:channel name="Y" type="integer" max="1600" units="cm"/>
        </inkml:traceFormat>
        <inkml:channelProperties>
          <inkml:channelProperty channel="X" name="resolution" value="28.34995" units="1/cm"/>
          <inkml:channelProperty channel="Y" name="resolution" value="28.36879" units="1/cm"/>
        </inkml:channelProperties>
      </inkml:inkSource>
      <inkml:timestamp xml:id="ts0" timeString="2010-11-03T01:15:33.911"/>
    </inkml:context>
    <inkml:brush xml:id="br0">
      <inkml:brushProperty name="width" value="0.05292" units="cm"/>
      <inkml:brushProperty name="height" value="0.05292" units="cm"/>
      <inkml:brushProperty name="color" value="#FF0000"/>
    </inkml:brush>
  </inkml:definitions>
  <inkml:trace contextRef="#ctx0" brushRef="#br0">4723 1509</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935604A-9D01-724D-828F-829594A2C9F1}" type="datetimeFigureOut">
              <a:rPr lang="en-US" smtClean="0"/>
              <a:t>3/12/15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0976DF2-6944-CF44-86D4-E35F9118CB91}" type="slidenum">
              <a:rPr lang="en-US" smtClean="0"/>
              <a:t>‹#›</a:t>
            </a:fld>
            <a:endParaRPr lang="en-US"/>
          </a:p>
        </p:txBody>
      </p:sp>
    </p:spTree>
    <p:extLst>
      <p:ext uri="{BB962C8B-B14F-4D97-AF65-F5344CB8AC3E}">
        <p14:creationId xmlns:p14="http://schemas.microsoft.com/office/powerpoint/2010/main" val="305960288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FF38DAD-5F37-4EA5-A798-26ED1E453939}" type="slidenum">
              <a:rPr lang="en-US" smtClean="0"/>
              <a:pPr/>
              <a:t>8</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Bob:   42 6F  62      ,    Eve:   45 76 65    ,     Bob ⊕ Eve</a:t>
            </a:r>
            <a:r>
              <a:rPr lang="en-US" baseline="0" dirty="0" smtClean="0"/>
              <a:t>:  07 19 07</a:t>
            </a:r>
            <a:endParaRPr lang="en-US" dirty="0"/>
          </a:p>
        </p:txBody>
      </p:sp>
      <p:sp>
        <p:nvSpPr>
          <p:cNvPr id="4" name="Slide Number Placeholder 3"/>
          <p:cNvSpPr>
            <a:spLocks noGrp="1"/>
          </p:cNvSpPr>
          <p:nvPr>
            <p:ph type="sldNum" sz="quarter" idx="10"/>
          </p:nvPr>
        </p:nvSpPr>
        <p:spPr/>
        <p:txBody>
          <a:bodyPr/>
          <a:lstStyle/>
          <a:p>
            <a:fld id="{8FF38DAD-5F37-4EA5-A798-26ED1E453939}" type="slidenum">
              <a:rPr lang="en-US" smtClean="0"/>
              <a:pPr/>
              <a:t>15</a:t>
            </a:fld>
            <a:endParaRPr lang="en-US" dirty="0"/>
          </a:p>
        </p:txBody>
      </p:sp>
    </p:spTree>
    <p:extLst>
      <p:ext uri="{BB962C8B-B14F-4D97-AF65-F5344CB8AC3E}">
        <p14:creationId xmlns:p14="http://schemas.microsoft.com/office/powerpoint/2010/main" val="5539495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B4316C2-75C6-D640-9DFA-1C533689E5E2}" type="datetimeFigureOut">
              <a:rPr lang="en-US" smtClean="0"/>
              <a:t>3/12/15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F42B6C-4CAD-8E4D-A344-77D3BB381CD4}" type="slidenum">
              <a:rPr lang="en-US" smtClean="0"/>
              <a:t>‹#›</a:t>
            </a:fld>
            <a:endParaRPr lang="en-US"/>
          </a:p>
        </p:txBody>
      </p:sp>
    </p:spTree>
    <p:extLst>
      <p:ext uri="{BB962C8B-B14F-4D97-AF65-F5344CB8AC3E}">
        <p14:creationId xmlns:p14="http://schemas.microsoft.com/office/powerpoint/2010/main" val="36081876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B4316C2-75C6-D640-9DFA-1C533689E5E2}" type="datetimeFigureOut">
              <a:rPr lang="en-US" smtClean="0"/>
              <a:t>3/12/15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F42B6C-4CAD-8E4D-A344-77D3BB381CD4}" type="slidenum">
              <a:rPr lang="en-US" smtClean="0"/>
              <a:t>‹#›</a:t>
            </a:fld>
            <a:endParaRPr lang="en-US"/>
          </a:p>
        </p:txBody>
      </p:sp>
    </p:spTree>
    <p:extLst>
      <p:ext uri="{BB962C8B-B14F-4D97-AF65-F5344CB8AC3E}">
        <p14:creationId xmlns:p14="http://schemas.microsoft.com/office/powerpoint/2010/main" val="894651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B4316C2-75C6-D640-9DFA-1C533689E5E2}" type="datetimeFigureOut">
              <a:rPr lang="en-US" smtClean="0"/>
              <a:t>3/12/15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F42B6C-4CAD-8E4D-A344-77D3BB381CD4}" type="slidenum">
              <a:rPr lang="en-US" smtClean="0"/>
              <a:t>‹#›</a:t>
            </a:fld>
            <a:endParaRPr lang="en-US"/>
          </a:p>
        </p:txBody>
      </p:sp>
    </p:spTree>
    <p:extLst>
      <p:ext uri="{BB962C8B-B14F-4D97-AF65-F5344CB8AC3E}">
        <p14:creationId xmlns:p14="http://schemas.microsoft.com/office/powerpoint/2010/main" val="36095000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B4316C2-75C6-D640-9DFA-1C533689E5E2}" type="datetimeFigureOut">
              <a:rPr lang="en-US" smtClean="0"/>
              <a:t>3/12/15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F42B6C-4CAD-8E4D-A344-77D3BB381CD4}" type="slidenum">
              <a:rPr lang="en-US" smtClean="0"/>
              <a:t>‹#›</a:t>
            </a:fld>
            <a:endParaRPr lang="en-US"/>
          </a:p>
        </p:txBody>
      </p:sp>
    </p:spTree>
    <p:extLst>
      <p:ext uri="{BB962C8B-B14F-4D97-AF65-F5344CB8AC3E}">
        <p14:creationId xmlns:p14="http://schemas.microsoft.com/office/powerpoint/2010/main" val="2927705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B4316C2-75C6-D640-9DFA-1C533689E5E2}" type="datetimeFigureOut">
              <a:rPr lang="en-US" smtClean="0"/>
              <a:t>3/12/15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F42B6C-4CAD-8E4D-A344-77D3BB381CD4}" type="slidenum">
              <a:rPr lang="en-US" smtClean="0"/>
              <a:t>‹#›</a:t>
            </a:fld>
            <a:endParaRPr lang="en-US"/>
          </a:p>
        </p:txBody>
      </p:sp>
    </p:spTree>
    <p:extLst>
      <p:ext uri="{BB962C8B-B14F-4D97-AF65-F5344CB8AC3E}">
        <p14:creationId xmlns:p14="http://schemas.microsoft.com/office/powerpoint/2010/main" val="17935660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B4316C2-75C6-D640-9DFA-1C533689E5E2}" type="datetimeFigureOut">
              <a:rPr lang="en-US" smtClean="0"/>
              <a:t>3/12/15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F42B6C-4CAD-8E4D-A344-77D3BB381CD4}" type="slidenum">
              <a:rPr lang="en-US" smtClean="0"/>
              <a:t>‹#›</a:t>
            </a:fld>
            <a:endParaRPr lang="en-US"/>
          </a:p>
        </p:txBody>
      </p:sp>
    </p:spTree>
    <p:extLst>
      <p:ext uri="{BB962C8B-B14F-4D97-AF65-F5344CB8AC3E}">
        <p14:creationId xmlns:p14="http://schemas.microsoft.com/office/powerpoint/2010/main" val="1397035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B4316C2-75C6-D640-9DFA-1C533689E5E2}" type="datetimeFigureOut">
              <a:rPr lang="en-US" smtClean="0"/>
              <a:t>3/12/15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F42B6C-4CAD-8E4D-A344-77D3BB381CD4}" type="slidenum">
              <a:rPr lang="en-US" smtClean="0"/>
              <a:t>‹#›</a:t>
            </a:fld>
            <a:endParaRPr lang="en-US"/>
          </a:p>
        </p:txBody>
      </p:sp>
    </p:spTree>
    <p:extLst>
      <p:ext uri="{BB962C8B-B14F-4D97-AF65-F5344CB8AC3E}">
        <p14:creationId xmlns:p14="http://schemas.microsoft.com/office/powerpoint/2010/main" val="1417874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B4316C2-75C6-D640-9DFA-1C533689E5E2}" type="datetimeFigureOut">
              <a:rPr lang="en-US" smtClean="0"/>
              <a:t>3/12/15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F42B6C-4CAD-8E4D-A344-77D3BB381CD4}" type="slidenum">
              <a:rPr lang="en-US" smtClean="0"/>
              <a:t>‹#›</a:t>
            </a:fld>
            <a:endParaRPr lang="en-US"/>
          </a:p>
        </p:txBody>
      </p:sp>
    </p:spTree>
    <p:extLst>
      <p:ext uri="{BB962C8B-B14F-4D97-AF65-F5344CB8AC3E}">
        <p14:creationId xmlns:p14="http://schemas.microsoft.com/office/powerpoint/2010/main" val="32621980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4316C2-75C6-D640-9DFA-1C533689E5E2}" type="datetimeFigureOut">
              <a:rPr lang="en-US" smtClean="0"/>
              <a:t>3/12/15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F42B6C-4CAD-8E4D-A344-77D3BB381CD4}" type="slidenum">
              <a:rPr lang="en-US" smtClean="0"/>
              <a:t>‹#›</a:t>
            </a:fld>
            <a:endParaRPr lang="en-US"/>
          </a:p>
        </p:txBody>
      </p:sp>
    </p:spTree>
    <p:extLst>
      <p:ext uri="{BB962C8B-B14F-4D97-AF65-F5344CB8AC3E}">
        <p14:creationId xmlns:p14="http://schemas.microsoft.com/office/powerpoint/2010/main" val="23606550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B4316C2-75C6-D640-9DFA-1C533689E5E2}" type="datetimeFigureOut">
              <a:rPr lang="en-US" smtClean="0"/>
              <a:t>3/12/15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F42B6C-4CAD-8E4D-A344-77D3BB381CD4}" type="slidenum">
              <a:rPr lang="en-US" smtClean="0"/>
              <a:t>‹#›</a:t>
            </a:fld>
            <a:endParaRPr lang="en-US"/>
          </a:p>
        </p:txBody>
      </p:sp>
    </p:spTree>
    <p:extLst>
      <p:ext uri="{BB962C8B-B14F-4D97-AF65-F5344CB8AC3E}">
        <p14:creationId xmlns:p14="http://schemas.microsoft.com/office/powerpoint/2010/main" val="792999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B4316C2-75C6-D640-9DFA-1C533689E5E2}" type="datetimeFigureOut">
              <a:rPr lang="en-US" smtClean="0"/>
              <a:t>3/12/15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F42B6C-4CAD-8E4D-A344-77D3BB381CD4}" type="slidenum">
              <a:rPr lang="en-US" smtClean="0"/>
              <a:t>‹#›</a:t>
            </a:fld>
            <a:endParaRPr lang="en-US"/>
          </a:p>
        </p:txBody>
      </p:sp>
    </p:spTree>
    <p:extLst>
      <p:ext uri="{BB962C8B-B14F-4D97-AF65-F5344CB8AC3E}">
        <p14:creationId xmlns:p14="http://schemas.microsoft.com/office/powerpoint/2010/main" val="45408001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4316C2-75C6-D640-9DFA-1C533689E5E2}" type="datetimeFigureOut">
              <a:rPr lang="en-US" smtClean="0"/>
              <a:t>3/12/15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F42B6C-4CAD-8E4D-A344-77D3BB381CD4}" type="slidenum">
              <a:rPr lang="en-US" smtClean="0"/>
              <a:t>‹#›</a:t>
            </a:fld>
            <a:endParaRPr lang="en-US"/>
          </a:p>
        </p:txBody>
      </p:sp>
    </p:spTree>
    <p:extLst>
      <p:ext uri="{BB962C8B-B14F-4D97-AF65-F5344CB8AC3E}">
        <p14:creationId xmlns:p14="http://schemas.microsoft.com/office/powerpoint/2010/main" val="17704363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audio" Target="../media/audio1.bin"/><Relationship Id="rId3" Type="http://schemas.openxmlformats.org/officeDocument/2006/relationships/hyperlink" Target="http://library.thinkquest.org/28005/flashed/timemachine/courseofhistory/zimmerman.shtml?tqskip1=1&amp;tqtime=1029"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audio" Target="../media/audio1.bin"/><Relationship Id="rId3" Type="http://schemas.openxmlformats.org/officeDocument/2006/relationships/hyperlink" Target="http://www.cs.ucla.edu/~jkong/research/security/shannon1949.pdf"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audio" Target="../media/audio1.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nsa.gov/venona/index.cfm"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audio" Target="../media/audio1.bin"/></Relationships>
</file>

<file path=ppt/slides/_rels/slide8.xml.rels><?xml version="1.0" encoding="UTF-8" standalone="yes"?>
<Relationships xmlns="http://schemas.openxmlformats.org/package/2006/relationships"><Relationship Id="rId3" Type="http://schemas.openxmlformats.org/officeDocument/2006/relationships/customXml" Target="../ink/ink1.xml"/><Relationship Id="rId5" Type="http://schemas.openxmlformats.org/officeDocument/2006/relationships/image" Target="../media/image3.emf"/><Relationship Id="rId6"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Footer Placeholder 3"/>
          <p:cNvSpPr>
            <a:spLocks noGrp="1"/>
          </p:cNvSpPr>
          <p:nvPr>
            <p:ph type="ftr" sz="quarter" idx="10"/>
          </p:nvPr>
        </p:nvSpPr>
        <p:spPr>
          <a:noFill/>
        </p:spPr>
        <p:txBody>
          <a:bodyPr/>
          <a:lstStyle/>
          <a:p>
            <a:r>
              <a:rPr lang="en-US" smtClean="0"/>
              <a:t> Part 1 </a:t>
            </a:r>
            <a:r>
              <a:rPr lang="en-US" smtClean="0">
                <a:sym typeface="Symbol" charset="2"/>
              </a:rPr>
              <a:t></a:t>
            </a:r>
            <a:r>
              <a:rPr lang="en-US" smtClean="0"/>
              <a:t> Cryptography                                                                                                     </a:t>
            </a:r>
            <a:fld id="{B373C0A5-605A-BE43-A2D8-95C302EA7446}" type="slidenum">
              <a:rPr lang="en-US" smtClean="0">
                <a:latin typeface="Times New Roman" charset="0"/>
              </a:rPr>
              <a:pPr/>
              <a:t>1</a:t>
            </a:fld>
            <a:endParaRPr lang="en-US" smtClean="0">
              <a:latin typeface="Times New Roman" charset="0"/>
            </a:endParaRPr>
          </a:p>
        </p:txBody>
      </p:sp>
      <p:sp>
        <p:nvSpPr>
          <p:cNvPr id="30723" name="Rectangle 2"/>
          <p:cNvSpPr>
            <a:spLocks noGrp="1" noChangeArrowheads="1"/>
          </p:cNvSpPr>
          <p:nvPr>
            <p:ph type="title"/>
          </p:nvPr>
        </p:nvSpPr>
        <p:spPr/>
        <p:txBody>
          <a:bodyPr/>
          <a:lstStyle/>
          <a:p>
            <a:pPr eaLnBrk="1" hangingPunct="1"/>
            <a:r>
              <a:rPr lang="en-US" dirty="0"/>
              <a:t>One</a:t>
            </a:r>
            <a:r>
              <a:rPr lang="en-US" dirty="0" smtClean="0"/>
              <a:t>-Time </a:t>
            </a:r>
            <a:r>
              <a:rPr lang="en-US" dirty="0"/>
              <a:t>Pad: Encryption</a:t>
            </a:r>
          </a:p>
        </p:txBody>
      </p:sp>
      <p:sp>
        <p:nvSpPr>
          <p:cNvPr id="30724" name="Rectangle 5"/>
          <p:cNvSpPr>
            <a:spLocks noChangeArrowheads="1"/>
          </p:cNvSpPr>
          <p:nvPr/>
        </p:nvSpPr>
        <p:spPr bwMode="auto">
          <a:xfrm>
            <a:off x="347663" y="1828800"/>
            <a:ext cx="8415337" cy="396875"/>
          </a:xfrm>
          <a:prstGeom prst="rect">
            <a:avLst/>
          </a:prstGeom>
          <a:noFill/>
          <a:ln w="9525">
            <a:noFill/>
            <a:miter lim="800000"/>
            <a:headEnd/>
            <a:tailEnd/>
          </a:ln>
        </p:spPr>
        <p:txBody>
          <a:bodyPr wrap="none">
            <a:prstTxWarp prst="textNoShape">
              <a:avLst/>
            </a:prstTxWarp>
            <a:spAutoFit/>
          </a:bodyPr>
          <a:lstStyle/>
          <a:p>
            <a:pPr marL="457200" indent="-457200"/>
            <a:r>
              <a:rPr lang="en-US" sz="2000">
                <a:latin typeface="Andale Mono" charset="0"/>
              </a:rPr>
              <a:t>e=000  h=001  i=010  k=011  l=100  r=101  s=110  t=111</a:t>
            </a:r>
          </a:p>
        </p:txBody>
      </p:sp>
      <p:sp>
        <p:nvSpPr>
          <p:cNvPr id="30725" name="Rectangle 6"/>
          <p:cNvSpPr>
            <a:spLocks noChangeArrowheads="1"/>
          </p:cNvSpPr>
          <p:nvPr/>
        </p:nvSpPr>
        <p:spPr bwMode="auto">
          <a:xfrm>
            <a:off x="280988" y="1752600"/>
            <a:ext cx="8458200" cy="533400"/>
          </a:xfrm>
          <a:prstGeom prst="rect">
            <a:avLst/>
          </a:prstGeom>
          <a:solidFill>
            <a:schemeClr val="bg1">
              <a:alpha val="0"/>
            </a:schemeClr>
          </a:solidFill>
          <a:ln w="9525">
            <a:solidFill>
              <a:srgbClr val="FF0000"/>
            </a:solidFill>
            <a:miter lim="800000"/>
            <a:headEnd/>
            <a:tailEnd/>
          </a:ln>
        </p:spPr>
        <p:txBody>
          <a:bodyPr wrap="none" anchor="ctr">
            <a:prstTxWarp prst="textNoShape">
              <a:avLst/>
            </a:prstTxWarp>
          </a:bodyPr>
          <a:lstStyle/>
          <a:p>
            <a:endParaRPr lang="en-US"/>
          </a:p>
        </p:txBody>
      </p:sp>
      <p:graphicFrame>
        <p:nvGraphicFramePr>
          <p:cNvPr id="154820" name="Group 196"/>
          <p:cNvGraphicFramePr>
            <a:graphicFrameLocks noGrp="1"/>
          </p:cNvGraphicFramePr>
          <p:nvPr/>
        </p:nvGraphicFramePr>
        <p:xfrm>
          <a:off x="2057400" y="3206750"/>
          <a:ext cx="6553200" cy="1117600"/>
        </p:xfrm>
        <a:graphic>
          <a:graphicData uri="http://schemas.openxmlformats.org/drawingml/2006/table">
            <a:tbl>
              <a:tblPr/>
              <a:tblGrid>
                <a:gridCol w="655638"/>
                <a:gridCol w="655637"/>
                <a:gridCol w="654050"/>
                <a:gridCol w="655638"/>
                <a:gridCol w="655637"/>
                <a:gridCol w="655638"/>
                <a:gridCol w="655637"/>
                <a:gridCol w="654050"/>
                <a:gridCol w="655638"/>
                <a:gridCol w="655637"/>
              </a:tblGrid>
              <a:tr h="530225">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h</a:t>
                      </a:r>
                    </a:p>
                  </a:txBody>
                  <a:tcPr anchor="ctr" anchorCtr="1"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e</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i</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l</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h</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i</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t</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l</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e</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r</a:t>
                      </a:r>
                    </a:p>
                  </a:txBody>
                  <a:tcPr anchor="ctr" anchorCtr="1" horzOverflow="overflow">
                    <a:lnL>
                      <a:noFill/>
                    </a:lnL>
                    <a:lnR cap="flat">
                      <a:noFill/>
                    </a:lnR>
                    <a:lnT cap="flat">
                      <a:noFill/>
                    </a:lnT>
                    <a:lnB>
                      <a:noFill/>
                    </a:lnB>
                    <a:lnTlToBr>
                      <a:noFill/>
                    </a:lnTlToBr>
                    <a:lnBlToTr>
                      <a:noFill/>
                    </a:lnBlToTr>
                    <a:noFill/>
                  </a:tcPr>
                </a:tc>
              </a:tr>
              <a:tr h="587375">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001</a:t>
                      </a:r>
                    </a:p>
                  </a:txBody>
                  <a:tcPr anchor="ctr" anchorCtr="1"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000</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010</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100</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001</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010</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111</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100</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000</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101</a:t>
                      </a:r>
                    </a:p>
                  </a:txBody>
                  <a:tcPr anchor="ctr" anchorCtr="1" horzOverflow="overflow">
                    <a:lnL>
                      <a:noFill/>
                    </a:lnL>
                    <a:lnR cap="flat">
                      <a:noFill/>
                    </a:lnR>
                    <a:lnT>
                      <a:noFill/>
                    </a:lnT>
                    <a:lnB cap="flat">
                      <a:noFill/>
                    </a:lnB>
                    <a:lnTlToBr>
                      <a:noFill/>
                    </a:lnTlToBr>
                    <a:lnBlToTr>
                      <a:noFill/>
                    </a:lnBlToTr>
                    <a:noFill/>
                  </a:tcPr>
                </a:tc>
              </a:tr>
            </a:tbl>
          </a:graphicData>
        </a:graphic>
      </p:graphicFrame>
      <p:graphicFrame>
        <p:nvGraphicFramePr>
          <p:cNvPr id="154937" name="Group 313"/>
          <p:cNvGraphicFramePr>
            <a:graphicFrameLocks noGrp="1"/>
          </p:cNvGraphicFramePr>
          <p:nvPr/>
        </p:nvGraphicFramePr>
        <p:xfrm>
          <a:off x="2057400" y="4181475"/>
          <a:ext cx="6553200" cy="1762125"/>
        </p:xfrm>
        <a:graphic>
          <a:graphicData uri="http://schemas.openxmlformats.org/drawingml/2006/table">
            <a:tbl>
              <a:tblPr/>
              <a:tblGrid>
                <a:gridCol w="655638"/>
                <a:gridCol w="655637"/>
                <a:gridCol w="654050"/>
                <a:gridCol w="655638"/>
                <a:gridCol w="655637"/>
                <a:gridCol w="655638"/>
                <a:gridCol w="655637"/>
                <a:gridCol w="654050"/>
                <a:gridCol w="655638"/>
                <a:gridCol w="655637"/>
              </a:tblGrid>
              <a:tr h="587375">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111</a:t>
                      </a:r>
                    </a:p>
                  </a:txBody>
                  <a:tcPr anchor="ctr" anchorCtr="1"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101</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110</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101</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111</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100</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000</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101</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110</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000</a:t>
                      </a:r>
                    </a:p>
                  </a:txBody>
                  <a:tcPr anchor="ctr" anchorCtr="1" horzOverflow="overflow">
                    <a:lnL>
                      <a:noFill/>
                    </a:lnL>
                    <a:lnR cap="flat">
                      <a:noFill/>
                    </a:lnR>
                    <a:lnT cap="flat">
                      <a:noFill/>
                    </a:lnT>
                    <a:lnB>
                      <a:noFill/>
                    </a:lnB>
                    <a:lnTlToBr>
                      <a:noFill/>
                    </a:lnTlToBr>
                    <a:lnBlToTr>
                      <a:noFill/>
                    </a:lnBlToTr>
                    <a:noFill/>
                  </a:tcPr>
                </a:tc>
              </a:tr>
              <a:tr h="587375">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110</a:t>
                      </a:r>
                    </a:p>
                  </a:txBody>
                  <a:tcPr anchor="ctr" anchorCtr="1"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101</a:t>
                      </a:r>
                    </a:p>
                  </a:txBody>
                  <a:tcPr anchor="ctr" anchorCtr="1"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100</a:t>
                      </a:r>
                    </a:p>
                  </a:txBody>
                  <a:tcPr anchor="ctr" anchorCtr="1"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001</a:t>
                      </a:r>
                    </a:p>
                  </a:txBody>
                  <a:tcPr anchor="ctr" anchorCtr="1"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110</a:t>
                      </a:r>
                    </a:p>
                  </a:txBody>
                  <a:tcPr anchor="ctr" anchorCtr="1"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110</a:t>
                      </a:r>
                    </a:p>
                  </a:txBody>
                  <a:tcPr anchor="ctr" anchorCtr="1"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111</a:t>
                      </a:r>
                    </a:p>
                  </a:txBody>
                  <a:tcPr anchor="ctr" anchorCtr="1"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001</a:t>
                      </a:r>
                    </a:p>
                  </a:txBody>
                  <a:tcPr anchor="ctr" anchorCtr="1"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110</a:t>
                      </a:r>
                    </a:p>
                  </a:txBody>
                  <a:tcPr anchor="ctr" anchorCtr="1"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101</a:t>
                      </a:r>
                    </a:p>
                  </a:txBody>
                  <a:tcPr anchor="ctr" anchorCtr="1" horzOverflow="overflow">
                    <a:lnL>
                      <a:noFill/>
                    </a:lnL>
                    <a:lnR cap="flat">
                      <a:noFill/>
                    </a:lnR>
                    <a:lnT>
                      <a:noFill/>
                    </a:lnT>
                    <a:lnB>
                      <a:noFill/>
                    </a:lnB>
                    <a:lnTlToBr>
                      <a:noFill/>
                    </a:lnTlToBr>
                    <a:lnBlToTr>
                      <a:noFill/>
                    </a:lnBlToTr>
                    <a:noFill/>
                  </a:tcPr>
                </a:tc>
              </a:tr>
              <a:tr h="587375">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s</a:t>
                      </a:r>
                    </a:p>
                  </a:txBody>
                  <a:tcPr anchor="ctr" anchorCtr="1"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r</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l</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h</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s</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s</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t</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h</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s</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r</a:t>
                      </a:r>
                    </a:p>
                  </a:txBody>
                  <a:tcPr anchor="ctr" anchorCtr="1" horzOverflow="overflow">
                    <a:lnL>
                      <a:noFill/>
                    </a:lnL>
                    <a:lnR cap="flat">
                      <a:noFill/>
                    </a:lnR>
                    <a:lnT>
                      <a:noFill/>
                    </a:lnT>
                    <a:lnB cap="flat">
                      <a:noFill/>
                    </a:lnB>
                    <a:lnTlToBr>
                      <a:noFill/>
                    </a:lnTlToBr>
                    <a:lnBlToTr>
                      <a:noFill/>
                    </a:lnBlToTr>
                    <a:noFill/>
                  </a:tcPr>
                </a:tc>
              </a:tr>
            </a:tbl>
          </a:graphicData>
        </a:graphic>
      </p:graphicFrame>
      <p:sp>
        <p:nvSpPr>
          <p:cNvPr id="30778" name="Rectangle 314"/>
          <p:cNvSpPr>
            <a:spLocks noChangeArrowheads="1"/>
          </p:cNvSpPr>
          <p:nvPr/>
        </p:nvSpPr>
        <p:spPr bwMode="auto">
          <a:xfrm>
            <a:off x="2089150" y="2530475"/>
            <a:ext cx="6038850" cy="517525"/>
          </a:xfrm>
          <a:prstGeom prst="rect">
            <a:avLst/>
          </a:prstGeom>
          <a:noFill/>
          <a:ln w="9525">
            <a:noFill/>
            <a:miter lim="800000"/>
            <a:headEnd/>
            <a:tailEnd/>
          </a:ln>
        </p:spPr>
        <p:txBody>
          <a:bodyPr wrap="none">
            <a:prstTxWarp prst="textNoShape">
              <a:avLst/>
            </a:prstTxWarp>
            <a:spAutoFit/>
          </a:bodyPr>
          <a:lstStyle/>
          <a:p>
            <a:r>
              <a:rPr lang="en-US" b="1">
                <a:solidFill>
                  <a:schemeClr val="accent2"/>
                </a:solidFill>
              </a:rPr>
              <a:t>Encryption:</a:t>
            </a:r>
            <a:r>
              <a:rPr lang="en-US">
                <a:solidFill>
                  <a:srgbClr val="FF0000"/>
                </a:solidFill>
              </a:rPr>
              <a:t> Plaintext </a:t>
            </a:r>
            <a:r>
              <a:rPr lang="en-US">
                <a:solidFill>
                  <a:srgbClr val="FF0000"/>
                </a:solidFill>
                <a:sym typeface="Symbol" charset="2"/>
              </a:rPr>
              <a:t> Key = Ciphertext</a:t>
            </a:r>
            <a:endParaRPr lang="en-US">
              <a:sym typeface="Symbol" charset="2"/>
            </a:endParaRPr>
          </a:p>
        </p:txBody>
      </p:sp>
      <p:sp>
        <p:nvSpPr>
          <p:cNvPr id="30779" name="Line 317"/>
          <p:cNvSpPr>
            <a:spLocks noChangeShapeType="1"/>
          </p:cNvSpPr>
          <p:nvPr/>
        </p:nvSpPr>
        <p:spPr bwMode="auto">
          <a:xfrm>
            <a:off x="2057400" y="4714875"/>
            <a:ext cx="6629400" cy="0"/>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30780" name="Rectangle 319"/>
          <p:cNvSpPr>
            <a:spLocks noChangeArrowheads="1"/>
          </p:cNvSpPr>
          <p:nvPr/>
        </p:nvSpPr>
        <p:spPr bwMode="auto">
          <a:xfrm>
            <a:off x="504825" y="3740150"/>
            <a:ext cx="1552575" cy="517525"/>
          </a:xfrm>
          <a:prstGeom prst="rect">
            <a:avLst/>
          </a:prstGeom>
          <a:noFill/>
          <a:ln w="9525">
            <a:noFill/>
            <a:miter lim="800000"/>
            <a:headEnd/>
            <a:tailEnd/>
          </a:ln>
        </p:spPr>
        <p:txBody>
          <a:bodyPr wrap="none">
            <a:prstTxWarp prst="textNoShape">
              <a:avLst/>
            </a:prstTxWarp>
            <a:spAutoFit/>
          </a:bodyPr>
          <a:lstStyle/>
          <a:p>
            <a:r>
              <a:rPr lang="en-US"/>
              <a:t>Plaintext:</a:t>
            </a:r>
          </a:p>
        </p:txBody>
      </p:sp>
      <p:sp>
        <p:nvSpPr>
          <p:cNvPr id="30781" name="Rectangle 320"/>
          <p:cNvSpPr>
            <a:spLocks noChangeArrowheads="1"/>
          </p:cNvSpPr>
          <p:nvPr/>
        </p:nvSpPr>
        <p:spPr bwMode="auto">
          <a:xfrm>
            <a:off x="1219200" y="4213225"/>
            <a:ext cx="787400" cy="517525"/>
          </a:xfrm>
          <a:prstGeom prst="rect">
            <a:avLst/>
          </a:prstGeom>
          <a:noFill/>
          <a:ln w="9525">
            <a:noFill/>
            <a:miter lim="800000"/>
            <a:headEnd/>
            <a:tailEnd/>
          </a:ln>
        </p:spPr>
        <p:txBody>
          <a:bodyPr wrap="none">
            <a:prstTxWarp prst="textNoShape">
              <a:avLst/>
            </a:prstTxWarp>
            <a:spAutoFit/>
          </a:bodyPr>
          <a:lstStyle/>
          <a:p>
            <a:r>
              <a:rPr lang="en-US"/>
              <a:t>Key:</a:t>
            </a:r>
          </a:p>
        </p:txBody>
      </p:sp>
      <p:sp>
        <p:nvSpPr>
          <p:cNvPr id="30782" name="Rectangle 321"/>
          <p:cNvSpPr>
            <a:spLocks noChangeArrowheads="1"/>
          </p:cNvSpPr>
          <p:nvPr/>
        </p:nvSpPr>
        <p:spPr bwMode="auto">
          <a:xfrm>
            <a:off x="228600" y="4730750"/>
            <a:ext cx="1830388" cy="517525"/>
          </a:xfrm>
          <a:prstGeom prst="rect">
            <a:avLst/>
          </a:prstGeom>
          <a:noFill/>
          <a:ln w="9525">
            <a:noFill/>
            <a:miter lim="800000"/>
            <a:headEnd/>
            <a:tailEnd/>
          </a:ln>
        </p:spPr>
        <p:txBody>
          <a:bodyPr wrap="none">
            <a:prstTxWarp prst="textNoShape">
              <a:avLst/>
            </a:prstTxWarp>
            <a:spAutoFit/>
          </a:bodyPr>
          <a:lstStyle/>
          <a:p>
            <a:r>
              <a:rPr lang="en-US"/>
              <a:t>Ciphertext:</a:t>
            </a:r>
          </a:p>
        </p:txBody>
      </p:sp>
    </p:spTree>
    <p:extLst>
      <p:ext uri="{BB962C8B-B14F-4D97-AF65-F5344CB8AC3E}">
        <p14:creationId xmlns:p14="http://schemas.microsoft.com/office/powerpoint/2010/main" val="197686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2"/>
          <p:cNvSpPr>
            <a:spLocks noGrp="1" noChangeArrowheads="1"/>
          </p:cNvSpPr>
          <p:nvPr>
            <p:ph type="title"/>
          </p:nvPr>
        </p:nvSpPr>
        <p:spPr/>
        <p:txBody>
          <a:bodyPr>
            <a:normAutofit fontScale="90000"/>
          </a:bodyPr>
          <a:lstStyle/>
          <a:p>
            <a:pPr eaLnBrk="1" hangingPunct="1"/>
            <a:r>
              <a:rPr lang="en-US" dirty="0" smtClean="0"/>
              <a:t>Attack 1: </a:t>
            </a:r>
            <a:r>
              <a:rPr lang="en-US" b="1" dirty="0" smtClean="0"/>
              <a:t>two time </a:t>
            </a:r>
            <a:r>
              <a:rPr lang="en-US" dirty="0" smtClean="0"/>
              <a:t>pad is insecure !!</a:t>
            </a:r>
          </a:p>
        </p:txBody>
      </p:sp>
      <p:sp>
        <p:nvSpPr>
          <p:cNvPr id="35843" name="Rectangle 3"/>
          <p:cNvSpPr>
            <a:spLocks noGrp="1" noChangeArrowheads="1"/>
          </p:cNvSpPr>
          <p:nvPr>
            <p:ph type="body" idx="1"/>
          </p:nvPr>
        </p:nvSpPr>
        <p:spPr>
          <a:xfrm>
            <a:off x="381000" y="1295400"/>
            <a:ext cx="8534400" cy="5562600"/>
          </a:xfrm>
        </p:spPr>
        <p:txBody>
          <a:bodyPr>
            <a:noAutofit/>
          </a:bodyPr>
          <a:lstStyle/>
          <a:p>
            <a:r>
              <a:rPr lang="en-US" dirty="0" smtClean="0"/>
              <a:t>Never use stream cipher key more than once !!</a:t>
            </a:r>
          </a:p>
          <a:p>
            <a:pPr lvl="1">
              <a:lnSpc>
                <a:spcPct val="140000"/>
              </a:lnSpc>
            </a:pPr>
            <a:r>
              <a:rPr lang="en-US" b="0" dirty="0" smtClean="0"/>
              <a:t>C</a:t>
            </a:r>
            <a:r>
              <a:rPr lang="en-US" b="0" baseline="-25000" dirty="0" smtClean="0"/>
              <a:t>1</a:t>
            </a:r>
            <a:r>
              <a:rPr lang="en-US" b="0" dirty="0" smtClean="0"/>
              <a:t>  </a:t>
            </a:r>
            <a:r>
              <a:rPr lang="en-US" b="0" dirty="0" smtClean="0">
                <a:sym typeface="Symbol" pitchFamily="18" charset="2"/>
              </a:rPr>
              <a:t>  m</a:t>
            </a:r>
            <a:r>
              <a:rPr lang="en-US" b="0" baseline="-25000" dirty="0" smtClean="0">
                <a:sym typeface="Symbol" pitchFamily="18" charset="2"/>
              </a:rPr>
              <a:t>1</a:t>
            </a:r>
            <a:r>
              <a:rPr lang="en-US" b="0" dirty="0" smtClean="0">
                <a:sym typeface="Symbol" pitchFamily="18" charset="2"/>
              </a:rPr>
              <a:t>    PRG(k)</a:t>
            </a:r>
          </a:p>
          <a:p>
            <a:pPr lvl="1">
              <a:lnSpc>
                <a:spcPct val="140000"/>
              </a:lnSpc>
            </a:pPr>
            <a:r>
              <a:rPr lang="en-US" dirty="0" smtClean="0"/>
              <a:t>C</a:t>
            </a:r>
            <a:r>
              <a:rPr lang="en-US" baseline="-25000" dirty="0" smtClean="0"/>
              <a:t>2</a:t>
            </a:r>
            <a:r>
              <a:rPr lang="en-US" dirty="0" smtClean="0"/>
              <a:t>  </a:t>
            </a:r>
            <a:r>
              <a:rPr lang="en-US" dirty="0" smtClean="0">
                <a:sym typeface="Symbol" pitchFamily="18" charset="2"/>
              </a:rPr>
              <a:t>  m</a:t>
            </a:r>
            <a:r>
              <a:rPr lang="en-US" baseline="-25000" dirty="0" smtClean="0">
                <a:sym typeface="Symbol" pitchFamily="18" charset="2"/>
              </a:rPr>
              <a:t>2</a:t>
            </a:r>
            <a:r>
              <a:rPr lang="en-US" dirty="0" smtClean="0">
                <a:sym typeface="Symbol" pitchFamily="18" charset="2"/>
              </a:rPr>
              <a:t>    PRG(k)</a:t>
            </a:r>
          </a:p>
          <a:p>
            <a:pPr>
              <a:lnSpc>
                <a:spcPct val="140000"/>
              </a:lnSpc>
              <a:spcBef>
                <a:spcPct val="80000"/>
              </a:spcBef>
            </a:pPr>
            <a:r>
              <a:rPr lang="en-US" dirty="0" smtClean="0">
                <a:sym typeface="Symbol" pitchFamily="18" charset="2"/>
              </a:rPr>
              <a:t>Eavesdropper does:</a:t>
            </a:r>
          </a:p>
          <a:p>
            <a:pPr lvl="1">
              <a:lnSpc>
                <a:spcPct val="120000"/>
              </a:lnSpc>
            </a:pPr>
            <a:r>
              <a:rPr lang="en-US" dirty="0" smtClean="0">
                <a:sym typeface="Symbol" pitchFamily="18" charset="2"/>
              </a:rPr>
              <a:t>C</a:t>
            </a:r>
            <a:r>
              <a:rPr lang="en-US" baseline="-25000" dirty="0" smtClean="0">
                <a:sym typeface="Symbol" pitchFamily="18" charset="2"/>
              </a:rPr>
              <a:t>1 </a:t>
            </a:r>
            <a:r>
              <a:rPr lang="en-US" dirty="0" smtClean="0">
                <a:sym typeface="Symbol" pitchFamily="18" charset="2"/>
              </a:rPr>
              <a:t>   C</a:t>
            </a:r>
            <a:r>
              <a:rPr lang="en-US" baseline="-25000" dirty="0" smtClean="0">
                <a:sym typeface="Symbol" pitchFamily="18" charset="2"/>
              </a:rPr>
              <a:t>2       </a:t>
            </a:r>
            <a:r>
              <a:rPr lang="en-US" b="1" dirty="0" smtClean="0">
                <a:sym typeface="Symbol" pitchFamily="18" charset="2"/>
              </a:rPr>
              <a:t></a:t>
            </a:r>
            <a:r>
              <a:rPr lang="en-US" dirty="0" smtClean="0">
                <a:sym typeface="Symbol" pitchFamily="18" charset="2"/>
              </a:rPr>
              <a:t>        m</a:t>
            </a:r>
            <a:r>
              <a:rPr lang="en-US" baseline="-25000" dirty="0" smtClean="0">
                <a:sym typeface="Symbol" pitchFamily="18" charset="2"/>
              </a:rPr>
              <a:t>1</a:t>
            </a:r>
            <a:r>
              <a:rPr lang="en-US" dirty="0" smtClean="0">
                <a:sym typeface="Symbol" pitchFamily="18" charset="2"/>
              </a:rPr>
              <a:t>   m</a:t>
            </a:r>
            <a:r>
              <a:rPr lang="en-US" baseline="-25000" dirty="0" smtClean="0">
                <a:sym typeface="Symbol" pitchFamily="18" charset="2"/>
              </a:rPr>
              <a:t>2 </a:t>
            </a:r>
          </a:p>
          <a:p>
            <a:pPr lvl="1">
              <a:lnSpc>
                <a:spcPct val="120000"/>
              </a:lnSpc>
            </a:pPr>
            <a:r>
              <a:rPr lang="en-US" dirty="0" smtClean="0">
                <a:sym typeface="Symbol" pitchFamily="18" charset="2"/>
              </a:rPr>
              <a:t>Enough redundancy in English and ASCII encoding that:</a:t>
            </a:r>
          </a:p>
          <a:p>
            <a:pPr lvl="1">
              <a:lnSpc>
                <a:spcPct val="80000"/>
              </a:lnSpc>
            </a:pPr>
            <a:r>
              <a:rPr lang="en-US" dirty="0" smtClean="0">
                <a:sym typeface="Symbol" pitchFamily="18" charset="2"/>
              </a:rPr>
              <a:t>m</a:t>
            </a:r>
            <a:r>
              <a:rPr lang="en-US" baseline="-25000" dirty="0" smtClean="0">
                <a:sym typeface="Symbol" pitchFamily="18" charset="2"/>
              </a:rPr>
              <a:t>1</a:t>
            </a:r>
            <a:r>
              <a:rPr lang="en-US" dirty="0" smtClean="0">
                <a:sym typeface="Symbol" pitchFamily="18" charset="2"/>
              </a:rPr>
              <a:t>   m</a:t>
            </a:r>
            <a:r>
              <a:rPr lang="en-US" baseline="-25000" dirty="0" smtClean="0">
                <a:sym typeface="Symbol" pitchFamily="18" charset="2"/>
              </a:rPr>
              <a:t>2       </a:t>
            </a:r>
            <a:r>
              <a:rPr lang="en-US" b="1" dirty="0" smtClean="0">
                <a:sym typeface="Symbol" pitchFamily="18" charset="2"/>
              </a:rPr>
              <a:t></a:t>
            </a:r>
            <a:r>
              <a:rPr lang="en-US" dirty="0" smtClean="0">
                <a:sym typeface="Symbol" pitchFamily="18" charset="2"/>
              </a:rPr>
              <a:t>      m</a:t>
            </a:r>
            <a:r>
              <a:rPr lang="en-US" baseline="-25000" dirty="0" smtClean="0">
                <a:sym typeface="Symbol" pitchFamily="18" charset="2"/>
              </a:rPr>
              <a:t>1</a:t>
            </a:r>
            <a:r>
              <a:rPr lang="en-US" dirty="0" smtClean="0">
                <a:sym typeface="Symbol" pitchFamily="18" charset="2"/>
              </a:rPr>
              <a:t> ,  m</a:t>
            </a:r>
            <a:r>
              <a:rPr lang="en-US" baseline="-25000" dirty="0" smtClean="0">
                <a:sym typeface="Symbol" pitchFamily="18" charset="2"/>
              </a:rPr>
              <a:t>2</a:t>
            </a:r>
            <a:endParaRPr lang="en-US" dirty="0" smtClean="0">
              <a:sym typeface="Symbol" pitchFamily="18" charset="2"/>
            </a:endParaRPr>
          </a:p>
        </p:txBody>
      </p:sp>
    </p:spTree>
    <p:extLst>
      <p:ext uri="{BB962C8B-B14F-4D97-AF65-F5344CB8AC3E}">
        <p14:creationId xmlns:p14="http://schemas.microsoft.com/office/powerpoint/2010/main" val="18452379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84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584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584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584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Crib Dragging</a:t>
            </a:r>
            <a:endParaRPr lang="en-US" dirty="0"/>
          </a:p>
        </p:txBody>
      </p:sp>
      <p:sp>
        <p:nvSpPr>
          <p:cNvPr id="3" name="Content Placeholder 2"/>
          <p:cNvSpPr>
            <a:spLocks noGrp="1"/>
          </p:cNvSpPr>
          <p:nvPr>
            <p:ph idx="1"/>
          </p:nvPr>
        </p:nvSpPr>
        <p:spPr/>
        <p:txBody>
          <a:bodyPr/>
          <a:lstStyle/>
          <a:p>
            <a:r>
              <a:rPr lang="en-US" dirty="0" smtClean="0"/>
              <a:t>Works if the plaintext is in natural language</a:t>
            </a:r>
          </a:p>
          <a:p>
            <a:pPr marL="514350" indent="-514350">
              <a:buFont typeface="+mj-lt"/>
              <a:buAutoNum type="arabicPeriod"/>
            </a:pPr>
            <a:r>
              <a:rPr lang="en-US" dirty="0" smtClean="0"/>
              <a:t>Guess a part of plaintext and position in m1</a:t>
            </a:r>
          </a:p>
          <a:p>
            <a:pPr marL="514350" indent="-514350">
              <a:buFont typeface="+mj-lt"/>
              <a:buAutoNum type="arabicPeriod"/>
            </a:pPr>
            <a:r>
              <a:rPr lang="en-US" dirty="0" smtClean="0"/>
              <a:t>Recover the other plaintext in m2</a:t>
            </a:r>
          </a:p>
          <a:p>
            <a:pPr marL="514350" indent="-514350">
              <a:buFont typeface="+mj-lt"/>
              <a:buAutoNum type="arabicPeriod"/>
            </a:pPr>
            <a:r>
              <a:rPr lang="en-US" dirty="0" smtClean="0"/>
              <a:t>expand the recovered plaintext in m2</a:t>
            </a:r>
          </a:p>
          <a:p>
            <a:pPr marL="514350" indent="-514350">
              <a:buFont typeface="+mj-lt"/>
              <a:buAutoNum type="arabicPeriod"/>
            </a:pPr>
            <a:r>
              <a:rPr lang="en-US" dirty="0" smtClean="0"/>
              <a:t>Recover a part of m1 using expanded part of m2</a:t>
            </a:r>
          </a:p>
        </p:txBody>
      </p:sp>
    </p:spTree>
    <p:extLst>
      <p:ext uri="{BB962C8B-B14F-4D97-AF65-F5344CB8AC3E}">
        <p14:creationId xmlns:p14="http://schemas.microsoft.com/office/powerpoint/2010/main" val="29775502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Real world examples</a:t>
            </a:r>
          </a:p>
        </p:txBody>
      </p:sp>
      <p:sp>
        <p:nvSpPr>
          <p:cNvPr id="3" name="Content Placeholder 2"/>
          <p:cNvSpPr>
            <a:spLocks noGrp="1"/>
          </p:cNvSpPr>
          <p:nvPr>
            <p:ph idx="1"/>
          </p:nvPr>
        </p:nvSpPr>
        <p:spPr/>
        <p:txBody>
          <a:bodyPr>
            <a:normAutofit fontScale="92500" lnSpcReduction="20000"/>
          </a:bodyPr>
          <a:lstStyle/>
          <a:p>
            <a:pPr marL="0" indent="0">
              <a:buNone/>
            </a:pPr>
            <a:r>
              <a:rPr lang="en-US" b="1" dirty="0" smtClean="0"/>
              <a:t>802.11b WEP:</a:t>
            </a:r>
          </a:p>
          <a:p>
            <a:pPr marL="0" indent="0">
              <a:buNone/>
            </a:pPr>
            <a:endParaRPr lang="en-US" b="1" dirty="0"/>
          </a:p>
          <a:p>
            <a:pPr marL="0" indent="0">
              <a:buNone/>
            </a:pPr>
            <a:endParaRPr lang="en-US" b="1" dirty="0" smtClean="0"/>
          </a:p>
          <a:p>
            <a:pPr marL="0" indent="0">
              <a:buNone/>
            </a:pPr>
            <a:endParaRPr lang="en-US" b="1" dirty="0"/>
          </a:p>
          <a:p>
            <a:pPr marL="0" indent="0">
              <a:buNone/>
            </a:pPr>
            <a:endParaRPr lang="en-US" b="1" dirty="0" smtClean="0"/>
          </a:p>
          <a:p>
            <a:pPr marL="0" indent="0">
              <a:buNone/>
            </a:pPr>
            <a:endParaRPr lang="en-US" dirty="0" smtClean="0"/>
          </a:p>
          <a:p>
            <a:pPr marL="0" indent="0">
              <a:buNone/>
            </a:pPr>
            <a:r>
              <a:rPr lang="en-US" dirty="0" smtClean="0"/>
              <a:t>Length of IV:     24 bits</a:t>
            </a:r>
          </a:p>
          <a:p>
            <a:r>
              <a:rPr lang="en-US" dirty="0" smtClean="0"/>
              <a:t>Repeated IV after 2</a:t>
            </a:r>
            <a:r>
              <a:rPr lang="en-US" baseline="30000" dirty="0" smtClean="0"/>
              <a:t>24</a:t>
            </a:r>
            <a:r>
              <a:rPr lang="en-US" dirty="0" smtClean="0"/>
              <a:t> ≈ 16M frames</a:t>
            </a:r>
          </a:p>
          <a:p>
            <a:r>
              <a:rPr lang="en-US" dirty="0" smtClean="0"/>
              <a:t>On some 802.11 cards:   IV resets to 0 after power cycle</a:t>
            </a:r>
          </a:p>
        </p:txBody>
      </p:sp>
      <p:pic>
        <p:nvPicPr>
          <p:cNvPr id="5" name="Picture 4"/>
          <p:cNvPicPr>
            <a:picLocks noChangeAspect="1"/>
          </p:cNvPicPr>
          <p:nvPr/>
        </p:nvPicPr>
        <p:blipFill>
          <a:blip r:embed="rId2"/>
          <a:stretch>
            <a:fillRect/>
          </a:stretch>
        </p:blipFill>
        <p:spPr>
          <a:xfrm flipH="1">
            <a:off x="914401" y="2514600"/>
            <a:ext cx="1076739" cy="1320800"/>
          </a:xfrm>
          <a:prstGeom prst="rect">
            <a:avLst/>
          </a:prstGeom>
        </p:spPr>
      </p:pic>
      <p:sp>
        <p:nvSpPr>
          <p:cNvPr id="6" name="TextBox 5"/>
          <p:cNvSpPr txBox="1"/>
          <p:nvPr/>
        </p:nvSpPr>
        <p:spPr>
          <a:xfrm>
            <a:off x="762000" y="2616201"/>
            <a:ext cx="325730" cy="461665"/>
          </a:xfrm>
          <a:prstGeom prst="rect">
            <a:avLst/>
          </a:prstGeom>
          <a:noFill/>
        </p:spPr>
        <p:txBody>
          <a:bodyPr wrap="none" rtlCol="0">
            <a:spAutoFit/>
          </a:bodyPr>
          <a:lstStyle/>
          <a:p>
            <a:r>
              <a:rPr lang="en-US" sz="2400" dirty="0"/>
              <a:t>k</a:t>
            </a:r>
          </a:p>
        </p:txBody>
      </p:sp>
      <p:sp>
        <p:nvSpPr>
          <p:cNvPr id="7" name="TextBox 6"/>
          <p:cNvSpPr txBox="1"/>
          <p:nvPr/>
        </p:nvSpPr>
        <p:spPr>
          <a:xfrm>
            <a:off x="8437270" y="2711848"/>
            <a:ext cx="325730" cy="461665"/>
          </a:xfrm>
          <a:prstGeom prst="rect">
            <a:avLst/>
          </a:prstGeom>
          <a:noFill/>
        </p:spPr>
        <p:txBody>
          <a:bodyPr wrap="none" rtlCol="0">
            <a:spAutoFit/>
          </a:bodyPr>
          <a:lstStyle/>
          <a:p>
            <a:r>
              <a:rPr lang="en-US" sz="2400" dirty="0"/>
              <a:t>k</a:t>
            </a:r>
          </a:p>
        </p:txBody>
      </p:sp>
      <p:pic>
        <p:nvPicPr>
          <p:cNvPr id="8" name="Picture 7"/>
          <p:cNvPicPr>
            <a:picLocks noChangeAspect="1"/>
          </p:cNvPicPr>
          <p:nvPr/>
        </p:nvPicPr>
        <p:blipFill>
          <a:blip r:embed="rId3"/>
          <a:stretch>
            <a:fillRect/>
          </a:stretch>
        </p:blipFill>
        <p:spPr>
          <a:xfrm>
            <a:off x="7467600" y="2604685"/>
            <a:ext cx="1041400" cy="1027515"/>
          </a:xfrm>
          <a:prstGeom prst="rect">
            <a:avLst/>
          </a:prstGeom>
        </p:spPr>
      </p:pic>
      <p:cxnSp>
        <p:nvCxnSpPr>
          <p:cNvPr id="10" name="Straight Arrow Connector 9"/>
          <p:cNvCxnSpPr/>
          <p:nvPr/>
        </p:nvCxnSpPr>
        <p:spPr>
          <a:xfrm>
            <a:off x="2286000" y="3327400"/>
            <a:ext cx="487680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3124200" y="2108200"/>
            <a:ext cx="2209800" cy="406400"/>
          </a:xfrm>
          <a:prstGeom prst="rect">
            <a:avLst/>
          </a:prstGeom>
          <a:solidFill>
            <a:srgbClr val="C0504D"/>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t>m</a:t>
            </a:r>
            <a:endParaRPr lang="en-US" dirty="0"/>
          </a:p>
        </p:txBody>
      </p:sp>
      <p:sp>
        <p:nvSpPr>
          <p:cNvPr id="12" name="Rectangle 11"/>
          <p:cNvSpPr/>
          <p:nvPr/>
        </p:nvSpPr>
        <p:spPr>
          <a:xfrm>
            <a:off x="5410200" y="2108200"/>
            <a:ext cx="914400" cy="4064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CRC(m)</a:t>
            </a:r>
            <a:endParaRPr lang="en-US" dirty="0"/>
          </a:p>
        </p:txBody>
      </p:sp>
      <p:sp>
        <p:nvSpPr>
          <p:cNvPr id="13" name="Rectangle 12"/>
          <p:cNvSpPr/>
          <p:nvPr/>
        </p:nvSpPr>
        <p:spPr>
          <a:xfrm>
            <a:off x="3124200" y="2717800"/>
            <a:ext cx="3276600" cy="4064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PRG(  IV  </a:t>
            </a:r>
            <a:r>
              <a:rPr lang="en-US" dirty="0" err="1" smtClean="0"/>
              <a:t>ll</a:t>
            </a:r>
            <a:r>
              <a:rPr lang="en-US" dirty="0" smtClean="0"/>
              <a:t>  k ) </a:t>
            </a:r>
            <a:endParaRPr lang="en-US" dirty="0"/>
          </a:p>
        </p:txBody>
      </p:sp>
      <p:sp>
        <p:nvSpPr>
          <p:cNvPr id="14" name="Rectangle 13"/>
          <p:cNvSpPr/>
          <p:nvPr/>
        </p:nvSpPr>
        <p:spPr>
          <a:xfrm>
            <a:off x="3124200" y="3530600"/>
            <a:ext cx="3276600" cy="4064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dirty="0" err="1" smtClean="0"/>
              <a:t>ciphetext</a:t>
            </a:r>
            <a:endParaRPr lang="en-US" dirty="0"/>
          </a:p>
        </p:txBody>
      </p:sp>
      <p:sp>
        <p:nvSpPr>
          <p:cNvPr id="15" name="Rectangle 14"/>
          <p:cNvSpPr/>
          <p:nvPr/>
        </p:nvSpPr>
        <p:spPr>
          <a:xfrm>
            <a:off x="2590800" y="3530600"/>
            <a:ext cx="457200" cy="4064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IV</a:t>
            </a:r>
            <a:endParaRPr lang="en-US" dirty="0"/>
          </a:p>
        </p:txBody>
      </p:sp>
    </p:spTree>
    <p:extLst>
      <p:ext uri="{BB962C8B-B14F-4D97-AF65-F5344CB8AC3E}">
        <p14:creationId xmlns:p14="http://schemas.microsoft.com/office/powerpoint/2010/main" val="4834286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Avoid related keys</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b="1" dirty="0" smtClean="0"/>
              <a:t>802.11b WEP:</a:t>
            </a:r>
          </a:p>
          <a:p>
            <a:pPr marL="0" indent="0">
              <a:buNone/>
            </a:pPr>
            <a:endParaRPr lang="en-US" b="1" dirty="0"/>
          </a:p>
          <a:p>
            <a:pPr marL="0" indent="0">
              <a:buNone/>
            </a:pPr>
            <a:endParaRPr lang="en-US" b="1" dirty="0" smtClean="0"/>
          </a:p>
          <a:p>
            <a:pPr marL="0" indent="0">
              <a:buNone/>
            </a:pPr>
            <a:endParaRPr lang="en-US" b="1" dirty="0"/>
          </a:p>
          <a:p>
            <a:pPr marL="0" indent="0">
              <a:buNone/>
            </a:pPr>
            <a:endParaRPr lang="en-US" b="1" dirty="0" smtClean="0"/>
          </a:p>
          <a:p>
            <a:pPr marL="0" indent="0">
              <a:buNone/>
            </a:pPr>
            <a:endParaRPr lang="en-US" dirty="0" smtClean="0"/>
          </a:p>
          <a:p>
            <a:pPr marL="0" indent="0">
              <a:buNone/>
            </a:pPr>
            <a:r>
              <a:rPr lang="en-US" dirty="0" smtClean="0"/>
              <a:t>key for frame #1:     (1 </a:t>
            </a:r>
            <a:r>
              <a:rPr lang="en-US" dirty="0" err="1" smtClean="0"/>
              <a:t>ll</a:t>
            </a:r>
            <a:r>
              <a:rPr lang="en-US" dirty="0" smtClean="0"/>
              <a:t> k)</a:t>
            </a:r>
          </a:p>
          <a:p>
            <a:pPr marL="0" indent="0">
              <a:buNone/>
            </a:pPr>
            <a:r>
              <a:rPr lang="en-US" dirty="0"/>
              <a:t>key for </a:t>
            </a:r>
            <a:r>
              <a:rPr lang="en-US" dirty="0" smtClean="0"/>
              <a:t>frame #2:     (2 </a:t>
            </a:r>
            <a:r>
              <a:rPr lang="en-US" dirty="0" err="1"/>
              <a:t>ll</a:t>
            </a:r>
            <a:r>
              <a:rPr lang="en-US" dirty="0"/>
              <a:t> k)</a:t>
            </a:r>
          </a:p>
          <a:p>
            <a:pPr marL="0" indent="0">
              <a:buNone/>
            </a:pPr>
            <a:endParaRPr lang="en-US" dirty="0"/>
          </a:p>
        </p:txBody>
      </p:sp>
      <p:pic>
        <p:nvPicPr>
          <p:cNvPr id="5" name="Picture 4"/>
          <p:cNvPicPr>
            <a:picLocks noChangeAspect="1"/>
          </p:cNvPicPr>
          <p:nvPr/>
        </p:nvPicPr>
        <p:blipFill>
          <a:blip r:embed="rId2"/>
          <a:stretch>
            <a:fillRect/>
          </a:stretch>
        </p:blipFill>
        <p:spPr>
          <a:xfrm flipH="1">
            <a:off x="914401" y="2514600"/>
            <a:ext cx="1076739" cy="1320800"/>
          </a:xfrm>
          <a:prstGeom prst="rect">
            <a:avLst/>
          </a:prstGeom>
        </p:spPr>
      </p:pic>
      <p:sp>
        <p:nvSpPr>
          <p:cNvPr id="6" name="TextBox 5"/>
          <p:cNvSpPr txBox="1"/>
          <p:nvPr/>
        </p:nvSpPr>
        <p:spPr>
          <a:xfrm>
            <a:off x="762000" y="2616201"/>
            <a:ext cx="325730" cy="461665"/>
          </a:xfrm>
          <a:prstGeom prst="rect">
            <a:avLst/>
          </a:prstGeom>
          <a:noFill/>
        </p:spPr>
        <p:txBody>
          <a:bodyPr wrap="none" rtlCol="0">
            <a:spAutoFit/>
          </a:bodyPr>
          <a:lstStyle/>
          <a:p>
            <a:r>
              <a:rPr lang="en-US" sz="2400" dirty="0"/>
              <a:t>k</a:t>
            </a:r>
          </a:p>
        </p:txBody>
      </p:sp>
      <p:sp>
        <p:nvSpPr>
          <p:cNvPr id="7" name="TextBox 6"/>
          <p:cNvSpPr txBox="1"/>
          <p:nvPr/>
        </p:nvSpPr>
        <p:spPr>
          <a:xfrm>
            <a:off x="8437270" y="2711848"/>
            <a:ext cx="325730" cy="461665"/>
          </a:xfrm>
          <a:prstGeom prst="rect">
            <a:avLst/>
          </a:prstGeom>
          <a:noFill/>
        </p:spPr>
        <p:txBody>
          <a:bodyPr wrap="none" rtlCol="0">
            <a:spAutoFit/>
          </a:bodyPr>
          <a:lstStyle/>
          <a:p>
            <a:r>
              <a:rPr lang="en-US" sz="2400" dirty="0"/>
              <a:t>k</a:t>
            </a:r>
          </a:p>
        </p:txBody>
      </p:sp>
      <p:pic>
        <p:nvPicPr>
          <p:cNvPr id="8" name="Picture 7"/>
          <p:cNvPicPr>
            <a:picLocks noChangeAspect="1"/>
          </p:cNvPicPr>
          <p:nvPr/>
        </p:nvPicPr>
        <p:blipFill>
          <a:blip r:embed="rId3"/>
          <a:stretch>
            <a:fillRect/>
          </a:stretch>
        </p:blipFill>
        <p:spPr>
          <a:xfrm>
            <a:off x="7467600" y="2604685"/>
            <a:ext cx="1041400" cy="1027515"/>
          </a:xfrm>
          <a:prstGeom prst="rect">
            <a:avLst/>
          </a:prstGeom>
        </p:spPr>
      </p:pic>
      <p:cxnSp>
        <p:nvCxnSpPr>
          <p:cNvPr id="10" name="Straight Arrow Connector 9"/>
          <p:cNvCxnSpPr/>
          <p:nvPr/>
        </p:nvCxnSpPr>
        <p:spPr>
          <a:xfrm>
            <a:off x="2286000" y="3327400"/>
            <a:ext cx="487680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1" name="Rectangle 10"/>
          <p:cNvSpPr/>
          <p:nvPr/>
        </p:nvSpPr>
        <p:spPr>
          <a:xfrm>
            <a:off x="3124200" y="2108200"/>
            <a:ext cx="2209800" cy="406400"/>
          </a:xfrm>
          <a:prstGeom prst="rect">
            <a:avLst/>
          </a:prstGeom>
          <a:solidFill>
            <a:srgbClr val="C0504D"/>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t>m</a:t>
            </a:r>
            <a:endParaRPr lang="en-US" dirty="0"/>
          </a:p>
        </p:txBody>
      </p:sp>
      <p:sp>
        <p:nvSpPr>
          <p:cNvPr id="12" name="Rectangle 11"/>
          <p:cNvSpPr/>
          <p:nvPr/>
        </p:nvSpPr>
        <p:spPr>
          <a:xfrm>
            <a:off x="5410200" y="2108200"/>
            <a:ext cx="914400" cy="4064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CRC(m)</a:t>
            </a:r>
            <a:endParaRPr lang="en-US" dirty="0"/>
          </a:p>
        </p:txBody>
      </p:sp>
      <p:sp>
        <p:nvSpPr>
          <p:cNvPr id="13" name="Rectangle 12"/>
          <p:cNvSpPr/>
          <p:nvPr/>
        </p:nvSpPr>
        <p:spPr>
          <a:xfrm>
            <a:off x="3124200" y="2717800"/>
            <a:ext cx="3276600" cy="4064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PRG(  IV  </a:t>
            </a:r>
            <a:r>
              <a:rPr lang="en-US" dirty="0" err="1" smtClean="0"/>
              <a:t>ll</a:t>
            </a:r>
            <a:r>
              <a:rPr lang="en-US" dirty="0" smtClean="0"/>
              <a:t>  k ) </a:t>
            </a:r>
            <a:endParaRPr lang="en-US" dirty="0"/>
          </a:p>
        </p:txBody>
      </p:sp>
      <p:sp>
        <p:nvSpPr>
          <p:cNvPr id="14" name="Rectangle 13"/>
          <p:cNvSpPr/>
          <p:nvPr/>
        </p:nvSpPr>
        <p:spPr>
          <a:xfrm>
            <a:off x="3124200" y="3530600"/>
            <a:ext cx="3276600" cy="4064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dirty="0" err="1" smtClean="0"/>
              <a:t>ciphetext</a:t>
            </a:r>
            <a:endParaRPr lang="en-US" dirty="0"/>
          </a:p>
        </p:txBody>
      </p:sp>
      <p:sp>
        <p:nvSpPr>
          <p:cNvPr id="15" name="Rectangle 14"/>
          <p:cNvSpPr/>
          <p:nvPr/>
        </p:nvSpPr>
        <p:spPr>
          <a:xfrm>
            <a:off x="2590800" y="3530600"/>
            <a:ext cx="457200" cy="4064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IV</a:t>
            </a:r>
            <a:endParaRPr lang="en-US" dirty="0"/>
          </a:p>
        </p:txBody>
      </p:sp>
      <p:sp>
        <p:nvSpPr>
          <p:cNvPr id="18" name="TextBox 17"/>
          <p:cNvSpPr txBox="1"/>
          <p:nvPr/>
        </p:nvSpPr>
        <p:spPr>
          <a:xfrm>
            <a:off x="1600200" y="5867401"/>
            <a:ext cx="415498" cy="646331"/>
          </a:xfrm>
          <a:prstGeom prst="rect">
            <a:avLst/>
          </a:prstGeom>
          <a:noFill/>
        </p:spPr>
        <p:txBody>
          <a:bodyPr wrap="none" rtlCol="0">
            <a:spAutoFit/>
          </a:bodyPr>
          <a:lstStyle/>
          <a:p>
            <a:r>
              <a:rPr lang="en-US" sz="3600" b="1" dirty="0" smtClean="0"/>
              <a:t>⋮</a:t>
            </a:r>
            <a:endParaRPr lang="en-US" sz="3600" b="1" dirty="0"/>
          </a:p>
        </p:txBody>
      </p:sp>
    </p:spTree>
    <p:extLst>
      <p:ext uri="{BB962C8B-B14F-4D97-AF65-F5344CB8AC3E}">
        <p14:creationId xmlns:p14="http://schemas.microsoft.com/office/powerpoint/2010/main" val="484707381"/>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Attack 2:   no integrity   </a:t>
            </a:r>
            <a:r>
              <a:rPr lang="en-US" sz="3200" dirty="0" smtClean="0"/>
              <a:t>(OTP is malleable)</a:t>
            </a:r>
            <a:endParaRPr lang="en-US" sz="3200" dirty="0"/>
          </a:p>
        </p:txBody>
      </p:sp>
      <p:sp>
        <p:nvSpPr>
          <p:cNvPr id="3" name="Content Placeholder 2"/>
          <p:cNvSpPr>
            <a:spLocks noGrp="1"/>
          </p:cNvSpPr>
          <p:nvPr>
            <p:ph idx="1"/>
          </p:nvPr>
        </p:nvSpPr>
        <p:spPr>
          <a:xfrm>
            <a:off x="457200" y="5359400"/>
            <a:ext cx="8229600" cy="1320800"/>
          </a:xfrm>
        </p:spPr>
        <p:txBody>
          <a:bodyPr/>
          <a:lstStyle/>
          <a:p>
            <a:pPr marL="0" indent="0">
              <a:buNone/>
            </a:pPr>
            <a:r>
              <a:rPr lang="en-US" dirty="0" smtClean="0"/>
              <a:t>Modifications to </a:t>
            </a:r>
            <a:r>
              <a:rPr lang="en-US" dirty="0" err="1" smtClean="0"/>
              <a:t>ciphertext</a:t>
            </a:r>
            <a:r>
              <a:rPr lang="en-US" dirty="0" smtClean="0"/>
              <a:t> are undetected and </a:t>
            </a:r>
            <a:br>
              <a:rPr lang="en-US" dirty="0" smtClean="0"/>
            </a:br>
            <a:r>
              <a:rPr lang="en-US" dirty="0" smtClean="0"/>
              <a:t>have </a:t>
            </a:r>
            <a:r>
              <a:rPr lang="en-US" b="1" u="sng" dirty="0" smtClean="0"/>
              <a:t>predictable</a:t>
            </a:r>
            <a:r>
              <a:rPr lang="en-US" dirty="0" smtClean="0"/>
              <a:t> impact on plaintext</a:t>
            </a:r>
            <a:endParaRPr lang="en-US" dirty="0"/>
          </a:p>
        </p:txBody>
      </p:sp>
      <p:sp>
        <p:nvSpPr>
          <p:cNvPr id="5" name="Rectangle 4"/>
          <p:cNvSpPr/>
          <p:nvPr/>
        </p:nvSpPr>
        <p:spPr>
          <a:xfrm>
            <a:off x="381000" y="2108200"/>
            <a:ext cx="1828800" cy="508000"/>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b="1" dirty="0" smtClean="0">
                <a:solidFill>
                  <a:srgbClr val="FF0000"/>
                </a:solidFill>
                <a:latin typeface="Courier New"/>
                <a:cs typeface="Courier New"/>
              </a:rPr>
              <a:t>m</a:t>
            </a:r>
            <a:endParaRPr lang="en-US" sz="2800" b="1" dirty="0">
              <a:solidFill>
                <a:srgbClr val="FF0000"/>
              </a:solidFill>
              <a:latin typeface="Courier New"/>
              <a:cs typeface="Courier New"/>
            </a:endParaRPr>
          </a:p>
        </p:txBody>
      </p:sp>
      <p:cxnSp>
        <p:nvCxnSpPr>
          <p:cNvPr id="7" name="Straight Arrow Connector 6"/>
          <p:cNvCxnSpPr/>
          <p:nvPr/>
        </p:nvCxnSpPr>
        <p:spPr>
          <a:xfrm>
            <a:off x="2743200" y="2311400"/>
            <a:ext cx="228600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3276601" y="1701801"/>
            <a:ext cx="1388421" cy="461665"/>
          </a:xfrm>
          <a:prstGeom prst="rect">
            <a:avLst/>
          </a:prstGeom>
          <a:noFill/>
        </p:spPr>
        <p:txBody>
          <a:bodyPr wrap="none" rtlCol="0">
            <a:spAutoFit/>
          </a:bodyPr>
          <a:lstStyle/>
          <a:p>
            <a:r>
              <a:rPr lang="en-US" sz="2400" dirty="0" err="1"/>
              <a:t>e</a:t>
            </a:r>
            <a:r>
              <a:rPr lang="en-US" sz="2400" dirty="0" err="1" smtClean="0"/>
              <a:t>nc</a:t>
            </a:r>
            <a:r>
              <a:rPr lang="en-US" sz="2400" dirty="0" smtClean="0"/>
              <a:t>  ( ⊕k )</a:t>
            </a:r>
            <a:endParaRPr lang="en-US" sz="2400" dirty="0"/>
          </a:p>
        </p:txBody>
      </p:sp>
      <p:sp>
        <p:nvSpPr>
          <p:cNvPr id="9" name="Rectangle 8"/>
          <p:cNvSpPr/>
          <p:nvPr/>
        </p:nvSpPr>
        <p:spPr>
          <a:xfrm>
            <a:off x="5638800" y="2006600"/>
            <a:ext cx="1828800" cy="508000"/>
          </a:xfrm>
          <a:prstGeom prst="rect">
            <a:avLst/>
          </a:prstGeom>
          <a:pattFill prst="lgCheck">
            <a:fgClr>
              <a:schemeClr val="bg1">
                <a:lumMod val="75000"/>
              </a:schemeClr>
            </a:fgClr>
            <a:bgClr>
              <a:prstClr val="white"/>
            </a:bgClr>
          </a:patt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b="1" dirty="0" err="1">
                <a:solidFill>
                  <a:srgbClr val="FF0000"/>
                </a:solidFill>
                <a:latin typeface="Courier New"/>
                <a:cs typeface="Courier New"/>
              </a:rPr>
              <a:t>m</a:t>
            </a:r>
            <a:r>
              <a:rPr lang="en-US" sz="2400" b="1" dirty="0" err="1" smtClean="0">
                <a:solidFill>
                  <a:srgbClr val="FF0000"/>
                </a:solidFill>
                <a:latin typeface="Courier New"/>
                <a:cs typeface="Courier New"/>
              </a:rPr>
              <a:t>⊕</a:t>
            </a:r>
            <a:r>
              <a:rPr lang="en-US" sz="2800" b="1" dirty="0" err="1" smtClean="0">
                <a:solidFill>
                  <a:srgbClr val="FF0000"/>
                </a:solidFill>
                <a:latin typeface="Courier New"/>
                <a:cs typeface="Courier New"/>
              </a:rPr>
              <a:t>k</a:t>
            </a:r>
            <a:endParaRPr lang="en-US" sz="2800" b="1" dirty="0">
              <a:solidFill>
                <a:srgbClr val="FF0000"/>
              </a:solidFill>
              <a:latin typeface="Courier New"/>
              <a:cs typeface="Courier New"/>
            </a:endParaRPr>
          </a:p>
        </p:txBody>
      </p:sp>
      <p:cxnSp>
        <p:nvCxnSpPr>
          <p:cNvPr id="12" name="Straight Arrow Connector 11"/>
          <p:cNvCxnSpPr/>
          <p:nvPr/>
        </p:nvCxnSpPr>
        <p:spPr>
          <a:xfrm flipH="1">
            <a:off x="2819400" y="3829447"/>
            <a:ext cx="228600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flipH="1">
            <a:off x="3352801" y="3219847"/>
            <a:ext cx="1318841" cy="461665"/>
          </a:xfrm>
          <a:prstGeom prst="rect">
            <a:avLst/>
          </a:prstGeom>
          <a:noFill/>
        </p:spPr>
        <p:txBody>
          <a:bodyPr wrap="none" rtlCol="0">
            <a:spAutoFit/>
          </a:bodyPr>
          <a:lstStyle/>
          <a:p>
            <a:r>
              <a:rPr lang="en-US" sz="2400" dirty="0" err="1"/>
              <a:t>d</a:t>
            </a:r>
            <a:r>
              <a:rPr lang="en-US" sz="2400" dirty="0" err="1" smtClean="0"/>
              <a:t>ec</a:t>
            </a:r>
            <a:r>
              <a:rPr lang="en-US" sz="2400" dirty="0" smtClean="0"/>
              <a:t> ( ⊕k )</a:t>
            </a:r>
            <a:endParaRPr lang="en-US" sz="2400" dirty="0"/>
          </a:p>
        </p:txBody>
      </p:sp>
      <p:sp>
        <p:nvSpPr>
          <p:cNvPr id="14" name="Rectangle 13"/>
          <p:cNvSpPr/>
          <p:nvPr/>
        </p:nvSpPr>
        <p:spPr>
          <a:xfrm>
            <a:off x="381000" y="3530600"/>
            <a:ext cx="1828800" cy="508000"/>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b="1" dirty="0" err="1">
                <a:solidFill>
                  <a:srgbClr val="FF0000"/>
                </a:solidFill>
                <a:latin typeface="Courier New"/>
                <a:cs typeface="Courier New"/>
              </a:rPr>
              <a:t>m</a:t>
            </a:r>
            <a:r>
              <a:rPr lang="en-US" sz="2800" b="1" dirty="0" err="1" smtClean="0">
                <a:solidFill>
                  <a:srgbClr val="FF0000"/>
                </a:solidFill>
                <a:latin typeface="Courier New"/>
                <a:cs typeface="Courier New"/>
              </a:rPr>
              <a:t>⊕p</a:t>
            </a:r>
            <a:endParaRPr lang="en-US" sz="2800" b="1" dirty="0">
              <a:solidFill>
                <a:srgbClr val="FF0000"/>
              </a:solidFill>
              <a:latin typeface="Courier New"/>
              <a:cs typeface="Courier New"/>
            </a:endParaRPr>
          </a:p>
        </p:txBody>
      </p:sp>
      <p:grpSp>
        <p:nvGrpSpPr>
          <p:cNvPr id="19" name="Group 18"/>
          <p:cNvGrpSpPr/>
          <p:nvPr/>
        </p:nvGrpSpPr>
        <p:grpSpPr>
          <a:xfrm>
            <a:off x="5410200" y="2108200"/>
            <a:ext cx="2667000" cy="1930400"/>
            <a:chOff x="5410200" y="1581150"/>
            <a:chExt cx="2667000" cy="1447800"/>
          </a:xfrm>
        </p:grpSpPr>
        <p:sp>
          <p:nvSpPr>
            <p:cNvPr id="10" name="Rectangle 9"/>
            <p:cNvSpPr/>
            <p:nvPr/>
          </p:nvSpPr>
          <p:spPr>
            <a:xfrm>
              <a:off x="5638800" y="2038350"/>
              <a:ext cx="1828800" cy="381000"/>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dirty="0" smtClean="0">
                  <a:solidFill>
                    <a:srgbClr val="FF0000"/>
                  </a:solidFill>
                </a:rPr>
                <a:t>p</a:t>
              </a:r>
              <a:endParaRPr lang="en-US" sz="2800" dirty="0">
                <a:solidFill>
                  <a:srgbClr val="FF0000"/>
                </a:solidFill>
              </a:endParaRPr>
            </a:p>
          </p:txBody>
        </p:sp>
        <p:sp>
          <p:nvSpPr>
            <p:cNvPr id="11" name="Rectangle 10"/>
            <p:cNvSpPr/>
            <p:nvPr/>
          </p:nvSpPr>
          <p:spPr>
            <a:xfrm>
              <a:off x="5638800" y="2647950"/>
              <a:ext cx="1828800" cy="381000"/>
            </a:xfrm>
            <a:prstGeom prst="rect">
              <a:avLst/>
            </a:prstGeom>
            <a:pattFill prst="lgCheck">
              <a:fgClr>
                <a:schemeClr val="bg1">
                  <a:lumMod val="65000"/>
                </a:schemeClr>
              </a:fgClr>
              <a:bgClr>
                <a:prstClr val="white"/>
              </a:bgClr>
            </a:patt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solidFill>
                    <a:srgbClr val="FF0000"/>
                  </a:solidFill>
                  <a:latin typeface="Courier New"/>
                  <a:cs typeface="Courier New"/>
                </a:rPr>
                <a:t>(</a:t>
              </a:r>
              <a:r>
                <a:rPr lang="en-US" sz="2400" b="1" dirty="0" err="1" smtClean="0">
                  <a:solidFill>
                    <a:srgbClr val="FF0000"/>
                  </a:solidFill>
                  <a:latin typeface="Courier New"/>
                  <a:cs typeface="Courier New"/>
                </a:rPr>
                <a:t>m</a:t>
              </a:r>
              <a:r>
                <a:rPr lang="en-US" sz="2400" b="1" dirty="0" err="1">
                  <a:solidFill>
                    <a:srgbClr val="FF0000"/>
                  </a:solidFill>
                  <a:latin typeface="Courier New"/>
                  <a:cs typeface="Courier New"/>
                </a:rPr>
                <a:t>⊕</a:t>
              </a:r>
              <a:r>
                <a:rPr lang="en-US" sz="2400" b="1" dirty="0" err="1" smtClean="0">
                  <a:solidFill>
                    <a:srgbClr val="FF0000"/>
                  </a:solidFill>
                  <a:latin typeface="Courier New"/>
                  <a:cs typeface="Courier New"/>
                </a:rPr>
                <a:t>k</a:t>
              </a:r>
              <a:r>
                <a:rPr lang="en-US" sz="2400" b="1" dirty="0">
                  <a:solidFill>
                    <a:srgbClr val="FF0000"/>
                  </a:solidFill>
                  <a:latin typeface="Courier New"/>
                  <a:cs typeface="Courier New"/>
                </a:rPr>
                <a:t>)</a:t>
              </a:r>
              <a:r>
                <a:rPr lang="en-US" sz="2400" b="1" dirty="0" smtClean="0">
                  <a:solidFill>
                    <a:srgbClr val="FF0000"/>
                  </a:solidFill>
                  <a:latin typeface="Courier New"/>
                  <a:cs typeface="Courier New"/>
                </a:rPr>
                <a:t>⊕p</a:t>
              </a:r>
              <a:endParaRPr lang="en-US" sz="2400" b="1" dirty="0">
                <a:solidFill>
                  <a:srgbClr val="FF0000"/>
                </a:solidFill>
                <a:latin typeface="Courier New"/>
                <a:cs typeface="Courier New"/>
              </a:endParaRPr>
            </a:p>
          </p:txBody>
        </p:sp>
        <p:sp>
          <p:nvSpPr>
            <p:cNvPr id="15" name="TextBox 14"/>
            <p:cNvSpPr txBox="1"/>
            <p:nvPr/>
          </p:nvSpPr>
          <p:spPr>
            <a:xfrm>
              <a:off x="7467600" y="1581150"/>
              <a:ext cx="441146" cy="530915"/>
            </a:xfrm>
            <a:prstGeom prst="rect">
              <a:avLst/>
            </a:prstGeom>
            <a:noFill/>
          </p:spPr>
          <p:txBody>
            <a:bodyPr wrap="none" rtlCol="0">
              <a:spAutoFit/>
            </a:bodyPr>
            <a:lstStyle/>
            <a:p>
              <a:r>
                <a:rPr lang="en-US" sz="4000" dirty="0"/>
                <a:t>⊕</a:t>
              </a:r>
            </a:p>
          </p:txBody>
        </p:sp>
        <p:cxnSp>
          <p:nvCxnSpPr>
            <p:cNvPr id="18" name="Straight Connector 17"/>
            <p:cNvCxnSpPr/>
            <p:nvPr/>
          </p:nvCxnSpPr>
          <p:spPr>
            <a:xfrm>
              <a:off x="5410200" y="2533650"/>
              <a:ext cx="2667000" cy="0"/>
            </a:xfrm>
            <a:prstGeom prst="line">
              <a:avLst/>
            </a:prstGeom>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377366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3" grpId="0"/>
      <p:bldP spid="1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Attack 2:   no integrity   </a:t>
            </a:r>
            <a:r>
              <a:rPr lang="en-US" sz="3200" dirty="0" smtClean="0"/>
              <a:t>(OTP is malleable)</a:t>
            </a:r>
            <a:endParaRPr lang="en-US" sz="3200" dirty="0"/>
          </a:p>
        </p:txBody>
      </p:sp>
      <p:sp>
        <p:nvSpPr>
          <p:cNvPr id="3" name="Content Placeholder 2"/>
          <p:cNvSpPr>
            <a:spLocks noGrp="1"/>
          </p:cNvSpPr>
          <p:nvPr>
            <p:ph idx="1"/>
          </p:nvPr>
        </p:nvSpPr>
        <p:spPr>
          <a:xfrm>
            <a:off x="457200" y="5562600"/>
            <a:ext cx="8229600" cy="1320800"/>
          </a:xfrm>
        </p:spPr>
        <p:txBody>
          <a:bodyPr/>
          <a:lstStyle/>
          <a:p>
            <a:pPr marL="0" indent="0">
              <a:buNone/>
            </a:pPr>
            <a:r>
              <a:rPr lang="en-US" dirty="0" smtClean="0"/>
              <a:t>Modifications to </a:t>
            </a:r>
            <a:r>
              <a:rPr lang="en-US" dirty="0" err="1" smtClean="0"/>
              <a:t>ciphertext</a:t>
            </a:r>
            <a:r>
              <a:rPr lang="en-US" dirty="0" smtClean="0"/>
              <a:t> are undetected and </a:t>
            </a:r>
            <a:br>
              <a:rPr lang="en-US" dirty="0" smtClean="0"/>
            </a:br>
            <a:r>
              <a:rPr lang="en-US" dirty="0" smtClean="0"/>
              <a:t>have predictable impact on plaintext</a:t>
            </a:r>
            <a:endParaRPr lang="en-US" dirty="0"/>
          </a:p>
        </p:txBody>
      </p:sp>
      <p:sp>
        <p:nvSpPr>
          <p:cNvPr id="5" name="Rectangle 4"/>
          <p:cNvSpPr/>
          <p:nvPr/>
        </p:nvSpPr>
        <p:spPr>
          <a:xfrm>
            <a:off x="381000" y="2006600"/>
            <a:ext cx="1828800" cy="508000"/>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rgbClr val="FF0000"/>
                </a:solidFill>
                <a:latin typeface="Courier New"/>
                <a:cs typeface="Courier New"/>
              </a:rPr>
              <a:t>From: Bob</a:t>
            </a:r>
            <a:endParaRPr lang="en-US" b="1" dirty="0">
              <a:solidFill>
                <a:srgbClr val="FF0000"/>
              </a:solidFill>
              <a:latin typeface="Courier New"/>
              <a:cs typeface="Courier New"/>
            </a:endParaRPr>
          </a:p>
        </p:txBody>
      </p:sp>
      <p:cxnSp>
        <p:nvCxnSpPr>
          <p:cNvPr id="7" name="Straight Arrow Connector 6"/>
          <p:cNvCxnSpPr/>
          <p:nvPr/>
        </p:nvCxnSpPr>
        <p:spPr>
          <a:xfrm>
            <a:off x="2743200" y="2209800"/>
            <a:ext cx="228600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3276601" y="1600201"/>
            <a:ext cx="1388421" cy="461665"/>
          </a:xfrm>
          <a:prstGeom prst="rect">
            <a:avLst/>
          </a:prstGeom>
          <a:noFill/>
        </p:spPr>
        <p:txBody>
          <a:bodyPr wrap="none" rtlCol="0">
            <a:spAutoFit/>
          </a:bodyPr>
          <a:lstStyle/>
          <a:p>
            <a:r>
              <a:rPr lang="en-US" sz="2400" dirty="0" err="1"/>
              <a:t>e</a:t>
            </a:r>
            <a:r>
              <a:rPr lang="en-US" sz="2400" dirty="0" err="1" smtClean="0"/>
              <a:t>nc</a:t>
            </a:r>
            <a:r>
              <a:rPr lang="en-US" sz="2400" dirty="0" smtClean="0"/>
              <a:t>  ( ⊕k )</a:t>
            </a:r>
            <a:endParaRPr lang="en-US" sz="2400" dirty="0"/>
          </a:p>
        </p:txBody>
      </p:sp>
      <p:sp>
        <p:nvSpPr>
          <p:cNvPr id="9" name="Rectangle 8"/>
          <p:cNvSpPr/>
          <p:nvPr/>
        </p:nvSpPr>
        <p:spPr>
          <a:xfrm>
            <a:off x="5638800" y="1905000"/>
            <a:ext cx="1828800" cy="508000"/>
          </a:xfrm>
          <a:prstGeom prst="rect">
            <a:avLst/>
          </a:prstGeom>
          <a:pattFill prst="lgCheck">
            <a:fgClr>
              <a:schemeClr val="bg1">
                <a:lumMod val="65000"/>
              </a:schemeClr>
            </a:fgClr>
            <a:bgClr>
              <a:prstClr val="white"/>
            </a:bgClr>
          </a:patt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rgbClr val="FF0000"/>
                </a:solidFill>
                <a:latin typeface="Courier New"/>
                <a:cs typeface="Courier New"/>
              </a:rPr>
              <a:t>From: Bob</a:t>
            </a:r>
            <a:endParaRPr lang="en-US" b="1" dirty="0">
              <a:solidFill>
                <a:srgbClr val="FF0000"/>
              </a:solidFill>
              <a:latin typeface="Courier New"/>
              <a:cs typeface="Courier New"/>
            </a:endParaRPr>
          </a:p>
        </p:txBody>
      </p:sp>
      <p:sp>
        <p:nvSpPr>
          <p:cNvPr id="10" name="Rectangle 9"/>
          <p:cNvSpPr/>
          <p:nvPr/>
        </p:nvSpPr>
        <p:spPr>
          <a:xfrm>
            <a:off x="6629400" y="2616200"/>
            <a:ext cx="609600" cy="508000"/>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dirty="0" smtClean="0">
                <a:solidFill>
                  <a:srgbClr val="FF0000"/>
                </a:solidFill>
              </a:rPr>
              <a:t>⋯</a:t>
            </a:r>
            <a:endParaRPr lang="en-US" dirty="0">
              <a:solidFill>
                <a:srgbClr val="FF0000"/>
              </a:solidFill>
            </a:endParaRPr>
          </a:p>
        </p:txBody>
      </p:sp>
      <p:sp>
        <p:nvSpPr>
          <p:cNvPr id="11" name="Rectangle 10"/>
          <p:cNvSpPr/>
          <p:nvPr/>
        </p:nvSpPr>
        <p:spPr>
          <a:xfrm>
            <a:off x="5638800" y="3429000"/>
            <a:ext cx="1828800" cy="508000"/>
          </a:xfrm>
          <a:prstGeom prst="rect">
            <a:avLst/>
          </a:prstGeom>
          <a:pattFill prst="lgCheck">
            <a:fgClr>
              <a:schemeClr val="bg1">
                <a:lumMod val="65000"/>
              </a:schemeClr>
            </a:fgClr>
            <a:bgClr>
              <a:prstClr val="white"/>
            </a:bgClr>
          </a:patt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rgbClr val="FF0000"/>
                </a:solidFill>
                <a:latin typeface="Courier New"/>
                <a:cs typeface="Courier New"/>
              </a:rPr>
              <a:t>From: Eve</a:t>
            </a:r>
            <a:endParaRPr lang="en-US" b="1" dirty="0">
              <a:solidFill>
                <a:srgbClr val="FF0000"/>
              </a:solidFill>
              <a:latin typeface="Courier New"/>
              <a:cs typeface="Courier New"/>
            </a:endParaRPr>
          </a:p>
        </p:txBody>
      </p:sp>
      <p:cxnSp>
        <p:nvCxnSpPr>
          <p:cNvPr id="12" name="Straight Arrow Connector 11"/>
          <p:cNvCxnSpPr/>
          <p:nvPr/>
        </p:nvCxnSpPr>
        <p:spPr>
          <a:xfrm flipH="1">
            <a:off x="2819400" y="3727847"/>
            <a:ext cx="228600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flipH="1">
            <a:off x="3352801" y="3118248"/>
            <a:ext cx="1318841" cy="461665"/>
          </a:xfrm>
          <a:prstGeom prst="rect">
            <a:avLst/>
          </a:prstGeom>
          <a:noFill/>
        </p:spPr>
        <p:txBody>
          <a:bodyPr wrap="none" rtlCol="0">
            <a:spAutoFit/>
          </a:bodyPr>
          <a:lstStyle/>
          <a:p>
            <a:r>
              <a:rPr lang="en-US" sz="2400" dirty="0" err="1"/>
              <a:t>d</a:t>
            </a:r>
            <a:r>
              <a:rPr lang="en-US" sz="2400" dirty="0" err="1" smtClean="0"/>
              <a:t>ec</a:t>
            </a:r>
            <a:r>
              <a:rPr lang="en-US" sz="2400" dirty="0" smtClean="0"/>
              <a:t> ( ⊕k )</a:t>
            </a:r>
            <a:endParaRPr lang="en-US" sz="2400" dirty="0"/>
          </a:p>
        </p:txBody>
      </p:sp>
      <p:sp>
        <p:nvSpPr>
          <p:cNvPr id="14" name="Rectangle 13"/>
          <p:cNvSpPr/>
          <p:nvPr/>
        </p:nvSpPr>
        <p:spPr>
          <a:xfrm>
            <a:off x="381000" y="3429000"/>
            <a:ext cx="1828800" cy="508000"/>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rgbClr val="FF0000"/>
                </a:solidFill>
                <a:latin typeface="Courier New"/>
                <a:cs typeface="Courier New"/>
              </a:rPr>
              <a:t>From: Eve</a:t>
            </a:r>
            <a:endParaRPr lang="en-US" b="1" dirty="0">
              <a:solidFill>
                <a:srgbClr val="FF0000"/>
              </a:solidFill>
              <a:latin typeface="Courier New"/>
              <a:cs typeface="Courier New"/>
            </a:endParaRPr>
          </a:p>
        </p:txBody>
      </p:sp>
      <p:sp>
        <p:nvSpPr>
          <p:cNvPr id="15" name="TextBox 14"/>
          <p:cNvSpPr txBox="1"/>
          <p:nvPr/>
        </p:nvSpPr>
        <p:spPr>
          <a:xfrm>
            <a:off x="7467600" y="2006600"/>
            <a:ext cx="441146" cy="707886"/>
          </a:xfrm>
          <a:prstGeom prst="rect">
            <a:avLst/>
          </a:prstGeom>
          <a:noFill/>
        </p:spPr>
        <p:txBody>
          <a:bodyPr wrap="none" rtlCol="0">
            <a:spAutoFit/>
          </a:bodyPr>
          <a:lstStyle/>
          <a:p>
            <a:r>
              <a:rPr lang="en-US" sz="4000" dirty="0"/>
              <a:t>⊕</a:t>
            </a:r>
          </a:p>
        </p:txBody>
      </p:sp>
      <p:cxnSp>
        <p:nvCxnSpPr>
          <p:cNvPr id="18" name="Straight Connector 17"/>
          <p:cNvCxnSpPr/>
          <p:nvPr/>
        </p:nvCxnSpPr>
        <p:spPr>
          <a:xfrm>
            <a:off x="5410200" y="3276600"/>
            <a:ext cx="2667000" cy="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23876143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3" grpId="0"/>
      <p:bldP spid="14" grpId="0" animBg="1"/>
      <p:bldP spid="15" grpId="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Footer Placeholder 3"/>
          <p:cNvSpPr>
            <a:spLocks noGrp="1"/>
          </p:cNvSpPr>
          <p:nvPr>
            <p:ph type="ftr" sz="quarter" idx="10"/>
          </p:nvPr>
        </p:nvSpPr>
        <p:spPr>
          <a:noFill/>
        </p:spPr>
        <p:txBody>
          <a:bodyPr/>
          <a:lstStyle/>
          <a:p>
            <a:r>
              <a:rPr lang="en-US" smtClean="0"/>
              <a:t> Part 1 </a:t>
            </a:r>
            <a:r>
              <a:rPr lang="en-US" smtClean="0">
                <a:sym typeface="Symbol" charset="2"/>
              </a:rPr>
              <a:t></a:t>
            </a:r>
            <a:r>
              <a:rPr lang="en-US" smtClean="0"/>
              <a:t> Cryptography                                                                                                     </a:t>
            </a:r>
            <a:fld id="{7C7E4FC5-B460-1242-B768-2ECFEA7E5878}" type="slidenum">
              <a:rPr lang="en-US" smtClean="0">
                <a:latin typeface="Times New Roman" charset="0"/>
              </a:rPr>
              <a:pPr/>
              <a:t>16</a:t>
            </a:fld>
            <a:endParaRPr lang="en-US" smtClean="0">
              <a:latin typeface="Times New Roman" charset="0"/>
            </a:endParaRPr>
          </a:p>
        </p:txBody>
      </p:sp>
      <p:sp>
        <p:nvSpPr>
          <p:cNvPr id="37891" name="Rectangle 2"/>
          <p:cNvSpPr>
            <a:spLocks noGrp="1" noChangeArrowheads="1"/>
          </p:cNvSpPr>
          <p:nvPr>
            <p:ph type="title"/>
          </p:nvPr>
        </p:nvSpPr>
        <p:spPr>
          <a:xfrm>
            <a:off x="685800" y="228600"/>
            <a:ext cx="7772400" cy="1143000"/>
          </a:xfrm>
        </p:spPr>
        <p:txBody>
          <a:bodyPr/>
          <a:lstStyle/>
          <a:p>
            <a:pPr eaLnBrk="1" hangingPunct="1"/>
            <a:r>
              <a:rPr lang="en-US" dirty="0" smtClean="0"/>
              <a:t>Codebook Cipher</a:t>
            </a:r>
          </a:p>
        </p:txBody>
      </p:sp>
      <p:sp>
        <p:nvSpPr>
          <p:cNvPr id="39939" name="Rectangle 3"/>
          <p:cNvSpPr>
            <a:spLocks noGrp="1" noChangeArrowheads="1"/>
          </p:cNvSpPr>
          <p:nvPr>
            <p:ph type="body" idx="1"/>
          </p:nvPr>
        </p:nvSpPr>
        <p:spPr>
          <a:xfrm>
            <a:off x="533400" y="1295400"/>
            <a:ext cx="8229600" cy="4648200"/>
          </a:xfrm>
        </p:spPr>
        <p:txBody>
          <a:bodyPr>
            <a:normAutofit lnSpcReduction="10000"/>
          </a:bodyPr>
          <a:lstStyle/>
          <a:p>
            <a:pPr eaLnBrk="1" hangingPunct="1">
              <a:lnSpc>
                <a:spcPct val="90000"/>
              </a:lnSpc>
              <a:spcAft>
                <a:spcPts val="600"/>
              </a:spcAft>
            </a:pPr>
            <a:r>
              <a:rPr lang="en-US" sz="2800" dirty="0"/>
              <a:t>Literally, a book filled with “</a:t>
            </a:r>
            <a:r>
              <a:rPr lang="en-US" sz="2800" dirty="0" err="1"/>
              <a:t>codewords</a:t>
            </a:r>
            <a:r>
              <a:rPr lang="en-US" sz="2800" dirty="0"/>
              <a:t>”</a:t>
            </a:r>
            <a:endParaRPr lang="en-US" sz="2800" dirty="0">
              <a:hlinkClick r:id="rId3"/>
            </a:endParaRPr>
          </a:p>
          <a:p>
            <a:pPr eaLnBrk="1" hangingPunct="1">
              <a:lnSpc>
                <a:spcPct val="90000"/>
              </a:lnSpc>
              <a:spcAft>
                <a:spcPts val="600"/>
              </a:spcAft>
            </a:pPr>
            <a:r>
              <a:rPr lang="en-US" sz="2800" dirty="0">
                <a:hlinkClick r:id="rId3"/>
              </a:rPr>
              <a:t>Zimmerman Telegram</a:t>
            </a:r>
            <a:r>
              <a:rPr lang="en-US" sz="2800" dirty="0"/>
              <a:t> encrypted via codebook</a:t>
            </a:r>
          </a:p>
          <a:p>
            <a:pPr eaLnBrk="1" hangingPunct="1">
              <a:lnSpc>
                <a:spcPct val="90000"/>
              </a:lnSpc>
              <a:spcAft>
                <a:spcPts val="600"/>
              </a:spcAft>
              <a:buFont typeface="Wingdings" charset="2"/>
              <a:buNone/>
            </a:pPr>
            <a:r>
              <a:rPr lang="en-US" sz="1800" dirty="0"/>
              <a:t>		</a:t>
            </a:r>
            <a:r>
              <a:rPr lang="en-US" sz="1800" dirty="0" err="1"/>
              <a:t>Februar</a:t>
            </a:r>
            <a:r>
              <a:rPr lang="en-US" sz="1800" dirty="0"/>
              <a:t>			13605</a:t>
            </a:r>
          </a:p>
          <a:p>
            <a:pPr eaLnBrk="1" hangingPunct="1">
              <a:lnSpc>
                <a:spcPct val="90000"/>
              </a:lnSpc>
              <a:spcAft>
                <a:spcPts val="600"/>
              </a:spcAft>
              <a:buFont typeface="Wingdings" charset="2"/>
              <a:buNone/>
            </a:pPr>
            <a:r>
              <a:rPr lang="en-US" sz="1800" dirty="0"/>
              <a:t>		fest			13732</a:t>
            </a:r>
          </a:p>
          <a:p>
            <a:pPr eaLnBrk="1" hangingPunct="1">
              <a:lnSpc>
                <a:spcPct val="90000"/>
              </a:lnSpc>
              <a:spcAft>
                <a:spcPts val="600"/>
              </a:spcAft>
              <a:buFont typeface="Wingdings" charset="2"/>
              <a:buNone/>
            </a:pPr>
            <a:r>
              <a:rPr lang="en-US" sz="1800" dirty="0"/>
              <a:t>		</a:t>
            </a:r>
            <a:r>
              <a:rPr lang="en-US" sz="1800" dirty="0" err="1"/>
              <a:t>finanzielle</a:t>
            </a:r>
            <a:r>
              <a:rPr lang="en-US" sz="1800" dirty="0"/>
              <a:t>		13850</a:t>
            </a:r>
          </a:p>
          <a:p>
            <a:pPr eaLnBrk="1" hangingPunct="1">
              <a:lnSpc>
                <a:spcPct val="90000"/>
              </a:lnSpc>
              <a:spcAft>
                <a:spcPts val="600"/>
              </a:spcAft>
              <a:buFont typeface="Wingdings" charset="2"/>
              <a:buNone/>
            </a:pPr>
            <a:r>
              <a:rPr lang="en-US" sz="1800" dirty="0"/>
              <a:t>		</a:t>
            </a:r>
            <a:r>
              <a:rPr lang="en-US" sz="1800" dirty="0" err="1"/>
              <a:t>folgender</a:t>
            </a:r>
            <a:r>
              <a:rPr lang="en-US" sz="1800" dirty="0"/>
              <a:t>		13918</a:t>
            </a:r>
          </a:p>
          <a:p>
            <a:pPr eaLnBrk="1" hangingPunct="1">
              <a:lnSpc>
                <a:spcPct val="90000"/>
              </a:lnSpc>
              <a:spcAft>
                <a:spcPts val="600"/>
              </a:spcAft>
              <a:buFont typeface="Wingdings" charset="2"/>
              <a:buNone/>
            </a:pPr>
            <a:r>
              <a:rPr lang="en-US" sz="1800" dirty="0"/>
              <a:t>		</a:t>
            </a:r>
            <a:r>
              <a:rPr lang="en-US" sz="1800" dirty="0" err="1"/>
              <a:t>Frieden</a:t>
            </a:r>
            <a:r>
              <a:rPr lang="en-US" sz="1800" dirty="0"/>
              <a:t>			17142</a:t>
            </a:r>
          </a:p>
          <a:p>
            <a:pPr eaLnBrk="1" hangingPunct="1">
              <a:lnSpc>
                <a:spcPct val="90000"/>
              </a:lnSpc>
              <a:spcAft>
                <a:spcPts val="600"/>
              </a:spcAft>
              <a:buFont typeface="Wingdings" charset="2"/>
              <a:buNone/>
            </a:pPr>
            <a:r>
              <a:rPr lang="en-US" sz="1800" dirty="0"/>
              <a:t>		</a:t>
            </a:r>
            <a:r>
              <a:rPr lang="en-US" sz="1800" dirty="0" err="1"/>
              <a:t>Friedenschluss</a:t>
            </a:r>
            <a:r>
              <a:rPr lang="en-US" sz="1800" dirty="0"/>
              <a:t>		17149</a:t>
            </a:r>
          </a:p>
          <a:p>
            <a:pPr eaLnBrk="1" hangingPunct="1">
              <a:lnSpc>
                <a:spcPct val="90000"/>
              </a:lnSpc>
              <a:spcAft>
                <a:spcPts val="600"/>
              </a:spcAft>
              <a:buFont typeface="Wingdings" charset="2"/>
              <a:buNone/>
            </a:pPr>
            <a:r>
              <a:rPr lang="en-US" sz="1800" dirty="0"/>
              <a:t>			:		    :</a:t>
            </a:r>
            <a:endParaRPr lang="en-US" sz="1800" dirty="0" smtClean="0"/>
          </a:p>
          <a:p>
            <a:pPr eaLnBrk="1" hangingPunct="1">
              <a:lnSpc>
                <a:spcPct val="90000"/>
              </a:lnSpc>
              <a:spcAft>
                <a:spcPts val="600"/>
              </a:spcAft>
            </a:pPr>
            <a:r>
              <a:rPr lang="en-US" sz="2800" dirty="0" smtClean="0"/>
              <a:t>Modern </a:t>
            </a:r>
            <a:r>
              <a:rPr lang="en-US" sz="2800" dirty="0"/>
              <a:t>block ciphers are codebooks!</a:t>
            </a:r>
          </a:p>
          <a:p>
            <a:pPr eaLnBrk="1" hangingPunct="1">
              <a:lnSpc>
                <a:spcPct val="90000"/>
              </a:lnSpc>
              <a:spcAft>
                <a:spcPts val="600"/>
              </a:spcAft>
            </a:pPr>
            <a:r>
              <a:rPr lang="en-US" sz="2800" dirty="0"/>
              <a:t>More about this later…</a:t>
            </a:r>
          </a:p>
        </p:txBody>
      </p:sp>
    </p:spTree>
    <p:extLst>
      <p:ext uri="{BB962C8B-B14F-4D97-AF65-F5344CB8AC3E}">
        <p14:creationId xmlns:p14="http://schemas.microsoft.com/office/powerpoint/2010/main" val="18563952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39939">
                                            <p:txEl>
                                              <p:pRg st="0" end="0"/>
                                            </p:txEl>
                                          </p:spTgt>
                                        </p:tgtEl>
                                        <p:attrNameLst>
                                          <p:attrName>style.visibility</p:attrName>
                                        </p:attrNameLst>
                                      </p:cBhvr>
                                      <p:to>
                                        <p:strVal val="visible"/>
                                      </p:to>
                                    </p:set>
                                    <p:animEffect transition="in" filter="box(out)">
                                      <p:cBhvr>
                                        <p:cTn id="7" dur="500"/>
                                        <p:tgtEl>
                                          <p:spTgt spid="39939">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
                                        </p:tgtEl>
                                      </p:cMediaNode>
                                    </p:audio>
                                  </p:subTnLst>
                                </p:cTn>
                              </p:par>
                            </p:childTnLst>
                          </p:cTn>
                        </p:par>
                      </p:childTnLst>
                    </p:cTn>
                  </p:par>
                  <p:par>
                    <p:cTn id="8" fill="hold">
                      <p:stCondLst>
                        <p:cond delay="indefinite"/>
                      </p:stCondLst>
                      <p:childTnLst>
                        <p:par>
                          <p:cTn id="9" fill="hold">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39939">
                                            <p:txEl>
                                              <p:pRg st="1" end="1"/>
                                            </p:txEl>
                                          </p:spTgt>
                                        </p:tgtEl>
                                        <p:attrNameLst>
                                          <p:attrName>style.visibility</p:attrName>
                                        </p:attrNameLst>
                                      </p:cBhvr>
                                      <p:to>
                                        <p:strVal val="visible"/>
                                      </p:to>
                                    </p:set>
                                    <p:animEffect transition="in" filter="box(out)">
                                      <p:cBhvr>
                                        <p:cTn id="12" dur="500"/>
                                        <p:tgtEl>
                                          <p:spTgt spid="39939">
                                            <p:txEl>
                                              <p:pRg st="1" end="1"/>
                                            </p:txEl>
                                          </p:spTgt>
                                        </p:tgtEl>
                                      </p:cBhvr>
                                    </p:animEffect>
                                  </p:childTnLst>
                                  <p:subTnLst>
                                    <p:audio>
                                      <p:cMediaNode>
                                        <p:cTn display="0" masterRel="sameClick">
                                          <p:stCondLst>
                                            <p:cond evt="begin" delay="0">
                                              <p:tn val="10"/>
                                            </p:cond>
                                          </p:stCondLst>
                                          <p:endCondLst>
                                            <p:cond evt="onStopAudio" delay="0">
                                              <p:tgtEl>
                                                <p:sldTgt/>
                                              </p:tgtEl>
                                            </p:cond>
                                          </p:endCondLst>
                                        </p:cTn>
                                        <p:tgtEl>
                                          <p:sndTgt r:embed="rId2" name="Camera"/>
                                        </p:tgtEl>
                                      </p:cMediaNode>
                                    </p:audio>
                                  </p:subTnLst>
                                </p:cTn>
                              </p:par>
                            </p:childTnLst>
                          </p:cTn>
                        </p:par>
                      </p:childTnLst>
                    </p:cTn>
                  </p:par>
                  <p:par>
                    <p:cTn id="13" fill="hold">
                      <p:stCondLst>
                        <p:cond delay="indefinite"/>
                      </p:stCondLst>
                      <p:childTnLst>
                        <p:par>
                          <p:cTn id="14" fill="hold">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39939">
                                            <p:txEl>
                                              <p:pRg st="2" end="2"/>
                                            </p:txEl>
                                          </p:spTgt>
                                        </p:tgtEl>
                                        <p:attrNameLst>
                                          <p:attrName>style.visibility</p:attrName>
                                        </p:attrNameLst>
                                      </p:cBhvr>
                                      <p:to>
                                        <p:strVal val="visible"/>
                                      </p:to>
                                    </p:set>
                                    <p:animEffect transition="in" filter="box(out)">
                                      <p:cBhvr>
                                        <p:cTn id="17" dur="500"/>
                                        <p:tgtEl>
                                          <p:spTgt spid="39939">
                                            <p:txEl>
                                              <p:pRg st="2" end="2"/>
                                            </p:txEl>
                                          </p:spTgt>
                                        </p:tgtEl>
                                      </p:cBhvr>
                                    </p:animEffect>
                                  </p:childTnLst>
                                  <p:subTnLst>
                                    <p:audio>
                                      <p:cMediaNode>
                                        <p:cTn display="0" masterRel="sameClick">
                                          <p:stCondLst>
                                            <p:cond evt="begin" delay="0">
                                              <p:tn val="15"/>
                                            </p:cond>
                                          </p:stCondLst>
                                          <p:endCondLst>
                                            <p:cond evt="onStopAudio" delay="0">
                                              <p:tgtEl>
                                                <p:sldTgt/>
                                              </p:tgtEl>
                                            </p:cond>
                                          </p:endCondLst>
                                        </p:cTn>
                                        <p:tgtEl>
                                          <p:sndTgt r:embed="rId2" name="Camera"/>
                                        </p:tgtEl>
                                      </p:cMediaNode>
                                    </p:audio>
                                  </p:subTnLst>
                                </p:cTn>
                              </p:par>
                            </p:childTnLst>
                          </p:cTn>
                        </p:par>
                      </p:childTnLst>
                    </p:cTn>
                  </p:par>
                  <p:par>
                    <p:cTn id="18" fill="hold">
                      <p:stCondLst>
                        <p:cond delay="indefinite"/>
                      </p:stCondLst>
                      <p:childTnLst>
                        <p:par>
                          <p:cTn id="19" fill="hold">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39939">
                                            <p:txEl>
                                              <p:pRg st="3" end="3"/>
                                            </p:txEl>
                                          </p:spTgt>
                                        </p:tgtEl>
                                        <p:attrNameLst>
                                          <p:attrName>style.visibility</p:attrName>
                                        </p:attrNameLst>
                                      </p:cBhvr>
                                      <p:to>
                                        <p:strVal val="visible"/>
                                      </p:to>
                                    </p:set>
                                    <p:animEffect transition="in" filter="box(out)">
                                      <p:cBhvr>
                                        <p:cTn id="22" dur="500"/>
                                        <p:tgtEl>
                                          <p:spTgt spid="39939">
                                            <p:txEl>
                                              <p:pRg st="3" end="3"/>
                                            </p:txEl>
                                          </p:spTgt>
                                        </p:tgtEl>
                                      </p:cBhvr>
                                    </p:animEffect>
                                  </p:childTnLst>
                                  <p:subTnLst>
                                    <p:audio>
                                      <p:cMediaNode>
                                        <p:cTn display="0" masterRel="sameClick">
                                          <p:stCondLst>
                                            <p:cond evt="begin" delay="0">
                                              <p:tn val="20"/>
                                            </p:cond>
                                          </p:stCondLst>
                                          <p:endCondLst>
                                            <p:cond evt="onStopAudio" delay="0">
                                              <p:tgtEl>
                                                <p:sldTgt/>
                                              </p:tgtEl>
                                            </p:cond>
                                          </p:endCondLst>
                                        </p:cTn>
                                        <p:tgtEl>
                                          <p:sndTgt r:embed="rId2" name="Camera"/>
                                        </p:tgtEl>
                                      </p:cMediaNode>
                                    </p:audio>
                                  </p:subTnLst>
                                </p:cTn>
                              </p:par>
                            </p:childTnLst>
                          </p:cTn>
                        </p:par>
                      </p:childTnLst>
                    </p:cTn>
                  </p:par>
                  <p:par>
                    <p:cTn id="23" fill="hold">
                      <p:stCondLst>
                        <p:cond delay="indefinite"/>
                      </p:stCondLst>
                      <p:childTnLst>
                        <p:par>
                          <p:cTn id="24" fill="hold">
                            <p:stCondLst>
                              <p:cond delay="0"/>
                            </p:stCondLst>
                            <p:childTnLst>
                              <p:par>
                                <p:cTn id="25" presetID="4" presetClass="entr" presetSubtype="32" fill="hold" grpId="0" nodeType="clickEffect">
                                  <p:stCondLst>
                                    <p:cond delay="0"/>
                                  </p:stCondLst>
                                  <p:childTnLst>
                                    <p:set>
                                      <p:cBhvr>
                                        <p:cTn id="26" dur="1" fill="hold">
                                          <p:stCondLst>
                                            <p:cond delay="0"/>
                                          </p:stCondLst>
                                        </p:cTn>
                                        <p:tgtEl>
                                          <p:spTgt spid="39939">
                                            <p:txEl>
                                              <p:pRg st="4" end="4"/>
                                            </p:txEl>
                                          </p:spTgt>
                                        </p:tgtEl>
                                        <p:attrNameLst>
                                          <p:attrName>style.visibility</p:attrName>
                                        </p:attrNameLst>
                                      </p:cBhvr>
                                      <p:to>
                                        <p:strVal val="visible"/>
                                      </p:to>
                                    </p:set>
                                    <p:animEffect transition="in" filter="box(out)">
                                      <p:cBhvr>
                                        <p:cTn id="27" dur="500"/>
                                        <p:tgtEl>
                                          <p:spTgt spid="39939">
                                            <p:txEl>
                                              <p:pRg st="4" end="4"/>
                                            </p:txEl>
                                          </p:spTgt>
                                        </p:tgtEl>
                                      </p:cBhvr>
                                    </p:animEffect>
                                  </p:childTnLst>
                                  <p:subTnLst>
                                    <p:audio>
                                      <p:cMediaNode>
                                        <p:cTn display="0" masterRel="sameClick">
                                          <p:stCondLst>
                                            <p:cond evt="begin" delay="0">
                                              <p:tn val="25"/>
                                            </p:cond>
                                          </p:stCondLst>
                                          <p:endCondLst>
                                            <p:cond evt="onStopAudio" delay="0">
                                              <p:tgtEl>
                                                <p:sldTgt/>
                                              </p:tgtEl>
                                            </p:cond>
                                          </p:endCondLst>
                                        </p:cTn>
                                        <p:tgtEl>
                                          <p:sndTgt r:embed="rId2" name="Camera"/>
                                        </p:tgtEl>
                                      </p:cMediaNode>
                                    </p:audio>
                                  </p:subTnLst>
                                </p:cTn>
                              </p:par>
                            </p:childTnLst>
                          </p:cTn>
                        </p:par>
                      </p:childTnLst>
                    </p:cTn>
                  </p:par>
                  <p:par>
                    <p:cTn id="28" fill="hold">
                      <p:stCondLst>
                        <p:cond delay="indefinite"/>
                      </p:stCondLst>
                      <p:childTnLst>
                        <p:par>
                          <p:cTn id="29" fill="hold">
                            <p:stCondLst>
                              <p:cond delay="0"/>
                            </p:stCondLst>
                            <p:childTnLst>
                              <p:par>
                                <p:cTn id="30" presetID="4" presetClass="entr" presetSubtype="32" fill="hold" grpId="0" nodeType="clickEffect">
                                  <p:stCondLst>
                                    <p:cond delay="0"/>
                                  </p:stCondLst>
                                  <p:childTnLst>
                                    <p:set>
                                      <p:cBhvr>
                                        <p:cTn id="31" dur="1" fill="hold">
                                          <p:stCondLst>
                                            <p:cond delay="0"/>
                                          </p:stCondLst>
                                        </p:cTn>
                                        <p:tgtEl>
                                          <p:spTgt spid="39939">
                                            <p:txEl>
                                              <p:pRg st="5" end="5"/>
                                            </p:txEl>
                                          </p:spTgt>
                                        </p:tgtEl>
                                        <p:attrNameLst>
                                          <p:attrName>style.visibility</p:attrName>
                                        </p:attrNameLst>
                                      </p:cBhvr>
                                      <p:to>
                                        <p:strVal val="visible"/>
                                      </p:to>
                                    </p:set>
                                    <p:animEffect transition="in" filter="box(out)">
                                      <p:cBhvr>
                                        <p:cTn id="32" dur="500"/>
                                        <p:tgtEl>
                                          <p:spTgt spid="39939">
                                            <p:txEl>
                                              <p:pRg st="5" end="5"/>
                                            </p:txEl>
                                          </p:spTgt>
                                        </p:tgtEl>
                                      </p:cBhvr>
                                    </p:animEffect>
                                  </p:childTnLst>
                                  <p:subTnLst>
                                    <p:audio>
                                      <p:cMediaNode>
                                        <p:cTn display="0" masterRel="sameClick">
                                          <p:stCondLst>
                                            <p:cond evt="begin" delay="0">
                                              <p:tn val="30"/>
                                            </p:cond>
                                          </p:stCondLst>
                                          <p:endCondLst>
                                            <p:cond evt="onStopAudio" delay="0">
                                              <p:tgtEl>
                                                <p:sldTgt/>
                                              </p:tgtEl>
                                            </p:cond>
                                          </p:endCondLst>
                                        </p:cTn>
                                        <p:tgtEl>
                                          <p:sndTgt r:embed="rId2" name="Camera"/>
                                        </p:tgtEl>
                                      </p:cMediaNode>
                                    </p:audio>
                                  </p:subTnLst>
                                </p:cTn>
                              </p:par>
                            </p:childTnLst>
                          </p:cTn>
                        </p:par>
                      </p:childTnLst>
                    </p:cTn>
                  </p:par>
                  <p:par>
                    <p:cTn id="33" fill="hold">
                      <p:stCondLst>
                        <p:cond delay="indefinite"/>
                      </p:stCondLst>
                      <p:childTnLst>
                        <p:par>
                          <p:cTn id="34" fill="hold">
                            <p:stCondLst>
                              <p:cond delay="0"/>
                            </p:stCondLst>
                            <p:childTnLst>
                              <p:par>
                                <p:cTn id="35" presetID="4" presetClass="entr" presetSubtype="32" fill="hold" grpId="0" nodeType="clickEffect">
                                  <p:stCondLst>
                                    <p:cond delay="0"/>
                                  </p:stCondLst>
                                  <p:childTnLst>
                                    <p:set>
                                      <p:cBhvr>
                                        <p:cTn id="36" dur="1" fill="hold">
                                          <p:stCondLst>
                                            <p:cond delay="0"/>
                                          </p:stCondLst>
                                        </p:cTn>
                                        <p:tgtEl>
                                          <p:spTgt spid="39939">
                                            <p:txEl>
                                              <p:pRg st="6" end="6"/>
                                            </p:txEl>
                                          </p:spTgt>
                                        </p:tgtEl>
                                        <p:attrNameLst>
                                          <p:attrName>style.visibility</p:attrName>
                                        </p:attrNameLst>
                                      </p:cBhvr>
                                      <p:to>
                                        <p:strVal val="visible"/>
                                      </p:to>
                                    </p:set>
                                    <p:animEffect transition="in" filter="box(out)">
                                      <p:cBhvr>
                                        <p:cTn id="37" dur="500"/>
                                        <p:tgtEl>
                                          <p:spTgt spid="39939">
                                            <p:txEl>
                                              <p:pRg st="6" end="6"/>
                                            </p:txEl>
                                          </p:spTgt>
                                        </p:tgtEl>
                                      </p:cBhvr>
                                    </p:animEffect>
                                  </p:childTnLst>
                                  <p:subTnLst>
                                    <p:audio>
                                      <p:cMediaNode>
                                        <p:cTn display="0" masterRel="sameClick">
                                          <p:stCondLst>
                                            <p:cond evt="begin" delay="0">
                                              <p:tn val="35"/>
                                            </p:cond>
                                          </p:stCondLst>
                                          <p:endCondLst>
                                            <p:cond evt="onStopAudio" delay="0">
                                              <p:tgtEl>
                                                <p:sldTgt/>
                                              </p:tgtEl>
                                            </p:cond>
                                          </p:endCondLst>
                                        </p:cTn>
                                        <p:tgtEl>
                                          <p:sndTgt r:embed="rId2" name="Camera"/>
                                        </p:tgtEl>
                                      </p:cMediaNode>
                                    </p:audio>
                                  </p:subTnLst>
                                </p:cTn>
                              </p:par>
                            </p:childTnLst>
                          </p:cTn>
                        </p:par>
                      </p:childTnLst>
                    </p:cTn>
                  </p:par>
                  <p:par>
                    <p:cTn id="38" fill="hold">
                      <p:stCondLst>
                        <p:cond delay="indefinite"/>
                      </p:stCondLst>
                      <p:childTnLst>
                        <p:par>
                          <p:cTn id="39" fill="hold">
                            <p:stCondLst>
                              <p:cond delay="0"/>
                            </p:stCondLst>
                            <p:childTnLst>
                              <p:par>
                                <p:cTn id="40" presetID="4" presetClass="entr" presetSubtype="32" fill="hold" grpId="0" nodeType="clickEffect">
                                  <p:stCondLst>
                                    <p:cond delay="0"/>
                                  </p:stCondLst>
                                  <p:childTnLst>
                                    <p:set>
                                      <p:cBhvr>
                                        <p:cTn id="41" dur="1" fill="hold">
                                          <p:stCondLst>
                                            <p:cond delay="0"/>
                                          </p:stCondLst>
                                        </p:cTn>
                                        <p:tgtEl>
                                          <p:spTgt spid="39939">
                                            <p:txEl>
                                              <p:pRg st="7" end="7"/>
                                            </p:txEl>
                                          </p:spTgt>
                                        </p:tgtEl>
                                        <p:attrNameLst>
                                          <p:attrName>style.visibility</p:attrName>
                                        </p:attrNameLst>
                                      </p:cBhvr>
                                      <p:to>
                                        <p:strVal val="visible"/>
                                      </p:to>
                                    </p:set>
                                    <p:animEffect transition="in" filter="box(out)">
                                      <p:cBhvr>
                                        <p:cTn id="42" dur="500"/>
                                        <p:tgtEl>
                                          <p:spTgt spid="39939">
                                            <p:txEl>
                                              <p:pRg st="7" end="7"/>
                                            </p:txEl>
                                          </p:spTgt>
                                        </p:tgtEl>
                                      </p:cBhvr>
                                    </p:animEffect>
                                  </p:childTnLst>
                                  <p:subTnLst>
                                    <p:audio>
                                      <p:cMediaNode>
                                        <p:cTn display="0" masterRel="sameClick">
                                          <p:stCondLst>
                                            <p:cond evt="begin" delay="0">
                                              <p:tn val="40"/>
                                            </p:cond>
                                          </p:stCondLst>
                                          <p:endCondLst>
                                            <p:cond evt="onStopAudio" delay="0">
                                              <p:tgtEl>
                                                <p:sldTgt/>
                                              </p:tgtEl>
                                            </p:cond>
                                          </p:endCondLst>
                                        </p:cTn>
                                        <p:tgtEl>
                                          <p:sndTgt r:embed="rId2" name="Camera"/>
                                        </p:tgtEl>
                                      </p:cMediaNode>
                                    </p:audio>
                                  </p:subTnLst>
                                </p:cTn>
                              </p:par>
                            </p:childTnLst>
                          </p:cTn>
                        </p:par>
                      </p:childTnLst>
                    </p:cTn>
                  </p:par>
                  <p:par>
                    <p:cTn id="43" fill="hold">
                      <p:stCondLst>
                        <p:cond delay="indefinite"/>
                      </p:stCondLst>
                      <p:childTnLst>
                        <p:par>
                          <p:cTn id="44" fill="hold">
                            <p:stCondLst>
                              <p:cond delay="0"/>
                            </p:stCondLst>
                            <p:childTnLst>
                              <p:par>
                                <p:cTn id="45" presetID="4" presetClass="entr" presetSubtype="32" fill="hold" grpId="0" nodeType="clickEffect">
                                  <p:stCondLst>
                                    <p:cond delay="0"/>
                                  </p:stCondLst>
                                  <p:childTnLst>
                                    <p:set>
                                      <p:cBhvr>
                                        <p:cTn id="46" dur="1" fill="hold">
                                          <p:stCondLst>
                                            <p:cond delay="0"/>
                                          </p:stCondLst>
                                        </p:cTn>
                                        <p:tgtEl>
                                          <p:spTgt spid="39939">
                                            <p:txEl>
                                              <p:pRg st="8" end="8"/>
                                            </p:txEl>
                                          </p:spTgt>
                                        </p:tgtEl>
                                        <p:attrNameLst>
                                          <p:attrName>style.visibility</p:attrName>
                                        </p:attrNameLst>
                                      </p:cBhvr>
                                      <p:to>
                                        <p:strVal val="visible"/>
                                      </p:to>
                                    </p:set>
                                    <p:animEffect transition="in" filter="box(out)">
                                      <p:cBhvr>
                                        <p:cTn id="47" dur="500"/>
                                        <p:tgtEl>
                                          <p:spTgt spid="39939">
                                            <p:txEl>
                                              <p:pRg st="8" end="8"/>
                                            </p:txEl>
                                          </p:spTgt>
                                        </p:tgtEl>
                                      </p:cBhvr>
                                    </p:animEffect>
                                  </p:childTnLst>
                                  <p:subTnLst>
                                    <p:audio>
                                      <p:cMediaNode>
                                        <p:cTn display="0" masterRel="sameClick">
                                          <p:stCondLst>
                                            <p:cond evt="begin" delay="0">
                                              <p:tn val="45"/>
                                            </p:cond>
                                          </p:stCondLst>
                                          <p:endCondLst>
                                            <p:cond evt="onStopAudio" delay="0">
                                              <p:tgtEl>
                                                <p:sldTgt/>
                                              </p:tgtEl>
                                            </p:cond>
                                          </p:endCondLst>
                                        </p:cTn>
                                        <p:tgtEl>
                                          <p:sndTgt r:embed="rId2" name="Camera"/>
                                        </p:tgtEl>
                                      </p:cMediaNode>
                                    </p:audio>
                                  </p:subTnLst>
                                </p:cTn>
                              </p:par>
                            </p:childTnLst>
                          </p:cTn>
                        </p:par>
                      </p:childTnLst>
                    </p:cTn>
                  </p:par>
                  <p:par>
                    <p:cTn id="48" fill="hold">
                      <p:stCondLst>
                        <p:cond delay="indefinite"/>
                      </p:stCondLst>
                      <p:childTnLst>
                        <p:par>
                          <p:cTn id="49" fill="hold">
                            <p:stCondLst>
                              <p:cond delay="0"/>
                            </p:stCondLst>
                            <p:childTnLst>
                              <p:par>
                                <p:cTn id="50" presetID="4" presetClass="entr" presetSubtype="32" fill="hold" grpId="0" nodeType="clickEffect">
                                  <p:stCondLst>
                                    <p:cond delay="0"/>
                                  </p:stCondLst>
                                  <p:childTnLst>
                                    <p:set>
                                      <p:cBhvr>
                                        <p:cTn id="51" dur="1" fill="hold">
                                          <p:stCondLst>
                                            <p:cond delay="0"/>
                                          </p:stCondLst>
                                        </p:cTn>
                                        <p:tgtEl>
                                          <p:spTgt spid="39939">
                                            <p:txEl>
                                              <p:pRg st="9" end="9"/>
                                            </p:txEl>
                                          </p:spTgt>
                                        </p:tgtEl>
                                        <p:attrNameLst>
                                          <p:attrName>style.visibility</p:attrName>
                                        </p:attrNameLst>
                                      </p:cBhvr>
                                      <p:to>
                                        <p:strVal val="visible"/>
                                      </p:to>
                                    </p:set>
                                    <p:animEffect transition="in" filter="box(out)">
                                      <p:cBhvr>
                                        <p:cTn id="52" dur="500"/>
                                        <p:tgtEl>
                                          <p:spTgt spid="39939">
                                            <p:txEl>
                                              <p:pRg st="9" end="9"/>
                                            </p:txEl>
                                          </p:spTgt>
                                        </p:tgtEl>
                                      </p:cBhvr>
                                    </p:animEffect>
                                  </p:childTnLst>
                                  <p:subTnLst>
                                    <p:audio>
                                      <p:cMediaNode>
                                        <p:cTn display="0" masterRel="sameClick">
                                          <p:stCondLst>
                                            <p:cond evt="begin" delay="0">
                                              <p:tn val="50"/>
                                            </p:cond>
                                          </p:stCondLst>
                                          <p:endCondLst>
                                            <p:cond evt="onStopAudio" delay="0">
                                              <p:tgtEl>
                                                <p:sldTgt/>
                                              </p:tgtEl>
                                            </p:cond>
                                          </p:endCondLst>
                                        </p:cTn>
                                        <p:tgtEl>
                                          <p:sndTgt r:embed="rId2" name="Camera"/>
                                        </p:tgtEl>
                                      </p:cMediaNode>
                                    </p:audio>
                                  </p:subTnLst>
                                </p:cTn>
                              </p:par>
                            </p:childTnLst>
                          </p:cTn>
                        </p:par>
                      </p:childTnLst>
                    </p:cTn>
                  </p:par>
                  <p:par>
                    <p:cTn id="53" fill="hold">
                      <p:stCondLst>
                        <p:cond delay="indefinite"/>
                      </p:stCondLst>
                      <p:childTnLst>
                        <p:par>
                          <p:cTn id="54" fill="hold">
                            <p:stCondLst>
                              <p:cond delay="0"/>
                            </p:stCondLst>
                            <p:childTnLst>
                              <p:par>
                                <p:cTn id="55" presetID="4" presetClass="entr" presetSubtype="32" fill="hold" grpId="0" nodeType="clickEffect">
                                  <p:stCondLst>
                                    <p:cond delay="0"/>
                                  </p:stCondLst>
                                  <p:childTnLst>
                                    <p:set>
                                      <p:cBhvr>
                                        <p:cTn id="56" dur="1" fill="hold">
                                          <p:stCondLst>
                                            <p:cond delay="0"/>
                                          </p:stCondLst>
                                        </p:cTn>
                                        <p:tgtEl>
                                          <p:spTgt spid="39939">
                                            <p:txEl>
                                              <p:pRg st="10" end="10"/>
                                            </p:txEl>
                                          </p:spTgt>
                                        </p:tgtEl>
                                        <p:attrNameLst>
                                          <p:attrName>style.visibility</p:attrName>
                                        </p:attrNameLst>
                                      </p:cBhvr>
                                      <p:to>
                                        <p:strVal val="visible"/>
                                      </p:to>
                                    </p:set>
                                    <p:animEffect transition="in" filter="box(out)">
                                      <p:cBhvr>
                                        <p:cTn id="57" dur="500"/>
                                        <p:tgtEl>
                                          <p:spTgt spid="39939">
                                            <p:txEl>
                                              <p:pRg st="10" end="10"/>
                                            </p:txEl>
                                          </p:spTgt>
                                        </p:tgtEl>
                                      </p:cBhvr>
                                    </p:animEffect>
                                  </p:childTnLst>
                                  <p:subTnLst>
                                    <p:audio>
                                      <p:cMediaNode>
                                        <p:cTn display="0" masterRel="sameClick">
                                          <p:stCondLst>
                                            <p:cond evt="begin" delay="0">
                                              <p:tn val="55"/>
                                            </p:cond>
                                          </p:stCondLst>
                                          <p:endCondLst>
                                            <p:cond evt="onStopAudio" delay="0">
                                              <p:tgtEl>
                                                <p:sldTgt/>
                                              </p:tgtEl>
                                            </p:cond>
                                          </p:endCondLst>
                                        </p:cTn>
                                        <p:tgtEl>
                                          <p:sndTgt r:embed="rId2" name="Camera"/>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9"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154" name="Footer Placeholder 3"/>
          <p:cNvSpPr>
            <a:spLocks noGrp="1"/>
          </p:cNvSpPr>
          <p:nvPr>
            <p:ph type="ftr" sz="quarter" idx="10"/>
          </p:nvPr>
        </p:nvSpPr>
        <p:spPr>
          <a:noFill/>
        </p:spPr>
        <p:txBody>
          <a:bodyPr/>
          <a:lstStyle/>
          <a:p>
            <a:r>
              <a:rPr lang="en-US" smtClean="0"/>
              <a:t> Part 1 </a:t>
            </a:r>
            <a:r>
              <a:rPr lang="en-US" smtClean="0">
                <a:sym typeface="Symbol" charset="2"/>
              </a:rPr>
              <a:t></a:t>
            </a:r>
            <a:r>
              <a:rPr lang="en-US" smtClean="0"/>
              <a:t> Cryptography                                                                                                     </a:t>
            </a:r>
            <a:fld id="{02DF6E89-CA89-1B43-857D-F81058D3C833}" type="slidenum">
              <a:rPr lang="en-US" smtClean="0">
                <a:latin typeface="Times New Roman" charset="0"/>
              </a:rPr>
              <a:pPr/>
              <a:t>17</a:t>
            </a:fld>
            <a:endParaRPr lang="en-US" smtClean="0">
              <a:latin typeface="Times New Roman" charset="0"/>
            </a:endParaRPr>
          </a:p>
        </p:txBody>
      </p:sp>
      <p:sp>
        <p:nvSpPr>
          <p:cNvPr id="49155" name="Rectangle 2"/>
          <p:cNvSpPr>
            <a:spLocks noGrp="1" noChangeArrowheads="1"/>
          </p:cNvSpPr>
          <p:nvPr>
            <p:ph type="title"/>
          </p:nvPr>
        </p:nvSpPr>
        <p:spPr>
          <a:xfrm>
            <a:off x="685800" y="381000"/>
            <a:ext cx="7772400" cy="914400"/>
          </a:xfrm>
        </p:spPr>
        <p:txBody>
          <a:bodyPr/>
          <a:lstStyle/>
          <a:p>
            <a:pPr eaLnBrk="1" hangingPunct="1"/>
            <a:r>
              <a:rPr lang="en-US" dirty="0"/>
              <a:t>Claude Shannon</a:t>
            </a:r>
          </a:p>
        </p:txBody>
      </p:sp>
      <p:sp>
        <p:nvSpPr>
          <p:cNvPr id="58371" name="Rectangle 3"/>
          <p:cNvSpPr>
            <a:spLocks noGrp="1" noChangeArrowheads="1"/>
          </p:cNvSpPr>
          <p:nvPr>
            <p:ph type="body" idx="1"/>
          </p:nvPr>
        </p:nvSpPr>
        <p:spPr>
          <a:xfrm>
            <a:off x="685800" y="1524000"/>
            <a:ext cx="8001000" cy="4572000"/>
          </a:xfrm>
        </p:spPr>
        <p:txBody>
          <a:bodyPr>
            <a:normAutofit lnSpcReduction="10000"/>
          </a:bodyPr>
          <a:lstStyle/>
          <a:p>
            <a:pPr eaLnBrk="1" hangingPunct="1">
              <a:lnSpc>
                <a:spcPct val="90000"/>
              </a:lnSpc>
              <a:spcAft>
                <a:spcPts val="600"/>
              </a:spcAft>
            </a:pPr>
            <a:r>
              <a:rPr lang="en-US" sz="2800" dirty="0"/>
              <a:t>The founder of Information Theory</a:t>
            </a:r>
            <a:endParaRPr lang="en-US" sz="2800" dirty="0">
              <a:latin typeface="Times-Italic" charset="0"/>
            </a:endParaRPr>
          </a:p>
          <a:p>
            <a:pPr eaLnBrk="1" hangingPunct="1">
              <a:lnSpc>
                <a:spcPct val="90000"/>
              </a:lnSpc>
              <a:spcAft>
                <a:spcPts val="600"/>
              </a:spcAft>
            </a:pPr>
            <a:r>
              <a:rPr lang="en-US" sz="2800" dirty="0"/>
              <a:t>1949 paper:</a:t>
            </a:r>
            <a:r>
              <a:rPr lang="en-US" sz="2800" i="1" dirty="0">
                <a:latin typeface="Times-Italic" charset="0"/>
              </a:rPr>
              <a:t> </a:t>
            </a:r>
            <a:r>
              <a:rPr lang="en-US" sz="2800" i="1" dirty="0">
                <a:latin typeface="Times-Italic" charset="0"/>
                <a:hlinkClick r:id="rId3"/>
              </a:rPr>
              <a:t>Comm. Thy. of Secrecy Systems</a:t>
            </a:r>
            <a:endParaRPr lang="en-US" sz="2800" i="1" dirty="0" smtClean="0">
              <a:latin typeface="Times-Italic" charset="0"/>
            </a:endParaRPr>
          </a:p>
          <a:p>
            <a:pPr eaLnBrk="1" hangingPunct="1">
              <a:lnSpc>
                <a:spcPct val="90000"/>
              </a:lnSpc>
              <a:spcAft>
                <a:spcPts val="600"/>
              </a:spcAft>
            </a:pPr>
            <a:r>
              <a:rPr lang="en-US" sz="2800" dirty="0" smtClean="0"/>
              <a:t>Fundamental concepts</a:t>
            </a:r>
          </a:p>
          <a:p>
            <a:pPr lvl="1" eaLnBrk="1" hangingPunct="1">
              <a:lnSpc>
                <a:spcPct val="90000"/>
              </a:lnSpc>
              <a:spcAft>
                <a:spcPts val="600"/>
              </a:spcAft>
            </a:pPr>
            <a:r>
              <a:rPr lang="en-US" sz="2400" b="1" dirty="0">
                <a:solidFill>
                  <a:schemeClr val="accent2"/>
                </a:solidFill>
              </a:rPr>
              <a:t>Confusion</a:t>
            </a:r>
            <a:r>
              <a:rPr lang="en-US" sz="2400" dirty="0"/>
              <a:t> </a:t>
            </a:r>
            <a:r>
              <a:rPr lang="en-US" sz="2400" dirty="0" err="1">
                <a:sym typeface="Symbol" charset="2"/>
              </a:rPr>
              <a:t></a:t>
            </a:r>
            <a:r>
              <a:rPr lang="en-US" sz="2400" dirty="0"/>
              <a:t> obscure relationship between plaintext and </a:t>
            </a:r>
            <a:r>
              <a:rPr lang="en-US" sz="2400" dirty="0" err="1"/>
              <a:t>ciphertext</a:t>
            </a:r>
            <a:endParaRPr lang="en-US" sz="2400" dirty="0"/>
          </a:p>
          <a:p>
            <a:pPr lvl="1" eaLnBrk="1" hangingPunct="1">
              <a:lnSpc>
                <a:spcPct val="90000"/>
              </a:lnSpc>
              <a:spcAft>
                <a:spcPts val="600"/>
              </a:spcAft>
            </a:pPr>
            <a:r>
              <a:rPr lang="en-US" sz="2400" b="1" dirty="0">
                <a:solidFill>
                  <a:schemeClr val="accent2"/>
                </a:solidFill>
              </a:rPr>
              <a:t>Diffusion</a:t>
            </a:r>
            <a:r>
              <a:rPr lang="en-US" sz="2400" dirty="0"/>
              <a:t> </a:t>
            </a:r>
            <a:r>
              <a:rPr lang="en-US" sz="2400" dirty="0" err="1">
                <a:sym typeface="Symbol" charset="2"/>
              </a:rPr>
              <a:t></a:t>
            </a:r>
            <a:r>
              <a:rPr lang="en-US" sz="2400" dirty="0"/>
              <a:t> spread plaintext statistics through the </a:t>
            </a:r>
            <a:r>
              <a:rPr lang="en-US" sz="2400" dirty="0" err="1"/>
              <a:t>ciphertext</a:t>
            </a:r>
            <a:endParaRPr lang="en-US" sz="2400" dirty="0"/>
          </a:p>
          <a:p>
            <a:pPr eaLnBrk="1" hangingPunct="1">
              <a:lnSpc>
                <a:spcPct val="90000"/>
              </a:lnSpc>
              <a:spcAft>
                <a:spcPts val="600"/>
              </a:spcAft>
            </a:pPr>
            <a:r>
              <a:rPr lang="en-US" sz="2800" dirty="0"/>
              <a:t>Proved one-time pad is secure</a:t>
            </a:r>
          </a:p>
          <a:p>
            <a:pPr eaLnBrk="1" hangingPunct="1">
              <a:lnSpc>
                <a:spcPct val="90000"/>
              </a:lnSpc>
              <a:spcAft>
                <a:spcPts val="600"/>
              </a:spcAft>
            </a:pPr>
            <a:r>
              <a:rPr lang="en-US" sz="2800" dirty="0"/>
              <a:t>One-time pad is confusion-only, while double transposition is diffusion-only</a:t>
            </a:r>
          </a:p>
        </p:txBody>
      </p:sp>
    </p:spTree>
    <p:extLst>
      <p:ext uri="{BB962C8B-B14F-4D97-AF65-F5344CB8AC3E}">
        <p14:creationId xmlns:p14="http://schemas.microsoft.com/office/powerpoint/2010/main" val="310337862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58371">
                                            <p:txEl>
                                              <p:pRg st="0" end="0"/>
                                            </p:txEl>
                                          </p:spTgt>
                                        </p:tgtEl>
                                        <p:attrNameLst>
                                          <p:attrName>style.visibility</p:attrName>
                                        </p:attrNameLst>
                                      </p:cBhvr>
                                      <p:to>
                                        <p:strVal val="visible"/>
                                      </p:to>
                                    </p:set>
                                    <p:animEffect transition="in" filter="box(out)">
                                      <p:cBhvr>
                                        <p:cTn id="7" dur="500"/>
                                        <p:tgtEl>
                                          <p:spTgt spid="58371">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
                                        </p:tgtEl>
                                      </p:cMediaNode>
                                    </p:audio>
                                  </p:subTnLst>
                                </p:cTn>
                              </p:par>
                            </p:childTnLst>
                          </p:cTn>
                        </p:par>
                      </p:childTnLst>
                    </p:cTn>
                  </p:par>
                  <p:par>
                    <p:cTn id="8" fill="hold">
                      <p:stCondLst>
                        <p:cond delay="indefinite"/>
                      </p:stCondLst>
                      <p:childTnLst>
                        <p:par>
                          <p:cTn id="9" fill="hold">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58371">
                                            <p:txEl>
                                              <p:pRg st="1" end="1"/>
                                            </p:txEl>
                                          </p:spTgt>
                                        </p:tgtEl>
                                        <p:attrNameLst>
                                          <p:attrName>style.visibility</p:attrName>
                                        </p:attrNameLst>
                                      </p:cBhvr>
                                      <p:to>
                                        <p:strVal val="visible"/>
                                      </p:to>
                                    </p:set>
                                    <p:animEffect transition="in" filter="box(out)">
                                      <p:cBhvr>
                                        <p:cTn id="12" dur="500"/>
                                        <p:tgtEl>
                                          <p:spTgt spid="58371">
                                            <p:txEl>
                                              <p:pRg st="1" end="1"/>
                                            </p:txEl>
                                          </p:spTgt>
                                        </p:tgtEl>
                                      </p:cBhvr>
                                    </p:animEffect>
                                  </p:childTnLst>
                                  <p:subTnLst>
                                    <p:audio>
                                      <p:cMediaNode>
                                        <p:cTn display="0" masterRel="sameClick">
                                          <p:stCondLst>
                                            <p:cond evt="begin" delay="0">
                                              <p:tn val="10"/>
                                            </p:cond>
                                          </p:stCondLst>
                                          <p:endCondLst>
                                            <p:cond evt="onStopAudio" delay="0">
                                              <p:tgtEl>
                                                <p:sldTgt/>
                                              </p:tgtEl>
                                            </p:cond>
                                          </p:endCondLst>
                                        </p:cTn>
                                        <p:tgtEl>
                                          <p:sndTgt r:embed="rId2" name="Camera"/>
                                        </p:tgtEl>
                                      </p:cMediaNode>
                                    </p:audio>
                                  </p:subTnLst>
                                </p:cTn>
                              </p:par>
                            </p:childTnLst>
                          </p:cTn>
                        </p:par>
                      </p:childTnLst>
                    </p:cTn>
                  </p:par>
                  <p:par>
                    <p:cTn id="13" fill="hold">
                      <p:stCondLst>
                        <p:cond delay="indefinite"/>
                      </p:stCondLst>
                      <p:childTnLst>
                        <p:par>
                          <p:cTn id="14" fill="hold">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58371">
                                            <p:txEl>
                                              <p:pRg st="2" end="2"/>
                                            </p:txEl>
                                          </p:spTgt>
                                        </p:tgtEl>
                                        <p:attrNameLst>
                                          <p:attrName>style.visibility</p:attrName>
                                        </p:attrNameLst>
                                      </p:cBhvr>
                                      <p:to>
                                        <p:strVal val="visible"/>
                                      </p:to>
                                    </p:set>
                                    <p:animEffect transition="in" filter="box(out)">
                                      <p:cBhvr>
                                        <p:cTn id="17" dur="500"/>
                                        <p:tgtEl>
                                          <p:spTgt spid="58371">
                                            <p:txEl>
                                              <p:pRg st="2" end="2"/>
                                            </p:txEl>
                                          </p:spTgt>
                                        </p:tgtEl>
                                      </p:cBhvr>
                                    </p:animEffect>
                                  </p:childTnLst>
                                  <p:subTnLst>
                                    <p:audio>
                                      <p:cMediaNode>
                                        <p:cTn display="0" masterRel="sameClick">
                                          <p:stCondLst>
                                            <p:cond evt="begin" delay="0">
                                              <p:tn val="15"/>
                                            </p:cond>
                                          </p:stCondLst>
                                          <p:endCondLst>
                                            <p:cond evt="onStopAudio" delay="0">
                                              <p:tgtEl>
                                                <p:sldTgt/>
                                              </p:tgtEl>
                                            </p:cond>
                                          </p:endCondLst>
                                        </p:cTn>
                                        <p:tgtEl>
                                          <p:sndTgt r:embed="rId2" name="Camera"/>
                                        </p:tgtEl>
                                      </p:cMediaNode>
                                    </p:audio>
                                  </p:subTnLst>
                                </p:cTn>
                              </p:par>
                            </p:childTnLst>
                          </p:cTn>
                        </p:par>
                      </p:childTnLst>
                    </p:cTn>
                  </p:par>
                  <p:par>
                    <p:cTn id="18" fill="hold">
                      <p:stCondLst>
                        <p:cond delay="indefinite"/>
                      </p:stCondLst>
                      <p:childTnLst>
                        <p:par>
                          <p:cTn id="19" fill="hold">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58371">
                                            <p:txEl>
                                              <p:pRg st="3" end="3"/>
                                            </p:txEl>
                                          </p:spTgt>
                                        </p:tgtEl>
                                        <p:attrNameLst>
                                          <p:attrName>style.visibility</p:attrName>
                                        </p:attrNameLst>
                                      </p:cBhvr>
                                      <p:to>
                                        <p:strVal val="visible"/>
                                      </p:to>
                                    </p:set>
                                    <p:animEffect transition="in" filter="box(out)">
                                      <p:cBhvr>
                                        <p:cTn id="22" dur="500"/>
                                        <p:tgtEl>
                                          <p:spTgt spid="58371">
                                            <p:txEl>
                                              <p:pRg st="3" end="3"/>
                                            </p:txEl>
                                          </p:spTgt>
                                        </p:tgtEl>
                                      </p:cBhvr>
                                    </p:animEffect>
                                  </p:childTnLst>
                                  <p:subTnLst>
                                    <p:audio>
                                      <p:cMediaNode>
                                        <p:cTn display="0" masterRel="sameClick">
                                          <p:stCondLst>
                                            <p:cond evt="begin" delay="0">
                                              <p:tn val="20"/>
                                            </p:cond>
                                          </p:stCondLst>
                                          <p:endCondLst>
                                            <p:cond evt="onStopAudio" delay="0">
                                              <p:tgtEl>
                                                <p:sldTgt/>
                                              </p:tgtEl>
                                            </p:cond>
                                          </p:endCondLst>
                                        </p:cTn>
                                        <p:tgtEl>
                                          <p:sndTgt r:embed="rId2" name="Camera"/>
                                        </p:tgtEl>
                                      </p:cMediaNode>
                                    </p:audio>
                                  </p:subTnLst>
                                </p:cTn>
                              </p:par>
                            </p:childTnLst>
                          </p:cTn>
                        </p:par>
                      </p:childTnLst>
                    </p:cTn>
                  </p:par>
                  <p:par>
                    <p:cTn id="23" fill="hold">
                      <p:stCondLst>
                        <p:cond delay="indefinite"/>
                      </p:stCondLst>
                      <p:childTnLst>
                        <p:par>
                          <p:cTn id="24" fill="hold">
                            <p:stCondLst>
                              <p:cond delay="0"/>
                            </p:stCondLst>
                            <p:childTnLst>
                              <p:par>
                                <p:cTn id="25" presetID="4" presetClass="entr" presetSubtype="32" fill="hold" grpId="0" nodeType="clickEffect">
                                  <p:stCondLst>
                                    <p:cond delay="0"/>
                                  </p:stCondLst>
                                  <p:childTnLst>
                                    <p:set>
                                      <p:cBhvr>
                                        <p:cTn id="26" dur="1" fill="hold">
                                          <p:stCondLst>
                                            <p:cond delay="0"/>
                                          </p:stCondLst>
                                        </p:cTn>
                                        <p:tgtEl>
                                          <p:spTgt spid="58371">
                                            <p:txEl>
                                              <p:pRg st="4" end="4"/>
                                            </p:txEl>
                                          </p:spTgt>
                                        </p:tgtEl>
                                        <p:attrNameLst>
                                          <p:attrName>style.visibility</p:attrName>
                                        </p:attrNameLst>
                                      </p:cBhvr>
                                      <p:to>
                                        <p:strVal val="visible"/>
                                      </p:to>
                                    </p:set>
                                    <p:animEffect transition="in" filter="box(out)">
                                      <p:cBhvr>
                                        <p:cTn id="27" dur="500"/>
                                        <p:tgtEl>
                                          <p:spTgt spid="58371">
                                            <p:txEl>
                                              <p:pRg st="4" end="4"/>
                                            </p:txEl>
                                          </p:spTgt>
                                        </p:tgtEl>
                                      </p:cBhvr>
                                    </p:animEffect>
                                  </p:childTnLst>
                                  <p:subTnLst>
                                    <p:audio>
                                      <p:cMediaNode>
                                        <p:cTn display="0" masterRel="sameClick">
                                          <p:stCondLst>
                                            <p:cond evt="begin" delay="0">
                                              <p:tn val="25"/>
                                            </p:cond>
                                          </p:stCondLst>
                                          <p:endCondLst>
                                            <p:cond evt="onStopAudio" delay="0">
                                              <p:tgtEl>
                                                <p:sldTgt/>
                                              </p:tgtEl>
                                            </p:cond>
                                          </p:endCondLst>
                                        </p:cTn>
                                        <p:tgtEl>
                                          <p:sndTgt r:embed="rId2" name="Camera"/>
                                        </p:tgtEl>
                                      </p:cMediaNode>
                                    </p:audio>
                                  </p:subTnLst>
                                </p:cTn>
                              </p:par>
                            </p:childTnLst>
                          </p:cTn>
                        </p:par>
                      </p:childTnLst>
                    </p:cTn>
                  </p:par>
                  <p:par>
                    <p:cTn id="28" fill="hold">
                      <p:stCondLst>
                        <p:cond delay="indefinite"/>
                      </p:stCondLst>
                      <p:childTnLst>
                        <p:par>
                          <p:cTn id="29" fill="hold">
                            <p:stCondLst>
                              <p:cond delay="0"/>
                            </p:stCondLst>
                            <p:childTnLst>
                              <p:par>
                                <p:cTn id="30" presetID="4" presetClass="entr" presetSubtype="32" fill="hold" grpId="0" nodeType="clickEffect">
                                  <p:stCondLst>
                                    <p:cond delay="0"/>
                                  </p:stCondLst>
                                  <p:childTnLst>
                                    <p:set>
                                      <p:cBhvr>
                                        <p:cTn id="31" dur="1" fill="hold">
                                          <p:stCondLst>
                                            <p:cond delay="0"/>
                                          </p:stCondLst>
                                        </p:cTn>
                                        <p:tgtEl>
                                          <p:spTgt spid="58371">
                                            <p:txEl>
                                              <p:pRg st="5" end="5"/>
                                            </p:txEl>
                                          </p:spTgt>
                                        </p:tgtEl>
                                        <p:attrNameLst>
                                          <p:attrName>style.visibility</p:attrName>
                                        </p:attrNameLst>
                                      </p:cBhvr>
                                      <p:to>
                                        <p:strVal val="visible"/>
                                      </p:to>
                                    </p:set>
                                    <p:animEffect transition="in" filter="box(out)">
                                      <p:cBhvr>
                                        <p:cTn id="32" dur="500"/>
                                        <p:tgtEl>
                                          <p:spTgt spid="58371">
                                            <p:txEl>
                                              <p:pRg st="5" end="5"/>
                                            </p:txEl>
                                          </p:spTgt>
                                        </p:tgtEl>
                                      </p:cBhvr>
                                    </p:animEffect>
                                  </p:childTnLst>
                                  <p:subTnLst>
                                    <p:audio>
                                      <p:cMediaNode>
                                        <p:cTn display="0" masterRel="sameClick">
                                          <p:stCondLst>
                                            <p:cond evt="begin" delay="0">
                                              <p:tn val="30"/>
                                            </p:cond>
                                          </p:stCondLst>
                                          <p:endCondLst>
                                            <p:cond evt="onStopAudio" delay="0">
                                              <p:tgtEl>
                                                <p:sldTgt/>
                                              </p:tgtEl>
                                            </p:cond>
                                          </p:endCondLst>
                                        </p:cTn>
                                        <p:tgtEl>
                                          <p:sndTgt r:embed="rId2" name="Camera"/>
                                        </p:tgtEl>
                                      </p:cMediaNode>
                                    </p:audio>
                                  </p:subTnLst>
                                </p:cTn>
                              </p:par>
                            </p:childTnLst>
                          </p:cTn>
                        </p:par>
                      </p:childTnLst>
                    </p:cTn>
                  </p:par>
                  <p:par>
                    <p:cTn id="33" fill="hold">
                      <p:stCondLst>
                        <p:cond delay="indefinite"/>
                      </p:stCondLst>
                      <p:childTnLst>
                        <p:par>
                          <p:cTn id="34" fill="hold">
                            <p:stCondLst>
                              <p:cond delay="0"/>
                            </p:stCondLst>
                            <p:childTnLst>
                              <p:par>
                                <p:cTn id="35" presetID="4" presetClass="entr" presetSubtype="32" fill="hold" grpId="0" nodeType="clickEffect">
                                  <p:stCondLst>
                                    <p:cond delay="0"/>
                                  </p:stCondLst>
                                  <p:childTnLst>
                                    <p:set>
                                      <p:cBhvr>
                                        <p:cTn id="36" dur="1" fill="hold">
                                          <p:stCondLst>
                                            <p:cond delay="0"/>
                                          </p:stCondLst>
                                        </p:cTn>
                                        <p:tgtEl>
                                          <p:spTgt spid="58371">
                                            <p:txEl>
                                              <p:pRg st="6" end="6"/>
                                            </p:txEl>
                                          </p:spTgt>
                                        </p:tgtEl>
                                        <p:attrNameLst>
                                          <p:attrName>style.visibility</p:attrName>
                                        </p:attrNameLst>
                                      </p:cBhvr>
                                      <p:to>
                                        <p:strVal val="visible"/>
                                      </p:to>
                                    </p:set>
                                    <p:animEffect transition="in" filter="box(out)">
                                      <p:cBhvr>
                                        <p:cTn id="37" dur="500"/>
                                        <p:tgtEl>
                                          <p:spTgt spid="58371">
                                            <p:txEl>
                                              <p:pRg st="6" end="6"/>
                                            </p:txEl>
                                          </p:spTgt>
                                        </p:tgtEl>
                                      </p:cBhvr>
                                    </p:animEffect>
                                  </p:childTnLst>
                                  <p:subTnLst>
                                    <p:audio>
                                      <p:cMediaNode>
                                        <p:cTn display="0" masterRel="sameClick">
                                          <p:stCondLst>
                                            <p:cond evt="begin" delay="0">
                                              <p:tn val="35"/>
                                            </p:cond>
                                          </p:stCondLst>
                                          <p:endCondLst>
                                            <p:cond evt="onStopAudio" delay="0">
                                              <p:tgtEl>
                                                <p:sldTgt/>
                                              </p:tgtEl>
                                            </p:cond>
                                          </p:endCondLst>
                                        </p:cTn>
                                        <p:tgtEl>
                                          <p:sndTgt r:embed="rId2" name="Camera"/>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1" grpId="0" build="p" bldLvl="2"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Footer Placeholder 3"/>
          <p:cNvSpPr>
            <a:spLocks noGrp="1"/>
          </p:cNvSpPr>
          <p:nvPr>
            <p:ph type="ftr" sz="quarter" idx="10"/>
          </p:nvPr>
        </p:nvSpPr>
        <p:spPr>
          <a:noFill/>
        </p:spPr>
        <p:txBody>
          <a:bodyPr/>
          <a:lstStyle/>
          <a:p>
            <a:r>
              <a:rPr lang="en-US" smtClean="0"/>
              <a:t> Part 1 </a:t>
            </a:r>
            <a:r>
              <a:rPr lang="en-US" smtClean="0">
                <a:sym typeface="Symbol" charset="2"/>
              </a:rPr>
              <a:t></a:t>
            </a:r>
            <a:r>
              <a:rPr lang="en-US" smtClean="0"/>
              <a:t> Cryptography                                                                                                     </a:t>
            </a:r>
            <a:fld id="{B7F722E7-745C-CA4A-9027-AF4D0E836525}" type="slidenum">
              <a:rPr lang="en-US" smtClean="0">
                <a:latin typeface="Times New Roman" charset="0"/>
              </a:rPr>
              <a:pPr/>
              <a:t>18</a:t>
            </a:fld>
            <a:endParaRPr lang="en-US" smtClean="0">
              <a:latin typeface="Times New Roman" charset="0"/>
            </a:endParaRPr>
          </a:p>
        </p:txBody>
      </p:sp>
      <p:sp>
        <p:nvSpPr>
          <p:cNvPr id="50179" name="Rectangle 2"/>
          <p:cNvSpPr>
            <a:spLocks noGrp="1" noChangeArrowheads="1"/>
          </p:cNvSpPr>
          <p:nvPr>
            <p:ph type="title"/>
          </p:nvPr>
        </p:nvSpPr>
        <p:spPr>
          <a:xfrm>
            <a:off x="685800" y="457200"/>
            <a:ext cx="7772400" cy="914400"/>
          </a:xfrm>
        </p:spPr>
        <p:txBody>
          <a:bodyPr/>
          <a:lstStyle/>
          <a:p>
            <a:pPr eaLnBrk="1" hangingPunct="1"/>
            <a:r>
              <a:rPr lang="en-US"/>
              <a:t>Taxonomy of Cryptography</a:t>
            </a:r>
          </a:p>
        </p:txBody>
      </p:sp>
      <p:sp>
        <p:nvSpPr>
          <p:cNvPr id="50180" name="Rectangle 3"/>
          <p:cNvSpPr>
            <a:spLocks noGrp="1" noChangeArrowheads="1"/>
          </p:cNvSpPr>
          <p:nvPr>
            <p:ph type="body" idx="1"/>
          </p:nvPr>
        </p:nvSpPr>
        <p:spPr>
          <a:xfrm>
            <a:off x="685800" y="1524000"/>
            <a:ext cx="7848600" cy="4648200"/>
          </a:xfrm>
        </p:spPr>
        <p:txBody>
          <a:bodyPr/>
          <a:lstStyle/>
          <a:p>
            <a:pPr eaLnBrk="1" hangingPunct="1"/>
            <a:r>
              <a:rPr lang="en-US" sz="2800" b="1" dirty="0">
                <a:solidFill>
                  <a:schemeClr val="accent2"/>
                </a:solidFill>
              </a:rPr>
              <a:t>Symmetric Key</a:t>
            </a:r>
            <a:endParaRPr lang="en-US" sz="2800" dirty="0"/>
          </a:p>
          <a:p>
            <a:pPr lvl="1" eaLnBrk="1" hangingPunct="1"/>
            <a:r>
              <a:rPr lang="en-US" sz="2400" dirty="0"/>
              <a:t>Same key for encryption and decryption</a:t>
            </a:r>
          </a:p>
          <a:p>
            <a:pPr lvl="1" eaLnBrk="1" hangingPunct="1"/>
            <a:r>
              <a:rPr lang="en-US" sz="2400" dirty="0"/>
              <a:t>Two types: Stream ciphers, Block ciphers</a:t>
            </a:r>
          </a:p>
          <a:p>
            <a:pPr eaLnBrk="1" hangingPunct="1"/>
            <a:r>
              <a:rPr lang="en-US" sz="2800" b="1" dirty="0">
                <a:solidFill>
                  <a:schemeClr val="accent2"/>
                </a:solidFill>
              </a:rPr>
              <a:t>Public Key</a:t>
            </a:r>
            <a:r>
              <a:rPr lang="en-US" sz="2800" dirty="0"/>
              <a:t> (or asymmetric crypto)</a:t>
            </a:r>
          </a:p>
          <a:p>
            <a:pPr lvl="1" eaLnBrk="1" hangingPunct="1"/>
            <a:r>
              <a:rPr lang="en-US" sz="2400" dirty="0"/>
              <a:t>Two keys, one for encryption (public), and one for decryption (private)</a:t>
            </a:r>
            <a:endParaRPr lang="en-US" sz="2400" dirty="0" smtClean="0"/>
          </a:p>
          <a:p>
            <a:pPr lvl="1" eaLnBrk="1" hangingPunct="1"/>
            <a:r>
              <a:rPr lang="en-US" sz="2400" dirty="0" smtClean="0"/>
              <a:t>And digital </a:t>
            </a:r>
            <a:r>
              <a:rPr lang="en-US" sz="2400" dirty="0"/>
              <a:t>signatures </a:t>
            </a:r>
            <a:r>
              <a:rPr lang="en-US" sz="2400" dirty="0" err="1">
                <a:sym typeface="Symbol" charset="2"/>
              </a:rPr>
              <a:t></a:t>
            </a:r>
            <a:r>
              <a:rPr lang="en-US" sz="2400" dirty="0"/>
              <a:t> nothing comparable in symmetric key crypto</a:t>
            </a:r>
          </a:p>
          <a:p>
            <a:pPr eaLnBrk="1" hangingPunct="1"/>
            <a:r>
              <a:rPr lang="en-US" sz="2800" b="1" dirty="0">
                <a:solidFill>
                  <a:schemeClr val="accent2"/>
                </a:solidFill>
              </a:rPr>
              <a:t>Hash algorithms</a:t>
            </a:r>
            <a:endParaRPr lang="en-US" sz="2800" b="1" dirty="0" smtClean="0">
              <a:solidFill>
                <a:schemeClr val="accent2"/>
              </a:solidFill>
            </a:endParaRPr>
          </a:p>
          <a:p>
            <a:pPr lvl="1" eaLnBrk="1" hangingPunct="1"/>
            <a:r>
              <a:rPr lang="en-US" sz="2400" dirty="0" smtClean="0"/>
              <a:t>Can be </a:t>
            </a:r>
            <a:r>
              <a:rPr lang="en-US" sz="2400" dirty="0"/>
              <a:t>viewed as “one way”</a:t>
            </a:r>
            <a:r>
              <a:rPr lang="en-US" sz="2400" dirty="0" smtClean="0"/>
              <a:t> crypto</a:t>
            </a:r>
            <a:endParaRPr lang="en-US" sz="2400" dirty="0"/>
          </a:p>
        </p:txBody>
      </p:sp>
    </p:spTree>
    <p:extLst>
      <p:ext uri="{BB962C8B-B14F-4D97-AF65-F5344CB8AC3E}">
        <p14:creationId xmlns:p14="http://schemas.microsoft.com/office/powerpoint/2010/main" val="13394341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Footer Placeholder 3"/>
          <p:cNvSpPr>
            <a:spLocks noGrp="1"/>
          </p:cNvSpPr>
          <p:nvPr>
            <p:ph type="ftr" sz="quarter" idx="10"/>
          </p:nvPr>
        </p:nvSpPr>
        <p:spPr>
          <a:noFill/>
        </p:spPr>
        <p:txBody>
          <a:bodyPr/>
          <a:lstStyle/>
          <a:p>
            <a:r>
              <a:rPr lang="en-US" smtClean="0"/>
              <a:t> Part 1 </a:t>
            </a:r>
            <a:r>
              <a:rPr lang="en-US" smtClean="0">
                <a:sym typeface="Symbol" charset="2"/>
              </a:rPr>
              <a:t></a:t>
            </a:r>
            <a:r>
              <a:rPr lang="en-US" smtClean="0"/>
              <a:t> Cryptography                                                                                                     </a:t>
            </a:r>
            <a:fld id="{68B7FF3D-1AE5-3D4D-BC92-E1A216A662DD}" type="slidenum">
              <a:rPr lang="en-US" smtClean="0">
                <a:latin typeface="Times New Roman" charset="0"/>
              </a:rPr>
              <a:pPr/>
              <a:t>19</a:t>
            </a:fld>
            <a:endParaRPr lang="en-US" smtClean="0">
              <a:latin typeface="Times New Roman" charset="0"/>
            </a:endParaRPr>
          </a:p>
        </p:txBody>
      </p:sp>
      <p:sp>
        <p:nvSpPr>
          <p:cNvPr id="51203" name="Rectangle 2"/>
          <p:cNvSpPr>
            <a:spLocks noGrp="1" noChangeArrowheads="1"/>
          </p:cNvSpPr>
          <p:nvPr>
            <p:ph type="title"/>
          </p:nvPr>
        </p:nvSpPr>
        <p:spPr>
          <a:xfrm>
            <a:off x="685800" y="228600"/>
            <a:ext cx="7772400" cy="1143000"/>
          </a:xfrm>
        </p:spPr>
        <p:txBody>
          <a:bodyPr/>
          <a:lstStyle/>
          <a:p>
            <a:pPr eaLnBrk="1" hangingPunct="1"/>
            <a:r>
              <a:rPr lang="en-US"/>
              <a:t>Taxonomy of Cryptanalysis</a:t>
            </a:r>
          </a:p>
        </p:txBody>
      </p:sp>
      <p:sp>
        <p:nvSpPr>
          <p:cNvPr id="51204" name="Rectangle 3"/>
          <p:cNvSpPr>
            <a:spLocks noGrp="1" noChangeArrowheads="1"/>
          </p:cNvSpPr>
          <p:nvPr>
            <p:ph type="body" idx="1"/>
          </p:nvPr>
        </p:nvSpPr>
        <p:spPr>
          <a:xfrm>
            <a:off x="533400" y="1447800"/>
            <a:ext cx="8229600" cy="4648200"/>
          </a:xfrm>
        </p:spPr>
        <p:txBody>
          <a:bodyPr/>
          <a:lstStyle/>
          <a:p>
            <a:pPr eaLnBrk="1" hangingPunct="1">
              <a:lnSpc>
                <a:spcPct val="85000"/>
              </a:lnSpc>
              <a:spcAft>
                <a:spcPts val="600"/>
              </a:spcAft>
            </a:pPr>
            <a:r>
              <a:rPr lang="en-US" sz="2800" dirty="0" smtClean="0"/>
              <a:t>From perspective of info available to Trudy</a:t>
            </a:r>
          </a:p>
          <a:p>
            <a:pPr lvl="1">
              <a:lnSpc>
                <a:spcPct val="85000"/>
              </a:lnSpc>
              <a:spcAft>
                <a:spcPts val="600"/>
              </a:spcAft>
            </a:pPr>
            <a:r>
              <a:rPr lang="en-US" sz="2400" dirty="0" err="1" smtClean="0"/>
              <a:t>Ciphertext</a:t>
            </a:r>
            <a:r>
              <a:rPr lang="en-US" sz="2400" dirty="0" smtClean="0"/>
              <a:t> </a:t>
            </a:r>
            <a:r>
              <a:rPr lang="en-US" sz="2400" dirty="0" smtClean="0"/>
              <a:t>only attack</a:t>
            </a:r>
            <a:endParaRPr lang="en-US" sz="2400" dirty="0"/>
          </a:p>
          <a:p>
            <a:pPr lvl="1">
              <a:lnSpc>
                <a:spcPct val="85000"/>
              </a:lnSpc>
              <a:spcAft>
                <a:spcPts val="600"/>
              </a:spcAft>
            </a:pPr>
            <a:r>
              <a:rPr lang="en-US" sz="2400" dirty="0"/>
              <a:t>Known </a:t>
            </a:r>
            <a:r>
              <a:rPr lang="en-US" sz="2400" dirty="0"/>
              <a:t>plaintext attack</a:t>
            </a:r>
            <a:endParaRPr lang="en-US" sz="2400" dirty="0"/>
          </a:p>
          <a:p>
            <a:pPr lvl="1">
              <a:lnSpc>
                <a:spcPct val="85000"/>
              </a:lnSpc>
              <a:spcAft>
                <a:spcPts val="600"/>
              </a:spcAft>
            </a:pPr>
            <a:r>
              <a:rPr lang="en-US" sz="2400" dirty="0"/>
              <a:t>Chosen </a:t>
            </a:r>
            <a:r>
              <a:rPr lang="en-US" sz="2400" dirty="0"/>
              <a:t>plaintext attack</a:t>
            </a:r>
            <a:endParaRPr lang="en-US" sz="2400" dirty="0"/>
          </a:p>
          <a:p>
            <a:pPr lvl="2" eaLnBrk="1" hangingPunct="1">
              <a:lnSpc>
                <a:spcPct val="85000"/>
              </a:lnSpc>
              <a:spcAft>
                <a:spcPts val="600"/>
              </a:spcAft>
            </a:pPr>
            <a:r>
              <a:rPr lang="en-US" dirty="0"/>
              <a:t>“Lunchtime attack”</a:t>
            </a:r>
          </a:p>
          <a:p>
            <a:pPr lvl="1" eaLnBrk="1" hangingPunct="1">
              <a:lnSpc>
                <a:spcPct val="85000"/>
              </a:lnSpc>
              <a:spcAft>
                <a:spcPts val="600"/>
              </a:spcAft>
            </a:pPr>
            <a:r>
              <a:rPr lang="en-US" sz="2400" dirty="0" smtClean="0"/>
              <a:t>chosen </a:t>
            </a:r>
            <a:r>
              <a:rPr lang="en-US" sz="2400" dirty="0" err="1" smtClean="0"/>
              <a:t>ciphertext</a:t>
            </a:r>
            <a:r>
              <a:rPr lang="en-US" sz="2400" dirty="0" smtClean="0"/>
              <a:t> attack</a:t>
            </a:r>
            <a:endParaRPr lang="en-US" sz="2400" dirty="0"/>
          </a:p>
          <a:p>
            <a:pPr lvl="1">
              <a:lnSpc>
                <a:spcPct val="85000"/>
              </a:lnSpc>
              <a:spcAft>
                <a:spcPts val="600"/>
              </a:spcAft>
            </a:pPr>
            <a:r>
              <a:rPr lang="en-US" sz="2400" dirty="0"/>
              <a:t>Related </a:t>
            </a:r>
            <a:r>
              <a:rPr lang="en-US" sz="2400" dirty="0"/>
              <a:t>key attack</a:t>
            </a:r>
            <a:endParaRPr lang="en-US" sz="2400" dirty="0"/>
          </a:p>
          <a:p>
            <a:pPr lvl="1">
              <a:lnSpc>
                <a:spcPct val="85000"/>
              </a:lnSpc>
              <a:spcAft>
                <a:spcPts val="600"/>
              </a:spcAft>
            </a:pPr>
            <a:r>
              <a:rPr lang="en-US" sz="2400" dirty="0"/>
              <a:t>Forward search </a:t>
            </a:r>
            <a:r>
              <a:rPr lang="en-US" sz="2400" dirty="0" smtClean="0"/>
              <a:t>attack </a:t>
            </a:r>
            <a:r>
              <a:rPr lang="en-US" sz="2400" dirty="0"/>
              <a:t>(</a:t>
            </a:r>
            <a:r>
              <a:rPr lang="en-US" sz="2400" dirty="0"/>
              <a:t>public key </a:t>
            </a:r>
            <a:r>
              <a:rPr lang="en-US" sz="2400" dirty="0" smtClean="0"/>
              <a:t>crypto)</a:t>
            </a:r>
          </a:p>
          <a:p>
            <a:pPr lvl="1" eaLnBrk="1" hangingPunct="1">
              <a:lnSpc>
                <a:spcPct val="85000"/>
              </a:lnSpc>
              <a:spcAft>
                <a:spcPts val="600"/>
              </a:spcAft>
            </a:pPr>
            <a:r>
              <a:rPr lang="en-US" sz="2400" dirty="0" smtClean="0"/>
              <a:t>And others…</a:t>
            </a:r>
            <a:endParaRPr lang="en-US" sz="2400" dirty="0"/>
          </a:p>
        </p:txBody>
      </p:sp>
    </p:spTree>
    <p:extLst>
      <p:ext uri="{BB962C8B-B14F-4D97-AF65-F5344CB8AC3E}">
        <p14:creationId xmlns:p14="http://schemas.microsoft.com/office/powerpoint/2010/main" val="38229493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oter Placeholder 3"/>
          <p:cNvSpPr>
            <a:spLocks noGrp="1"/>
          </p:cNvSpPr>
          <p:nvPr>
            <p:ph type="ftr" sz="quarter" idx="10"/>
          </p:nvPr>
        </p:nvSpPr>
        <p:spPr>
          <a:noFill/>
        </p:spPr>
        <p:txBody>
          <a:bodyPr/>
          <a:lstStyle/>
          <a:p>
            <a:r>
              <a:rPr lang="en-US" smtClean="0"/>
              <a:t> Part 1 </a:t>
            </a:r>
            <a:r>
              <a:rPr lang="en-US" smtClean="0">
                <a:sym typeface="Symbol" charset="2"/>
              </a:rPr>
              <a:t></a:t>
            </a:r>
            <a:r>
              <a:rPr lang="en-US" smtClean="0"/>
              <a:t> Cryptography                                                                                                     </a:t>
            </a:r>
            <a:fld id="{F761833C-3C83-1047-A589-7D2AA2D8D7A4}" type="slidenum">
              <a:rPr lang="en-US" smtClean="0">
                <a:latin typeface="Times New Roman" charset="0"/>
              </a:rPr>
              <a:pPr/>
              <a:t>2</a:t>
            </a:fld>
            <a:endParaRPr lang="en-US" smtClean="0">
              <a:latin typeface="Times New Roman" charset="0"/>
            </a:endParaRPr>
          </a:p>
        </p:txBody>
      </p:sp>
      <p:sp>
        <p:nvSpPr>
          <p:cNvPr id="31747" name="Rectangle 2"/>
          <p:cNvSpPr>
            <a:spLocks noGrp="1" noChangeArrowheads="1"/>
          </p:cNvSpPr>
          <p:nvPr>
            <p:ph type="title"/>
          </p:nvPr>
        </p:nvSpPr>
        <p:spPr/>
        <p:txBody>
          <a:bodyPr/>
          <a:lstStyle/>
          <a:p>
            <a:pPr eaLnBrk="1" hangingPunct="1"/>
            <a:r>
              <a:rPr lang="en-US" dirty="0"/>
              <a:t>One</a:t>
            </a:r>
            <a:r>
              <a:rPr lang="en-US" dirty="0" smtClean="0"/>
              <a:t>-Time </a:t>
            </a:r>
            <a:r>
              <a:rPr lang="en-US" dirty="0"/>
              <a:t>Pad: Decryption</a:t>
            </a:r>
          </a:p>
        </p:txBody>
      </p:sp>
      <p:sp>
        <p:nvSpPr>
          <p:cNvPr id="31748" name="Rectangle 3"/>
          <p:cNvSpPr>
            <a:spLocks noChangeArrowheads="1"/>
          </p:cNvSpPr>
          <p:nvPr/>
        </p:nvSpPr>
        <p:spPr bwMode="auto">
          <a:xfrm>
            <a:off x="347663" y="1828800"/>
            <a:ext cx="8415337" cy="396875"/>
          </a:xfrm>
          <a:prstGeom prst="rect">
            <a:avLst/>
          </a:prstGeom>
          <a:noFill/>
          <a:ln w="9525">
            <a:noFill/>
            <a:miter lim="800000"/>
            <a:headEnd/>
            <a:tailEnd/>
          </a:ln>
        </p:spPr>
        <p:txBody>
          <a:bodyPr wrap="none">
            <a:prstTxWarp prst="textNoShape">
              <a:avLst/>
            </a:prstTxWarp>
            <a:spAutoFit/>
          </a:bodyPr>
          <a:lstStyle/>
          <a:p>
            <a:pPr marL="457200" indent="-457200"/>
            <a:r>
              <a:rPr lang="en-US" sz="2000">
                <a:latin typeface="Andale Mono" charset="0"/>
              </a:rPr>
              <a:t>e=000  h=001  i=010  k=011  l=100  r=101  s=110  t=111</a:t>
            </a:r>
          </a:p>
        </p:txBody>
      </p:sp>
      <p:sp>
        <p:nvSpPr>
          <p:cNvPr id="31749" name="Rectangle 4"/>
          <p:cNvSpPr>
            <a:spLocks noChangeArrowheads="1"/>
          </p:cNvSpPr>
          <p:nvPr/>
        </p:nvSpPr>
        <p:spPr bwMode="auto">
          <a:xfrm>
            <a:off x="280988" y="1752600"/>
            <a:ext cx="8458200" cy="533400"/>
          </a:xfrm>
          <a:prstGeom prst="rect">
            <a:avLst/>
          </a:prstGeom>
          <a:solidFill>
            <a:schemeClr val="bg1">
              <a:alpha val="0"/>
            </a:schemeClr>
          </a:solidFill>
          <a:ln w="9525">
            <a:solidFill>
              <a:srgbClr val="FF0000"/>
            </a:solidFill>
            <a:miter lim="800000"/>
            <a:headEnd/>
            <a:tailEnd/>
          </a:ln>
        </p:spPr>
        <p:txBody>
          <a:bodyPr wrap="none" anchor="ctr">
            <a:prstTxWarp prst="textNoShape">
              <a:avLst/>
            </a:prstTxWarp>
          </a:bodyPr>
          <a:lstStyle/>
          <a:p>
            <a:endParaRPr lang="en-US"/>
          </a:p>
        </p:txBody>
      </p:sp>
      <p:graphicFrame>
        <p:nvGraphicFramePr>
          <p:cNvPr id="517125" name="Group 5"/>
          <p:cNvGraphicFramePr>
            <a:graphicFrameLocks noGrp="1"/>
          </p:cNvGraphicFramePr>
          <p:nvPr/>
        </p:nvGraphicFramePr>
        <p:xfrm>
          <a:off x="2057400" y="3200400"/>
          <a:ext cx="6553200" cy="1117600"/>
        </p:xfrm>
        <a:graphic>
          <a:graphicData uri="http://schemas.openxmlformats.org/drawingml/2006/table">
            <a:tbl>
              <a:tblPr/>
              <a:tblGrid>
                <a:gridCol w="655638"/>
                <a:gridCol w="655637"/>
                <a:gridCol w="654050"/>
                <a:gridCol w="655638"/>
                <a:gridCol w="655637"/>
                <a:gridCol w="655638"/>
                <a:gridCol w="655637"/>
                <a:gridCol w="654050"/>
                <a:gridCol w="655638"/>
                <a:gridCol w="655637"/>
              </a:tblGrid>
              <a:tr h="530225">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s</a:t>
                      </a:r>
                    </a:p>
                  </a:txBody>
                  <a:tcPr anchor="ctr" anchorCtr="1"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r</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l</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h</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s</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s</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t</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h</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s</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r</a:t>
                      </a:r>
                    </a:p>
                  </a:txBody>
                  <a:tcPr anchor="ctr" anchorCtr="1" horzOverflow="overflow">
                    <a:lnL>
                      <a:noFill/>
                    </a:lnL>
                    <a:lnR cap="flat">
                      <a:noFill/>
                    </a:lnR>
                    <a:lnT cap="flat">
                      <a:noFill/>
                    </a:lnT>
                    <a:lnB>
                      <a:noFill/>
                    </a:lnB>
                    <a:lnTlToBr>
                      <a:noFill/>
                    </a:lnTlToBr>
                    <a:lnBlToTr>
                      <a:noFill/>
                    </a:lnBlToTr>
                    <a:noFill/>
                  </a:tcPr>
                </a:tc>
              </a:tr>
              <a:tr h="587375">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110</a:t>
                      </a:r>
                    </a:p>
                  </a:txBody>
                  <a:tcPr anchor="ctr" anchorCtr="1"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101</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100</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001</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110</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110</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111</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001</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110</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101</a:t>
                      </a:r>
                    </a:p>
                  </a:txBody>
                  <a:tcPr anchor="ctr" anchorCtr="1" horzOverflow="overflow">
                    <a:lnL>
                      <a:noFill/>
                    </a:lnL>
                    <a:lnR cap="flat">
                      <a:noFill/>
                    </a:lnR>
                    <a:lnT>
                      <a:noFill/>
                    </a:lnT>
                    <a:lnB cap="flat">
                      <a:noFill/>
                    </a:lnB>
                    <a:lnTlToBr>
                      <a:noFill/>
                    </a:lnTlToBr>
                    <a:lnBlToTr>
                      <a:noFill/>
                    </a:lnBlToTr>
                    <a:noFill/>
                  </a:tcPr>
                </a:tc>
              </a:tr>
            </a:tbl>
          </a:graphicData>
        </a:graphic>
      </p:graphicFrame>
      <p:graphicFrame>
        <p:nvGraphicFramePr>
          <p:cNvPr id="517168" name="Group 48"/>
          <p:cNvGraphicFramePr>
            <a:graphicFrameLocks noGrp="1"/>
          </p:cNvGraphicFramePr>
          <p:nvPr/>
        </p:nvGraphicFramePr>
        <p:xfrm>
          <a:off x="2057400" y="4181475"/>
          <a:ext cx="6553200" cy="1762125"/>
        </p:xfrm>
        <a:graphic>
          <a:graphicData uri="http://schemas.openxmlformats.org/drawingml/2006/table">
            <a:tbl>
              <a:tblPr/>
              <a:tblGrid>
                <a:gridCol w="655638"/>
                <a:gridCol w="655637"/>
                <a:gridCol w="654050"/>
                <a:gridCol w="655638"/>
                <a:gridCol w="655637"/>
                <a:gridCol w="655638"/>
                <a:gridCol w="655637"/>
                <a:gridCol w="654050"/>
                <a:gridCol w="655638"/>
                <a:gridCol w="655637"/>
              </a:tblGrid>
              <a:tr h="587375">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111</a:t>
                      </a:r>
                    </a:p>
                  </a:txBody>
                  <a:tcPr anchor="ctr" anchorCtr="1"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101</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110</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101</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111</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100</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000</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101</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110</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000</a:t>
                      </a:r>
                    </a:p>
                  </a:txBody>
                  <a:tcPr anchor="ctr" anchorCtr="1" horzOverflow="overflow">
                    <a:lnL>
                      <a:noFill/>
                    </a:lnL>
                    <a:lnR cap="flat">
                      <a:noFill/>
                    </a:lnR>
                    <a:lnT cap="flat">
                      <a:noFill/>
                    </a:lnT>
                    <a:lnB>
                      <a:noFill/>
                    </a:lnB>
                    <a:lnTlToBr>
                      <a:noFill/>
                    </a:lnTlToBr>
                    <a:lnBlToTr>
                      <a:noFill/>
                    </a:lnBlToTr>
                    <a:noFill/>
                  </a:tcPr>
                </a:tc>
              </a:tr>
              <a:tr h="587375">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001</a:t>
                      </a:r>
                    </a:p>
                  </a:txBody>
                  <a:tcPr anchor="ctr" anchorCtr="1"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000</a:t>
                      </a:r>
                    </a:p>
                  </a:txBody>
                  <a:tcPr anchor="ctr" anchorCtr="1"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010</a:t>
                      </a:r>
                    </a:p>
                  </a:txBody>
                  <a:tcPr anchor="ctr" anchorCtr="1"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100</a:t>
                      </a:r>
                    </a:p>
                  </a:txBody>
                  <a:tcPr anchor="ctr" anchorCtr="1"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001</a:t>
                      </a:r>
                    </a:p>
                  </a:txBody>
                  <a:tcPr anchor="ctr" anchorCtr="1"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010</a:t>
                      </a:r>
                    </a:p>
                  </a:txBody>
                  <a:tcPr anchor="ctr" anchorCtr="1"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111</a:t>
                      </a:r>
                    </a:p>
                  </a:txBody>
                  <a:tcPr anchor="ctr" anchorCtr="1"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100</a:t>
                      </a:r>
                    </a:p>
                  </a:txBody>
                  <a:tcPr anchor="ctr" anchorCtr="1"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000</a:t>
                      </a:r>
                    </a:p>
                  </a:txBody>
                  <a:tcPr anchor="ctr" anchorCtr="1"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101</a:t>
                      </a:r>
                    </a:p>
                  </a:txBody>
                  <a:tcPr anchor="ctr" anchorCtr="1" horzOverflow="overflow">
                    <a:lnL>
                      <a:noFill/>
                    </a:lnL>
                    <a:lnR cap="flat">
                      <a:noFill/>
                    </a:lnR>
                    <a:lnT>
                      <a:noFill/>
                    </a:lnT>
                    <a:lnB>
                      <a:noFill/>
                    </a:lnB>
                    <a:lnTlToBr>
                      <a:noFill/>
                    </a:lnTlToBr>
                    <a:lnBlToTr>
                      <a:noFill/>
                    </a:lnBlToTr>
                    <a:noFill/>
                  </a:tcPr>
                </a:tc>
              </a:tr>
              <a:tr h="587375">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h</a:t>
                      </a:r>
                    </a:p>
                  </a:txBody>
                  <a:tcPr anchor="ctr" anchorCtr="1"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e</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i</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l</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h</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i</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t</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l</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e</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r</a:t>
                      </a:r>
                    </a:p>
                  </a:txBody>
                  <a:tcPr anchor="ctr" anchorCtr="1" horzOverflow="overflow">
                    <a:lnL>
                      <a:noFill/>
                    </a:lnL>
                    <a:lnR cap="flat">
                      <a:noFill/>
                    </a:lnR>
                    <a:lnT>
                      <a:noFill/>
                    </a:lnT>
                    <a:lnB cap="flat">
                      <a:noFill/>
                    </a:lnB>
                    <a:lnTlToBr>
                      <a:noFill/>
                    </a:lnTlToBr>
                    <a:lnBlToTr>
                      <a:noFill/>
                    </a:lnBlToTr>
                    <a:noFill/>
                  </a:tcPr>
                </a:tc>
              </a:tr>
            </a:tbl>
          </a:graphicData>
        </a:graphic>
      </p:graphicFrame>
      <p:sp>
        <p:nvSpPr>
          <p:cNvPr id="31802" name="Rectangle 101"/>
          <p:cNvSpPr>
            <a:spLocks noChangeArrowheads="1"/>
          </p:cNvSpPr>
          <p:nvPr/>
        </p:nvSpPr>
        <p:spPr bwMode="auto">
          <a:xfrm>
            <a:off x="2089150" y="2530475"/>
            <a:ext cx="6078538" cy="517525"/>
          </a:xfrm>
          <a:prstGeom prst="rect">
            <a:avLst/>
          </a:prstGeom>
          <a:noFill/>
          <a:ln w="9525">
            <a:noFill/>
            <a:miter lim="800000"/>
            <a:headEnd/>
            <a:tailEnd/>
          </a:ln>
        </p:spPr>
        <p:txBody>
          <a:bodyPr wrap="none">
            <a:prstTxWarp prst="textNoShape">
              <a:avLst/>
            </a:prstTxWarp>
            <a:spAutoFit/>
          </a:bodyPr>
          <a:lstStyle/>
          <a:p>
            <a:r>
              <a:rPr lang="en-US" b="1">
                <a:solidFill>
                  <a:schemeClr val="accent2"/>
                </a:solidFill>
              </a:rPr>
              <a:t>Decryption:</a:t>
            </a:r>
            <a:r>
              <a:rPr lang="en-US">
                <a:solidFill>
                  <a:srgbClr val="FF0000"/>
                </a:solidFill>
              </a:rPr>
              <a:t> Ciphertext </a:t>
            </a:r>
            <a:r>
              <a:rPr lang="en-US">
                <a:solidFill>
                  <a:srgbClr val="FF0000"/>
                </a:solidFill>
                <a:sym typeface="Symbol" charset="2"/>
              </a:rPr>
              <a:t> Key = Plaintext</a:t>
            </a:r>
            <a:endParaRPr lang="en-US">
              <a:sym typeface="Symbol" charset="2"/>
            </a:endParaRPr>
          </a:p>
        </p:txBody>
      </p:sp>
      <p:sp>
        <p:nvSpPr>
          <p:cNvPr id="31803" name="Line 102"/>
          <p:cNvSpPr>
            <a:spLocks noChangeShapeType="1"/>
          </p:cNvSpPr>
          <p:nvPr/>
        </p:nvSpPr>
        <p:spPr bwMode="auto">
          <a:xfrm>
            <a:off x="2057400" y="4714875"/>
            <a:ext cx="6629400" cy="0"/>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31804" name="Rectangle 103"/>
          <p:cNvSpPr>
            <a:spLocks noChangeArrowheads="1"/>
          </p:cNvSpPr>
          <p:nvPr/>
        </p:nvSpPr>
        <p:spPr bwMode="auto">
          <a:xfrm>
            <a:off x="152400" y="3740150"/>
            <a:ext cx="1830388" cy="517525"/>
          </a:xfrm>
          <a:prstGeom prst="rect">
            <a:avLst/>
          </a:prstGeom>
          <a:noFill/>
          <a:ln w="9525">
            <a:noFill/>
            <a:miter lim="800000"/>
            <a:headEnd/>
            <a:tailEnd/>
          </a:ln>
        </p:spPr>
        <p:txBody>
          <a:bodyPr wrap="none">
            <a:prstTxWarp prst="textNoShape">
              <a:avLst/>
            </a:prstTxWarp>
            <a:spAutoFit/>
          </a:bodyPr>
          <a:lstStyle/>
          <a:p>
            <a:r>
              <a:rPr lang="en-US"/>
              <a:t>Ciphertext:</a:t>
            </a:r>
          </a:p>
        </p:txBody>
      </p:sp>
      <p:sp>
        <p:nvSpPr>
          <p:cNvPr id="31805" name="Rectangle 104"/>
          <p:cNvSpPr>
            <a:spLocks noChangeArrowheads="1"/>
          </p:cNvSpPr>
          <p:nvPr/>
        </p:nvSpPr>
        <p:spPr bwMode="auto">
          <a:xfrm>
            <a:off x="1219200" y="4213225"/>
            <a:ext cx="787400" cy="517525"/>
          </a:xfrm>
          <a:prstGeom prst="rect">
            <a:avLst/>
          </a:prstGeom>
          <a:noFill/>
          <a:ln w="9525">
            <a:noFill/>
            <a:miter lim="800000"/>
            <a:headEnd/>
            <a:tailEnd/>
          </a:ln>
        </p:spPr>
        <p:txBody>
          <a:bodyPr wrap="none">
            <a:prstTxWarp prst="textNoShape">
              <a:avLst/>
            </a:prstTxWarp>
            <a:spAutoFit/>
          </a:bodyPr>
          <a:lstStyle/>
          <a:p>
            <a:r>
              <a:rPr lang="en-US"/>
              <a:t>Key:</a:t>
            </a:r>
          </a:p>
        </p:txBody>
      </p:sp>
      <p:sp>
        <p:nvSpPr>
          <p:cNvPr id="31806" name="Rectangle 105"/>
          <p:cNvSpPr>
            <a:spLocks noChangeArrowheads="1"/>
          </p:cNvSpPr>
          <p:nvPr/>
        </p:nvSpPr>
        <p:spPr bwMode="auto">
          <a:xfrm>
            <a:off x="428625" y="4730750"/>
            <a:ext cx="1552575" cy="517525"/>
          </a:xfrm>
          <a:prstGeom prst="rect">
            <a:avLst/>
          </a:prstGeom>
          <a:noFill/>
          <a:ln w="9525">
            <a:noFill/>
            <a:miter lim="800000"/>
            <a:headEnd/>
            <a:tailEnd/>
          </a:ln>
        </p:spPr>
        <p:txBody>
          <a:bodyPr wrap="none">
            <a:prstTxWarp prst="textNoShape">
              <a:avLst/>
            </a:prstTxWarp>
            <a:spAutoFit/>
          </a:bodyPr>
          <a:lstStyle/>
          <a:p>
            <a:r>
              <a:rPr lang="en-US"/>
              <a:t>Plaintext:</a:t>
            </a:r>
          </a:p>
        </p:txBody>
      </p:sp>
    </p:spTree>
    <p:extLst>
      <p:ext uri="{BB962C8B-B14F-4D97-AF65-F5344CB8AC3E}">
        <p14:creationId xmlns:p14="http://schemas.microsoft.com/office/powerpoint/2010/main" val="28432228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Footer Placeholder 3"/>
          <p:cNvSpPr>
            <a:spLocks noGrp="1"/>
          </p:cNvSpPr>
          <p:nvPr>
            <p:ph type="ftr" sz="quarter" idx="10"/>
          </p:nvPr>
        </p:nvSpPr>
        <p:spPr>
          <a:noFill/>
        </p:spPr>
        <p:txBody>
          <a:bodyPr/>
          <a:lstStyle/>
          <a:p>
            <a:r>
              <a:rPr lang="en-US" smtClean="0"/>
              <a:t> Part 1 </a:t>
            </a:r>
            <a:r>
              <a:rPr lang="en-US" smtClean="0">
                <a:sym typeface="Symbol" charset="2"/>
              </a:rPr>
              <a:t></a:t>
            </a:r>
            <a:r>
              <a:rPr lang="en-US" smtClean="0"/>
              <a:t> Cryptography                                                                                                     </a:t>
            </a:r>
            <a:fld id="{DD660417-D070-C24C-9CD1-4177797B9ED3}" type="slidenum">
              <a:rPr lang="en-US" smtClean="0">
                <a:latin typeface="Times New Roman" charset="0"/>
              </a:rPr>
              <a:pPr/>
              <a:t>3</a:t>
            </a:fld>
            <a:endParaRPr lang="en-US" smtClean="0">
              <a:latin typeface="Times New Roman" charset="0"/>
            </a:endParaRPr>
          </a:p>
        </p:txBody>
      </p:sp>
      <p:sp>
        <p:nvSpPr>
          <p:cNvPr id="32771" name="Rectangle 2"/>
          <p:cNvSpPr>
            <a:spLocks noGrp="1" noChangeArrowheads="1"/>
          </p:cNvSpPr>
          <p:nvPr>
            <p:ph type="title"/>
          </p:nvPr>
        </p:nvSpPr>
        <p:spPr/>
        <p:txBody>
          <a:bodyPr/>
          <a:lstStyle/>
          <a:p>
            <a:pPr eaLnBrk="1" hangingPunct="1"/>
            <a:r>
              <a:rPr lang="en-US" dirty="0"/>
              <a:t>One</a:t>
            </a:r>
            <a:r>
              <a:rPr lang="en-US" dirty="0" smtClean="0"/>
              <a:t>-Time </a:t>
            </a:r>
            <a:r>
              <a:rPr lang="en-US" dirty="0"/>
              <a:t>Pad</a:t>
            </a:r>
          </a:p>
        </p:txBody>
      </p:sp>
      <p:sp>
        <p:nvSpPr>
          <p:cNvPr id="32772" name="Rectangle 3"/>
          <p:cNvSpPr>
            <a:spLocks noChangeArrowheads="1"/>
          </p:cNvSpPr>
          <p:nvPr/>
        </p:nvSpPr>
        <p:spPr bwMode="auto">
          <a:xfrm>
            <a:off x="347663" y="5257800"/>
            <a:ext cx="8415337" cy="396875"/>
          </a:xfrm>
          <a:prstGeom prst="rect">
            <a:avLst/>
          </a:prstGeom>
          <a:noFill/>
          <a:ln w="9525">
            <a:noFill/>
            <a:miter lim="800000"/>
            <a:headEnd/>
            <a:tailEnd/>
          </a:ln>
        </p:spPr>
        <p:txBody>
          <a:bodyPr wrap="none">
            <a:prstTxWarp prst="textNoShape">
              <a:avLst/>
            </a:prstTxWarp>
            <a:spAutoFit/>
          </a:bodyPr>
          <a:lstStyle/>
          <a:p>
            <a:pPr marL="457200" indent="-457200"/>
            <a:r>
              <a:rPr lang="en-US" sz="2000">
                <a:latin typeface="Andale Mono" charset="0"/>
              </a:rPr>
              <a:t>e=000  h=001  i=010  k=011  l=100  r=101  s=110  t=111</a:t>
            </a:r>
          </a:p>
        </p:txBody>
      </p:sp>
      <p:sp>
        <p:nvSpPr>
          <p:cNvPr id="32773" name="Rectangle 4"/>
          <p:cNvSpPr>
            <a:spLocks noChangeArrowheads="1"/>
          </p:cNvSpPr>
          <p:nvPr/>
        </p:nvSpPr>
        <p:spPr bwMode="auto">
          <a:xfrm>
            <a:off x="280988" y="5181600"/>
            <a:ext cx="8458200" cy="533400"/>
          </a:xfrm>
          <a:prstGeom prst="rect">
            <a:avLst/>
          </a:prstGeom>
          <a:solidFill>
            <a:schemeClr val="bg1">
              <a:alpha val="0"/>
            </a:schemeClr>
          </a:solidFill>
          <a:ln w="9525">
            <a:solidFill>
              <a:srgbClr val="FF0000"/>
            </a:solidFill>
            <a:miter lim="800000"/>
            <a:headEnd/>
            <a:tailEnd/>
          </a:ln>
        </p:spPr>
        <p:txBody>
          <a:bodyPr wrap="none" anchor="ctr">
            <a:prstTxWarp prst="textNoShape">
              <a:avLst/>
            </a:prstTxWarp>
          </a:bodyPr>
          <a:lstStyle/>
          <a:p>
            <a:endParaRPr lang="en-US"/>
          </a:p>
        </p:txBody>
      </p:sp>
      <p:graphicFrame>
        <p:nvGraphicFramePr>
          <p:cNvPr id="155653" name="Group 5"/>
          <p:cNvGraphicFramePr>
            <a:graphicFrameLocks noGrp="1"/>
          </p:cNvGraphicFramePr>
          <p:nvPr/>
        </p:nvGraphicFramePr>
        <p:xfrm>
          <a:off x="2057400" y="2362200"/>
          <a:ext cx="6553200" cy="1117600"/>
        </p:xfrm>
        <a:graphic>
          <a:graphicData uri="http://schemas.openxmlformats.org/drawingml/2006/table">
            <a:tbl>
              <a:tblPr/>
              <a:tblGrid>
                <a:gridCol w="655638"/>
                <a:gridCol w="655637"/>
                <a:gridCol w="654050"/>
                <a:gridCol w="655638"/>
                <a:gridCol w="655637"/>
                <a:gridCol w="655638"/>
                <a:gridCol w="655637"/>
                <a:gridCol w="654050"/>
                <a:gridCol w="655638"/>
                <a:gridCol w="655637"/>
              </a:tblGrid>
              <a:tr h="530225">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s</a:t>
                      </a:r>
                    </a:p>
                  </a:txBody>
                  <a:tcPr anchor="ctr" anchorCtr="1"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r</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l</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h</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s</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s</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t</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h</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s</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r</a:t>
                      </a:r>
                    </a:p>
                  </a:txBody>
                  <a:tcPr anchor="ctr" anchorCtr="1" horzOverflow="overflow">
                    <a:lnL>
                      <a:noFill/>
                    </a:lnL>
                    <a:lnR cap="flat">
                      <a:noFill/>
                    </a:lnR>
                    <a:lnT cap="flat">
                      <a:noFill/>
                    </a:lnT>
                    <a:lnB>
                      <a:noFill/>
                    </a:lnB>
                    <a:lnTlToBr>
                      <a:noFill/>
                    </a:lnTlToBr>
                    <a:lnBlToTr>
                      <a:noFill/>
                    </a:lnBlToTr>
                    <a:noFill/>
                  </a:tcPr>
                </a:tc>
              </a:tr>
              <a:tr h="587375">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110</a:t>
                      </a:r>
                    </a:p>
                  </a:txBody>
                  <a:tcPr anchor="ctr" anchorCtr="1"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101</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100</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001</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110</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110</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111</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001</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110</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101</a:t>
                      </a:r>
                    </a:p>
                  </a:txBody>
                  <a:tcPr anchor="ctr" anchorCtr="1" horzOverflow="overflow">
                    <a:lnL>
                      <a:noFill/>
                    </a:lnL>
                    <a:lnR cap="flat">
                      <a:noFill/>
                    </a:lnR>
                    <a:lnT>
                      <a:noFill/>
                    </a:lnT>
                    <a:lnB cap="flat">
                      <a:noFill/>
                    </a:lnB>
                    <a:lnTlToBr>
                      <a:noFill/>
                    </a:lnTlToBr>
                    <a:lnBlToTr>
                      <a:noFill/>
                    </a:lnBlToTr>
                    <a:noFill/>
                  </a:tcPr>
                </a:tc>
              </a:tr>
            </a:tbl>
          </a:graphicData>
        </a:graphic>
      </p:graphicFrame>
      <p:graphicFrame>
        <p:nvGraphicFramePr>
          <p:cNvPr id="155698" name="Group 50"/>
          <p:cNvGraphicFramePr>
            <a:graphicFrameLocks noGrp="1"/>
          </p:cNvGraphicFramePr>
          <p:nvPr/>
        </p:nvGraphicFramePr>
        <p:xfrm>
          <a:off x="2057400" y="3336925"/>
          <a:ext cx="6553200" cy="1762125"/>
        </p:xfrm>
        <a:graphic>
          <a:graphicData uri="http://schemas.openxmlformats.org/drawingml/2006/table">
            <a:tbl>
              <a:tblPr/>
              <a:tblGrid>
                <a:gridCol w="655638"/>
                <a:gridCol w="655637"/>
                <a:gridCol w="654050"/>
                <a:gridCol w="655638"/>
                <a:gridCol w="655637"/>
                <a:gridCol w="655638"/>
                <a:gridCol w="655637"/>
                <a:gridCol w="654050"/>
                <a:gridCol w="655638"/>
                <a:gridCol w="655637"/>
              </a:tblGrid>
              <a:tr h="587375">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101</a:t>
                      </a:r>
                    </a:p>
                  </a:txBody>
                  <a:tcPr anchor="ctr" anchorCtr="1"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111</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000</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101</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111</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100</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000</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101</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110</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000</a:t>
                      </a:r>
                    </a:p>
                  </a:txBody>
                  <a:tcPr anchor="ctr" anchorCtr="1" horzOverflow="overflow">
                    <a:lnL>
                      <a:noFill/>
                    </a:lnL>
                    <a:lnR cap="flat">
                      <a:noFill/>
                    </a:lnR>
                    <a:lnT cap="flat">
                      <a:noFill/>
                    </a:lnT>
                    <a:lnB>
                      <a:noFill/>
                    </a:lnB>
                    <a:lnTlToBr>
                      <a:noFill/>
                    </a:lnTlToBr>
                    <a:lnBlToTr>
                      <a:noFill/>
                    </a:lnBlToTr>
                    <a:noFill/>
                  </a:tcPr>
                </a:tc>
              </a:tr>
              <a:tr h="587375">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011</a:t>
                      </a:r>
                    </a:p>
                  </a:txBody>
                  <a:tcPr anchor="ctr" anchorCtr="1"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010</a:t>
                      </a:r>
                    </a:p>
                  </a:txBody>
                  <a:tcPr anchor="ctr" anchorCtr="1"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100</a:t>
                      </a:r>
                    </a:p>
                  </a:txBody>
                  <a:tcPr anchor="ctr" anchorCtr="1"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100</a:t>
                      </a:r>
                    </a:p>
                  </a:txBody>
                  <a:tcPr anchor="ctr" anchorCtr="1"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001</a:t>
                      </a:r>
                    </a:p>
                  </a:txBody>
                  <a:tcPr anchor="ctr" anchorCtr="1"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010</a:t>
                      </a:r>
                    </a:p>
                  </a:txBody>
                  <a:tcPr anchor="ctr" anchorCtr="1"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111</a:t>
                      </a:r>
                    </a:p>
                  </a:txBody>
                  <a:tcPr anchor="ctr" anchorCtr="1"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100</a:t>
                      </a:r>
                    </a:p>
                  </a:txBody>
                  <a:tcPr anchor="ctr" anchorCtr="1"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000</a:t>
                      </a:r>
                    </a:p>
                  </a:txBody>
                  <a:tcPr anchor="ctr" anchorCtr="1"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101</a:t>
                      </a:r>
                    </a:p>
                  </a:txBody>
                  <a:tcPr anchor="ctr" anchorCtr="1" horzOverflow="overflow">
                    <a:lnL>
                      <a:noFill/>
                    </a:lnL>
                    <a:lnR cap="flat">
                      <a:noFill/>
                    </a:lnR>
                    <a:lnT>
                      <a:noFill/>
                    </a:lnT>
                    <a:lnB>
                      <a:noFill/>
                    </a:lnB>
                    <a:lnTlToBr>
                      <a:noFill/>
                    </a:lnTlToBr>
                    <a:lnBlToTr>
                      <a:noFill/>
                    </a:lnBlToTr>
                    <a:noFill/>
                  </a:tcPr>
                </a:tc>
              </a:tr>
              <a:tr h="587375">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k</a:t>
                      </a:r>
                    </a:p>
                  </a:txBody>
                  <a:tcPr anchor="ctr" anchorCtr="1"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i</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l</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l</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h</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i</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t</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l</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e</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r</a:t>
                      </a:r>
                    </a:p>
                  </a:txBody>
                  <a:tcPr anchor="ctr" anchorCtr="1" horzOverflow="overflow">
                    <a:lnL>
                      <a:noFill/>
                    </a:lnL>
                    <a:lnR cap="flat">
                      <a:noFill/>
                    </a:lnR>
                    <a:lnT>
                      <a:noFill/>
                    </a:lnT>
                    <a:lnB cap="flat">
                      <a:noFill/>
                    </a:lnB>
                    <a:lnTlToBr>
                      <a:noFill/>
                    </a:lnTlToBr>
                    <a:lnBlToTr>
                      <a:noFill/>
                    </a:lnBlToTr>
                    <a:noFill/>
                  </a:tcPr>
                </a:tc>
              </a:tr>
            </a:tbl>
          </a:graphicData>
        </a:graphic>
      </p:graphicFrame>
      <p:sp>
        <p:nvSpPr>
          <p:cNvPr id="32826" name="Line 104"/>
          <p:cNvSpPr>
            <a:spLocks noChangeShapeType="1"/>
          </p:cNvSpPr>
          <p:nvPr/>
        </p:nvSpPr>
        <p:spPr bwMode="auto">
          <a:xfrm>
            <a:off x="2057400" y="3870325"/>
            <a:ext cx="6629400" cy="0"/>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32827" name="Rectangle 105"/>
          <p:cNvSpPr>
            <a:spLocks noChangeArrowheads="1"/>
          </p:cNvSpPr>
          <p:nvPr/>
        </p:nvSpPr>
        <p:spPr bwMode="auto">
          <a:xfrm>
            <a:off x="227013" y="2895600"/>
            <a:ext cx="1830387" cy="517525"/>
          </a:xfrm>
          <a:prstGeom prst="rect">
            <a:avLst/>
          </a:prstGeom>
          <a:noFill/>
          <a:ln w="9525">
            <a:noFill/>
            <a:miter lim="800000"/>
            <a:headEnd/>
            <a:tailEnd/>
          </a:ln>
        </p:spPr>
        <p:txBody>
          <a:bodyPr wrap="none">
            <a:prstTxWarp prst="textNoShape">
              <a:avLst/>
            </a:prstTxWarp>
            <a:spAutoFit/>
          </a:bodyPr>
          <a:lstStyle/>
          <a:p>
            <a:r>
              <a:rPr lang="en-US"/>
              <a:t>Ciphertext:</a:t>
            </a:r>
          </a:p>
        </p:txBody>
      </p:sp>
      <p:sp>
        <p:nvSpPr>
          <p:cNvPr id="32828" name="Rectangle 106"/>
          <p:cNvSpPr>
            <a:spLocks noChangeArrowheads="1"/>
          </p:cNvSpPr>
          <p:nvPr/>
        </p:nvSpPr>
        <p:spPr bwMode="auto">
          <a:xfrm>
            <a:off x="990600" y="3368675"/>
            <a:ext cx="1019175" cy="517525"/>
          </a:xfrm>
          <a:prstGeom prst="rect">
            <a:avLst/>
          </a:prstGeom>
          <a:noFill/>
          <a:ln w="9525">
            <a:noFill/>
            <a:miter lim="800000"/>
            <a:headEnd/>
            <a:tailEnd/>
          </a:ln>
        </p:spPr>
        <p:txBody>
          <a:bodyPr wrap="none">
            <a:prstTxWarp prst="textNoShape">
              <a:avLst/>
            </a:prstTxWarp>
            <a:spAutoFit/>
          </a:bodyPr>
          <a:lstStyle/>
          <a:p>
            <a:r>
              <a:rPr lang="en-US"/>
              <a:t>“</a:t>
            </a:r>
            <a:r>
              <a:rPr lang="en-US" b="1">
                <a:solidFill>
                  <a:schemeClr val="accent2"/>
                </a:solidFill>
              </a:rPr>
              <a:t>key</a:t>
            </a:r>
            <a:r>
              <a:rPr lang="en-US"/>
              <a:t>”:</a:t>
            </a:r>
          </a:p>
        </p:txBody>
      </p:sp>
      <p:sp>
        <p:nvSpPr>
          <p:cNvPr id="32829" name="Rectangle 107"/>
          <p:cNvSpPr>
            <a:spLocks noChangeArrowheads="1"/>
          </p:cNvSpPr>
          <p:nvPr/>
        </p:nvSpPr>
        <p:spPr bwMode="auto">
          <a:xfrm>
            <a:off x="187325" y="3886200"/>
            <a:ext cx="1793875" cy="517525"/>
          </a:xfrm>
          <a:prstGeom prst="rect">
            <a:avLst/>
          </a:prstGeom>
          <a:noFill/>
          <a:ln w="9525">
            <a:noFill/>
            <a:miter lim="800000"/>
            <a:headEnd/>
            <a:tailEnd/>
          </a:ln>
        </p:spPr>
        <p:txBody>
          <a:bodyPr wrap="none">
            <a:prstTxWarp prst="textNoShape">
              <a:avLst/>
            </a:prstTxWarp>
            <a:spAutoFit/>
          </a:bodyPr>
          <a:lstStyle/>
          <a:p>
            <a:r>
              <a:rPr lang="en-US"/>
              <a:t>“Plaintext”:</a:t>
            </a:r>
          </a:p>
        </p:txBody>
      </p:sp>
      <p:sp>
        <p:nvSpPr>
          <p:cNvPr id="32830" name="Rectangle 108"/>
          <p:cNvSpPr>
            <a:spLocks noChangeArrowheads="1"/>
          </p:cNvSpPr>
          <p:nvPr/>
        </p:nvSpPr>
        <p:spPr bwMode="auto">
          <a:xfrm>
            <a:off x="304800" y="1789113"/>
            <a:ext cx="8294688" cy="523875"/>
          </a:xfrm>
          <a:prstGeom prst="rect">
            <a:avLst/>
          </a:prstGeom>
          <a:noFill/>
          <a:ln w="9525">
            <a:noFill/>
            <a:miter lim="800000"/>
            <a:headEnd/>
            <a:tailEnd/>
          </a:ln>
        </p:spPr>
        <p:txBody>
          <a:bodyPr wrap="none">
            <a:prstTxWarp prst="textNoShape">
              <a:avLst/>
            </a:prstTxWarp>
            <a:spAutoFit/>
          </a:bodyPr>
          <a:lstStyle/>
          <a:p>
            <a:r>
              <a:rPr lang="en-US" sz="2800"/>
              <a:t>Double agent claims sender used following “</a:t>
            </a:r>
            <a:r>
              <a:rPr lang="en-US" sz="2800" b="1">
                <a:solidFill>
                  <a:schemeClr val="accent2"/>
                </a:solidFill>
              </a:rPr>
              <a:t>key</a:t>
            </a:r>
            <a:r>
              <a:rPr lang="en-US" sz="2800"/>
              <a:t>”</a:t>
            </a:r>
            <a:endParaRPr lang="en-US"/>
          </a:p>
        </p:txBody>
      </p:sp>
    </p:spTree>
    <p:extLst>
      <p:ext uri="{BB962C8B-B14F-4D97-AF65-F5344CB8AC3E}">
        <p14:creationId xmlns:p14="http://schemas.microsoft.com/office/powerpoint/2010/main" val="28920997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Footer Placeholder 3"/>
          <p:cNvSpPr>
            <a:spLocks noGrp="1"/>
          </p:cNvSpPr>
          <p:nvPr>
            <p:ph type="ftr" sz="quarter" idx="10"/>
          </p:nvPr>
        </p:nvSpPr>
        <p:spPr>
          <a:noFill/>
        </p:spPr>
        <p:txBody>
          <a:bodyPr/>
          <a:lstStyle/>
          <a:p>
            <a:r>
              <a:rPr lang="en-US" smtClean="0"/>
              <a:t> Part 1 </a:t>
            </a:r>
            <a:r>
              <a:rPr lang="en-US" smtClean="0">
                <a:sym typeface="Symbol" charset="2"/>
              </a:rPr>
              <a:t></a:t>
            </a:r>
            <a:r>
              <a:rPr lang="en-US" smtClean="0"/>
              <a:t> Cryptography                                                                                                     </a:t>
            </a:r>
            <a:fld id="{6E3DA746-DEF9-CA45-9CE9-E81014D9E1F0}" type="slidenum">
              <a:rPr lang="en-US" smtClean="0">
                <a:latin typeface="Times New Roman" charset="0"/>
              </a:rPr>
              <a:pPr/>
              <a:t>4</a:t>
            </a:fld>
            <a:endParaRPr lang="en-US" smtClean="0">
              <a:latin typeface="Times New Roman" charset="0"/>
            </a:endParaRPr>
          </a:p>
        </p:txBody>
      </p:sp>
      <p:sp>
        <p:nvSpPr>
          <p:cNvPr id="33795" name="Rectangle 2"/>
          <p:cNvSpPr>
            <a:spLocks noGrp="1" noChangeArrowheads="1"/>
          </p:cNvSpPr>
          <p:nvPr>
            <p:ph type="title"/>
          </p:nvPr>
        </p:nvSpPr>
        <p:spPr/>
        <p:txBody>
          <a:bodyPr/>
          <a:lstStyle/>
          <a:p>
            <a:pPr eaLnBrk="1" hangingPunct="1"/>
            <a:r>
              <a:rPr lang="en-US" dirty="0"/>
              <a:t>One</a:t>
            </a:r>
            <a:r>
              <a:rPr lang="en-US" dirty="0" smtClean="0"/>
              <a:t>-Time </a:t>
            </a:r>
            <a:r>
              <a:rPr lang="en-US" dirty="0"/>
              <a:t>Pad</a:t>
            </a:r>
          </a:p>
        </p:txBody>
      </p:sp>
      <p:sp>
        <p:nvSpPr>
          <p:cNvPr id="33796" name="Rectangle 3"/>
          <p:cNvSpPr>
            <a:spLocks noChangeArrowheads="1"/>
          </p:cNvSpPr>
          <p:nvPr/>
        </p:nvSpPr>
        <p:spPr bwMode="auto">
          <a:xfrm>
            <a:off x="347663" y="5257800"/>
            <a:ext cx="8415337" cy="396875"/>
          </a:xfrm>
          <a:prstGeom prst="rect">
            <a:avLst/>
          </a:prstGeom>
          <a:noFill/>
          <a:ln w="9525">
            <a:noFill/>
            <a:miter lim="800000"/>
            <a:headEnd/>
            <a:tailEnd/>
          </a:ln>
        </p:spPr>
        <p:txBody>
          <a:bodyPr wrap="none">
            <a:prstTxWarp prst="textNoShape">
              <a:avLst/>
            </a:prstTxWarp>
            <a:spAutoFit/>
          </a:bodyPr>
          <a:lstStyle/>
          <a:p>
            <a:pPr marL="457200" indent="-457200"/>
            <a:r>
              <a:rPr lang="en-US" sz="2000">
                <a:latin typeface="Andale Mono" charset="0"/>
              </a:rPr>
              <a:t>e=000  h=001  i=010  k=011  l=100  r=101  s=110  t=111</a:t>
            </a:r>
          </a:p>
        </p:txBody>
      </p:sp>
      <p:sp>
        <p:nvSpPr>
          <p:cNvPr id="33797" name="Rectangle 4"/>
          <p:cNvSpPr>
            <a:spLocks noChangeArrowheads="1"/>
          </p:cNvSpPr>
          <p:nvPr/>
        </p:nvSpPr>
        <p:spPr bwMode="auto">
          <a:xfrm>
            <a:off x="280988" y="5181600"/>
            <a:ext cx="8458200" cy="533400"/>
          </a:xfrm>
          <a:prstGeom prst="rect">
            <a:avLst/>
          </a:prstGeom>
          <a:solidFill>
            <a:schemeClr val="bg1">
              <a:alpha val="0"/>
            </a:schemeClr>
          </a:solidFill>
          <a:ln w="9525">
            <a:solidFill>
              <a:srgbClr val="FF0000"/>
            </a:solidFill>
            <a:miter lim="800000"/>
            <a:headEnd/>
            <a:tailEnd/>
          </a:ln>
        </p:spPr>
        <p:txBody>
          <a:bodyPr wrap="none" anchor="ctr">
            <a:prstTxWarp prst="textNoShape">
              <a:avLst/>
            </a:prstTxWarp>
          </a:bodyPr>
          <a:lstStyle/>
          <a:p>
            <a:endParaRPr lang="en-US"/>
          </a:p>
        </p:txBody>
      </p:sp>
      <p:graphicFrame>
        <p:nvGraphicFramePr>
          <p:cNvPr id="156677" name="Group 5"/>
          <p:cNvGraphicFramePr>
            <a:graphicFrameLocks noGrp="1"/>
          </p:cNvGraphicFramePr>
          <p:nvPr/>
        </p:nvGraphicFramePr>
        <p:xfrm>
          <a:off x="2057400" y="2362200"/>
          <a:ext cx="6553200" cy="1117600"/>
        </p:xfrm>
        <a:graphic>
          <a:graphicData uri="http://schemas.openxmlformats.org/drawingml/2006/table">
            <a:tbl>
              <a:tblPr/>
              <a:tblGrid>
                <a:gridCol w="655638"/>
                <a:gridCol w="655637"/>
                <a:gridCol w="654050"/>
                <a:gridCol w="655638"/>
                <a:gridCol w="655637"/>
                <a:gridCol w="655638"/>
                <a:gridCol w="655637"/>
                <a:gridCol w="654050"/>
                <a:gridCol w="655638"/>
                <a:gridCol w="655637"/>
              </a:tblGrid>
              <a:tr h="530225">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s</a:t>
                      </a:r>
                    </a:p>
                  </a:txBody>
                  <a:tcPr anchor="ctr" anchorCtr="1"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r</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l</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h</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s</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s</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t</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h</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s</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r</a:t>
                      </a:r>
                    </a:p>
                  </a:txBody>
                  <a:tcPr anchor="ctr" anchorCtr="1" horzOverflow="overflow">
                    <a:lnL>
                      <a:noFill/>
                    </a:lnL>
                    <a:lnR cap="flat">
                      <a:noFill/>
                    </a:lnR>
                    <a:lnT cap="flat">
                      <a:noFill/>
                    </a:lnT>
                    <a:lnB>
                      <a:noFill/>
                    </a:lnB>
                    <a:lnTlToBr>
                      <a:noFill/>
                    </a:lnTlToBr>
                    <a:lnBlToTr>
                      <a:noFill/>
                    </a:lnBlToTr>
                    <a:noFill/>
                  </a:tcPr>
                </a:tc>
              </a:tr>
              <a:tr h="587375">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110</a:t>
                      </a:r>
                    </a:p>
                  </a:txBody>
                  <a:tcPr anchor="ctr" anchorCtr="1"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101</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100</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001</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110</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110</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111</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001</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110</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101</a:t>
                      </a:r>
                    </a:p>
                  </a:txBody>
                  <a:tcPr anchor="ctr" anchorCtr="1" horzOverflow="overflow">
                    <a:lnL>
                      <a:noFill/>
                    </a:lnL>
                    <a:lnR cap="flat">
                      <a:noFill/>
                    </a:lnR>
                    <a:lnT>
                      <a:noFill/>
                    </a:lnT>
                    <a:lnB cap="flat">
                      <a:noFill/>
                    </a:lnB>
                    <a:lnTlToBr>
                      <a:noFill/>
                    </a:lnTlToBr>
                    <a:lnBlToTr>
                      <a:noFill/>
                    </a:lnBlToTr>
                    <a:noFill/>
                  </a:tcPr>
                </a:tc>
              </a:tr>
            </a:tbl>
          </a:graphicData>
        </a:graphic>
      </p:graphicFrame>
      <p:graphicFrame>
        <p:nvGraphicFramePr>
          <p:cNvPr id="156722" name="Group 50"/>
          <p:cNvGraphicFramePr>
            <a:graphicFrameLocks noGrp="1"/>
          </p:cNvGraphicFramePr>
          <p:nvPr/>
        </p:nvGraphicFramePr>
        <p:xfrm>
          <a:off x="2057400" y="3336925"/>
          <a:ext cx="6553200" cy="1762125"/>
        </p:xfrm>
        <a:graphic>
          <a:graphicData uri="http://schemas.openxmlformats.org/drawingml/2006/table">
            <a:tbl>
              <a:tblPr/>
              <a:tblGrid>
                <a:gridCol w="655638"/>
                <a:gridCol w="655637"/>
                <a:gridCol w="654050"/>
                <a:gridCol w="655638"/>
                <a:gridCol w="655637"/>
                <a:gridCol w="655638"/>
                <a:gridCol w="655637"/>
                <a:gridCol w="654050"/>
                <a:gridCol w="655638"/>
                <a:gridCol w="655637"/>
              </a:tblGrid>
              <a:tr h="587375">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111</a:t>
                      </a:r>
                    </a:p>
                  </a:txBody>
                  <a:tcPr anchor="ctr" anchorCtr="1"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101</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000</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011</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101</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110</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001</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011</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101</a:t>
                      </a:r>
                    </a:p>
                  </a:txBody>
                  <a:tcPr anchor="ctr" anchorCtr="1"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101</a:t>
                      </a:r>
                    </a:p>
                  </a:txBody>
                  <a:tcPr anchor="ctr" anchorCtr="1" horzOverflow="overflow">
                    <a:lnL>
                      <a:noFill/>
                    </a:lnL>
                    <a:lnR cap="flat">
                      <a:noFill/>
                    </a:lnR>
                    <a:lnT cap="flat">
                      <a:noFill/>
                    </a:lnT>
                    <a:lnB>
                      <a:noFill/>
                    </a:lnB>
                    <a:lnTlToBr>
                      <a:noFill/>
                    </a:lnTlToBr>
                    <a:lnBlToTr>
                      <a:noFill/>
                    </a:lnBlToTr>
                    <a:noFill/>
                  </a:tcPr>
                </a:tc>
              </a:tr>
              <a:tr h="587375">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001</a:t>
                      </a:r>
                    </a:p>
                  </a:txBody>
                  <a:tcPr anchor="ctr" anchorCtr="1"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000</a:t>
                      </a:r>
                    </a:p>
                  </a:txBody>
                  <a:tcPr anchor="ctr" anchorCtr="1"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100</a:t>
                      </a:r>
                    </a:p>
                  </a:txBody>
                  <a:tcPr anchor="ctr" anchorCtr="1"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010</a:t>
                      </a:r>
                    </a:p>
                  </a:txBody>
                  <a:tcPr anchor="ctr" anchorCtr="1"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011</a:t>
                      </a:r>
                    </a:p>
                  </a:txBody>
                  <a:tcPr anchor="ctr" anchorCtr="1"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000</a:t>
                      </a:r>
                    </a:p>
                  </a:txBody>
                  <a:tcPr anchor="ctr" anchorCtr="1"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110</a:t>
                      </a:r>
                    </a:p>
                  </a:txBody>
                  <a:tcPr anchor="ctr" anchorCtr="1"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010</a:t>
                      </a:r>
                    </a:p>
                  </a:txBody>
                  <a:tcPr anchor="ctr" anchorCtr="1"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011</a:t>
                      </a:r>
                    </a:p>
                  </a:txBody>
                  <a:tcPr anchor="ctr" anchorCtr="1"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000" b="0" i="0" u="none" strike="noStrike" cap="none" normalizeH="0" baseline="0">
                          <a:ln>
                            <a:noFill/>
                          </a:ln>
                          <a:solidFill>
                            <a:schemeClr val="tx1"/>
                          </a:solidFill>
                          <a:effectLst/>
                          <a:latin typeface="Andale Mono" charset="0"/>
                        </a:rPr>
                        <a:t>000</a:t>
                      </a:r>
                    </a:p>
                  </a:txBody>
                  <a:tcPr anchor="ctr" anchorCtr="1" horzOverflow="overflow">
                    <a:lnL>
                      <a:noFill/>
                    </a:lnL>
                    <a:lnR cap="flat">
                      <a:noFill/>
                    </a:lnR>
                    <a:lnT>
                      <a:noFill/>
                    </a:lnT>
                    <a:lnB>
                      <a:noFill/>
                    </a:lnB>
                    <a:lnTlToBr>
                      <a:noFill/>
                    </a:lnTlToBr>
                    <a:lnBlToTr>
                      <a:noFill/>
                    </a:lnBlToTr>
                    <a:noFill/>
                  </a:tcPr>
                </a:tc>
              </a:tr>
              <a:tr h="587375">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h</a:t>
                      </a:r>
                    </a:p>
                  </a:txBody>
                  <a:tcPr anchor="ctr" anchorCtr="1"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e</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l</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i</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k</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e</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s</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i</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k</a:t>
                      </a:r>
                    </a:p>
                  </a:txBody>
                  <a:tcPr anchor="ctr" anchorCtr="1"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75000"/>
                        <a:buFont typeface="Wingdings" charset="2"/>
                        <a:buNone/>
                        <a:tabLst/>
                      </a:pPr>
                      <a:r>
                        <a:rPr kumimoji="0" lang="en-US" sz="2800" b="0" i="0" u="none" strike="noStrike" cap="none" normalizeH="0" baseline="0">
                          <a:ln>
                            <a:noFill/>
                          </a:ln>
                          <a:solidFill>
                            <a:schemeClr val="tx1"/>
                          </a:solidFill>
                          <a:effectLst/>
                          <a:latin typeface="Andale Mono" charset="0"/>
                        </a:rPr>
                        <a:t>e</a:t>
                      </a:r>
                    </a:p>
                  </a:txBody>
                  <a:tcPr anchor="ctr" anchorCtr="1" horzOverflow="overflow">
                    <a:lnL>
                      <a:noFill/>
                    </a:lnL>
                    <a:lnR cap="flat">
                      <a:noFill/>
                    </a:lnR>
                    <a:lnT>
                      <a:noFill/>
                    </a:lnT>
                    <a:lnB cap="flat">
                      <a:noFill/>
                    </a:lnB>
                    <a:lnTlToBr>
                      <a:noFill/>
                    </a:lnTlToBr>
                    <a:lnBlToTr>
                      <a:noFill/>
                    </a:lnBlToTr>
                    <a:noFill/>
                  </a:tcPr>
                </a:tc>
              </a:tr>
            </a:tbl>
          </a:graphicData>
        </a:graphic>
      </p:graphicFrame>
      <p:sp>
        <p:nvSpPr>
          <p:cNvPr id="33850" name="Line 103"/>
          <p:cNvSpPr>
            <a:spLocks noChangeShapeType="1"/>
          </p:cNvSpPr>
          <p:nvPr/>
        </p:nvSpPr>
        <p:spPr bwMode="auto">
          <a:xfrm>
            <a:off x="2057400" y="3870325"/>
            <a:ext cx="6629400" cy="0"/>
          </a:xfrm>
          <a:prstGeom prst="line">
            <a:avLst/>
          </a:prstGeom>
          <a:noFill/>
          <a:ln w="9525">
            <a:solidFill>
              <a:schemeClr val="tx1"/>
            </a:solidFill>
            <a:round/>
            <a:headEnd/>
            <a:tailEnd/>
          </a:ln>
        </p:spPr>
        <p:txBody>
          <a:bodyPr wrap="none" anchor="ctr">
            <a:prstTxWarp prst="textNoShape">
              <a:avLst/>
            </a:prstTxWarp>
          </a:bodyPr>
          <a:lstStyle/>
          <a:p>
            <a:endParaRPr lang="en-US"/>
          </a:p>
        </p:txBody>
      </p:sp>
      <p:sp>
        <p:nvSpPr>
          <p:cNvPr id="33851" name="Rectangle 104"/>
          <p:cNvSpPr>
            <a:spLocks noChangeArrowheads="1"/>
          </p:cNvSpPr>
          <p:nvPr/>
        </p:nvSpPr>
        <p:spPr bwMode="auto">
          <a:xfrm>
            <a:off x="227013" y="2895600"/>
            <a:ext cx="1830387" cy="517525"/>
          </a:xfrm>
          <a:prstGeom prst="rect">
            <a:avLst/>
          </a:prstGeom>
          <a:noFill/>
          <a:ln w="9525">
            <a:noFill/>
            <a:miter lim="800000"/>
            <a:headEnd/>
            <a:tailEnd/>
          </a:ln>
        </p:spPr>
        <p:txBody>
          <a:bodyPr wrap="none">
            <a:prstTxWarp prst="textNoShape">
              <a:avLst/>
            </a:prstTxWarp>
            <a:spAutoFit/>
          </a:bodyPr>
          <a:lstStyle/>
          <a:p>
            <a:r>
              <a:rPr lang="en-US"/>
              <a:t>Ciphertext:</a:t>
            </a:r>
          </a:p>
        </p:txBody>
      </p:sp>
      <p:sp>
        <p:nvSpPr>
          <p:cNvPr id="33852" name="Rectangle 105"/>
          <p:cNvSpPr>
            <a:spLocks noChangeArrowheads="1"/>
          </p:cNvSpPr>
          <p:nvPr/>
        </p:nvSpPr>
        <p:spPr bwMode="auto">
          <a:xfrm>
            <a:off x="990600" y="3368675"/>
            <a:ext cx="1013919" cy="461665"/>
          </a:xfrm>
          <a:prstGeom prst="rect">
            <a:avLst/>
          </a:prstGeom>
          <a:noFill/>
          <a:ln w="9525">
            <a:noFill/>
            <a:miter lim="800000"/>
            <a:headEnd/>
            <a:tailEnd/>
          </a:ln>
        </p:spPr>
        <p:txBody>
          <a:bodyPr wrap="none">
            <a:prstTxWarp prst="textNoShape">
              <a:avLst/>
            </a:prstTxWarp>
            <a:spAutoFit/>
          </a:bodyPr>
          <a:lstStyle/>
          <a:p>
            <a:r>
              <a:rPr lang="en-US" dirty="0" smtClean="0"/>
              <a:t>“key</a:t>
            </a:r>
            <a:r>
              <a:rPr lang="en-US" dirty="0"/>
              <a:t>”:</a:t>
            </a:r>
          </a:p>
        </p:txBody>
      </p:sp>
      <p:sp>
        <p:nvSpPr>
          <p:cNvPr id="33853" name="Rectangle 106"/>
          <p:cNvSpPr>
            <a:spLocks noChangeArrowheads="1"/>
          </p:cNvSpPr>
          <p:nvPr/>
        </p:nvSpPr>
        <p:spPr bwMode="auto">
          <a:xfrm>
            <a:off x="187325" y="3886200"/>
            <a:ext cx="1793875" cy="517525"/>
          </a:xfrm>
          <a:prstGeom prst="rect">
            <a:avLst/>
          </a:prstGeom>
          <a:noFill/>
          <a:ln w="9525">
            <a:noFill/>
            <a:miter lim="800000"/>
            <a:headEnd/>
            <a:tailEnd/>
          </a:ln>
        </p:spPr>
        <p:txBody>
          <a:bodyPr wrap="none">
            <a:prstTxWarp prst="textNoShape">
              <a:avLst/>
            </a:prstTxWarp>
            <a:spAutoFit/>
          </a:bodyPr>
          <a:lstStyle/>
          <a:p>
            <a:r>
              <a:rPr lang="en-US"/>
              <a:t>“Plaintext”:</a:t>
            </a:r>
          </a:p>
        </p:txBody>
      </p:sp>
      <p:sp>
        <p:nvSpPr>
          <p:cNvPr id="33854" name="Rectangle 107"/>
          <p:cNvSpPr>
            <a:spLocks noChangeArrowheads="1"/>
          </p:cNvSpPr>
          <p:nvPr/>
        </p:nvSpPr>
        <p:spPr bwMode="auto">
          <a:xfrm>
            <a:off x="304800" y="1789113"/>
            <a:ext cx="7712075" cy="523875"/>
          </a:xfrm>
          <a:prstGeom prst="rect">
            <a:avLst/>
          </a:prstGeom>
          <a:noFill/>
          <a:ln w="9525">
            <a:noFill/>
            <a:miter lim="800000"/>
            <a:headEnd/>
            <a:tailEnd/>
          </a:ln>
        </p:spPr>
        <p:txBody>
          <a:bodyPr wrap="none">
            <a:prstTxWarp prst="textNoShape">
              <a:avLst/>
            </a:prstTxWarp>
            <a:spAutoFit/>
          </a:bodyPr>
          <a:lstStyle/>
          <a:p>
            <a:r>
              <a:rPr lang="en-US" sz="2800"/>
              <a:t>Or sender is captured and claims the key is…</a:t>
            </a:r>
            <a:endParaRPr lang="en-US"/>
          </a:p>
        </p:txBody>
      </p:sp>
    </p:spTree>
    <p:extLst>
      <p:ext uri="{BB962C8B-B14F-4D97-AF65-F5344CB8AC3E}">
        <p14:creationId xmlns:p14="http://schemas.microsoft.com/office/powerpoint/2010/main" val="32443137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Footer Placeholder 3"/>
          <p:cNvSpPr>
            <a:spLocks noGrp="1"/>
          </p:cNvSpPr>
          <p:nvPr>
            <p:ph type="ftr" sz="quarter" idx="10"/>
          </p:nvPr>
        </p:nvSpPr>
        <p:spPr>
          <a:noFill/>
        </p:spPr>
        <p:txBody>
          <a:bodyPr/>
          <a:lstStyle/>
          <a:p>
            <a:r>
              <a:rPr lang="en-US" smtClean="0"/>
              <a:t> Part 1 </a:t>
            </a:r>
            <a:r>
              <a:rPr lang="en-US" smtClean="0">
                <a:sym typeface="Symbol" charset="2"/>
              </a:rPr>
              <a:t></a:t>
            </a:r>
            <a:r>
              <a:rPr lang="en-US" smtClean="0"/>
              <a:t> Cryptography                                                                                                     </a:t>
            </a:r>
            <a:fld id="{F068664B-7061-3C4D-87D7-31EA03D80DAA}" type="slidenum">
              <a:rPr lang="en-US" smtClean="0">
                <a:latin typeface="Times New Roman" charset="0"/>
              </a:rPr>
              <a:pPr/>
              <a:t>5</a:t>
            </a:fld>
            <a:endParaRPr lang="en-US" smtClean="0">
              <a:latin typeface="Times New Roman" charset="0"/>
            </a:endParaRPr>
          </a:p>
        </p:txBody>
      </p:sp>
      <p:sp>
        <p:nvSpPr>
          <p:cNvPr id="34819" name="Rectangle 2"/>
          <p:cNvSpPr>
            <a:spLocks noGrp="1" noChangeArrowheads="1"/>
          </p:cNvSpPr>
          <p:nvPr>
            <p:ph type="title"/>
          </p:nvPr>
        </p:nvSpPr>
        <p:spPr/>
        <p:txBody>
          <a:bodyPr/>
          <a:lstStyle/>
          <a:p>
            <a:pPr eaLnBrk="1" hangingPunct="1"/>
            <a:r>
              <a:rPr lang="en-US" dirty="0"/>
              <a:t>One</a:t>
            </a:r>
            <a:r>
              <a:rPr lang="en-US" dirty="0" smtClean="0"/>
              <a:t>-Time </a:t>
            </a:r>
            <a:r>
              <a:rPr lang="en-US" dirty="0"/>
              <a:t>Pad Summary</a:t>
            </a:r>
          </a:p>
        </p:txBody>
      </p:sp>
      <p:sp>
        <p:nvSpPr>
          <p:cNvPr id="30723" name="Rectangle 3"/>
          <p:cNvSpPr>
            <a:spLocks noGrp="1" noChangeArrowheads="1"/>
          </p:cNvSpPr>
          <p:nvPr>
            <p:ph type="body" idx="1"/>
          </p:nvPr>
        </p:nvSpPr>
        <p:spPr>
          <a:xfrm>
            <a:off x="685800" y="1828800"/>
            <a:ext cx="7772400" cy="4267200"/>
          </a:xfrm>
        </p:spPr>
        <p:txBody>
          <a:bodyPr/>
          <a:lstStyle/>
          <a:p>
            <a:pPr eaLnBrk="1" hangingPunct="1">
              <a:spcAft>
                <a:spcPts val="0"/>
              </a:spcAft>
            </a:pPr>
            <a:r>
              <a:rPr lang="en-US" sz="2800" b="1" dirty="0">
                <a:solidFill>
                  <a:srgbClr val="FF0000"/>
                </a:solidFill>
              </a:rPr>
              <a:t>Provably</a:t>
            </a:r>
            <a:r>
              <a:rPr lang="en-US" sz="2800" dirty="0"/>
              <a:t> </a:t>
            </a:r>
            <a:r>
              <a:rPr lang="en-US" sz="2800" dirty="0" smtClean="0"/>
              <a:t>secure…</a:t>
            </a:r>
          </a:p>
          <a:p>
            <a:pPr lvl="1" eaLnBrk="1" hangingPunct="1">
              <a:spcAft>
                <a:spcPts val="0"/>
              </a:spcAft>
            </a:pPr>
            <a:r>
              <a:rPr lang="en-US" sz="2400" dirty="0" err="1"/>
              <a:t>Ciphertext</a:t>
            </a:r>
            <a:r>
              <a:rPr lang="en-US" sz="2400" dirty="0"/>
              <a:t> provides </a:t>
            </a:r>
            <a:r>
              <a:rPr lang="en-US" sz="2400" b="1" dirty="0">
                <a:solidFill>
                  <a:schemeClr val="hlink"/>
                </a:solidFill>
              </a:rPr>
              <a:t>no</a:t>
            </a:r>
            <a:r>
              <a:rPr lang="en-US" sz="2400" dirty="0"/>
              <a:t> info about plaintext</a:t>
            </a:r>
          </a:p>
          <a:p>
            <a:pPr lvl="1" eaLnBrk="1" hangingPunct="1">
              <a:spcAft>
                <a:spcPts val="0"/>
              </a:spcAft>
            </a:pPr>
            <a:r>
              <a:rPr lang="en-US" sz="2400" dirty="0"/>
              <a:t>All plaintexts are equally </a:t>
            </a:r>
            <a:r>
              <a:rPr lang="en-US" sz="2400" dirty="0" smtClean="0"/>
              <a:t>likely</a:t>
            </a:r>
          </a:p>
          <a:p>
            <a:pPr eaLnBrk="1" hangingPunct="1">
              <a:spcAft>
                <a:spcPts val="0"/>
              </a:spcAft>
            </a:pPr>
            <a:r>
              <a:rPr lang="en-US" sz="2800" dirty="0" smtClean="0"/>
              <a:t>…but, only when be used correctly</a:t>
            </a:r>
          </a:p>
          <a:p>
            <a:pPr lvl="1" eaLnBrk="1" hangingPunct="1">
              <a:spcAft>
                <a:spcPts val="0"/>
              </a:spcAft>
            </a:pPr>
            <a:r>
              <a:rPr lang="en-US" sz="2400" dirty="0"/>
              <a:t>Pad must be random, used only once</a:t>
            </a:r>
          </a:p>
          <a:p>
            <a:pPr lvl="1" eaLnBrk="1" hangingPunct="1">
              <a:spcAft>
                <a:spcPts val="0"/>
              </a:spcAft>
            </a:pPr>
            <a:r>
              <a:rPr lang="en-US" sz="2400" dirty="0"/>
              <a:t>Pad is known only to sender and receiver</a:t>
            </a:r>
            <a:endParaRPr lang="en-US" sz="2400" dirty="0" smtClean="0"/>
          </a:p>
          <a:p>
            <a:pPr eaLnBrk="1" hangingPunct="1">
              <a:spcAft>
                <a:spcPts val="0"/>
              </a:spcAft>
            </a:pPr>
            <a:r>
              <a:rPr lang="en-US" sz="2800" dirty="0" smtClean="0"/>
              <a:t>Note: pad (key) </a:t>
            </a:r>
            <a:r>
              <a:rPr lang="en-US" sz="2800" dirty="0"/>
              <a:t>is same size as </a:t>
            </a:r>
            <a:r>
              <a:rPr lang="en-US" sz="2800" dirty="0" smtClean="0"/>
              <a:t>message</a:t>
            </a:r>
          </a:p>
          <a:p>
            <a:pPr eaLnBrk="1" hangingPunct="1">
              <a:spcAft>
                <a:spcPts val="0"/>
              </a:spcAft>
            </a:pPr>
            <a:r>
              <a:rPr lang="en-US" sz="2800" dirty="0" smtClean="0"/>
              <a:t>So, why </a:t>
            </a:r>
            <a:r>
              <a:rPr lang="en-US" sz="2800" dirty="0"/>
              <a:t>not distribute </a:t>
            </a:r>
            <a:r>
              <a:rPr lang="en-US" sz="2800" dirty="0" err="1"/>
              <a:t>msg</a:t>
            </a:r>
            <a:r>
              <a:rPr lang="en-US" sz="2800" dirty="0"/>
              <a:t> instead of pad?</a:t>
            </a:r>
          </a:p>
        </p:txBody>
      </p:sp>
    </p:spTree>
    <p:extLst>
      <p:ext uri="{BB962C8B-B14F-4D97-AF65-F5344CB8AC3E}">
        <p14:creationId xmlns:p14="http://schemas.microsoft.com/office/powerpoint/2010/main" val="275885600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animEffect transition="in" filter="box(out)">
                                      <p:cBhvr>
                                        <p:cTn id="7" dur="500"/>
                                        <p:tgtEl>
                                          <p:spTgt spid="30723">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
                                        </p:tgtEl>
                                      </p:cMediaNode>
                                    </p:audio>
                                  </p:subTnLst>
                                </p:cTn>
                              </p:par>
                            </p:childTnLst>
                          </p:cTn>
                        </p:par>
                      </p:childTnLst>
                    </p:cTn>
                  </p:par>
                  <p:par>
                    <p:cTn id="8" fill="hold">
                      <p:stCondLst>
                        <p:cond delay="indefinite"/>
                      </p:stCondLst>
                      <p:childTnLst>
                        <p:par>
                          <p:cTn id="9" fill="hold">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30723">
                                            <p:txEl>
                                              <p:pRg st="1" end="1"/>
                                            </p:txEl>
                                          </p:spTgt>
                                        </p:tgtEl>
                                        <p:attrNameLst>
                                          <p:attrName>style.visibility</p:attrName>
                                        </p:attrNameLst>
                                      </p:cBhvr>
                                      <p:to>
                                        <p:strVal val="visible"/>
                                      </p:to>
                                    </p:set>
                                    <p:animEffect transition="in" filter="box(out)">
                                      <p:cBhvr>
                                        <p:cTn id="12" dur="500"/>
                                        <p:tgtEl>
                                          <p:spTgt spid="30723">
                                            <p:txEl>
                                              <p:pRg st="1" end="1"/>
                                            </p:txEl>
                                          </p:spTgt>
                                        </p:tgtEl>
                                      </p:cBhvr>
                                    </p:animEffect>
                                  </p:childTnLst>
                                  <p:subTnLst>
                                    <p:audio>
                                      <p:cMediaNode>
                                        <p:cTn display="0" masterRel="sameClick">
                                          <p:stCondLst>
                                            <p:cond evt="begin" delay="0">
                                              <p:tn val="10"/>
                                            </p:cond>
                                          </p:stCondLst>
                                          <p:endCondLst>
                                            <p:cond evt="onStopAudio" delay="0">
                                              <p:tgtEl>
                                                <p:sldTgt/>
                                              </p:tgtEl>
                                            </p:cond>
                                          </p:endCondLst>
                                        </p:cTn>
                                        <p:tgtEl>
                                          <p:sndTgt r:embed="rId2" name="Camera"/>
                                        </p:tgtEl>
                                      </p:cMediaNode>
                                    </p:audio>
                                  </p:subTnLst>
                                </p:cTn>
                              </p:par>
                            </p:childTnLst>
                          </p:cTn>
                        </p:par>
                      </p:childTnLst>
                    </p:cTn>
                  </p:par>
                  <p:par>
                    <p:cTn id="13" fill="hold">
                      <p:stCondLst>
                        <p:cond delay="indefinite"/>
                      </p:stCondLst>
                      <p:childTnLst>
                        <p:par>
                          <p:cTn id="14" fill="hold">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30723">
                                            <p:txEl>
                                              <p:pRg st="2" end="2"/>
                                            </p:txEl>
                                          </p:spTgt>
                                        </p:tgtEl>
                                        <p:attrNameLst>
                                          <p:attrName>style.visibility</p:attrName>
                                        </p:attrNameLst>
                                      </p:cBhvr>
                                      <p:to>
                                        <p:strVal val="visible"/>
                                      </p:to>
                                    </p:set>
                                    <p:animEffect transition="in" filter="box(out)">
                                      <p:cBhvr>
                                        <p:cTn id="17" dur="500"/>
                                        <p:tgtEl>
                                          <p:spTgt spid="30723">
                                            <p:txEl>
                                              <p:pRg st="2" end="2"/>
                                            </p:txEl>
                                          </p:spTgt>
                                        </p:tgtEl>
                                      </p:cBhvr>
                                    </p:animEffect>
                                  </p:childTnLst>
                                  <p:subTnLst>
                                    <p:audio>
                                      <p:cMediaNode>
                                        <p:cTn display="0" masterRel="sameClick">
                                          <p:stCondLst>
                                            <p:cond evt="begin" delay="0">
                                              <p:tn val="15"/>
                                            </p:cond>
                                          </p:stCondLst>
                                          <p:endCondLst>
                                            <p:cond evt="onStopAudio" delay="0">
                                              <p:tgtEl>
                                                <p:sldTgt/>
                                              </p:tgtEl>
                                            </p:cond>
                                          </p:endCondLst>
                                        </p:cTn>
                                        <p:tgtEl>
                                          <p:sndTgt r:embed="rId2" name="Camera"/>
                                        </p:tgtEl>
                                      </p:cMediaNode>
                                    </p:audio>
                                  </p:subTnLst>
                                </p:cTn>
                              </p:par>
                            </p:childTnLst>
                          </p:cTn>
                        </p:par>
                      </p:childTnLst>
                    </p:cTn>
                  </p:par>
                  <p:par>
                    <p:cTn id="18" fill="hold">
                      <p:stCondLst>
                        <p:cond delay="indefinite"/>
                      </p:stCondLst>
                      <p:childTnLst>
                        <p:par>
                          <p:cTn id="19" fill="hold">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30723">
                                            <p:txEl>
                                              <p:pRg st="3" end="3"/>
                                            </p:txEl>
                                          </p:spTgt>
                                        </p:tgtEl>
                                        <p:attrNameLst>
                                          <p:attrName>style.visibility</p:attrName>
                                        </p:attrNameLst>
                                      </p:cBhvr>
                                      <p:to>
                                        <p:strVal val="visible"/>
                                      </p:to>
                                    </p:set>
                                    <p:animEffect transition="in" filter="box(out)">
                                      <p:cBhvr>
                                        <p:cTn id="22" dur="500"/>
                                        <p:tgtEl>
                                          <p:spTgt spid="30723">
                                            <p:txEl>
                                              <p:pRg st="3" end="3"/>
                                            </p:txEl>
                                          </p:spTgt>
                                        </p:tgtEl>
                                      </p:cBhvr>
                                    </p:animEffect>
                                  </p:childTnLst>
                                  <p:subTnLst>
                                    <p:audio>
                                      <p:cMediaNode>
                                        <p:cTn display="0" masterRel="sameClick">
                                          <p:stCondLst>
                                            <p:cond evt="begin" delay="0">
                                              <p:tn val="20"/>
                                            </p:cond>
                                          </p:stCondLst>
                                          <p:endCondLst>
                                            <p:cond evt="onStopAudio" delay="0">
                                              <p:tgtEl>
                                                <p:sldTgt/>
                                              </p:tgtEl>
                                            </p:cond>
                                          </p:endCondLst>
                                        </p:cTn>
                                        <p:tgtEl>
                                          <p:sndTgt r:embed="rId2" name="Camera"/>
                                        </p:tgtEl>
                                      </p:cMediaNode>
                                    </p:audio>
                                  </p:subTnLst>
                                </p:cTn>
                              </p:par>
                            </p:childTnLst>
                          </p:cTn>
                        </p:par>
                      </p:childTnLst>
                    </p:cTn>
                  </p:par>
                  <p:par>
                    <p:cTn id="23" fill="hold">
                      <p:stCondLst>
                        <p:cond delay="indefinite"/>
                      </p:stCondLst>
                      <p:childTnLst>
                        <p:par>
                          <p:cTn id="24" fill="hold">
                            <p:stCondLst>
                              <p:cond delay="0"/>
                            </p:stCondLst>
                            <p:childTnLst>
                              <p:par>
                                <p:cTn id="25" presetID="4" presetClass="entr" presetSubtype="32" fill="hold" grpId="0" nodeType="clickEffect">
                                  <p:stCondLst>
                                    <p:cond delay="0"/>
                                  </p:stCondLst>
                                  <p:childTnLst>
                                    <p:set>
                                      <p:cBhvr>
                                        <p:cTn id="26" dur="1" fill="hold">
                                          <p:stCondLst>
                                            <p:cond delay="0"/>
                                          </p:stCondLst>
                                        </p:cTn>
                                        <p:tgtEl>
                                          <p:spTgt spid="30723">
                                            <p:txEl>
                                              <p:pRg st="4" end="4"/>
                                            </p:txEl>
                                          </p:spTgt>
                                        </p:tgtEl>
                                        <p:attrNameLst>
                                          <p:attrName>style.visibility</p:attrName>
                                        </p:attrNameLst>
                                      </p:cBhvr>
                                      <p:to>
                                        <p:strVal val="visible"/>
                                      </p:to>
                                    </p:set>
                                    <p:animEffect transition="in" filter="box(out)">
                                      <p:cBhvr>
                                        <p:cTn id="27" dur="500"/>
                                        <p:tgtEl>
                                          <p:spTgt spid="30723">
                                            <p:txEl>
                                              <p:pRg st="4" end="4"/>
                                            </p:txEl>
                                          </p:spTgt>
                                        </p:tgtEl>
                                      </p:cBhvr>
                                    </p:animEffect>
                                  </p:childTnLst>
                                  <p:subTnLst>
                                    <p:audio>
                                      <p:cMediaNode>
                                        <p:cTn display="0" masterRel="sameClick">
                                          <p:stCondLst>
                                            <p:cond evt="begin" delay="0">
                                              <p:tn val="25"/>
                                            </p:cond>
                                          </p:stCondLst>
                                          <p:endCondLst>
                                            <p:cond evt="onStopAudio" delay="0">
                                              <p:tgtEl>
                                                <p:sldTgt/>
                                              </p:tgtEl>
                                            </p:cond>
                                          </p:endCondLst>
                                        </p:cTn>
                                        <p:tgtEl>
                                          <p:sndTgt r:embed="rId2" name="Camera"/>
                                        </p:tgtEl>
                                      </p:cMediaNode>
                                    </p:audio>
                                  </p:subTnLst>
                                </p:cTn>
                              </p:par>
                            </p:childTnLst>
                          </p:cTn>
                        </p:par>
                      </p:childTnLst>
                    </p:cTn>
                  </p:par>
                  <p:par>
                    <p:cTn id="28" fill="hold">
                      <p:stCondLst>
                        <p:cond delay="indefinite"/>
                      </p:stCondLst>
                      <p:childTnLst>
                        <p:par>
                          <p:cTn id="29" fill="hold">
                            <p:stCondLst>
                              <p:cond delay="0"/>
                            </p:stCondLst>
                            <p:childTnLst>
                              <p:par>
                                <p:cTn id="30" presetID="4" presetClass="entr" presetSubtype="32" fill="hold" grpId="0" nodeType="clickEffect">
                                  <p:stCondLst>
                                    <p:cond delay="0"/>
                                  </p:stCondLst>
                                  <p:childTnLst>
                                    <p:set>
                                      <p:cBhvr>
                                        <p:cTn id="31" dur="1" fill="hold">
                                          <p:stCondLst>
                                            <p:cond delay="0"/>
                                          </p:stCondLst>
                                        </p:cTn>
                                        <p:tgtEl>
                                          <p:spTgt spid="30723">
                                            <p:txEl>
                                              <p:pRg st="5" end="5"/>
                                            </p:txEl>
                                          </p:spTgt>
                                        </p:tgtEl>
                                        <p:attrNameLst>
                                          <p:attrName>style.visibility</p:attrName>
                                        </p:attrNameLst>
                                      </p:cBhvr>
                                      <p:to>
                                        <p:strVal val="visible"/>
                                      </p:to>
                                    </p:set>
                                    <p:animEffect transition="in" filter="box(out)">
                                      <p:cBhvr>
                                        <p:cTn id="32" dur="500"/>
                                        <p:tgtEl>
                                          <p:spTgt spid="30723">
                                            <p:txEl>
                                              <p:pRg st="5" end="5"/>
                                            </p:txEl>
                                          </p:spTgt>
                                        </p:tgtEl>
                                      </p:cBhvr>
                                    </p:animEffect>
                                  </p:childTnLst>
                                  <p:subTnLst>
                                    <p:audio>
                                      <p:cMediaNode>
                                        <p:cTn display="0" masterRel="sameClick">
                                          <p:stCondLst>
                                            <p:cond evt="begin" delay="0">
                                              <p:tn val="30"/>
                                            </p:cond>
                                          </p:stCondLst>
                                          <p:endCondLst>
                                            <p:cond evt="onStopAudio" delay="0">
                                              <p:tgtEl>
                                                <p:sldTgt/>
                                              </p:tgtEl>
                                            </p:cond>
                                          </p:endCondLst>
                                        </p:cTn>
                                        <p:tgtEl>
                                          <p:sndTgt r:embed="rId2" name="Camera"/>
                                        </p:tgtEl>
                                      </p:cMediaNode>
                                    </p:audio>
                                  </p:subTnLst>
                                </p:cTn>
                              </p:par>
                            </p:childTnLst>
                          </p:cTn>
                        </p:par>
                      </p:childTnLst>
                    </p:cTn>
                  </p:par>
                  <p:par>
                    <p:cTn id="33" fill="hold">
                      <p:stCondLst>
                        <p:cond delay="indefinite"/>
                      </p:stCondLst>
                      <p:childTnLst>
                        <p:par>
                          <p:cTn id="34" fill="hold">
                            <p:stCondLst>
                              <p:cond delay="0"/>
                            </p:stCondLst>
                            <p:childTnLst>
                              <p:par>
                                <p:cTn id="35" presetID="4" presetClass="entr" presetSubtype="32" fill="hold" grpId="0" nodeType="clickEffect">
                                  <p:stCondLst>
                                    <p:cond delay="0"/>
                                  </p:stCondLst>
                                  <p:childTnLst>
                                    <p:set>
                                      <p:cBhvr>
                                        <p:cTn id="36" dur="1" fill="hold">
                                          <p:stCondLst>
                                            <p:cond delay="0"/>
                                          </p:stCondLst>
                                        </p:cTn>
                                        <p:tgtEl>
                                          <p:spTgt spid="30723">
                                            <p:txEl>
                                              <p:pRg st="6" end="6"/>
                                            </p:txEl>
                                          </p:spTgt>
                                        </p:tgtEl>
                                        <p:attrNameLst>
                                          <p:attrName>style.visibility</p:attrName>
                                        </p:attrNameLst>
                                      </p:cBhvr>
                                      <p:to>
                                        <p:strVal val="visible"/>
                                      </p:to>
                                    </p:set>
                                    <p:animEffect transition="in" filter="box(out)">
                                      <p:cBhvr>
                                        <p:cTn id="37" dur="500"/>
                                        <p:tgtEl>
                                          <p:spTgt spid="30723">
                                            <p:txEl>
                                              <p:pRg st="6" end="6"/>
                                            </p:txEl>
                                          </p:spTgt>
                                        </p:tgtEl>
                                      </p:cBhvr>
                                    </p:animEffect>
                                  </p:childTnLst>
                                  <p:subTnLst>
                                    <p:audio>
                                      <p:cMediaNode>
                                        <p:cTn display="0" masterRel="sameClick">
                                          <p:stCondLst>
                                            <p:cond evt="begin" delay="0">
                                              <p:tn val="35"/>
                                            </p:cond>
                                          </p:stCondLst>
                                          <p:endCondLst>
                                            <p:cond evt="onStopAudio" delay="0">
                                              <p:tgtEl>
                                                <p:sldTgt/>
                                              </p:tgtEl>
                                            </p:cond>
                                          </p:endCondLst>
                                        </p:cTn>
                                        <p:tgtEl>
                                          <p:sndTgt r:embed="rId2" name="Camera"/>
                                        </p:tgtEl>
                                      </p:cMediaNode>
                                    </p:audio>
                                  </p:subTnLst>
                                </p:cTn>
                              </p:par>
                            </p:childTnLst>
                          </p:cTn>
                        </p:par>
                      </p:childTnLst>
                    </p:cTn>
                  </p:par>
                  <p:par>
                    <p:cTn id="38" fill="hold">
                      <p:stCondLst>
                        <p:cond delay="indefinite"/>
                      </p:stCondLst>
                      <p:childTnLst>
                        <p:par>
                          <p:cTn id="39" fill="hold">
                            <p:stCondLst>
                              <p:cond delay="0"/>
                            </p:stCondLst>
                            <p:childTnLst>
                              <p:par>
                                <p:cTn id="40" presetID="4" presetClass="entr" presetSubtype="32" fill="hold" grpId="0" nodeType="clickEffect">
                                  <p:stCondLst>
                                    <p:cond delay="0"/>
                                  </p:stCondLst>
                                  <p:childTnLst>
                                    <p:set>
                                      <p:cBhvr>
                                        <p:cTn id="41" dur="1" fill="hold">
                                          <p:stCondLst>
                                            <p:cond delay="0"/>
                                          </p:stCondLst>
                                        </p:cTn>
                                        <p:tgtEl>
                                          <p:spTgt spid="30723">
                                            <p:txEl>
                                              <p:pRg st="7" end="7"/>
                                            </p:txEl>
                                          </p:spTgt>
                                        </p:tgtEl>
                                        <p:attrNameLst>
                                          <p:attrName>style.visibility</p:attrName>
                                        </p:attrNameLst>
                                      </p:cBhvr>
                                      <p:to>
                                        <p:strVal val="visible"/>
                                      </p:to>
                                    </p:set>
                                    <p:animEffect transition="in" filter="box(out)">
                                      <p:cBhvr>
                                        <p:cTn id="42" dur="500"/>
                                        <p:tgtEl>
                                          <p:spTgt spid="30723">
                                            <p:txEl>
                                              <p:pRg st="7" end="7"/>
                                            </p:txEl>
                                          </p:spTgt>
                                        </p:tgtEl>
                                      </p:cBhvr>
                                    </p:animEffect>
                                  </p:childTnLst>
                                  <p:subTnLst>
                                    <p:audio>
                                      <p:cMediaNode>
                                        <p:cTn display="0" masterRel="sameClick">
                                          <p:stCondLst>
                                            <p:cond evt="begin" delay="0">
                                              <p:tn val="40"/>
                                            </p:cond>
                                          </p:stCondLst>
                                          <p:endCondLst>
                                            <p:cond evt="onStopAudio" delay="0">
                                              <p:tgtEl>
                                                <p:sldTgt/>
                                              </p:tgtEl>
                                            </p:cond>
                                          </p:endCondLst>
                                        </p:cTn>
                                        <p:tgtEl>
                                          <p:sndTgt r:embed="rId2" name="Camera"/>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build="p" bldLvl="2"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Footer Placeholder 3"/>
          <p:cNvSpPr>
            <a:spLocks noGrp="1"/>
          </p:cNvSpPr>
          <p:nvPr>
            <p:ph type="ftr" sz="quarter" idx="10"/>
          </p:nvPr>
        </p:nvSpPr>
        <p:spPr>
          <a:noFill/>
        </p:spPr>
        <p:txBody>
          <a:bodyPr/>
          <a:lstStyle/>
          <a:p>
            <a:r>
              <a:rPr lang="en-US" smtClean="0"/>
              <a:t> Part 1 </a:t>
            </a:r>
            <a:r>
              <a:rPr lang="en-US" smtClean="0">
                <a:sym typeface="Symbol" charset="2"/>
              </a:rPr>
              <a:t></a:t>
            </a:r>
            <a:r>
              <a:rPr lang="en-US" smtClean="0"/>
              <a:t> Cryptography                                                                                                     </a:t>
            </a:r>
            <a:fld id="{0560AFDB-089A-554E-B779-83FC94726F9E}" type="slidenum">
              <a:rPr lang="en-US" smtClean="0">
                <a:latin typeface="Times New Roman" charset="0"/>
              </a:rPr>
              <a:pPr/>
              <a:t>6</a:t>
            </a:fld>
            <a:endParaRPr lang="en-US" smtClean="0">
              <a:latin typeface="Times New Roman" charset="0"/>
            </a:endParaRPr>
          </a:p>
        </p:txBody>
      </p:sp>
      <p:sp>
        <p:nvSpPr>
          <p:cNvPr id="35843" name="Rectangle 2"/>
          <p:cNvSpPr>
            <a:spLocks noGrp="1" noChangeArrowheads="1"/>
          </p:cNvSpPr>
          <p:nvPr>
            <p:ph type="title"/>
          </p:nvPr>
        </p:nvSpPr>
        <p:spPr>
          <a:xfrm>
            <a:off x="685800" y="533400"/>
            <a:ext cx="7772400" cy="1143000"/>
          </a:xfrm>
        </p:spPr>
        <p:txBody>
          <a:bodyPr/>
          <a:lstStyle/>
          <a:p>
            <a:pPr eaLnBrk="1" hangingPunct="1"/>
            <a:r>
              <a:rPr lang="en-US" dirty="0"/>
              <a:t>Real</a:t>
            </a:r>
            <a:r>
              <a:rPr lang="en-US" dirty="0" smtClean="0"/>
              <a:t>-World </a:t>
            </a:r>
            <a:r>
              <a:rPr lang="en-US" dirty="0"/>
              <a:t>One</a:t>
            </a:r>
            <a:r>
              <a:rPr lang="en-US" dirty="0" smtClean="0"/>
              <a:t>-Time </a:t>
            </a:r>
            <a:r>
              <a:rPr lang="en-US" dirty="0"/>
              <a:t>Pad</a:t>
            </a:r>
          </a:p>
        </p:txBody>
      </p:sp>
      <p:sp>
        <p:nvSpPr>
          <p:cNvPr id="35844" name="Rectangle 3"/>
          <p:cNvSpPr>
            <a:spLocks noGrp="1" noChangeArrowheads="1"/>
          </p:cNvSpPr>
          <p:nvPr>
            <p:ph type="body" idx="1"/>
          </p:nvPr>
        </p:nvSpPr>
        <p:spPr>
          <a:xfrm>
            <a:off x="685800" y="1752600"/>
            <a:ext cx="7772400" cy="4343400"/>
          </a:xfrm>
        </p:spPr>
        <p:txBody>
          <a:bodyPr/>
          <a:lstStyle/>
          <a:p>
            <a:pPr eaLnBrk="1" hangingPunct="1">
              <a:lnSpc>
                <a:spcPct val="90000"/>
              </a:lnSpc>
              <a:spcAft>
                <a:spcPts val="600"/>
              </a:spcAft>
            </a:pPr>
            <a:r>
              <a:rPr lang="en-US" sz="2800" dirty="0"/>
              <a:t>Project </a:t>
            </a:r>
            <a:r>
              <a:rPr lang="en-US" sz="2800" dirty="0">
                <a:hlinkClick r:id="rId2"/>
              </a:rPr>
              <a:t>VENONA</a:t>
            </a:r>
            <a:endParaRPr lang="en-US" sz="2800" dirty="0"/>
          </a:p>
          <a:p>
            <a:pPr lvl="1" eaLnBrk="1" hangingPunct="1">
              <a:lnSpc>
                <a:spcPct val="90000"/>
              </a:lnSpc>
              <a:spcAft>
                <a:spcPts val="600"/>
              </a:spcAft>
            </a:pPr>
            <a:r>
              <a:rPr lang="en-US" sz="2400" dirty="0"/>
              <a:t>Encrypted spy messages from U.S. </a:t>
            </a:r>
            <a:r>
              <a:rPr lang="en-US" sz="2400"/>
              <a:t>to Moscow in 30’s, 40’</a:t>
            </a:r>
            <a:r>
              <a:rPr lang="en-US" sz="2400" smtClean="0"/>
              <a:t>s, </a:t>
            </a:r>
            <a:r>
              <a:rPr lang="en-US" sz="2400"/>
              <a:t>and 50’s</a:t>
            </a:r>
          </a:p>
          <a:p>
            <a:pPr lvl="1" eaLnBrk="1" hangingPunct="1">
              <a:lnSpc>
                <a:spcPct val="90000"/>
              </a:lnSpc>
              <a:spcAft>
                <a:spcPts val="600"/>
              </a:spcAft>
            </a:pPr>
            <a:r>
              <a:rPr lang="en-US" sz="2400" dirty="0"/>
              <a:t>Nuclear espionage, etc.</a:t>
            </a:r>
          </a:p>
          <a:p>
            <a:pPr lvl="1" eaLnBrk="1" hangingPunct="1">
              <a:lnSpc>
                <a:spcPct val="90000"/>
              </a:lnSpc>
              <a:spcAft>
                <a:spcPts val="600"/>
              </a:spcAft>
            </a:pPr>
            <a:r>
              <a:rPr lang="en-US" sz="2400" dirty="0"/>
              <a:t>Thousands of messages</a:t>
            </a:r>
          </a:p>
          <a:p>
            <a:pPr eaLnBrk="1" hangingPunct="1">
              <a:lnSpc>
                <a:spcPct val="90000"/>
              </a:lnSpc>
              <a:spcAft>
                <a:spcPts val="600"/>
              </a:spcAft>
            </a:pPr>
            <a:r>
              <a:rPr lang="en-US" sz="2800" dirty="0"/>
              <a:t>Spy carried one-time pad into U.S.</a:t>
            </a:r>
          </a:p>
          <a:p>
            <a:pPr eaLnBrk="1" hangingPunct="1">
              <a:lnSpc>
                <a:spcPct val="90000"/>
              </a:lnSpc>
              <a:spcAft>
                <a:spcPts val="600"/>
              </a:spcAft>
            </a:pPr>
            <a:r>
              <a:rPr lang="en-US" sz="2800" dirty="0"/>
              <a:t>Spy used pad to encrypt secret messages</a:t>
            </a:r>
          </a:p>
          <a:p>
            <a:pPr eaLnBrk="1" hangingPunct="1">
              <a:lnSpc>
                <a:spcPct val="90000"/>
              </a:lnSpc>
              <a:spcAft>
                <a:spcPts val="600"/>
              </a:spcAft>
            </a:pPr>
            <a:r>
              <a:rPr lang="en-US" sz="2800" dirty="0"/>
              <a:t>Repeats within the “one-time” pads made cryptanalysis possible </a:t>
            </a:r>
          </a:p>
        </p:txBody>
      </p:sp>
    </p:spTree>
    <p:extLst>
      <p:ext uri="{BB962C8B-B14F-4D97-AF65-F5344CB8AC3E}">
        <p14:creationId xmlns:p14="http://schemas.microsoft.com/office/powerpoint/2010/main" val="8674385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Footer Placeholder 3"/>
          <p:cNvSpPr>
            <a:spLocks noGrp="1"/>
          </p:cNvSpPr>
          <p:nvPr>
            <p:ph type="ftr" sz="quarter" idx="10"/>
          </p:nvPr>
        </p:nvSpPr>
        <p:spPr>
          <a:noFill/>
        </p:spPr>
        <p:txBody>
          <a:bodyPr/>
          <a:lstStyle/>
          <a:p>
            <a:r>
              <a:rPr lang="en-US" smtClean="0"/>
              <a:t> Part 1 </a:t>
            </a:r>
            <a:r>
              <a:rPr lang="en-US" smtClean="0">
                <a:sym typeface="Symbol" charset="2"/>
              </a:rPr>
              <a:t></a:t>
            </a:r>
            <a:r>
              <a:rPr lang="en-US" smtClean="0"/>
              <a:t> Cryptography                                                                                                     </a:t>
            </a:r>
            <a:fld id="{BAD2577B-A357-3148-A307-4C5D02F31F87}" type="slidenum">
              <a:rPr lang="en-US" smtClean="0">
                <a:latin typeface="Times New Roman" charset="0"/>
              </a:rPr>
              <a:pPr/>
              <a:t>7</a:t>
            </a:fld>
            <a:endParaRPr lang="en-US" smtClean="0">
              <a:latin typeface="Times New Roman" charset="0"/>
            </a:endParaRPr>
          </a:p>
        </p:txBody>
      </p:sp>
      <p:sp>
        <p:nvSpPr>
          <p:cNvPr id="36867" name="Rectangle 2"/>
          <p:cNvSpPr>
            <a:spLocks noGrp="1" noChangeArrowheads="1"/>
          </p:cNvSpPr>
          <p:nvPr>
            <p:ph type="title"/>
          </p:nvPr>
        </p:nvSpPr>
        <p:spPr>
          <a:xfrm>
            <a:off x="685800" y="228600"/>
            <a:ext cx="7772400" cy="685800"/>
          </a:xfrm>
        </p:spPr>
        <p:txBody>
          <a:bodyPr>
            <a:normAutofit fontScale="90000"/>
          </a:bodyPr>
          <a:lstStyle/>
          <a:p>
            <a:pPr eaLnBrk="1" hangingPunct="1"/>
            <a:r>
              <a:rPr lang="en-US"/>
              <a:t>VENONA Decrypt (1944)</a:t>
            </a:r>
          </a:p>
        </p:txBody>
      </p:sp>
      <p:sp>
        <p:nvSpPr>
          <p:cNvPr id="36868" name="Rectangle 3"/>
          <p:cNvSpPr>
            <a:spLocks noGrp="1" noChangeArrowheads="1"/>
          </p:cNvSpPr>
          <p:nvPr>
            <p:ph type="body" idx="1"/>
          </p:nvPr>
        </p:nvSpPr>
        <p:spPr>
          <a:xfrm>
            <a:off x="685800" y="990600"/>
            <a:ext cx="7696200" cy="3886200"/>
          </a:xfrm>
        </p:spPr>
        <p:txBody>
          <a:bodyPr/>
          <a:lstStyle/>
          <a:p>
            <a:pPr eaLnBrk="1" hangingPunct="1">
              <a:lnSpc>
                <a:spcPct val="85000"/>
              </a:lnSpc>
              <a:buFont typeface="Wingdings" charset="2"/>
              <a:buNone/>
            </a:pPr>
            <a:r>
              <a:rPr lang="en-US" sz="1800">
                <a:latin typeface="Arial" charset="0"/>
              </a:rPr>
              <a:t>	[C% Ruth] learned that her husband [v] was called up by the army but he was not sent to the front. He  is a mechanical engineer and is now working at the ENORMOUS [ENORMOZ] [vi] plant in SANTA FE, New Mexico. [45 groups  unrecoverable]</a:t>
            </a:r>
          </a:p>
          <a:p>
            <a:pPr eaLnBrk="1" hangingPunct="1">
              <a:lnSpc>
                <a:spcPct val="85000"/>
              </a:lnSpc>
              <a:buFont typeface="Wingdings" charset="2"/>
              <a:buNone/>
            </a:pPr>
            <a:r>
              <a:rPr lang="en-US" sz="1800">
                <a:latin typeface="Arial" charset="0"/>
              </a:rPr>
              <a:t>	detain VOLOK [vii] who is working in a plant on ENORMOUS. He is a FELLOWCOUNTRYMAN  [ZEMLYaK] [viii]. Yesterday  he learned that they had dismissed him from his work. His  active work in progressive organizations in the past was cause of his dismissal. In the FELLOWCOUNTRYMAN line LIBERAL is in touch with CHESTER [ix]. They meet once a month for the payment of dues. CHESTER is interested in whether we are satisfied with the collaboration and whether there are not any misunderstandings. He does not inquire about specific items of work [KONKRETNAYa RABOTA]. In  as much as CHESTER knows about the role of  LIBERAL's group we beg consent to ask C. through LIBERAL about leads from among people who are working on ENOURMOUS and in other technical fields.</a:t>
            </a:r>
          </a:p>
        </p:txBody>
      </p:sp>
      <p:sp>
        <p:nvSpPr>
          <p:cNvPr id="494596" name="Rectangle 4"/>
          <p:cNvSpPr>
            <a:spLocks noChangeArrowheads="1"/>
          </p:cNvSpPr>
          <p:nvPr/>
        </p:nvSpPr>
        <p:spPr bwMode="auto">
          <a:xfrm>
            <a:off x="838200" y="4953000"/>
            <a:ext cx="7162800" cy="1295400"/>
          </a:xfrm>
          <a:prstGeom prst="rect">
            <a:avLst/>
          </a:prstGeom>
          <a:noFill/>
          <a:ln w="9525">
            <a:noFill/>
            <a:miter lim="800000"/>
            <a:headEnd/>
            <a:tailEnd/>
          </a:ln>
        </p:spPr>
        <p:txBody>
          <a:bodyPr>
            <a:prstTxWarp prst="textNoShape">
              <a:avLst/>
            </a:prstTxWarp>
          </a:bodyPr>
          <a:lstStyle/>
          <a:p>
            <a:pPr marL="342900" indent="-342900">
              <a:lnSpc>
                <a:spcPct val="70000"/>
              </a:lnSpc>
              <a:spcBef>
                <a:spcPct val="20000"/>
              </a:spcBef>
              <a:buClr>
                <a:schemeClr val="accent2"/>
              </a:buClr>
              <a:buSzPct val="75000"/>
              <a:buFont typeface="Wingdings" charset="2"/>
              <a:buChar char="q"/>
            </a:pPr>
            <a:r>
              <a:rPr lang="en-US" sz="2800"/>
              <a:t>“Ruth” == Ruth Greenglass</a:t>
            </a:r>
          </a:p>
          <a:p>
            <a:pPr marL="342900" indent="-342900">
              <a:lnSpc>
                <a:spcPct val="70000"/>
              </a:lnSpc>
              <a:spcBef>
                <a:spcPct val="20000"/>
              </a:spcBef>
              <a:buClr>
                <a:schemeClr val="accent2"/>
              </a:buClr>
              <a:buSzPct val="75000"/>
              <a:buFont typeface="Wingdings" charset="2"/>
              <a:buChar char="q"/>
            </a:pPr>
            <a:r>
              <a:rPr lang="en-US" sz="2800"/>
              <a:t>“Liberal” == Julius Rosenberg</a:t>
            </a:r>
          </a:p>
          <a:p>
            <a:pPr marL="342900" indent="-342900">
              <a:lnSpc>
                <a:spcPct val="70000"/>
              </a:lnSpc>
              <a:spcBef>
                <a:spcPct val="20000"/>
              </a:spcBef>
              <a:buClr>
                <a:schemeClr val="accent2"/>
              </a:buClr>
              <a:buSzPct val="75000"/>
              <a:buFont typeface="Wingdings" charset="2"/>
              <a:buChar char="q"/>
            </a:pPr>
            <a:r>
              <a:rPr lang="en-US" sz="2800"/>
              <a:t>“Enormous” == the atomic bomb </a:t>
            </a:r>
          </a:p>
        </p:txBody>
      </p:sp>
    </p:spTree>
    <p:extLst>
      <p:ext uri="{BB962C8B-B14F-4D97-AF65-F5344CB8AC3E}">
        <p14:creationId xmlns:p14="http://schemas.microsoft.com/office/powerpoint/2010/main" val="391842788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494596">
                                            <p:txEl>
                                              <p:pRg st="0" end="0"/>
                                            </p:txEl>
                                          </p:spTgt>
                                        </p:tgtEl>
                                        <p:attrNameLst>
                                          <p:attrName>style.visibility</p:attrName>
                                        </p:attrNameLst>
                                      </p:cBhvr>
                                      <p:to>
                                        <p:strVal val="visible"/>
                                      </p:to>
                                    </p:set>
                                    <p:animEffect transition="in" filter="box(out)">
                                      <p:cBhvr>
                                        <p:cTn id="7" dur="500"/>
                                        <p:tgtEl>
                                          <p:spTgt spid="494596">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
                                        </p:tgtEl>
                                      </p:cMediaNode>
                                    </p:audio>
                                  </p:subTnLst>
                                </p:cTn>
                              </p:par>
                            </p:childTnLst>
                          </p:cTn>
                        </p:par>
                      </p:childTnLst>
                    </p:cTn>
                  </p:par>
                  <p:par>
                    <p:cTn id="8" fill="hold">
                      <p:stCondLst>
                        <p:cond delay="indefinite"/>
                      </p:stCondLst>
                      <p:childTnLst>
                        <p:par>
                          <p:cTn id="9" fill="hold">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494596">
                                            <p:txEl>
                                              <p:pRg st="1" end="1"/>
                                            </p:txEl>
                                          </p:spTgt>
                                        </p:tgtEl>
                                        <p:attrNameLst>
                                          <p:attrName>style.visibility</p:attrName>
                                        </p:attrNameLst>
                                      </p:cBhvr>
                                      <p:to>
                                        <p:strVal val="visible"/>
                                      </p:to>
                                    </p:set>
                                    <p:animEffect transition="in" filter="box(out)">
                                      <p:cBhvr>
                                        <p:cTn id="12" dur="500"/>
                                        <p:tgtEl>
                                          <p:spTgt spid="494596">
                                            <p:txEl>
                                              <p:pRg st="1" end="1"/>
                                            </p:txEl>
                                          </p:spTgt>
                                        </p:tgtEl>
                                      </p:cBhvr>
                                    </p:animEffect>
                                  </p:childTnLst>
                                  <p:subTnLst>
                                    <p:audio>
                                      <p:cMediaNode>
                                        <p:cTn display="0" masterRel="sameClick">
                                          <p:stCondLst>
                                            <p:cond evt="begin" delay="0">
                                              <p:tn val="10"/>
                                            </p:cond>
                                          </p:stCondLst>
                                          <p:endCondLst>
                                            <p:cond evt="onStopAudio" delay="0">
                                              <p:tgtEl>
                                                <p:sldTgt/>
                                              </p:tgtEl>
                                            </p:cond>
                                          </p:endCondLst>
                                        </p:cTn>
                                        <p:tgtEl>
                                          <p:sndTgt r:embed="rId2" name="Camera"/>
                                        </p:tgtEl>
                                      </p:cMediaNode>
                                    </p:audio>
                                  </p:subTnLst>
                                </p:cTn>
                              </p:par>
                            </p:childTnLst>
                          </p:cTn>
                        </p:par>
                      </p:childTnLst>
                    </p:cTn>
                  </p:par>
                  <p:par>
                    <p:cTn id="13" fill="hold">
                      <p:stCondLst>
                        <p:cond delay="indefinite"/>
                      </p:stCondLst>
                      <p:childTnLst>
                        <p:par>
                          <p:cTn id="14" fill="hold">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494596">
                                            <p:txEl>
                                              <p:pRg st="2" end="2"/>
                                            </p:txEl>
                                          </p:spTgt>
                                        </p:tgtEl>
                                        <p:attrNameLst>
                                          <p:attrName>style.visibility</p:attrName>
                                        </p:attrNameLst>
                                      </p:cBhvr>
                                      <p:to>
                                        <p:strVal val="visible"/>
                                      </p:to>
                                    </p:set>
                                    <p:animEffect transition="in" filter="box(out)">
                                      <p:cBhvr>
                                        <p:cTn id="17" dur="500"/>
                                        <p:tgtEl>
                                          <p:spTgt spid="494596">
                                            <p:txEl>
                                              <p:pRg st="2" end="2"/>
                                            </p:txEl>
                                          </p:spTgt>
                                        </p:tgtEl>
                                      </p:cBhvr>
                                    </p:animEffect>
                                  </p:childTnLst>
                                  <p:subTnLst>
                                    <p:audio>
                                      <p:cMediaNode>
                                        <p:cTn display="0" masterRel="sameClick">
                                          <p:stCondLst>
                                            <p:cond evt="begin" delay="0">
                                              <p:tn val="15"/>
                                            </p:cond>
                                          </p:stCondLst>
                                          <p:endCondLst>
                                            <p:cond evt="onStopAudio" delay="0">
                                              <p:tgtEl>
                                                <p:sldTgt/>
                                              </p:tgtEl>
                                            </p:cond>
                                          </p:endCondLst>
                                        </p:cTn>
                                        <p:tgtEl>
                                          <p:sndTgt r:embed="rId2" name="Camera"/>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4596"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4097863" y="1295400"/>
            <a:ext cx="4953000" cy="1905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4000" dirty="0" smtClean="0">
                <a:solidFill>
                  <a:schemeClr val="tx1">
                    <a:lumMod val="75000"/>
                    <a:lumOff val="25000"/>
                  </a:schemeClr>
                </a:solidFill>
              </a:rPr>
              <a:t>Stream ciphers</a:t>
            </a:r>
            <a:endParaRPr lang="en-US" sz="4000" dirty="0">
              <a:solidFill>
                <a:schemeClr val="tx1">
                  <a:lumMod val="75000"/>
                  <a:lumOff val="25000"/>
                </a:schemeClr>
              </a:solidFill>
            </a:endParaRPr>
          </a:p>
        </p:txBody>
      </p:sp>
      <p:cxnSp>
        <p:nvCxnSpPr>
          <p:cNvPr id="6" name="Straight Connector 5"/>
          <p:cNvCxnSpPr/>
          <p:nvPr/>
        </p:nvCxnSpPr>
        <p:spPr>
          <a:xfrm>
            <a:off x="4224865" y="2921000"/>
            <a:ext cx="4297680" cy="0"/>
          </a:xfrm>
          <a:prstGeom prst="line">
            <a:avLst/>
          </a:prstGeom>
        </p:spPr>
        <p:style>
          <a:lnRef idx="2">
            <a:schemeClr val="accent1"/>
          </a:lnRef>
          <a:fillRef idx="0">
            <a:schemeClr val="accent1"/>
          </a:fillRef>
          <a:effectRef idx="1">
            <a:schemeClr val="accent1"/>
          </a:effectRef>
          <a:fontRef idx="minor">
            <a:schemeClr val="tx1"/>
          </a:fontRef>
        </p:style>
      </p:cxnSp>
      <p:sp>
        <p:nvSpPr>
          <p:cNvPr id="14" name="Title 1"/>
          <p:cNvSpPr>
            <a:spLocks noGrp="1"/>
          </p:cNvSpPr>
          <p:nvPr>
            <p:ph type="ctrTitle"/>
          </p:nvPr>
        </p:nvSpPr>
        <p:spPr>
          <a:xfrm>
            <a:off x="3581400" y="3124200"/>
            <a:ext cx="5029200" cy="2540000"/>
          </a:xfrm>
        </p:spPr>
        <p:txBody>
          <a:bodyPr anchor="t">
            <a:noAutofit/>
          </a:bodyPr>
          <a:lstStyle/>
          <a:p>
            <a:pPr algn="l"/>
            <a:r>
              <a:rPr lang="en-US" dirty="0" smtClean="0">
                <a:solidFill>
                  <a:schemeClr val="tx1">
                    <a:lumMod val="75000"/>
                    <a:lumOff val="25000"/>
                  </a:schemeClr>
                </a:solidFill>
              </a:rPr>
              <a:t>Attacks on OTP and stream ciphers</a:t>
            </a:r>
            <a:endParaRPr lang="en-US" dirty="0">
              <a:solidFill>
                <a:schemeClr val="tx1">
                  <a:lumMod val="75000"/>
                  <a:lumOff val="25000"/>
                </a:schemeClr>
              </a:solidFill>
            </a:endParaRPr>
          </a:p>
        </p:txBody>
      </p:sp>
      <mc:AlternateContent xmlns:mc="http://schemas.openxmlformats.org/markup-compatibility/2006" xmlns:p14="http://schemas.microsoft.com/office/powerpoint/2010/main">
        <mc:Choice Requires="p14">
          <p:contentPart p14:bwMode="auto" r:id="rId3">
            <p14:nvContentPartPr>
              <p14:cNvPr id="2" name="Ink 1"/>
              <p14:cNvContentPartPr/>
              <p14:nvPr/>
            </p14:nvContentPartPr>
            <p14:xfrm>
              <a:off x="1700280" y="724320"/>
              <a:ext cx="360" cy="480"/>
            </p14:xfrm>
          </p:contentPart>
        </mc:Choice>
        <mc:Fallback xmlns="">
          <p:pic>
            <p:nvPicPr>
              <p:cNvPr id="2" name="Ink 1"/>
              <p:cNvPicPr/>
              <p:nvPr/>
            </p:nvPicPr>
            <p:blipFill>
              <a:blip r:embed="rId5" cstate="print"/>
              <a:stretch>
                <a:fillRect/>
              </a:stretch>
            </p:blipFill>
            <p:spPr>
              <a:xfrm>
                <a:off x="1690920" y="533880"/>
                <a:ext cx="19080" cy="19080"/>
              </a:xfrm>
              <a:prstGeom prst="rect">
                <a:avLst/>
              </a:prstGeom>
            </p:spPr>
          </p:pic>
        </mc:Fallback>
      </mc:AlternateContent>
      <p:sp>
        <p:nvSpPr>
          <p:cNvPr id="9" name="Rectangle 8"/>
          <p:cNvSpPr/>
          <p:nvPr/>
        </p:nvSpPr>
        <p:spPr>
          <a:xfrm>
            <a:off x="0" y="0"/>
            <a:ext cx="9144000" cy="889000"/>
          </a:xfrm>
          <a:prstGeom prst="rect">
            <a:avLst/>
          </a:prstGeom>
          <a:ln>
            <a:noFill/>
          </a:ln>
        </p:spPr>
        <p:style>
          <a:lnRef idx="1">
            <a:schemeClr val="accent1"/>
          </a:lnRef>
          <a:fillRef idx="3">
            <a:schemeClr val="accent1"/>
          </a:fillRef>
          <a:effectRef idx="2">
            <a:schemeClr val="accent1"/>
          </a:effectRef>
          <a:fontRef idx="minor">
            <a:schemeClr val="lt1"/>
          </a:fontRef>
        </p:style>
        <p:txBody>
          <a:bodyPr rtlCol="0" anchor="ctr"/>
          <a:lstStyle/>
          <a:p>
            <a:pPr algn="dist"/>
            <a:r>
              <a:rPr lang="en-US" sz="2000" dirty="0" smtClean="0"/>
              <a:t>Online Cryptography Course                                      Dan Boneh</a:t>
            </a:r>
            <a:endParaRPr lang="en-US" sz="2000" dirty="0"/>
          </a:p>
        </p:txBody>
      </p:sp>
      <p:pic>
        <p:nvPicPr>
          <p:cNvPr id="8" name="Picture 7" descr="logo.jpg"/>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28600" y="1193800"/>
            <a:ext cx="3153410" cy="4851400"/>
          </a:xfrm>
          <a:prstGeom prst="rect">
            <a:avLst/>
          </a:prstGeom>
        </p:spPr>
      </p:pic>
    </p:spTree>
    <p:extLst>
      <p:ext uri="{BB962C8B-B14F-4D97-AF65-F5344CB8AC3E}">
        <p14:creationId xmlns:p14="http://schemas.microsoft.com/office/powerpoint/2010/main" val="231451354"/>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a:t>
            </a:r>
            <a:endParaRPr lang="en-US" dirty="0"/>
          </a:p>
        </p:txBody>
      </p:sp>
      <p:sp>
        <p:nvSpPr>
          <p:cNvPr id="3" name="Content Placeholder 2"/>
          <p:cNvSpPr>
            <a:spLocks noGrp="1"/>
          </p:cNvSpPr>
          <p:nvPr>
            <p:ph idx="1"/>
          </p:nvPr>
        </p:nvSpPr>
        <p:spPr>
          <a:xfrm>
            <a:off x="381000" y="1295400"/>
            <a:ext cx="8229600" cy="5461000"/>
          </a:xfrm>
        </p:spPr>
        <p:txBody>
          <a:bodyPr>
            <a:normAutofit/>
          </a:bodyPr>
          <a:lstStyle/>
          <a:p>
            <a:r>
              <a:rPr lang="en-US" b="1" dirty="0" smtClean="0"/>
              <a:t>OTP</a:t>
            </a:r>
            <a:r>
              <a:rPr lang="en-US" dirty="0" smtClean="0"/>
              <a:t>:       </a:t>
            </a:r>
          </a:p>
          <a:p>
            <a:pPr lvl="1"/>
            <a:r>
              <a:rPr lang="en-US" dirty="0" smtClean="0"/>
              <a:t>E(</a:t>
            </a:r>
            <a:r>
              <a:rPr lang="en-US" dirty="0" err="1" smtClean="0"/>
              <a:t>k,m</a:t>
            </a:r>
            <a:r>
              <a:rPr lang="en-US" dirty="0" smtClean="0"/>
              <a:t>) = m </a:t>
            </a:r>
            <a:r>
              <a:rPr lang="en-US" kern="700" dirty="0" smtClean="0"/>
              <a:t>⊕</a:t>
            </a:r>
            <a:r>
              <a:rPr lang="en-US" dirty="0" smtClean="0"/>
              <a:t> k </a:t>
            </a:r>
          </a:p>
          <a:p>
            <a:pPr lvl="1"/>
            <a:r>
              <a:rPr lang="en-US" dirty="0" smtClean="0"/>
              <a:t>D(</a:t>
            </a:r>
            <a:r>
              <a:rPr lang="en-US" dirty="0" err="1" smtClean="0"/>
              <a:t>k,c</a:t>
            </a:r>
            <a:r>
              <a:rPr lang="en-US" dirty="0" smtClean="0"/>
              <a:t>) </a:t>
            </a:r>
            <a:r>
              <a:rPr lang="en-US" dirty="0"/>
              <a:t>= </a:t>
            </a:r>
            <a:r>
              <a:rPr lang="en-US" dirty="0" smtClean="0"/>
              <a:t>c </a:t>
            </a:r>
            <a:r>
              <a:rPr lang="en-US" dirty="0"/>
              <a:t>⊕ k</a:t>
            </a:r>
            <a:r>
              <a:rPr lang="en-US" dirty="0" smtClean="0"/>
              <a:t> </a:t>
            </a:r>
          </a:p>
          <a:p>
            <a:r>
              <a:rPr lang="en-US" dirty="0" smtClean="0"/>
              <a:t>Making OTP practical using a PRG:       </a:t>
            </a:r>
          </a:p>
          <a:p>
            <a:pPr lvl="1"/>
            <a:r>
              <a:rPr lang="en-US" dirty="0" smtClean="0"/>
              <a:t>G: </a:t>
            </a:r>
            <a:r>
              <a:rPr lang="en-US" dirty="0"/>
              <a:t>K ⟶ {0,1}</a:t>
            </a:r>
            <a:r>
              <a:rPr lang="en-US" baseline="50000" dirty="0" smtClean="0"/>
              <a:t>n</a:t>
            </a:r>
            <a:r>
              <a:rPr lang="en-US" dirty="0" smtClean="0"/>
              <a:t> </a:t>
            </a:r>
          </a:p>
          <a:p>
            <a:r>
              <a:rPr lang="en-US" b="1" dirty="0" smtClean="0"/>
              <a:t>Stream cipher</a:t>
            </a:r>
            <a:r>
              <a:rPr lang="en-US" dirty="0" smtClean="0"/>
              <a:t>:    </a:t>
            </a:r>
          </a:p>
          <a:p>
            <a:pPr lvl="1"/>
            <a:r>
              <a:rPr lang="en-US" dirty="0" smtClean="0"/>
              <a:t>E(</a:t>
            </a:r>
            <a:r>
              <a:rPr lang="en-US" dirty="0" err="1" smtClean="0"/>
              <a:t>k,m</a:t>
            </a:r>
            <a:r>
              <a:rPr lang="en-US" dirty="0" smtClean="0"/>
              <a:t>) = m ⊕ G(k)</a:t>
            </a:r>
          </a:p>
          <a:p>
            <a:pPr lvl="1"/>
            <a:r>
              <a:rPr lang="en-US" dirty="0" smtClean="0"/>
              <a:t>D(</a:t>
            </a:r>
            <a:r>
              <a:rPr lang="en-US" dirty="0" err="1" smtClean="0"/>
              <a:t>k,c</a:t>
            </a:r>
            <a:r>
              <a:rPr lang="en-US" dirty="0" smtClean="0"/>
              <a:t>) = c ⊕ G(k) </a:t>
            </a:r>
            <a:endParaRPr lang="en-US" dirty="0"/>
          </a:p>
          <a:p>
            <a:r>
              <a:rPr lang="en-US" dirty="0" smtClean="0"/>
              <a:t>Security:  PRG must be unpredictable</a:t>
            </a:r>
            <a:endParaRPr lang="en-US" sz="1600" dirty="0"/>
          </a:p>
          <a:p>
            <a:endParaRPr lang="en-US" dirty="0"/>
          </a:p>
        </p:txBody>
      </p:sp>
    </p:spTree>
    <p:extLst>
      <p:ext uri="{BB962C8B-B14F-4D97-AF65-F5344CB8AC3E}">
        <p14:creationId xmlns:p14="http://schemas.microsoft.com/office/powerpoint/2010/main" val="3243006985"/>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2785</TotalTime>
  <Words>1164</Words>
  <Application>Microsoft Macintosh PowerPoint</Application>
  <PresentationFormat>On-screen Show (4:3)</PresentationFormat>
  <Paragraphs>381</Paragraphs>
  <Slides>19</Slides>
  <Notes>2</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One-Time Pad: Encryption</vt:lpstr>
      <vt:lpstr>One-Time Pad: Decryption</vt:lpstr>
      <vt:lpstr>One-Time Pad</vt:lpstr>
      <vt:lpstr>One-Time Pad</vt:lpstr>
      <vt:lpstr>One-Time Pad Summary</vt:lpstr>
      <vt:lpstr>Real-World One-Time Pad</vt:lpstr>
      <vt:lpstr>VENONA Decrypt (1944)</vt:lpstr>
      <vt:lpstr>Attacks on OTP and stream ciphers</vt:lpstr>
      <vt:lpstr>Review</vt:lpstr>
      <vt:lpstr>Attack 1: two time pad is insecure !!</vt:lpstr>
      <vt:lpstr>Crib Dragging</vt:lpstr>
      <vt:lpstr>Real world examples</vt:lpstr>
      <vt:lpstr>Avoid related keys</vt:lpstr>
      <vt:lpstr>Attack 2:   no integrity   (OTP is malleable)</vt:lpstr>
      <vt:lpstr>Attack 2:   no integrity   (OTP is malleable)</vt:lpstr>
      <vt:lpstr>Codebook Cipher</vt:lpstr>
      <vt:lpstr>Claude Shannon</vt:lpstr>
      <vt:lpstr>Taxonomy of Cryptography</vt:lpstr>
      <vt:lpstr>Taxonomy of Cryptanalysis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Cryptography</dc:title>
  <dc:creator>Minho Shin</dc:creator>
  <cp:lastModifiedBy>Minho Shin</cp:lastModifiedBy>
  <cp:revision>11</cp:revision>
  <cp:lastPrinted>2015-03-05T16:16:54Z</cp:lastPrinted>
  <dcterms:created xsi:type="dcterms:W3CDTF">2015-03-05T16:11:12Z</dcterms:created>
  <dcterms:modified xsi:type="dcterms:W3CDTF">2015-03-12T17:08:16Z</dcterms:modified>
</cp:coreProperties>
</file>