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78" r:id="rId2"/>
    <p:sldId id="279" r:id="rId3"/>
    <p:sldId id="280" r:id="rId4"/>
    <p:sldId id="281" r:id="rId5"/>
    <p:sldId id="282" r:id="rId6"/>
    <p:sldId id="283" r:id="rId7"/>
    <p:sldId id="284" r:id="rId8"/>
    <p:sldId id="285" r:id="rId9"/>
    <p:sldId id="286" r:id="rId10"/>
    <p:sldId id="287" r:id="rId11"/>
    <p:sldId id="301" r:id="rId12"/>
    <p:sldId id="288" r:id="rId13"/>
    <p:sldId id="289" r:id="rId14"/>
    <p:sldId id="292" r:id="rId15"/>
    <p:sldId id="293" r:id="rId16"/>
    <p:sldId id="294" r:id="rId17"/>
    <p:sldId id="297" r:id="rId18"/>
    <p:sldId id="298" r:id="rId19"/>
    <p:sldId id="299"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9" d="100"/>
          <a:sy n="79" d="100"/>
        </p:scale>
        <p:origin x="-61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ax="2560" units="cm"/>
          <inkml:channel name="Y" type="integer" max="1600" units="cm"/>
        </inkml:traceFormat>
        <inkml:channelProperties>
          <inkml:channelProperty channel="X" name="resolution" value="28.34995" units="1/cm"/>
          <inkml:channelProperty channel="Y" name="resolution" value="28.36879" units="1/cm"/>
        </inkml:channelProperties>
      </inkml:inkSource>
      <inkml:timestamp xml:id="ts0" timeString="2010-11-03T01:15:33.911"/>
    </inkml:context>
    <inkml:brush xml:id="br0">
      <inkml:brushProperty name="width" value="0.05292" units="cm"/>
      <inkml:brushProperty name="height" value="0.05292" units="cm"/>
      <inkml:brushProperty name="color" value="#FF0000"/>
    </inkml:brush>
  </inkml:definitions>
  <inkml:trace contextRef="#ctx0" brushRef="#br0">4723 1509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35604A-9D01-724D-828F-829594A2C9F1}" type="datetimeFigureOut">
              <a:rPr lang="en-US" smtClean="0"/>
              <a:t>3/12/15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976DF2-6944-CF44-86D4-E35F9118CB91}" type="slidenum">
              <a:rPr lang="en-US" smtClean="0"/>
              <a:t>‹#›</a:t>
            </a:fld>
            <a:endParaRPr lang="en-US"/>
          </a:p>
        </p:txBody>
      </p:sp>
    </p:spTree>
    <p:extLst>
      <p:ext uri="{BB962C8B-B14F-4D97-AF65-F5344CB8AC3E}">
        <p14:creationId xmlns:p14="http://schemas.microsoft.com/office/powerpoint/2010/main" val="30596028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FF38DAD-5F37-4EA5-A798-26ED1E453939}" type="slidenum">
              <a:rPr lang="en-US" smtClean="0"/>
              <a:pPr/>
              <a:t>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   42 6F  62      ,    Eve:   45 76 65    ,     Bob ⊕ Eve</a:t>
            </a:r>
            <a:r>
              <a:rPr lang="en-US" baseline="0" dirty="0" smtClean="0"/>
              <a:t>:  07 19 07</a:t>
            </a:r>
            <a:endParaRPr lang="en-US" dirty="0"/>
          </a:p>
        </p:txBody>
      </p:sp>
      <p:sp>
        <p:nvSpPr>
          <p:cNvPr id="4" name="Slide Number Placeholder 3"/>
          <p:cNvSpPr>
            <a:spLocks noGrp="1"/>
          </p:cNvSpPr>
          <p:nvPr>
            <p:ph type="sldNum" sz="quarter" idx="10"/>
          </p:nvPr>
        </p:nvSpPr>
        <p:spPr/>
        <p:txBody>
          <a:bodyPr/>
          <a:lstStyle/>
          <a:p>
            <a:fld id="{8FF38DAD-5F37-4EA5-A798-26ED1E453939}" type="slidenum">
              <a:rPr lang="en-US" smtClean="0"/>
              <a:pPr/>
              <a:t>15</a:t>
            </a:fld>
            <a:endParaRPr lang="en-US" dirty="0"/>
          </a:p>
        </p:txBody>
      </p:sp>
    </p:spTree>
    <p:extLst>
      <p:ext uri="{BB962C8B-B14F-4D97-AF65-F5344CB8AC3E}">
        <p14:creationId xmlns:p14="http://schemas.microsoft.com/office/powerpoint/2010/main" val="553949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360818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894651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360950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292770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4316C2-75C6-D640-9DFA-1C533689E5E2}" type="datetimeFigureOut">
              <a:rPr lang="en-US" smtClean="0"/>
              <a:t>3/12/15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179356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4316C2-75C6-D640-9DFA-1C533689E5E2}" type="datetimeFigureOut">
              <a:rPr lang="en-US" smtClean="0"/>
              <a:t>3/12/15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139703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4316C2-75C6-D640-9DFA-1C533689E5E2}" type="datetimeFigureOut">
              <a:rPr lang="en-US" smtClean="0"/>
              <a:t>3/12/15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14178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4316C2-75C6-D640-9DFA-1C533689E5E2}" type="datetimeFigureOut">
              <a:rPr lang="en-US" smtClean="0"/>
              <a:t>3/12/15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326219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316C2-75C6-D640-9DFA-1C533689E5E2}" type="datetimeFigureOut">
              <a:rPr lang="en-US" smtClean="0"/>
              <a:t>3/12/15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236065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4316C2-75C6-D640-9DFA-1C533689E5E2}" type="datetimeFigureOut">
              <a:rPr lang="en-US" smtClean="0"/>
              <a:t>3/12/15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79299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4316C2-75C6-D640-9DFA-1C533689E5E2}" type="datetimeFigureOut">
              <a:rPr lang="en-US" smtClean="0"/>
              <a:t>3/12/15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4540800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4316C2-75C6-D640-9DFA-1C533689E5E2}" type="datetimeFigureOut">
              <a:rPr lang="en-US" smtClean="0"/>
              <a:t>3/12/15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42B6C-4CAD-8E4D-A344-77D3BB381CD4}" type="slidenum">
              <a:rPr lang="en-US" smtClean="0"/>
              <a:t>‹#›</a:t>
            </a:fld>
            <a:endParaRPr lang="en-US"/>
          </a:p>
        </p:txBody>
      </p:sp>
    </p:spTree>
    <p:extLst>
      <p:ext uri="{BB962C8B-B14F-4D97-AF65-F5344CB8AC3E}">
        <p14:creationId xmlns:p14="http://schemas.microsoft.com/office/powerpoint/2010/main" val="1770436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1.bin"/><Relationship Id="rId3" Type="http://schemas.openxmlformats.org/officeDocument/2006/relationships/hyperlink" Target="http://library.thinkquest.org/28005/flashed/timemachine/courseofhistory/zimmerman.shtml?tqskip1=1&amp;tqtime=1029"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1.bin"/><Relationship Id="rId3" Type="http://schemas.openxmlformats.org/officeDocument/2006/relationships/hyperlink" Target="http://www.cs.ucla.edu/~jkong/research/security/shannon1949.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sa.gov/venona/index.cf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1.bin"/></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5" Type="http://schemas.openxmlformats.org/officeDocument/2006/relationships/image" Target="../media/image3.emf"/><Relationship Id="rId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B373C0A5-605A-BE43-A2D8-95C302EA7446}" type="slidenum">
              <a:rPr lang="en-US" smtClean="0">
                <a:latin typeface="Times New Roman" charset="0"/>
              </a:rPr>
              <a:pPr/>
              <a:t>1</a:t>
            </a:fld>
            <a:endParaRPr lang="en-US" smtClean="0">
              <a:latin typeface="Times New Roman" charset="0"/>
            </a:endParaRPr>
          </a:p>
        </p:txBody>
      </p:sp>
      <p:sp>
        <p:nvSpPr>
          <p:cNvPr id="30723" name="Rectangle 2"/>
          <p:cNvSpPr>
            <a:spLocks noGrp="1" noChangeArrowheads="1"/>
          </p:cNvSpPr>
          <p:nvPr>
            <p:ph type="title"/>
          </p:nvPr>
        </p:nvSpPr>
        <p:spPr/>
        <p:txBody>
          <a:bodyPr/>
          <a:lstStyle/>
          <a:p>
            <a:pPr eaLnBrk="1" hangingPunct="1"/>
            <a:r>
              <a:rPr lang="en-US" dirty="0"/>
              <a:t>One</a:t>
            </a:r>
            <a:r>
              <a:rPr lang="en-US" dirty="0" smtClean="0"/>
              <a:t>-Time </a:t>
            </a:r>
            <a:r>
              <a:rPr lang="en-US" dirty="0"/>
              <a:t>Pad: Encryption</a:t>
            </a:r>
          </a:p>
        </p:txBody>
      </p:sp>
      <p:sp>
        <p:nvSpPr>
          <p:cNvPr id="30724" name="Rectangle 5"/>
          <p:cNvSpPr>
            <a:spLocks noChangeArrowheads="1"/>
          </p:cNvSpPr>
          <p:nvPr/>
        </p:nvSpPr>
        <p:spPr bwMode="auto">
          <a:xfrm>
            <a:off x="347663" y="1828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0725" name="Rectangle 6"/>
          <p:cNvSpPr>
            <a:spLocks noChangeArrowheads="1"/>
          </p:cNvSpPr>
          <p:nvPr/>
        </p:nvSpPr>
        <p:spPr bwMode="auto">
          <a:xfrm>
            <a:off x="280988" y="1752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154820" name="Group 196"/>
          <p:cNvGraphicFramePr>
            <a:graphicFrameLocks noGrp="1"/>
          </p:cNvGraphicFramePr>
          <p:nvPr/>
        </p:nvGraphicFramePr>
        <p:xfrm>
          <a:off x="2057400" y="320675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154937" name="Group 313"/>
          <p:cNvGraphicFramePr>
            <a:graphicFrameLocks noGrp="1"/>
          </p:cNvGraphicFramePr>
          <p:nvPr/>
        </p:nvGraphicFramePr>
        <p:xfrm>
          <a:off x="2057400" y="418147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0778" name="Rectangle 314"/>
          <p:cNvSpPr>
            <a:spLocks noChangeArrowheads="1"/>
          </p:cNvSpPr>
          <p:nvPr/>
        </p:nvSpPr>
        <p:spPr bwMode="auto">
          <a:xfrm>
            <a:off x="2089150" y="2530475"/>
            <a:ext cx="6038850" cy="517525"/>
          </a:xfrm>
          <a:prstGeom prst="rect">
            <a:avLst/>
          </a:prstGeom>
          <a:noFill/>
          <a:ln w="9525">
            <a:noFill/>
            <a:miter lim="800000"/>
            <a:headEnd/>
            <a:tailEnd/>
          </a:ln>
        </p:spPr>
        <p:txBody>
          <a:bodyPr wrap="none">
            <a:prstTxWarp prst="textNoShape">
              <a:avLst/>
            </a:prstTxWarp>
            <a:spAutoFit/>
          </a:bodyPr>
          <a:lstStyle/>
          <a:p>
            <a:r>
              <a:rPr lang="en-US" b="1">
                <a:solidFill>
                  <a:schemeClr val="accent2"/>
                </a:solidFill>
              </a:rPr>
              <a:t>Encryption:</a:t>
            </a:r>
            <a:r>
              <a:rPr lang="en-US">
                <a:solidFill>
                  <a:srgbClr val="FF0000"/>
                </a:solidFill>
              </a:rPr>
              <a:t> Plaintext </a:t>
            </a:r>
            <a:r>
              <a:rPr lang="en-US">
                <a:solidFill>
                  <a:srgbClr val="FF0000"/>
                </a:solidFill>
                <a:sym typeface="Symbol" charset="2"/>
              </a:rPr>
              <a:t> Key = Ciphertext</a:t>
            </a:r>
            <a:endParaRPr lang="en-US">
              <a:sym typeface="Symbol" charset="2"/>
            </a:endParaRPr>
          </a:p>
        </p:txBody>
      </p:sp>
      <p:sp>
        <p:nvSpPr>
          <p:cNvPr id="30779" name="Line 317"/>
          <p:cNvSpPr>
            <a:spLocks noChangeShapeType="1"/>
          </p:cNvSpPr>
          <p:nvPr/>
        </p:nvSpPr>
        <p:spPr bwMode="auto">
          <a:xfrm>
            <a:off x="2057400" y="471487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0780" name="Rectangle 319"/>
          <p:cNvSpPr>
            <a:spLocks noChangeArrowheads="1"/>
          </p:cNvSpPr>
          <p:nvPr/>
        </p:nvSpPr>
        <p:spPr bwMode="auto">
          <a:xfrm>
            <a:off x="504825" y="3740150"/>
            <a:ext cx="15525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
        <p:nvSpPr>
          <p:cNvPr id="30781" name="Rectangle 320"/>
          <p:cNvSpPr>
            <a:spLocks noChangeArrowheads="1"/>
          </p:cNvSpPr>
          <p:nvPr/>
        </p:nvSpPr>
        <p:spPr bwMode="auto">
          <a:xfrm>
            <a:off x="1219200" y="4213225"/>
            <a:ext cx="787400" cy="517525"/>
          </a:xfrm>
          <a:prstGeom prst="rect">
            <a:avLst/>
          </a:prstGeom>
          <a:noFill/>
          <a:ln w="9525">
            <a:noFill/>
            <a:miter lim="800000"/>
            <a:headEnd/>
            <a:tailEnd/>
          </a:ln>
        </p:spPr>
        <p:txBody>
          <a:bodyPr wrap="none">
            <a:prstTxWarp prst="textNoShape">
              <a:avLst/>
            </a:prstTxWarp>
            <a:spAutoFit/>
          </a:bodyPr>
          <a:lstStyle/>
          <a:p>
            <a:r>
              <a:rPr lang="en-US"/>
              <a:t>Key:</a:t>
            </a:r>
          </a:p>
        </p:txBody>
      </p:sp>
      <p:sp>
        <p:nvSpPr>
          <p:cNvPr id="30782" name="Rectangle 321"/>
          <p:cNvSpPr>
            <a:spLocks noChangeArrowheads="1"/>
          </p:cNvSpPr>
          <p:nvPr/>
        </p:nvSpPr>
        <p:spPr bwMode="auto">
          <a:xfrm>
            <a:off x="228600" y="4730750"/>
            <a:ext cx="1830388"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Tree>
    <p:extLst>
      <p:ext uri="{BB962C8B-B14F-4D97-AF65-F5344CB8AC3E}">
        <p14:creationId xmlns:p14="http://schemas.microsoft.com/office/powerpoint/2010/main" val="19768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normAutofit fontScale="90000"/>
          </a:bodyPr>
          <a:lstStyle/>
          <a:p>
            <a:pPr eaLnBrk="1" hangingPunct="1"/>
            <a:r>
              <a:rPr lang="en-US" dirty="0" smtClean="0"/>
              <a:t>Attack 1: </a:t>
            </a:r>
            <a:r>
              <a:rPr lang="en-US" b="1" dirty="0" smtClean="0"/>
              <a:t>two time </a:t>
            </a:r>
            <a:r>
              <a:rPr lang="en-US" dirty="0" smtClean="0"/>
              <a:t>pad is insecure !!</a:t>
            </a:r>
          </a:p>
        </p:txBody>
      </p:sp>
      <p:sp>
        <p:nvSpPr>
          <p:cNvPr id="35843" name="Rectangle 3"/>
          <p:cNvSpPr>
            <a:spLocks noGrp="1" noChangeArrowheads="1"/>
          </p:cNvSpPr>
          <p:nvPr>
            <p:ph type="body" idx="1"/>
          </p:nvPr>
        </p:nvSpPr>
        <p:spPr>
          <a:xfrm>
            <a:off x="381000" y="1295400"/>
            <a:ext cx="8534400" cy="5562600"/>
          </a:xfrm>
        </p:spPr>
        <p:txBody>
          <a:bodyPr>
            <a:noAutofit/>
          </a:bodyPr>
          <a:lstStyle/>
          <a:p>
            <a:r>
              <a:rPr lang="en-US" dirty="0" smtClean="0"/>
              <a:t>Never use stream cipher key more than once !!</a:t>
            </a:r>
          </a:p>
          <a:p>
            <a:pPr lvl="1">
              <a:lnSpc>
                <a:spcPct val="140000"/>
              </a:lnSpc>
            </a:pPr>
            <a:r>
              <a:rPr lang="en-US" b="0" dirty="0" smtClean="0"/>
              <a:t>C</a:t>
            </a:r>
            <a:r>
              <a:rPr lang="en-US" b="0" baseline="-25000" dirty="0" smtClean="0"/>
              <a:t>1</a:t>
            </a:r>
            <a:r>
              <a:rPr lang="en-US" b="0" dirty="0" smtClean="0"/>
              <a:t>  </a:t>
            </a:r>
            <a:r>
              <a:rPr lang="en-US" b="0" dirty="0" smtClean="0">
                <a:sym typeface="Symbol" pitchFamily="18" charset="2"/>
              </a:rPr>
              <a:t>  m</a:t>
            </a:r>
            <a:r>
              <a:rPr lang="en-US" b="0" baseline="-25000" dirty="0" smtClean="0">
                <a:sym typeface="Symbol" pitchFamily="18" charset="2"/>
              </a:rPr>
              <a:t>1</a:t>
            </a:r>
            <a:r>
              <a:rPr lang="en-US" b="0" dirty="0" smtClean="0">
                <a:sym typeface="Symbol" pitchFamily="18" charset="2"/>
              </a:rPr>
              <a:t>    PRG(k)</a:t>
            </a:r>
          </a:p>
          <a:p>
            <a:pPr lvl="1">
              <a:lnSpc>
                <a:spcPct val="140000"/>
              </a:lnSpc>
            </a:pPr>
            <a:r>
              <a:rPr lang="en-US" dirty="0" smtClean="0"/>
              <a:t>C</a:t>
            </a:r>
            <a:r>
              <a:rPr lang="en-US" baseline="-25000" dirty="0" smtClean="0"/>
              <a:t>2</a:t>
            </a:r>
            <a:r>
              <a:rPr lang="en-US" dirty="0" smtClean="0"/>
              <a:t>  </a:t>
            </a:r>
            <a:r>
              <a:rPr lang="en-US" dirty="0" smtClean="0">
                <a:sym typeface="Symbol" pitchFamily="18" charset="2"/>
              </a:rPr>
              <a:t>  m</a:t>
            </a:r>
            <a:r>
              <a:rPr lang="en-US" baseline="-25000" dirty="0" smtClean="0">
                <a:sym typeface="Symbol" pitchFamily="18" charset="2"/>
              </a:rPr>
              <a:t>2</a:t>
            </a:r>
            <a:r>
              <a:rPr lang="en-US" dirty="0" smtClean="0">
                <a:sym typeface="Symbol" pitchFamily="18" charset="2"/>
              </a:rPr>
              <a:t>    PRG(k)</a:t>
            </a:r>
          </a:p>
          <a:p>
            <a:pPr>
              <a:lnSpc>
                <a:spcPct val="140000"/>
              </a:lnSpc>
              <a:spcBef>
                <a:spcPct val="80000"/>
              </a:spcBef>
            </a:pPr>
            <a:r>
              <a:rPr lang="en-US" dirty="0" smtClean="0">
                <a:sym typeface="Symbol" pitchFamily="18" charset="2"/>
              </a:rPr>
              <a:t>Eavesdropper does:</a:t>
            </a:r>
          </a:p>
          <a:p>
            <a:pPr lvl="1">
              <a:lnSpc>
                <a:spcPct val="120000"/>
              </a:lnSpc>
            </a:pPr>
            <a:r>
              <a:rPr lang="en-US" dirty="0" smtClean="0">
                <a:sym typeface="Symbol" pitchFamily="18" charset="2"/>
              </a:rPr>
              <a:t>C</a:t>
            </a:r>
            <a:r>
              <a:rPr lang="en-US" baseline="-25000" dirty="0" smtClean="0">
                <a:sym typeface="Symbol" pitchFamily="18" charset="2"/>
              </a:rPr>
              <a:t>1 </a:t>
            </a:r>
            <a:r>
              <a:rPr lang="en-US" dirty="0" smtClean="0">
                <a:sym typeface="Symbol" pitchFamily="18" charset="2"/>
              </a:rPr>
              <a:t>   C</a:t>
            </a:r>
            <a:r>
              <a:rPr lang="en-US" baseline="-25000" dirty="0" smtClean="0">
                <a:sym typeface="Symbol" pitchFamily="18" charset="2"/>
              </a:rPr>
              <a:t>2       </a:t>
            </a:r>
            <a:r>
              <a:rPr lang="en-US" b="1" dirty="0" smtClean="0">
                <a:sym typeface="Symbol" pitchFamily="18" charset="2"/>
              </a:rPr>
              <a:t></a:t>
            </a:r>
            <a:r>
              <a:rPr lang="en-US" dirty="0" smtClean="0">
                <a:sym typeface="Symbol" pitchFamily="18" charset="2"/>
              </a:rPr>
              <a:t>        m</a:t>
            </a:r>
            <a:r>
              <a:rPr lang="en-US" baseline="-25000" dirty="0" smtClean="0">
                <a:sym typeface="Symbol" pitchFamily="18" charset="2"/>
              </a:rPr>
              <a:t>1</a:t>
            </a:r>
            <a:r>
              <a:rPr lang="en-US" dirty="0" smtClean="0">
                <a:sym typeface="Symbol" pitchFamily="18" charset="2"/>
              </a:rPr>
              <a:t>   m</a:t>
            </a:r>
            <a:r>
              <a:rPr lang="en-US" baseline="-25000" dirty="0" smtClean="0">
                <a:sym typeface="Symbol" pitchFamily="18" charset="2"/>
              </a:rPr>
              <a:t>2 </a:t>
            </a:r>
          </a:p>
          <a:p>
            <a:pPr lvl="1">
              <a:lnSpc>
                <a:spcPct val="120000"/>
              </a:lnSpc>
            </a:pPr>
            <a:r>
              <a:rPr lang="en-US" dirty="0" smtClean="0">
                <a:sym typeface="Symbol" pitchFamily="18" charset="2"/>
              </a:rPr>
              <a:t>Enough redundancy in English and ASCII encoding that:</a:t>
            </a:r>
          </a:p>
          <a:p>
            <a:pPr lvl="1">
              <a:lnSpc>
                <a:spcPct val="80000"/>
              </a:lnSpc>
            </a:pPr>
            <a:r>
              <a:rPr lang="en-US" dirty="0" smtClean="0">
                <a:sym typeface="Symbol" pitchFamily="18" charset="2"/>
              </a:rPr>
              <a:t>m</a:t>
            </a:r>
            <a:r>
              <a:rPr lang="en-US" baseline="-25000" dirty="0" smtClean="0">
                <a:sym typeface="Symbol" pitchFamily="18" charset="2"/>
              </a:rPr>
              <a:t>1</a:t>
            </a:r>
            <a:r>
              <a:rPr lang="en-US" dirty="0" smtClean="0">
                <a:sym typeface="Symbol" pitchFamily="18" charset="2"/>
              </a:rPr>
              <a:t>   m</a:t>
            </a:r>
            <a:r>
              <a:rPr lang="en-US" baseline="-25000" dirty="0" smtClean="0">
                <a:sym typeface="Symbol" pitchFamily="18" charset="2"/>
              </a:rPr>
              <a:t>2       </a:t>
            </a:r>
            <a:r>
              <a:rPr lang="en-US" b="1" dirty="0" smtClean="0">
                <a:sym typeface="Symbol" pitchFamily="18" charset="2"/>
              </a:rPr>
              <a:t></a:t>
            </a:r>
            <a:r>
              <a:rPr lang="en-US" dirty="0" smtClean="0">
                <a:sym typeface="Symbol" pitchFamily="18" charset="2"/>
              </a:rPr>
              <a:t>      m</a:t>
            </a:r>
            <a:r>
              <a:rPr lang="en-US" baseline="-25000" dirty="0" smtClean="0">
                <a:sym typeface="Symbol" pitchFamily="18" charset="2"/>
              </a:rPr>
              <a:t>1</a:t>
            </a:r>
            <a:r>
              <a:rPr lang="en-US" dirty="0" smtClean="0">
                <a:sym typeface="Symbol" pitchFamily="18" charset="2"/>
              </a:rPr>
              <a:t> ,  m</a:t>
            </a:r>
            <a:r>
              <a:rPr lang="en-US" baseline="-25000" dirty="0" smtClean="0">
                <a:sym typeface="Symbol" pitchFamily="18" charset="2"/>
              </a:rPr>
              <a:t>2</a:t>
            </a:r>
            <a:endParaRPr lang="en-US" dirty="0" smtClean="0">
              <a:sym typeface="Symbol" pitchFamily="18" charset="2"/>
            </a:endParaRPr>
          </a:p>
        </p:txBody>
      </p:sp>
    </p:spTree>
    <p:extLst>
      <p:ext uri="{BB962C8B-B14F-4D97-AF65-F5344CB8AC3E}">
        <p14:creationId xmlns:p14="http://schemas.microsoft.com/office/powerpoint/2010/main" val="18452379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84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Crib Dragging</a:t>
            </a:r>
            <a:endParaRPr lang="en-US" dirty="0"/>
          </a:p>
        </p:txBody>
      </p:sp>
      <p:sp>
        <p:nvSpPr>
          <p:cNvPr id="3" name="Content Placeholder 2"/>
          <p:cNvSpPr>
            <a:spLocks noGrp="1"/>
          </p:cNvSpPr>
          <p:nvPr>
            <p:ph idx="1"/>
          </p:nvPr>
        </p:nvSpPr>
        <p:spPr/>
        <p:txBody>
          <a:bodyPr/>
          <a:lstStyle/>
          <a:p>
            <a:r>
              <a:rPr lang="en-US" dirty="0" smtClean="0"/>
              <a:t>Works if the plaintext is in natural language</a:t>
            </a:r>
          </a:p>
          <a:p>
            <a:pPr marL="514350" indent="-514350">
              <a:buFont typeface="+mj-lt"/>
              <a:buAutoNum type="arabicPeriod"/>
            </a:pPr>
            <a:r>
              <a:rPr lang="en-US" dirty="0" smtClean="0"/>
              <a:t>Guess a part of plaintext and position in m1</a:t>
            </a:r>
          </a:p>
          <a:p>
            <a:pPr marL="514350" indent="-514350">
              <a:buFont typeface="+mj-lt"/>
              <a:buAutoNum type="arabicPeriod"/>
            </a:pPr>
            <a:r>
              <a:rPr lang="en-US" dirty="0" smtClean="0"/>
              <a:t>Recover the other plaintext in m2</a:t>
            </a:r>
          </a:p>
          <a:p>
            <a:pPr marL="514350" indent="-514350">
              <a:buFont typeface="+mj-lt"/>
              <a:buAutoNum type="arabicPeriod"/>
            </a:pPr>
            <a:r>
              <a:rPr lang="en-US" dirty="0" smtClean="0"/>
              <a:t>expand the recovered plaintext in m2</a:t>
            </a:r>
          </a:p>
          <a:p>
            <a:pPr marL="514350" indent="-514350">
              <a:buFont typeface="+mj-lt"/>
              <a:buAutoNum type="arabicPeriod"/>
            </a:pPr>
            <a:r>
              <a:rPr lang="en-US" dirty="0" smtClean="0"/>
              <a:t>Recover a part of m1 using expanded part of m2</a:t>
            </a:r>
          </a:p>
        </p:txBody>
      </p:sp>
    </p:spTree>
    <p:extLst>
      <p:ext uri="{BB962C8B-B14F-4D97-AF65-F5344CB8AC3E}">
        <p14:creationId xmlns:p14="http://schemas.microsoft.com/office/powerpoint/2010/main" val="2977550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world examples</a:t>
            </a:r>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802.11b WEP:</a:t>
            </a:r>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dirty="0" smtClean="0"/>
          </a:p>
          <a:p>
            <a:pPr marL="0" indent="0">
              <a:buNone/>
            </a:pPr>
            <a:r>
              <a:rPr lang="en-US" dirty="0" smtClean="0"/>
              <a:t>Length of IV:     24 bits</a:t>
            </a:r>
          </a:p>
          <a:p>
            <a:r>
              <a:rPr lang="en-US" dirty="0" smtClean="0"/>
              <a:t>Repeated IV after 2</a:t>
            </a:r>
            <a:r>
              <a:rPr lang="en-US" baseline="30000" dirty="0" smtClean="0"/>
              <a:t>24</a:t>
            </a:r>
            <a:r>
              <a:rPr lang="en-US" dirty="0" smtClean="0"/>
              <a:t> ≈ 16M frames</a:t>
            </a:r>
          </a:p>
          <a:p>
            <a:r>
              <a:rPr lang="en-US" dirty="0" smtClean="0"/>
              <a:t>On some 802.11 cards:   IV resets to 0 after power cycle</a:t>
            </a:r>
          </a:p>
        </p:txBody>
      </p:sp>
      <p:pic>
        <p:nvPicPr>
          <p:cNvPr id="5" name="Picture 4"/>
          <p:cNvPicPr>
            <a:picLocks noChangeAspect="1"/>
          </p:cNvPicPr>
          <p:nvPr/>
        </p:nvPicPr>
        <p:blipFill>
          <a:blip r:embed="rId2"/>
          <a:stretch>
            <a:fillRect/>
          </a:stretch>
        </p:blipFill>
        <p:spPr>
          <a:xfrm flipH="1">
            <a:off x="914401" y="2514600"/>
            <a:ext cx="1076739" cy="1320800"/>
          </a:xfrm>
          <a:prstGeom prst="rect">
            <a:avLst/>
          </a:prstGeom>
        </p:spPr>
      </p:pic>
      <p:sp>
        <p:nvSpPr>
          <p:cNvPr id="6" name="TextBox 5"/>
          <p:cNvSpPr txBox="1"/>
          <p:nvPr/>
        </p:nvSpPr>
        <p:spPr>
          <a:xfrm>
            <a:off x="762000" y="2616201"/>
            <a:ext cx="325730" cy="461665"/>
          </a:xfrm>
          <a:prstGeom prst="rect">
            <a:avLst/>
          </a:prstGeom>
          <a:noFill/>
        </p:spPr>
        <p:txBody>
          <a:bodyPr wrap="none" rtlCol="0">
            <a:spAutoFit/>
          </a:bodyPr>
          <a:lstStyle/>
          <a:p>
            <a:r>
              <a:rPr lang="en-US" sz="2400" dirty="0"/>
              <a:t>k</a:t>
            </a:r>
          </a:p>
        </p:txBody>
      </p:sp>
      <p:sp>
        <p:nvSpPr>
          <p:cNvPr id="7" name="TextBox 6"/>
          <p:cNvSpPr txBox="1"/>
          <p:nvPr/>
        </p:nvSpPr>
        <p:spPr>
          <a:xfrm>
            <a:off x="8437270" y="2711848"/>
            <a:ext cx="325730" cy="461665"/>
          </a:xfrm>
          <a:prstGeom prst="rect">
            <a:avLst/>
          </a:prstGeom>
          <a:noFill/>
        </p:spPr>
        <p:txBody>
          <a:bodyPr wrap="none" rtlCol="0">
            <a:spAutoFit/>
          </a:bodyPr>
          <a:lstStyle/>
          <a:p>
            <a:r>
              <a:rPr lang="en-US" sz="2400" dirty="0"/>
              <a:t>k</a:t>
            </a:r>
          </a:p>
        </p:txBody>
      </p:sp>
      <p:pic>
        <p:nvPicPr>
          <p:cNvPr id="8" name="Picture 7"/>
          <p:cNvPicPr>
            <a:picLocks noChangeAspect="1"/>
          </p:cNvPicPr>
          <p:nvPr/>
        </p:nvPicPr>
        <p:blipFill>
          <a:blip r:embed="rId3"/>
          <a:stretch>
            <a:fillRect/>
          </a:stretch>
        </p:blipFill>
        <p:spPr>
          <a:xfrm>
            <a:off x="7467600" y="2604685"/>
            <a:ext cx="1041400" cy="1027515"/>
          </a:xfrm>
          <a:prstGeom prst="rect">
            <a:avLst/>
          </a:prstGeom>
        </p:spPr>
      </p:pic>
      <p:cxnSp>
        <p:nvCxnSpPr>
          <p:cNvPr id="10" name="Straight Arrow Connector 9"/>
          <p:cNvCxnSpPr/>
          <p:nvPr/>
        </p:nvCxnSpPr>
        <p:spPr>
          <a:xfrm>
            <a:off x="2286000" y="3327400"/>
            <a:ext cx="4876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3124200" y="2108200"/>
            <a:ext cx="2209800" cy="406400"/>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a:t>
            </a:r>
            <a:endParaRPr lang="en-US" dirty="0"/>
          </a:p>
        </p:txBody>
      </p:sp>
      <p:sp>
        <p:nvSpPr>
          <p:cNvPr id="12" name="Rectangle 11"/>
          <p:cNvSpPr/>
          <p:nvPr/>
        </p:nvSpPr>
        <p:spPr>
          <a:xfrm>
            <a:off x="5410200" y="2108200"/>
            <a:ext cx="9144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CRC(m)</a:t>
            </a:r>
            <a:endParaRPr lang="en-US" dirty="0"/>
          </a:p>
        </p:txBody>
      </p:sp>
      <p:sp>
        <p:nvSpPr>
          <p:cNvPr id="13" name="Rectangle 12"/>
          <p:cNvSpPr/>
          <p:nvPr/>
        </p:nvSpPr>
        <p:spPr>
          <a:xfrm>
            <a:off x="3124200" y="27178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PRG(  IV  </a:t>
            </a:r>
            <a:r>
              <a:rPr lang="en-US" dirty="0" err="1" smtClean="0"/>
              <a:t>ll</a:t>
            </a:r>
            <a:r>
              <a:rPr lang="en-US" dirty="0" smtClean="0"/>
              <a:t>  k ) </a:t>
            </a:r>
            <a:endParaRPr lang="en-US" dirty="0"/>
          </a:p>
        </p:txBody>
      </p:sp>
      <p:sp>
        <p:nvSpPr>
          <p:cNvPr id="14" name="Rectangle 13"/>
          <p:cNvSpPr/>
          <p:nvPr/>
        </p:nvSpPr>
        <p:spPr>
          <a:xfrm>
            <a:off x="3124200" y="35306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t>ciphetext</a:t>
            </a:r>
            <a:endParaRPr lang="en-US" dirty="0"/>
          </a:p>
        </p:txBody>
      </p:sp>
      <p:sp>
        <p:nvSpPr>
          <p:cNvPr id="15" name="Rectangle 14"/>
          <p:cNvSpPr/>
          <p:nvPr/>
        </p:nvSpPr>
        <p:spPr>
          <a:xfrm>
            <a:off x="2590800" y="3530600"/>
            <a:ext cx="4572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IV</a:t>
            </a:r>
            <a:endParaRPr lang="en-US" dirty="0"/>
          </a:p>
        </p:txBody>
      </p:sp>
    </p:spTree>
    <p:extLst>
      <p:ext uri="{BB962C8B-B14F-4D97-AF65-F5344CB8AC3E}">
        <p14:creationId xmlns:p14="http://schemas.microsoft.com/office/powerpoint/2010/main" val="4834286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Avoid related keys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802.11b WEP:</a:t>
            </a:r>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dirty="0" smtClean="0"/>
          </a:p>
          <a:p>
            <a:pPr marL="0" indent="0">
              <a:buNone/>
            </a:pPr>
            <a:r>
              <a:rPr lang="en-US" dirty="0" smtClean="0"/>
              <a:t>key for frame #1:     (1 </a:t>
            </a:r>
            <a:r>
              <a:rPr lang="en-US" dirty="0" err="1" smtClean="0"/>
              <a:t>ll</a:t>
            </a:r>
            <a:r>
              <a:rPr lang="en-US" dirty="0" smtClean="0"/>
              <a:t> k)</a:t>
            </a:r>
          </a:p>
          <a:p>
            <a:pPr marL="0" indent="0">
              <a:buNone/>
            </a:pPr>
            <a:r>
              <a:rPr lang="en-US" dirty="0"/>
              <a:t>key for </a:t>
            </a:r>
            <a:r>
              <a:rPr lang="en-US" dirty="0" smtClean="0"/>
              <a:t>frame #2:     (2 </a:t>
            </a:r>
            <a:r>
              <a:rPr lang="en-US" dirty="0" err="1"/>
              <a:t>ll</a:t>
            </a:r>
            <a:r>
              <a:rPr lang="en-US" dirty="0"/>
              <a:t> k)</a:t>
            </a:r>
          </a:p>
          <a:p>
            <a:pPr marL="0" indent="0">
              <a:buNone/>
            </a:pPr>
            <a:endParaRPr lang="en-US" dirty="0"/>
          </a:p>
        </p:txBody>
      </p:sp>
      <p:pic>
        <p:nvPicPr>
          <p:cNvPr id="5" name="Picture 4"/>
          <p:cNvPicPr>
            <a:picLocks noChangeAspect="1"/>
          </p:cNvPicPr>
          <p:nvPr/>
        </p:nvPicPr>
        <p:blipFill>
          <a:blip r:embed="rId2"/>
          <a:stretch>
            <a:fillRect/>
          </a:stretch>
        </p:blipFill>
        <p:spPr>
          <a:xfrm flipH="1">
            <a:off x="914401" y="2514600"/>
            <a:ext cx="1076739" cy="1320800"/>
          </a:xfrm>
          <a:prstGeom prst="rect">
            <a:avLst/>
          </a:prstGeom>
        </p:spPr>
      </p:pic>
      <p:sp>
        <p:nvSpPr>
          <p:cNvPr id="6" name="TextBox 5"/>
          <p:cNvSpPr txBox="1"/>
          <p:nvPr/>
        </p:nvSpPr>
        <p:spPr>
          <a:xfrm>
            <a:off x="762000" y="2616201"/>
            <a:ext cx="325730" cy="461665"/>
          </a:xfrm>
          <a:prstGeom prst="rect">
            <a:avLst/>
          </a:prstGeom>
          <a:noFill/>
        </p:spPr>
        <p:txBody>
          <a:bodyPr wrap="none" rtlCol="0">
            <a:spAutoFit/>
          </a:bodyPr>
          <a:lstStyle/>
          <a:p>
            <a:r>
              <a:rPr lang="en-US" sz="2400" dirty="0"/>
              <a:t>k</a:t>
            </a:r>
          </a:p>
        </p:txBody>
      </p:sp>
      <p:sp>
        <p:nvSpPr>
          <p:cNvPr id="7" name="TextBox 6"/>
          <p:cNvSpPr txBox="1"/>
          <p:nvPr/>
        </p:nvSpPr>
        <p:spPr>
          <a:xfrm>
            <a:off x="8437270" y="2711848"/>
            <a:ext cx="325730" cy="461665"/>
          </a:xfrm>
          <a:prstGeom prst="rect">
            <a:avLst/>
          </a:prstGeom>
          <a:noFill/>
        </p:spPr>
        <p:txBody>
          <a:bodyPr wrap="none" rtlCol="0">
            <a:spAutoFit/>
          </a:bodyPr>
          <a:lstStyle/>
          <a:p>
            <a:r>
              <a:rPr lang="en-US" sz="2400" dirty="0"/>
              <a:t>k</a:t>
            </a:r>
          </a:p>
        </p:txBody>
      </p:sp>
      <p:pic>
        <p:nvPicPr>
          <p:cNvPr id="8" name="Picture 7"/>
          <p:cNvPicPr>
            <a:picLocks noChangeAspect="1"/>
          </p:cNvPicPr>
          <p:nvPr/>
        </p:nvPicPr>
        <p:blipFill>
          <a:blip r:embed="rId3"/>
          <a:stretch>
            <a:fillRect/>
          </a:stretch>
        </p:blipFill>
        <p:spPr>
          <a:xfrm>
            <a:off x="7467600" y="2604685"/>
            <a:ext cx="1041400" cy="1027515"/>
          </a:xfrm>
          <a:prstGeom prst="rect">
            <a:avLst/>
          </a:prstGeom>
        </p:spPr>
      </p:pic>
      <p:cxnSp>
        <p:nvCxnSpPr>
          <p:cNvPr id="10" name="Straight Arrow Connector 9"/>
          <p:cNvCxnSpPr/>
          <p:nvPr/>
        </p:nvCxnSpPr>
        <p:spPr>
          <a:xfrm>
            <a:off x="2286000" y="3327400"/>
            <a:ext cx="4876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3124200" y="2108200"/>
            <a:ext cx="2209800" cy="406400"/>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a:t>
            </a:r>
            <a:endParaRPr lang="en-US" dirty="0"/>
          </a:p>
        </p:txBody>
      </p:sp>
      <p:sp>
        <p:nvSpPr>
          <p:cNvPr id="12" name="Rectangle 11"/>
          <p:cNvSpPr/>
          <p:nvPr/>
        </p:nvSpPr>
        <p:spPr>
          <a:xfrm>
            <a:off x="5410200" y="2108200"/>
            <a:ext cx="9144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CRC(m)</a:t>
            </a:r>
            <a:endParaRPr lang="en-US" dirty="0"/>
          </a:p>
        </p:txBody>
      </p:sp>
      <p:sp>
        <p:nvSpPr>
          <p:cNvPr id="13" name="Rectangle 12"/>
          <p:cNvSpPr/>
          <p:nvPr/>
        </p:nvSpPr>
        <p:spPr>
          <a:xfrm>
            <a:off x="3124200" y="27178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PRG(  IV  </a:t>
            </a:r>
            <a:r>
              <a:rPr lang="en-US" dirty="0" err="1" smtClean="0"/>
              <a:t>ll</a:t>
            </a:r>
            <a:r>
              <a:rPr lang="en-US" dirty="0" smtClean="0"/>
              <a:t>  k ) </a:t>
            </a:r>
            <a:endParaRPr lang="en-US" dirty="0"/>
          </a:p>
        </p:txBody>
      </p:sp>
      <p:sp>
        <p:nvSpPr>
          <p:cNvPr id="14" name="Rectangle 13"/>
          <p:cNvSpPr/>
          <p:nvPr/>
        </p:nvSpPr>
        <p:spPr>
          <a:xfrm>
            <a:off x="3124200" y="35306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t>ciphetext</a:t>
            </a:r>
            <a:endParaRPr lang="en-US" dirty="0"/>
          </a:p>
        </p:txBody>
      </p:sp>
      <p:sp>
        <p:nvSpPr>
          <p:cNvPr id="15" name="Rectangle 14"/>
          <p:cNvSpPr/>
          <p:nvPr/>
        </p:nvSpPr>
        <p:spPr>
          <a:xfrm>
            <a:off x="2590800" y="3530600"/>
            <a:ext cx="4572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IV</a:t>
            </a:r>
            <a:endParaRPr lang="en-US" dirty="0"/>
          </a:p>
        </p:txBody>
      </p:sp>
      <p:sp>
        <p:nvSpPr>
          <p:cNvPr id="18" name="TextBox 17"/>
          <p:cNvSpPr txBox="1"/>
          <p:nvPr/>
        </p:nvSpPr>
        <p:spPr>
          <a:xfrm>
            <a:off x="1600200" y="5867401"/>
            <a:ext cx="415498" cy="646331"/>
          </a:xfrm>
          <a:prstGeom prst="rect">
            <a:avLst/>
          </a:prstGeom>
          <a:noFill/>
        </p:spPr>
        <p:txBody>
          <a:bodyPr wrap="none" rtlCol="0">
            <a:spAutoFit/>
          </a:bodyPr>
          <a:lstStyle/>
          <a:p>
            <a:r>
              <a:rPr lang="en-US" sz="3600" b="1" dirty="0" smtClean="0"/>
              <a:t>⋮</a:t>
            </a:r>
            <a:endParaRPr lang="en-US" sz="3600" b="1" dirty="0"/>
          </a:p>
        </p:txBody>
      </p:sp>
    </p:spTree>
    <p:extLst>
      <p:ext uri="{BB962C8B-B14F-4D97-AF65-F5344CB8AC3E}">
        <p14:creationId xmlns:p14="http://schemas.microsoft.com/office/powerpoint/2010/main" val="48470738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Attack 2:   no integrity   </a:t>
            </a:r>
            <a:r>
              <a:rPr lang="en-US" sz="3200" dirty="0" smtClean="0"/>
              <a:t>(OTP is malleable)</a:t>
            </a:r>
            <a:endParaRPr lang="en-US" sz="3200" dirty="0"/>
          </a:p>
        </p:txBody>
      </p:sp>
      <p:sp>
        <p:nvSpPr>
          <p:cNvPr id="3" name="Content Placeholder 2"/>
          <p:cNvSpPr>
            <a:spLocks noGrp="1"/>
          </p:cNvSpPr>
          <p:nvPr>
            <p:ph idx="1"/>
          </p:nvPr>
        </p:nvSpPr>
        <p:spPr>
          <a:xfrm>
            <a:off x="457200" y="5359400"/>
            <a:ext cx="8229600" cy="1320800"/>
          </a:xfrm>
        </p:spPr>
        <p:txBody>
          <a:bodyPr/>
          <a:lstStyle/>
          <a:p>
            <a:pPr marL="0" indent="0">
              <a:buNone/>
            </a:pPr>
            <a:r>
              <a:rPr lang="en-US" dirty="0" smtClean="0"/>
              <a:t>Modifications to </a:t>
            </a:r>
            <a:r>
              <a:rPr lang="en-US" dirty="0" err="1" smtClean="0"/>
              <a:t>ciphertext</a:t>
            </a:r>
            <a:r>
              <a:rPr lang="en-US" dirty="0" smtClean="0"/>
              <a:t> are undetected and </a:t>
            </a:r>
            <a:br>
              <a:rPr lang="en-US" dirty="0" smtClean="0"/>
            </a:br>
            <a:r>
              <a:rPr lang="en-US" dirty="0" smtClean="0"/>
              <a:t>have </a:t>
            </a:r>
            <a:r>
              <a:rPr lang="en-US" b="1" u="sng" dirty="0" smtClean="0"/>
              <a:t>predictable</a:t>
            </a:r>
            <a:r>
              <a:rPr lang="en-US" dirty="0" smtClean="0"/>
              <a:t> impact on plaintext</a:t>
            </a:r>
            <a:endParaRPr lang="en-US" dirty="0"/>
          </a:p>
        </p:txBody>
      </p:sp>
      <p:sp>
        <p:nvSpPr>
          <p:cNvPr id="5" name="Rectangle 4"/>
          <p:cNvSpPr/>
          <p:nvPr/>
        </p:nvSpPr>
        <p:spPr>
          <a:xfrm>
            <a:off x="381000" y="21082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FF0000"/>
                </a:solidFill>
                <a:latin typeface="Courier New"/>
                <a:cs typeface="Courier New"/>
              </a:rPr>
              <a:t>m</a:t>
            </a:r>
            <a:endParaRPr lang="en-US" sz="2800" b="1" dirty="0">
              <a:solidFill>
                <a:srgbClr val="FF0000"/>
              </a:solidFill>
              <a:latin typeface="Courier New"/>
              <a:cs typeface="Courier New"/>
            </a:endParaRPr>
          </a:p>
        </p:txBody>
      </p:sp>
      <p:cxnSp>
        <p:nvCxnSpPr>
          <p:cNvPr id="7" name="Straight Arrow Connector 6"/>
          <p:cNvCxnSpPr/>
          <p:nvPr/>
        </p:nvCxnSpPr>
        <p:spPr>
          <a:xfrm>
            <a:off x="2743200" y="2311400"/>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276601" y="1701801"/>
            <a:ext cx="1388421" cy="461665"/>
          </a:xfrm>
          <a:prstGeom prst="rect">
            <a:avLst/>
          </a:prstGeom>
          <a:noFill/>
        </p:spPr>
        <p:txBody>
          <a:bodyPr wrap="none" rtlCol="0">
            <a:spAutoFit/>
          </a:bodyPr>
          <a:lstStyle/>
          <a:p>
            <a:r>
              <a:rPr lang="en-US" sz="2400" dirty="0" err="1"/>
              <a:t>e</a:t>
            </a:r>
            <a:r>
              <a:rPr lang="en-US" sz="2400" dirty="0" err="1" smtClean="0"/>
              <a:t>nc</a:t>
            </a:r>
            <a:r>
              <a:rPr lang="en-US" sz="2400" dirty="0" smtClean="0"/>
              <a:t>  ( ⊕k )</a:t>
            </a:r>
            <a:endParaRPr lang="en-US" sz="2400" dirty="0"/>
          </a:p>
        </p:txBody>
      </p:sp>
      <p:sp>
        <p:nvSpPr>
          <p:cNvPr id="9" name="Rectangle 8"/>
          <p:cNvSpPr/>
          <p:nvPr/>
        </p:nvSpPr>
        <p:spPr>
          <a:xfrm>
            <a:off x="5638800" y="2006600"/>
            <a:ext cx="1828800" cy="508000"/>
          </a:xfrm>
          <a:prstGeom prst="rect">
            <a:avLst/>
          </a:prstGeom>
          <a:pattFill prst="lgCheck">
            <a:fgClr>
              <a:schemeClr val="bg1">
                <a:lumMod val="7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err="1">
                <a:solidFill>
                  <a:srgbClr val="FF0000"/>
                </a:solidFill>
                <a:latin typeface="Courier New"/>
                <a:cs typeface="Courier New"/>
              </a:rPr>
              <a:t>m</a:t>
            </a:r>
            <a:r>
              <a:rPr lang="en-US" sz="2400" b="1" dirty="0" err="1" smtClean="0">
                <a:solidFill>
                  <a:srgbClr val="FF0000"/>
                </a:solidFill>
                <a:latin typeface="Courier New"/>
                <a:cs typeface="Courier New"/>
              </a:rPr>
              <a:t>⊕</a:t>
            </a:r>
            <a:r>
              <a:rPr lang="en-US" sz="2800" b="1" dirty="0" err="1" smtClean="0">
                <a:solidFill>
                  <a:srgbClr val="FF0000"/>
                </a:solidFill>
                <a:latin typeface="Courier New"/>
                <a:cs typeface="Courier New"/>
              </a:rPr>
              <a:t>k</a:t>
            </a:r>
            <a:endParaRPr lang="en-US" sz="2800" b="1" dirty="0">
              <a:solidFill>
                <a:srgbClr val="FF0000"/>
              </a:solidFill>
              <a:latin typeface="Courier New"/>
              <a:cs typeface="Courier New"/>
            </a:endParaRPr>
          </a:p>
        </p:txBody>
      </p:sp>
      <p:cxnSp>
        <p:nvCxnSpPr>
          <p:cNvPr id="12" name="Straight Arrow Connector 11"/>
          <p:cNvCxnSpPr/>
          <p:nvPr/>
        </p:nvCxnSpPr>
        <p:spPr>
          <a:xfrm flipH="1">
            <a:off x="2819400" y="3829447"/>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flipH="1">
            <a:off x="3352801" y="3219847"/>
            <a:ext cx="1318841" cy="461665"/>
          </a:xfrm>
          <a:prstGeom prst="rect">
            <a:avLst/>
          </a:prstGeom>
          <a:noFill/>
        </p:spPr>
        <p:txBody>
          <a:bodyPr wrap="none" rtlCol="0">
            <a:spAutoFit/>
          </a:bodyPr>
          <a:lstStyle/>
          <a:p>
            <a:r>
              <a:rPr lang="en-US" sz="2400" dirty="0" err="1"/>
              <a:t>d</a:t>
            </a:r>
            <a:r>
              <a:rPr lang="en-US" sz="2400" dirty="0" err="1" smtClean="0"/>
              <a:t>ec</a:t>
            </a:r>
            <a:r>
              <a:rPr lang="en-US" sz="2400" dirty="0" smtClean="0"/>
              <a:t> ( ⊕k )</a:t>
            </a:r>
            <a:endParaRPr lang="en-US" sz="2400" dirty="0"/>
          </a:p>
        </p:txBody>
      </p:sp>
      <p:sp>
        <p:nvSpPr>
          <p:cNvPr id="14" name="Rectangle 13"/>
          <p:cNvSpPr/>
          <p:nvPr/>
        </p:nvSpPr>
        <p:spPr>
          <a:xfrm>
            <a:off x="381000" y="35306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err="1">
                <a:solidFill>
                  <a:srgbClr val="FF0000"/>
                </a:solidFill>
                <a:latin typeface="Courier New"/>
                <a:cs typeface="Courier New"/>
              </a:rPr>
              <a:t>m</a:t>
            </a:r>
            <a:r>
              <a:rPr lang="en-US" sz="2800" b="1" dirty="0" err="1" smtClean="0">
                <a:solidFill>
                  <a:srgbClr val="FF0000"/>
                </a:solidFill>
                <a:latin typeface="Courier New"/>
                <a:cs typeface="Courier New"/>
              </a:rPr>
              <a:t>⊕p</a:t>
            </a:r>
            <a:endParaRPr lang="en-US" sz="2800" b="1" dirty="0">
              <a:solidFill>
                <a:srgbClr val="FF0000"/>
              </a:solidFill>
              <a:latin typeface="Courier New"/>
              <a:cs typeface="Courier New"/>
            </a:endParaRPr>
          </a:p>
        </p:txBody>
      </p:sp>
      <p:grpSp>
        <p:nvGrpSpPr>
          <p:cNvPr id="19" name="Group 18"/>
          <p:cNvGrpSpPr/>
          <p:nvPr/>
        </p:nvGrpSpPr>
        <p:grpSpPr>
          <a:xfrm>
            <a:off x="5410200" y="2108200"/>
            <a:ext cx="2667000" cy="1930400"/>
            <a:chOff x="5410200" y="1581150"/>
            <a:chExt cx="2667000" cy="1447800"/>
          </a:xfrm>
        </p:grpSpPr>
        <p:sp>
          <p:nvSpPr>
            <p:cNvPr id="10" name="Rectangle 9"/>
            <p:cNvSpPr/>
            <p:nvPr/>
          </p:nvSpPr>
          <p:spPr>
            <a:xfrm>
              <a:off x="5638800" y="2038350"/>
              <a:ext cx="1828800" cy="381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FF0000"/>
                  </a:solidFill>
                </a:rPr>
                <a:t>p</a:t>
              </a:r>
              <a:endParaRPr lang="en-US" sz="2800" dirty="0">
                <a:solidFill>
                  <a:srgbClr val="FF0000"/>
                </a:solidFill>
              </a:endParaRPr>
            </a:p>
          </p:txBody>
        </p:sp>
        <p:sp>
          <p:nvSpPr>
            <p:cNvPr id="11" name="Rectangle 10"/>
            <p:cNvSpPr/>
            <p:nvPr/>
          </p:nvSpPr>
          <p:spPr>
            <a:xfrm>
              <a:off x="5638800" y="2647950"/>
              <a:ext cx="1828800" cy="381000"/>
            </a:xfrm>
            <a:prstGeom prst="rect">
              <a:avLst/>
            </a:prstGeom>
            <a:pattFill prst="lgCheck">
              <a:fgClr>
                <a:schemeClr val="bg1">
                  <a:lumMod val="6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rgbClr val="FF0000"/>
                  </a:solidFill>
                  <a:latin typeface="Courier New"/>
                  <a:cs typeface="Courier New"/>
                </a:rPr>
                <a:t>(</a:t>
              </a:r>
              <a:r>
                <a:rPr lang="en-US" sz="2400" b="1" dirty="0" err="1" smtClean="0">
                  <a:solidFill>
                    <a:srgbClr val="FF0000"/>
                  </a:solidFill>
                  <a:latin typeface="Courier New"/>
                  <a:cs typeface="Courier New"/>
                </a:rPr>
                <a:t>m</a:t>
              </a:r>
              <a:r>
                <a:rPr lang="en-US" sz="2400" b="1" dirty="0" err="1">
                  <a:solidFill>
                    <a:srgbClr val="FF0000"/>
                  </a:solidFill>
                  <a:latin typeface="Courier New"/>
                  <a:cs typeface="Courier New"/>
                </a:rPr>
                <a:t>⊕</a:t>
              </a:r>
              <a:r>
                <a:rPr lang="en-US" sz="2400" b="1" dirty="0" err="1" smtClean="0">
                  <a:solidFill>
                    <a:srgbClr val="FF0000"/>
                  </a:solidFill>
                  <a:latin typeface="Courier New"/>
                  <a:cs typeface="Courier New"/>
                </a:rPr>
                <a:t>k</a:t>
              </a:r>
              <a:r>
                <a:rPr lang="en-US" sz="2400" b="1" dirty="0">
                  <a:solidFill>
                    <a:srgbClr val="FF0000"/>
                  </a:solidFill>
                  <a:latin typeface="Courier New"/>
                  <a:cs typeface="Courier New"/>
                </a:rPr>
                <a:t>)</a:t>
              </a:r>
              <a:r>
                <a:rPr lang="en-US" sz="2400" b="1" dirty="0" smtClean="0">
                  <a:solidFill>
                    <a:srgbClr val="FF0000"/>
                  </a:solidFill>
                  <a:latin typeface="Courier New"/>
                  <a:cs typeface="Courier New"/>
                </a:rPr>
                <a:t>⊕p</a:t>
              </a:r>
              <a:endParaRPr lang="en-US" sz="2400" b="1" dirty="0">
                <a:solidFill>
                  <a:srgbClr val="FF0000"/>
                </a:solidFill>
                <a:latin typeface="Courier New"/>
                <a:cs typeface="Courier New"/>
              </a:endParaRPr>
            </a:p>
          </p:txBody>
        </p:sp>
        <p:sp>
          <p:nvSpPr>
            <p:cNvPr id="15" name="TextBox 14"/>
            <p:cNvSpPr txBox="1"/>
            <p:nvPr/>
          </p:nvSpPr>
          <p:spPr>
            <a:xfrm>
              <a:off x="7467600" y="1581150"/>
              <a:ext cx="441146" cy="530915"/>
            </a:xfrm>
            <a:prstGeom prst="rect">
              <a:avLst/>
            </a:prstGeom>
            <a:noFill/>
          </p:spPr>
          <p:txBody>
            <a:bodyPr wrap="none" rtlCol="0">
              <a:spAutoFit/>
            </a:bodyPr>
            <a:lstStyle/>
            <a:p>
              <a:r>
                <a:rPr lang="en-US" sz="4000" dirty="0"/>
                <a:t>⊕</a:t>
              </a:r>
            </a:p>
          </p:txBody>
        </p:sp>
        <p:cxnSp>
          <p:nvCxnSpPr>
            <p:cNvPr id="18" name="Straight Connector 17"/>
            <p:cNvCxnSpPr/>
            <p:nvPr/>
          </p:nvCxnSpPr>
          <p:spPr>
            <a:xfrm>
              <a:off x="5410200" y="2533650"/>
              <a:ext cx="2667000" cy="0"/>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7366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Attack 2:   no integrity   </a:t>
            </a:r>
            <a:r>
              <a:rPr lang="en-US" sz="3200" dirty="0" smtClean="0"/>
              <a:t>(OTP is malleable)</a:t>
            </a:r>
            <a:endParaRPr lang="en-US" sz="3200" dirty="0"/>
          </a:p>
        </p:txBody>
      </p:sp>
      <p:sp>
        <p:nvSpPr>
          <p:cNvPr id="3" name="Content Placeholder 2"/>
          <p:cNvSpPr>
            <a:spLocks noGrp="1"/>
          </p:cNvSpPr>
          <p:nvPr>
            <p:ph idx="1"/>
          </p:nvPr>
        </p:nvSpPr>
        <p:spPr>
          <a:xfrm>
            <a:off x="457200" y="5562600"/>
            <a:ext cx="8229600" cy="1320800"/>
          </a:xfrm>
        </p:spPr>
        <p:txBody>
          <a:bodyPr/>
          <a:lstStyle/>
          <a:p>
            <a:pPr marL="0" indent="0">
              <a:buNone/>
            </a:pPr>
            <a:r>
              <a:rPr lang="en-US" dirty="0" smtClean="0"/>
              <a:t>Modifications to </a:t>
            </a:r>
            <a:r>
              <a:rPr lang="en-US" dirty="0" err="1" smtClean="0"/>
              <a:t>ciphertext</a:t>
            </a:r>
            <a:r>
              <a:rPr lang="en-US" dirty="0" smtClean="0"/>
              <a:t> are undetected and </a:t>
            </a:r>
            <a:br>
              <a:rPr lang="en-US" dirty="0" smtClean="0"/>
            </a:br>
            <a:r>
              <a:rPr lang="en-US" dirty="0" smtClean="0"/>
              <a:t>have predictable impact on plaintext</a:t>
            </a:r>
            <a:endParaRPr lang="en-US" dirty="0"/>
          </a:p>
        </p:txBody>
      </p:sp>
      <p:sp>
        <p:nvSpPr>
          <p:cNvPr id="5" name="Rectangle 4"/>
          <p:cNvSpPr/>
          <p:nvPr/>
        </p:nvSpPr>
        <p:spPr>
          <a:xfrm>
            <a:off x="381000" y="20066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Bob</a:t>
            </a:r>
            <a:endParaRPr lang="en-US" b="1" dirty="0">
              <a:solidFill>
                <a:srgbClr val="FF0000"/>
              </a:solidFill>
              <a:latin typeface="Courier New"/>
              <a:cs typeface="Courier New"/>
            </a:endParaRPr>
          </a:p>
        </p:txBody>
      </p:sp>
      <p:cxnSp>
        <p:nvCxnSpPr>
          <p:cNvPr id="7" name="Straight Arrow Connector 6"/>
          <p:cNvCxnSpPr/>
          <p:nvPr/>
        </p:nvCxnSpPr>
        <p:spPr>
          <a:xfrm>
            <a:off x="2743200" y="2209800"/>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276601" y="1600201"/>
            <a:ext cx="1388421" cy="461665"/>
          </a:xfrm>
          <a:prstGeom prst="rect">
            <a:avLst/>
          </a:prstGeom>
          <a:noFill/>
        </p:spPr>
        <p:txBody>
          <a:bodyPr wrap="none" rtlCol="0">
            <a:spAutoFit/>
          </a:bodyPr>
          <a:lstStyle/>
          <a:p>
            <a:r>
              <a:rPr lang="en-US" sz="2400" dirty="0" err="1"/>
              <a:t>e</a:t>
            </a:r>
            <a:r>
              <a:rPr lang="en-US" sz="2400" dirty="0" err="1" smtClean="0"/>
              <a:t>nc</a:t>
            </a:r>
            <a:r>
              <a:rPr lang="en-US" sz="2400" dirty="0" smtClean="0"/>
              <a:t>  ( ⊕k )</a:t>
            </a:r>
            <a:endParaRPr lang="en-US" sz="2400" dirty="0"/>
          </a:p>
        </p:txBody>
      </p:sp>
      <p:sp>
        <p:nvSpPr>
          <p:cNvPr id="9" name="Rectangle 8"/>
          <p:cNvSpPr/>
          <p:nvPr/>
        </p:nvSpPr>
        <p:spPr>
          <a:xfrm>
            <a:off x="5638800" y="1905000"/>
            <a:ext cx="1828800" cy="508000"/>
          </a:xfrm>
          <a:prstGeom prst="rect">
            <a:avLst/>
          </a:prstGeom>
          <a:pattFill prst="lgCheck">
            <a:fgClr>
              <a:schemeClr val="bg1">
                <a:lumMod val="6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Bob</a:t>
            </a:r>
            <a:endParaRPr lang="en-US" b="1" dirty="0">
              <a:solidFill>
                <a:srgbClr val="FF0000"/>
              </a:solidFill>
              <a:latin typeface="Courier New"/>
              <a:cs typeface="Courier New"/>
            </a:endParaRPr>
          </a:p>
        </p:txBody>
      </p:sp>
      <p:sp>
        <p:nvSpPr>
          <p:cNvPr id="10" name="Rectangle 9"/>
          <p:cNvSpPr/>
          <p:nvPr/>
        </p:nvSpPr>
        <p:spPr>
          <a:xfrm>
            <a:off x="6629400" y="2616200"/>
            <a:ext cx="6096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FF0000"/>
                </a:solidFill>
              </a:rPr>
              <a:t>⋯</a:t>
            </a:r>
            <a:endParaRPr lang="en-US" dirty="0">
              <a:solidFill>
                <a:srgbClr val="FF0000"/>
              </a:solidFill>
            </a:endParaRPr>
          </a:p>
        </p:txBody>
      </p:sp>
      <p:sp>
        <p:nvSpPr>
          <p:cNvPr id="11" name="Rectangle 10"/>
          <p:cNvSpPr/>
          <p:nvPr/>
        </p:nvSpPr>
        <p:spPr>
          <a:xfrm>
            <a:off x="5638800" y="3429000"/>
            <a:ext cx="1828800" cy="508000"/>
          </a:xfrm>
          <a:prstGeom prst="rect">
            <a:avLst/>
          </a:prstGeom>
          <a:pattFill prst="lgCheck">
            <a:fgClr>
              <a:schemeClr val="bg1">
                <a:lumMod val="6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Eve</a:t>
            </a:r>
            <a:endParaRPr lang="en-US" b="1" dirty="0">
              <a:solidFill>
                <a:srgbClr val="FF0000"/>
              </a:solidFill>
              <a:latin typeface="Courier New"/>
              <a:cs typeface="Courier New"/>
            </a:endParaRPr>
          </a:p>
        </p:txBody>
      </p:sp>
      <p:cxnSp>
        <p:nvCxnSpPr>
          <p:cNvPr id="12" name="Straight Arrow Connector 11"/>
          <p:cNvCxnSpPr/>
          <p:nvPr/>
        </p:nvCxnSpPr>
        <p:spPr>
          <a:xfrm flipH="1">
            <a:off x="2819400" y="3727847"/>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flipH="1">
            <a:off x="3352801" y="3118248"/>
            <a:ext cx="1318841" cy="461665"/>
          </a:xfrm>
          <a:prstGeom prst="rect">
            <a:avLst/>
          </a:prstGeom>
          <a:noFill/>
        </p:spPr>
        <p:txBody>
          <a:bodyPr wrap="none" rtlCol="0">
            <a:spAutoFit/>
          </a:bodyPr>
          <a:lstStyle/>
          <a:p>
            <a:r>
              <a:rPr lang="en-US" sz="2400" dirty="0" err="1"/>
              <a:t>d</a:t>
            </a:r>
            <a:r>
              <a:rPr lang="en-US" sz="2400" dirty="0" err="1" smtClean="0"/>
              <a:t>ec</a:t>
            </a:r>
            <a:r>
              <a:rPr lang="en-US" sz="2400" dirty="0" smtClean="0"/>
              <a:t> ( ⊕k )</a:t>
            </a:r>
            <a:endParaRPr lang="en-US" sz="2400" dirty="0"/>
          </a:p>
        </p:txBody>
      </p:sp>
      <p:sp>
        <p:nvSpPr>
          <p:cNvPr id="14" name="Rectangle 13"/>
          <p:cNvSpPr/>
          <p:nvPr/>
        </p:nvSpPr>
        <p:spPr>
          <a:xfrm>
            <a:off x="381000" y="34290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Eve</a:t>
            </a:r>
            <a:endParaRPr lang="en-US" b="1" dirty="0">
              <a:solidFill>
                <a:srgbClr val="FF0000"/>
              </a:solidFill>
              <a:latin typeface="Courier New"/>
              <a:cs typeface="Courier New"/>
            </a:endParaRPr>
          </a:p>
        </p:txBody>
      </p:sp>
      <p:sp>
        <p:nvSpPr>
          <p:cNvPr id="15" name="TextBox 14"/>
          <p:cNvSpPr txBox="1"/>
          <p:nvPr/>
        </p:nvSpPr>
        <p:spPr>
          <a:xfrm>
            <a:off x="7467600" y="2006600"/>
            <a:ext cx="441146" cy="707886"/>
          </a:xfrm>
          <a:prstGeom prst="rect">
            <a:avLst/>
          </a:prstGeom>
          <a:noFill/>
        </p:spPr>
        <p:txBody>
          <a:bodyPr wrap="none" rtlCol="0">
            <a:spAutoFit/>
          </a:bodyPr>
          <a:lstStyle/>
          <a:p>
            <a:r>
              <a:rPr lang="en-US" sz="4000" dirty="0"/>
              <a:t>⊕</a:t>
            </a:r>
          </a:p>
        </p:txBody>
      </p:sp>
      <p:cxnSp>
        <p:nvCxnSpPr>
          <p:cNvPr id="18" name="Straight Connector 17"/>
          <p:cNvCxnSpPr/>
          <p:nvPr/>
        </p:nvCxnSpPr>
        <p:spPr>
          <a:xfrm>
            <a:off x="5410200" y="3276600"/>
            <a:ext cx="266700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87614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p:bldP spid="14"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7C7E4FC5-B460-1242-B768-2ECFEA7E5878}" type="slidenum">
              <a:rPr lang="en-US" smtClean="0">
                <a:latin typeface="Times New Roman" charset="0"/>
              </a:rPr>
              <a:pPr/>
              <a:t>16</a:t>
            </a:fld>
            <a:endParaRPr lang="en-US" smtClean="0">
              <a:latin typeface="Times New Roman" charset="0"/>
            </a:endParaRPr>
          </a:p>
        </p:txBody>
      </p:sp>
      <p:sp>
        <p:nvSpPr>
          <p:cNvPr id="37891" name="Rectangle 2"/>
          <p:cNvSpPr>
            <a:spLocks noGrp="1" noChangeArrowheads="1"/>
          </p:cNvSpPr>
          <p:nvPr>
            <p:ph type="title"/>
          </p:nvPr>
        </p:nvSpPr>
        <p:spPr>
          <a:xfrm>
            <a:off x="685800" y="228600"/>
            <a:ext cx="7772400" cy="1143000"/>
          </a:xfrm>
        </p:spPr>
        <p:txBody>
          <a:bodyPr/>
          <a:lstStyle/>
          <a:p>
            <a:pPr eaLnBrk="1" hangingPunct="1"/>
            <a:r>
              <a:rPr lang="en-US" dirty="0" smtClean="0"/>
              <a:t>Codebook Cipher</a:t>
            </a:r>
          </a:p>
        </p:txBody>
      </p:sp>
      <p:sp>
        <p:nvSpPr>
          <p:cNvPr id="39939" name="Rectangle 3"/>
          <p:cNvSpPr>
            <a:spLocks noGrp="1" noChangeArrowheads="1"/>
          </p:cNvSpPr>
          <p:nvPr>
            <p:ph type="body" idx="1"/>
          </p:nvPr>
        </p:nvSpPr>
        <p:spPr>
          <a:xfrm>
            <a:off x="533400" y="1295400"/>
            <a:ext cx="8229600" cy="4648200"/>
          </a:xfrm>
        </p:spPr>
        <p:txBody>
          <a:bodyPr>
            <a:normAutofit lnSpcReduction="10000"/>
          </a:bodyPr>
          <a:lstStyle/>
          <a:p>
            <a:pPr eaLnBrk="1" hangingPunct="1">
              <a:lnSpc>
                <a:spcPct val="90000"/>
              </a:lnSpc>
              <a:spcAft>
                <a:spcPts val="600"/>
              </a:spcAft>
            </a:pPr>
            <a:r>
              <a:rPr lang="en-US" sz="2800" dirty="0"/>
              <a:t>Literally, a book filled with “</a:t>
            </a:r>
            <a:r>
              <a:rPr lang="en-US" sz="2800" dirty="0" err="1"/>
              <a:t>codewords</a:t>
            </a:r>
            <a:r>
              <a:rPr lang="en-US" sz="2800" dirty="0"/>
              <a:t>”</a:t>
            </a:r>
            <a:endParaRPr lang="en-US" sz="2800" dirty="0">
              <a:hlinkClick r:id="rId3"/>
            </a:endParaRPr>
          </a:p>
          <a:p>
            <a:pPr eaLnBrk="1" hangingPunct="1">
              <a:lnSpc>
                <a:spcPct val="90000"/>
              </a:lnSpc>
              <a:spcAft>
                <a:spcPts val="600"/>
              </a:spcAft>
            </a:pPr>
            <a:r>
              <a:rPr lang="en-US" sz="2800" dirty="0">
                <a:hlinkClick r:id="rId3"/>
              </a:rPr>
              <a:t>Zimmerman Telegram</a:t>
            </a:r>
            <a:r>
              <a:rPr lang="en-US" sz="2800" dirty="0"/>
              <a:t> encrypted via codebook</a:t>
            </a:r>
          </a:p>
          <a:p>
            <a:pPr eaLnBrk="1" hangingPunct="1">
              <a:lnSpc>
                <a:spcPct val="90000"/>
              </a:lnSpc>
              <a:spcAft>
                <a:spcPts val="600"/>
              </a:spcAft>
              <a:buFont typeface="Wingdings" charset="2"/>
              <a:buNone/>
            </a:pPr>
            <a:r>
              <a:rPr lang="en-US" sz="1800" dirty="0"/>
              <a:t>		</a:t>
            </a:r>
            <a:r>
              <a:rPr lang="en-US" sz="1800" dirty="0" err="1"/>
              <a:t>Februar</a:t>
            </a:r>
            <a:r>
              <a:rPr lang="en-US" sz="1800" dirty="0"/>
              <a:t>			13605</a:t>
            </a:r>
          </a:p>
          <a:p>
            <a:pPr eaLnBrk="1" hangingPunct="1">
              <a:lnSpc>
                <a:spcPct val="90000"/>
              </a:lnSpc>
              <a:spcAft>
                <a:spcPts val="600"/>
              </a:spcAft>
              <a:buFont typeface="Wingdings" charset="2"/>
              <a:buNone/>
            </a:pPr>
            <a:r>
              <a:rPr lang="en-US" sz="1800" dirty="0"/>
              <a:t>		fest			13732</a:t>
            </a:r>
          </a:p>
          <a:p>
            <a:pPr eaLnBrk="1" hangingPunct="1">
              <a:lnSpc>
                <a:spcPct val="90000"/>
              </a:lnSpc>
              <a:spcAft>
                <a:spcPts val="600"/>
              </a:spcAft>
              <a:buFont typeface="Wingdings" charset="2"/>
              <a:buNone/>
            </a:pPr>
            <a:r>
              <a:rPr lang="en-US" sz="1800" dirty="0"/>
              <a:t>		</a:t>
            </a:r>
            <a:r>
              <a:rPr lang="en-US" sz="1800" dirty="0" err="1"/>
              <a:t>finanzielle</a:t>
            </a:r>
            <a:r>
              <a:rPr lang="en-US" sz="1800" dirty="0"/>
              <a:t>		13850</a:t>
            </a:r>
          </a:p>
          <a:p>
            <a:pPr eaLnBrk="1" hangingPunct="1">
              <a:lnSpc>
                <a:spcPct val="90000"/>
              </a:lnSpc>
              <a:spcAft>
                <a:spcPts val="600"/>
              </a:spcAft>
              <a:buFont typeface="Wingdings" charset="2"/>
              <a:buNone/>
            </a:pPr>
            <a:r>
              <a:rPr lang="en-US" sz="1800" dirty="0"/>
              <a:t>		</a:t>
            </a:r>
            <a:r>
              <a:rPr lang="en-US" sz="1800" dirty="0" err="1"/>
              <a:t>folgender</a:t>
            </a:r>
            <a:r>
              <a:rPr lang="en-US" sz="1800" dirty="0"/>
              <a:t>		13918</a:t>
            </a:r>
          </a:p>
          <a:p>
            <a:pPr eaLnBrk="1" hangingPunct="1">
              <a:lnSpc>
                <a:spcPct val="90000"/>
              </a:lnSpc>
              <a:spcAft>
                <a:spcPts val="600"/>
              </a:spcAft>
              <a:buFont typeface="Wingdings" charset="2"/>
              <a:buNone/>
            </a:pPr>
            <a:r>
              <a:rPr lang="en-US" sz="1800" dirty="0"/>
              <a:t>		</a:t>
            </a:r>
            <a:r>
              <a:rPr lang="en-US" sz="1800" dirty="0" err="1"/>
              <a:t>Frieden</a:t>
            </a:r>
            <a:r>
              <a:rPr lang="en-US" sz="1800" dirty="0"/>
              <a:t>			17142</a:t>
            </a:r>
          </a:p>
          <a:p>
            <a:pPr eaLnBrk="1" hangingPunct="1">
              <a:lnSpc>
                <a:spcPct val="90000"/>
              </a:lnSpc>
              <a:spcAft>
                <a:spcPts val="600"/>
              </a:spcAft>
              <a:buFont typeface="Wingdings" charset="2"/>
              <a:buNone/>
            </a:pPr>
            <a:r>
              <a:rPr lang="en-US" sz="1800" dirty="0"/>
              <a:t>		</a:t>
            </a:r>
            <a:r>
              <a:rPr lang="en-US" sz="1800" dirty="0" err="1"/>
              <a:t>Friedenschluss</a:t>
            </a:r>
            <a:r>
              <a:rPr lang="en-US" sz="1800" dirty="0"/>
              <a:t>		17149</a:t>
            </a:r>
          </a:p>
          <a:p>
            <a:pPr eaLnBrk="1" hangingPunct="1">
              <a:lnSpc>
                <a:spcPct val="90000"/>
              </a:lnSpc>
              <a:spcAft>
                <a:spcPts val="600"/>
              </a:spcAft>
              <a:buFont typeface="Wingdings" charset="2"/>
              <a:buNone/>
            </a:pPr>
            <a:r>
              <a:rPr lang="en-US" sz="1800" dirty="0"/>
              <a:t>			:		    :</a:t>
            </a:r>
            <a:endParaRPr lang="en-US" sz="1800" dirty="0" smtClean="0"/>
          </a:p>
          <a:p>
            <a:pPr eaLnBrk="1" hangingPunct="1">
              <a:lnSpc>
                <a:spcPct val="90000"/>
              </a:lnSpc>
              <a:spcAft>
                <a:spcPts val="600"/>
              </a:spcAft>
            </a:pPr>
            <a:r>
              <a:rPr lang="en-US" sz="2800" dirty="0" smtClean="0"/>
              <a:t>Modern </a:t>
            </a:r>
            <a:r>
              <a:rPr lang="en-US" sz="2800" dirty="0"/>
              <a:t>block ciphers are codebooks!</a:t>
            </a:r>
          </a:p>
          <a:p>
            <a:pPr eaLnBrk="1" hangingPunct="1">
              <a:lnSpc>
                <a:spcPct val="90000"/>
              </a:lnSpc>
              <a:spcAft>
                <a:spcPts val="600"/>
              </a:spcAft>
            </a:pPr>
            <a:r>
              <a:rPr lang="en-US" sz="2800" dirty="0"/>
              <a:t>More about this later…</a:t>
            </a:r>
          </a:p>
        </p:txBody>
      </p:sp>
    </p:spTree>
    <p:extLst>
      <p:ext uri="{BB962C8B-B14F-4D97-AF65-F5344CB8AC3E}">
        <p14:creationId xmlns:p14="http://schemas.microsoft.com/office/powerpoint/2010/main" val="1856395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box(out)">
                                      <p:cBhvr>
                                        <p:cTn id="7" dur="500"/>
                                        <p:tgtEl>
                                          <p:spTgt spid="3993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box(out)">
                                      <p:cBhvr>
                                        <p:cTn id="12" dur="500"/>
                                        <p:tgtEl>
                                          <p:spTgt spid="39939">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box(out)">
                                      <p:cBhvr>
                                        <p:cTn id="17" dur="500"/>
                                        <p:tgtEl>
                                          <p:spTgt spid="39939">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9939">
                                            <p:txEl>
                                              <p:pRg st="3" end="3"/>
                                            </p:txEl>
                                          </p:spTgt>
                                        </p:tgtEl>
                                        <p:attrNameLst>
                                          <p:attrName>style.visibility</p:attrName>
                                        </p:attrNameLst>
                                      </p:cBhvr>
                                      <p:to>
                                        <p:strVal val="visible"/>
                                      </p:to>
                                    </p:set>
                                    <p:animEffect transition="in" filter="box(out)">
                                      <p:cBhvr>
                                        <p:cTn id="22" dur="500"/>
                                        <p:tgtEl>
                                          <p:spTgt spid="39939">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9939">
                                            <p:txEl>
                                              <p:pRg st="4" end="4"/>
                                            </p:txEl>
                                          </p:spTgt>
                                        </p:tgtEl>
                                        <p:attrNameLst>
                                          <p:attrName>style.visibility</p:attrName>
                                        </p:attrNameLst>
                                      </p:cBhvr>
                                      <p:to>
                                        <p:strVal val="visible"/>
                                      </p:to>
                                    </p:set>
                                    <p:animEffect transition="in" filter="box(out)">
                                      <p:cBhvr>
                                        <p:cTn id="27" dur="500"/>
                                        <p:tgtEl>
                                          <p:spTgt spid="39939">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39939">
                                            <p:txEl>
                                              <p:pRg st="5" end="5"/>
                                            </p:txEl>
                                          </p:spTgt>
                                        </p:tgtEl>
                                        <p:attrNameLst>
                                          <p:attrName>style.visibility</p:attrName>
                                        </p:attrNameLst>
                                      </p:cBhvr>
                                      <p:to>
                                        <p:strVal val="visible"/>
                                      </p:to>
                                    </p:set>
                                    <p:animEffect transition="in" filter="box(out)">
                                      <p:cBhvr>
                                        <p:cTn id="32" dur="500"/>
                                        <p:tgtEl>
                                          <p:spTgt spid="39939">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39939">
                                            <p:txEl>
                                              <p:pRg st="6" end="6"/>
                                            </p:txEl>
                                          </p:spTgt>
                                        </p:tgtEl>
                                        <p:attrNameLst>
                                          <p:attrName>style.visibility</p:attrName>
                                        </p:attrNameLst>
                                      </p:cBhvr>
                                      <p:to>
                                        <p:strVal val="visible"/>
                                      </p:to>
                                    </p:set>
                                    <p:animEffect transition="in" filter="box(out)">
                                      <p:cBhvr>
                                        <p:cTn id="37" dur="500"/>
                                        <p:tgtEl>
                                          <p:spTgt spid="39939">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
                                        </p:tgtEl>
                                      </p:cMediaNode>
                                    </p:audio>
                                  </p:subTnLst>
                                </p:cTn>
                              </p:par>
                            </p:childTnLst>
                          </p:cTn>
                        </p:par>
                      </p:childTnLst>
                    </p:cTn>
                  </p:par>
                  <p:par>
                    <p:cTn id="38" fill="hold">
                      <p:stCondLst>
                        <p:cond delay="indefinite"/>
                      </p:stCondLst>
                      <p:childTnLst>
                        <p:par>
                          <p:cTn id="39" fill="hold">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39939">
                                            <p:txEl>
                                              <p:pRg st="7" end="7"/>
                                            </p:txEl>
                                          </p:spTgt>
                                        </p:tgtEl>
                                        <p:attrNameLst>
                                          <p:attrName>style.visibility</p:attrName>
                                        </p:attrNameLst>
                                      </p:cBhvr>
                                      <p:to>
                                        <p:strVal val="visible"/>
                                      </p:to>
                                    </p:set>
                                    <p:animEffect transition="in" filter="box(out)">
                                      <p:cBhvr>
                                        <p:cTn id="42" dur="500"/>
                                        <p:tgtEl>
                                          <p:spTgt spid="39939">
                                            <p:txEl>
                                              <p:pRg st="7" end="7"/>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2" name="Camera"/>
                                        </p:tgtEl>
                                      </p:cMediaNode>
                                    </p:audio>
                                  </p:subTnLst>
                                </p:cTn>
                              </p:par>
                            </p:childTnLst>
                          </p:cTn>
                        </p:par>
                      </p:childTnLst>
                    </p:cTn>
                  </p:par>
                  <p:par>
                    <p:cTn id="43" fill="hold">
                      <p:stCondLst>
                        <p:cond delay="indefinite"/>
                      </p:stCondLst>
                      <p:childTnLst>
                        <p:par>
                          <p:cTn id="44" fill="hold">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39939">
                                            <p:txEl>
                                              <p:pRg st="8" end="8"/>
                                            </p:txEl>
                                          </p:spTgt>
                                        </p:tgtEl>
                                        <p:attrNameLst>
                                          <p:attrName>style.visibility</p:attrName>
                                        </p:attrNameLst>
                                      </p:cBhvr>
                                      <p:to>
                                        <p:strVal val="visible"/>
                                      </p:to>
                                    </p:set>
                                    <p:animEffect transition="in" filter="box(out)">
                                      <p:cBhvr>
                                        <p:cTn id="47" dur="500"/>
                                        <p:tgtEl>
                                          <p:spTgt spid="39939">
                                            <p:txEl>
                                              <p:pRg st="8" end="8"/>
                                            </p:txEl>
                                          </p:spTgt>
                                        </p:tgtEl>
                                      </p:cBhvr>
                                    </p:animEffect>
                                  </p:childTnLst>
                                  <p:subTnLst>
                                    <p:audio>
                                      <p:cMediaNode>
                                        <p:cTn display="0" masterRel="sameClick">
                                          <p:stCondLst>
                                            <p:cond evt="begin" delay="0">
                                              <p:tn val="45"/>
                                            </p:cond>
                                          </p:stCondLst>
                                          <p:endCondLst>
                                            <p:cond evt="onStopAudio" delay="0">
                                              <p:tgtEl>
                                                <p:sldTgt/>
                                              </p:tgtEl>
                                            </p:cond>
                                          </p:endCondLst>
                                        </p:cTn>
                                        <p:tgtEl>
                                          <p:sndTgt r:embed="rId2" name="Camera"/>
                                        </p:tgtEl>
                                      </p:cMediaNode>
                                    </p:audio>
                                  </p:subTnLst>
                                </p:cTn>
                              </p:par>
                            </p:childTnLst>
                          </p:cTn>
                        </p:par>
                      </p:childTnLst>
                    </p:cTn>
                  </p:par>
                  <p:par>
                    <p:cTn id="48" fill="hold">
                      <p:stCondLst>
                        <p:cond delay="indefinite"/>
                      </p:stCondLst>
                      <p:childTnLst>
                        <p:par>
                          <p:cTn id="49" fill="hold">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39939">
                                            <p:txEl>
                                              <p:pRg st="9" end="9"/>
                                            </p:txEl>
                                          </p:spTgt>
                                        </p:tgtEl>
                                        <p:attrNameLst>
                                          <p:attrName>style.visibility</p:attrName>
                                        </p:attrNameLst>
                                      </p:cBhvr>
                                      <p:to>
                                        <p:strVal val="visible"/>
                                      </p:to>
                                    </p:set>
                                    <p:animEffect transition="in" filter="box(out)">
                                      <p:cBhvr>
                                        <p:cTn id="52" dur="500"/>
                                        <p:tgtEl>
                                          <p:spTgt spid="39939">
                                            <p:txEl>
                                              <p:pRg st="9" end="9"/>
                                            </p:txEl>
                                          </p:spTgt>
                                        </p:tgtEl>
                                      </p:cBhvr>
                                    </p:animEffect>
                                  </p:childTnLst>
                                  <p:subTnLst>
                                    <p:audio>
                                      <p:cMediaNode>
                                        <p:cTn display="0" masterRel="sameClick">
                                          <p:stCondLst>
                                            <p:cond evt="begin" delay="0">
                                              <p:tn val="50"/>
                                            </p:cond>
                                          </p:stCondLst>
                                          <p:endCondLst>
                                            <p:cond evt="onStopAudio" delay="0">
                                              <p:tgtEl>
                                                <p:sldTgt/>
                                              </p:tgtEl>
                                            </p:cond>
                                          </p:endCondLst>
                                        </p:cTn>
                                        <p:tgtEl>
                                          <p:sndTgt r:embed="rId2" name="Camera"/>
                                        </p:tgtEl>
                                      </p:cMediaNode>
                                    </p:audio>
                                  </p:subTnLst>
                                </p:cTn>
                              </p:par>
                            </p:childTnLst>
                          </p:cTn>
                        </p:par>
                      </p:childTnLst>
                    </p:cTn>
                  </p:par>
                  <p:par>
                    <p:cTn id="53" fill="hold">
                      <p:stCondLst>
                        <p:cond delay="indefinite"/>
                      </p:stCondLst>
                      <p:childTnLst>
                        <p:par>
                          <p:cTn id="54" fill="hold">
                            <p:stCondLst>
                              <p:cond delay="0"/>
                            </p:stCondLst>
                            <p:childTnLst>
                              <p:par>
                                <p:cTn id="55" presetID="4" presetClass="entr" presetSubtype="32" fill="hold" grpId="0" nodeType="clickEffect">
                                  <p:stCondLst>
                                    <p:cond delay="0"/>
                                  </p:stCondLst>
                                  <p:childTnLst>
                                    <p:set>
                                      <p:cBhvr>
                                        <p:cTn id="56" dur="1" fill="hold">
                                          <p:stCondLst>
                                            <p:cond delay="0"/>
                                          </p:stCondLst>
                                        </p:cTn>
                                        <p:tgtEl>
                                          <p:spTgt spid="39939">
                                            <p:txEl>
                                              <p:pRg st="10" end="10"/>
                                            </p:txEl>
                                          </p:spTgt>
                                        </p:tgtEl>
                                        <p:attrNameLst>
                                          <p:attrName>style.visibility</p:attrName>
                                        </p:attrNameLst>
                                      </p:cBhvr>
                                      <p:to>
                                        <p:strVal val="visible"/>
                                      </p:to>
                                    </p:set>
                                    <p:animEffect transition="in" filter="box(out)">
                                      <p:cBhvr>
                                        <p:cTn id="57" dur="500"/>
                                        <p:tgtEl>
                                          <p:spTgt spid="39939">
                                            <p:txEl>
                                              <p:pRg st="10" end="10"/>
                                            </p:txEl>
                                          </p:spTgt>
                                        </p:tgtEl>
                                      </p:cBhvr>
                                    </p:animEffect>
                                  </p:childTnLst>
                                  <p:subTnLst>
                                    <p:audio>
                                      <p:cMediaNode>
                                        <p:cTn display="0" masterRel="sameClick">
                                          <p:stCondLst>
                                            <p:cond evt="begin" delay="0">
                                              <p:tn val="55"/>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02DF6E89-CA89-1B43-857D-F81058D3C833}" type="slidenum">
              <a:rPr lang="en-US" smtClean="0">
                <a:latin typeface="Times New Roman" charset="0"/>
              </a:rPr>
              <a:pPr/>
              <a:t>17</a:t>
            </a:fld>
            <a:endParaRPr lang="en-US" smtClean="0">
              <a:latin typeface="Times New Roman" charset="0"/>
            </a:endParaRPr>
          </a:p>
        </p:txBody>
      </p:sp>
      <p:sp>
        <p:nvSpPr>
          <p:cNvPr id="49155" name="Rectangle 2"/>
          <p:cNvSpPr>
            <a:spLocks noGrp="1" noChangeArrowheads="1"/>
          </p:cNvSpPr>
          <p:nvPr>
            <p:ph type="title"/>
          </p:nvPr>
        </p:nvSpPr>
        <p:spPr>
          <a:xfrm>
            <a:off x="685800" y="381000"/>
            <a:ext cx="7772400" cy="914400"/>
          </a:xfrm>
        </p:spPr>
        <p:txBody>
          <a:bodyPr/>
          <a:lstStyle/>
          <a:p>
            <a:pPr eaLnBrk="1" hangingPunct="1"/>
            <a:r>
              <a:rPr lang="en-US" dirty="0"/>
              <a:t>Claude Shannon</a:t>
            </a:r>
          </a:p>
        </p:txBody>
      </p:sp>
      <p:sp>
        <p:nvSpPr>
          <p:cNvPr id="58371" name="Rectangle 3"/>
          <p:cNvSpPr>
            <a:spLocks noGrp="1" noChangeArrowheads="1"/>
          </p:cNvSpPr>
          <p:nvPr>
            <p:ph type="body" idx="1"/>
          </p:nvPr>
        </p:nvSpPr>
        <p:spPr>
          <a:xfrm>
            <a:off x="685800" y="1524000"/>
            <a:ext cx="8001000" cy="4572000"/>
          </a:xfrm>
        </p:spPr>
        <p:txBody>
          <a:bodyPr>
            <a:normAutofit lnSpcReduction="10000"/>
          </a:bodyPr>
          <a:lstStyle/>
          <a:p>
            <a:pPr eaLnBrk="1" hangingPunct="1">
              <a:lnSpc>
                <a:spcPct val="90000"/>
              </a:lnSpc>
              <a:spcAft>
                <a:spcPts val="600"/>
              </a:spcAft>
            </a:pPr>
            <a:r>
              <a:rPr lang="en-US" sz="2800" dirty="0"/>
              <a:t>The founder of Information Theory</a:t>
            </a:r>
            <a:endParaRPr lang="en-US" sz="2800" dirty="0">
              <a:latin typeface="Times-Italic" charset="0"/>
            </a:endParaRPr>
          </a:p>
          <a:p>
            <a:pPr eaLnBrk="1" hangingPunct="1">
              <a:lnSpc>
                <a:spcPct val="90000"/>
              </a:lnSpc>
              <a:spcAft>
                <a:spcPts val="600"/>
              </a:spcAft>
            </a:pPr>
            <a:r>
              <a:rPr lang="en-US" sz="2800" dirty="0"/>
              <a:t>1949 paper:</a:t>
            </a:r>
            <a:r>
              <a:rPr lang="en-US" sz="2800" i="1" dirty="0">
                <a:latin typeface="Times-Italic" charset="0"/>
              </a:rPr>
              <a:t> </a:t>
            </a:r>
            <a:r>
              <a:rPr lang="en-US" sz="2800" i="1" dirty="0">
                <a:latin typeface="Times-Italic" charset="0"/>
                <a:hlinkClick r:id="rId3"/>
              </a:rPr>
              <a:t>Comm. Thy. of Secrecy Systems</a:t>
            </a:r>
            <a:endParaRPr lang="en-US" sz="2800" i="1" dirty="0" smtClean="0">
              <a:latin typeface="Times-Italic" charset="0"/>
            </a:endParaRPr>
          </a:p>
          <a:p>
            <a:pPr eaLnBrk="1" hangingPunct="1">
              <a:lnSpc>
                <a:spcPct val="90000"/>
              </a:lnSpc>
              <a:spcAft>
                <a:spcPts val="600"/>
              </a:spcAft>
            </a:pPr>
            <a:r>
              <a:rPr lang="en-US" sz="2800" dirty="0" smtClean="0"/>
              <a:t>Fundamental concepts</a:t>
            </a:r>
          </a:p>
          <a:p>
            <a:pPr lvl="1" eaLnBrk="1" hangingPunct="1">
              <a:lnSpc>
                <a:spcPct val="90000"/>
              </a:lnSpc>
              <a:spcAft>
                <a:spcPts val="600"/>
              </a:spcAft>
            </a:pPr>
            <a:r>
              <a:rPr lang="en-US" sz="2400" b="1" dirty="0">
                <a:solidFill>
                  <a:schemeClr val="accent2"/>
                </a:solidFill>
              </a:rPr>
              <a:t>Confusion</a:t>
            </a:r>
            <a:r>
              <a:rPr lang="en-US" sz="2400" dirty="0"/>
              <a:t> </a:t>
            </a:r>
            <a:r>
              <a:rPr lang="en-US" sz="2400" dirty="0" err="1">
                <a:sym typeface="Symbol" charset="2"/>
              </a:rPr>
              <a:t></a:t>
            </a:r>
            <a:r>
              <a:rPr lang="en-US" sz="2400" dirty="0"/>
              <a:t> obscure relationship between plaintext and </a:t>
            </a:r>
            <a:r>
              <a:rPr lang="en-US" sz="2400" dirty="0" err="1"/>
              <a:t>ciphertext</a:t>
            </a:r>
            <a:endParaRPr lang="en-US" sz="2400" dirty="0"/>
          </a:p>
          <a:p>
            <a:pPr lvl="1" eaLnBrk="1" hangingPunct="1">
              <a:lnSpc>
                <a:spcPct val="90000"/>
              </a:lnSpc>
              <a:spcAft>
                <a:spcPts val="600"/>
              </a:spcAft>
            </a:pPr>
            <a:r>
              <a:rPr lang="en-US" sz="2400" b="1" dirty="0">
                <a:solidFill>
                  <a:schemeClr val="accent2"/>
                </a:solidFill>
              </a:rPr>
              <a:t>Diffusion</a:t>
            </a:r>
            <a:r>
              <a:rPr lang="en-US" sz="2400" dirty="0"/>
              <a:t> </a:t>
            </a:r>
            <a:r>
              <a:rPr lang="en-US" sz="2400" dirty="0" err="1">
                <a:sym typeface="Symbol" charset="2"/>
              </a:rPr>
              <a:t></a:t>
            </a:r>
            <a:r>
              <a:rPr lang="en-US" sz="2400" dirty="0"/>
              <a:t> spread plaintext statistics through the </a:t>
            </a:r>
            <a:r>
              <a:rPr lang="en-US" sz="2400" dirty="0" err="1"/>
              <a:t>ciphertext</a:t>
            </a:r>
            <a:endParaRPr lang="en-US" sz="2400" dirty="0"/>
          </a:p>
          <a:p>
            <a:pPr eaLnBrk="1" hangingPunct="1">
              <a:lnSpc>
                <a:spcPct val="90000"/>
              </a:lnSpc>
              <a:spcAft>
                <a:spcPts val="600"/>
              </a:spcAft>
            </a:pPr>
            <a:r>
              <a:rPr lang="en-US" sz="2800" dirty="0"/>
              <a:t>Proved one-time pad is secure</a:t>
            </a:r>
          </a:p>
          <a:p>
            <a:pPr eaLnBrk="1" hangingPunct="1">
              <a:lnSpc>
                <a:spcPct val="90000"/>
              </a:lnSpc>
              <a:spcAft>
                <a:spcPts val="600"/>
              </a:spcAft>
            </a:pPr>
            <a:r>
              <a:rPr lang="en-US" sz="2800" dirty="0"/>
              <a:t>One-time pad is confusion-only, while double transposition is diffusion-only</a:t>
            </a:r>
          </a:p>
        </p:txBody>
      </p:sp>
    </p:spTree>
    <p:extLst>
      <p:ext uri="{BB962C8B-B14F-4D97-AF65-F5344CB8AC3E}">
        <p14:creationId xmlns:p14="http://schemas.microsoft.com/office/powerpoint/2010/main" val="31033786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box(out)">
                                      <p:cBhvr>
                                        <p:cTn id="7" dur="500"/>
                                        <p:tgtEl>
                                          <p:spTgt spid="5837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box(out)">
                                      <p:cBhvr>
                                        <p:cTn id="12" dur="500"/>
                                        <p:tgtEl>
                                          <p:spTgt spid="5837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Effect transition="in" filter="box(out)">
                                      <p:cBhvr>
                                        <p:cTn id="17" dur="500"/>
                                        <p:tgtEl>
                                          <p:spTgt spid="58371">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Effect transition="in" filter="box(out)">
                                      <p:cBhvr>
                                        <p:cTn id="22" dur="500"/>
                                        <p:tgtEl>
                                          <p:spTgt spid="58371">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58371">
                                            <p:txEl>
                                              <p:pRg st="4" end="4"/>
                                            </p:txEl>
                                          </p:spTgt>
                                        </p:tgtEl>
                                        <p:attrNameLst>
                                          <p:attrName>style.visibility</p:attrName>
                                        </p:attrNameLst>
                                      </p:cBhvr>
                                      <p:to>
                                        <p:strVal val="visible"/>
                                      </p:to>
                                    </p:set>
                                    <p:animEffect transition="in" filter="box(out)">
                                      <p:cBhvr>
                                        <p:cTn id="27" dur="500"/>
                                        <p:tgtEl>
                                          <p:spTgt spid="58371">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58371">
                                            <p:txEl>
                                              <p:pRg st="5" end="5"/>
                                            </p:txEl>
                                          </p:spTgt>
                                        </p:tgtEl>
                                        <p:attrNameLst>
                                          <p:attrName>style.visibility</p:attrName>
                                        </p:attrNameLst>
                                      </p:cBhvr>
                                      <p:to>
                                        <p:strVal val="visible"/>
                                      </p:to>
                                    </p:set>
                                    <p:animEffect transition="in" filter="box(out)">
                                      <p:cBhvr>
                                        <p:cTn id="32" dur="500"/>
                                        <p:tgtEl>
                                          <p:spTgt spid="58371">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58371">
                                            <p:txEl>
                                              <p:pRg st="6" end="6"/>
                                            </p:txEl>
                                          </p:spTgt>
                                        </p:tgtEl>
                                        <p:attrNameLst>
                                          <p:attrName>style.visibility</p:attrName>
                                        </p:attrNameLst>
                                      </p:cBhvr>
                                      <p:to>
                                        <p:strVal val="visible"/>
                                      </p:to>
                                    </p:set>
                                    <p:animEffect transition="in" filter="box(out)">
                                      <p:cBhvr>
                                        <p:cTn id="37" dur="500"/>
                                        <p:tgtEl>
                                          <p:spTgt spid="58371">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B7F722E7-745C-CA4A-9027-AF4D0E836525}" type="slidenum">
              <a:rPr lang="en-US" smtClean="0">
                <a:latin typeface="Times New Roman" charset="0"/>
              </a:rPr>
              <a:pPr/>
              <a:t>18</a:t>
            </a:fld>
            <a:endParaRPr lang="en-US" smtClean="0">
              <a:latin typeface="Times New Roman" charset="0"/>
            </a:endParaRPr>
          </a:p>
        </p:txBody>
      </p:sp>
      <p:sp>
        <p:nvSpPr>
          <p:cNvPr id="50179" name="Rectangle 2"/>
          <p:cNvSpPr>
            <a:spLocks noGrp="1" noChangeArrowheads="1"/>
          </p:cNvSpPr>
          <p:nvPr>
            <p:ph type="title"/>
          </p:nvPr>
        </p:nvSpPr>
        <p:spPr>
          <a:xfrm>
            <a:off x="685800" y="457200"/>
            <a:ext cx="7772400" cy="914400"/>
          </a:xfrm>
        </p:spPr>
        <p:txBody>
          <a:bodyPr/>
          <a:lstStyle/>
          <a:p>
            <a:pPr eaLnBrk="1" hangingPunct="1"/>
            <a:r>
              <a:rPr lang="en-US"/>
              <a:t>Taxonomy of Cryptography</a:t>
            </a:r>
          </a:p>
        </p:txBody>
      </p:sp>
      <p:sp>
        <p:nvSpPr>
          <p:cNvPr id="50180" name="Rectangle 3"/>
          <p:cNvSpPr>
            <a:spLocks noGrp="1" noChangeArrowheads="1"/>
          </p:cNvSpPr>
          <p:nvPr>
            <p:ph type="body" idx="1"/>
          </p:nvPr>
        </p:nvSpPr>
        <p:spPr>
          <a:xfrm>
            <a:off x="685800" y="1524000"/>
            <a:ext cx="7848600" cy="4648200"/>
          </a:xfrm>
        </p:spPr>
        <p:txBody>
          <a:bodyPr/>
          <a:lstStyle/>
          <a:p>
            <a:pPr eaLnBrk="1" hangingPunct="1"/>
            <a:r>
              <a:rPr lang="en-US" sz="2800" b="1" dirty="0">
                <a:solidFill>
                  <a:schemeClr val="accent2"/>
                </a:solidFill>
              </a:rPr>
              <a:t>Symmetric Key</a:t>
            </a:r>
            <a:endParaRPr lang="en-US" sz="2800" dirty="0"/>
          </a:p>
          <a:p>
            <a:pPr lvl="1" eaLnBrk="1" hangingPunct="1"/>
            <a:r>
              <a:rPr lang="en-US" sz="2400" dirty="0"/>
              <a:t>Same key for encryption and decryption</a:t>
            </a:r>
          </a:p>
          <a:p>
            <a:pPr lvl="1" eaLnBrk="1" hangingPunct="1"/>
            <a:r>
              <a:rPr lang="en-US" sz="2400" dirty="0"/>
              <a:t>Two types: Stream ciphers, Block ciphers</a:t>
            </a:r>
          </a:p>
          <a:p>
            <a:pPr eaLnBrk="1" hangingPunct="1"/>
            <a:r>
              <a:rPr lang="en-US" sz="2800" b="1" dirty="0">
                <a:solidFill>
                  <a:schemeClr val="accent2"/>
                </a:solidFill>
              </a:rPr>
              <a:t>Public Key</a:t>
            </a:r>
            <a:r>
              <a:rPr lang="en-US" sz="2800" dirty="0"/>
              <a:t> (or asymmetric crypto)</a:t>
            </a:r>
          </a:p>
          <a:p>
            <a:pPr lvl="1" eaLnBrk="1" hangingPunct="1"/>
            <a:r>
              <a:rPr lang="en-US" sz="2400" dirty="0"/>
              <a:t>Two keys, one for encryption (public), and one for decryption (private)</a:t>
            </a:r>
            <a:endParaRPr lang="en-US" sz="2400" dirty="0" smtClean="0"/>
          </a:p>
          <a:p>
            <a:pPr lvl="1" eaLnBrk="1" hangingPunct="1"/>
            <a:r>
              <a:rPr lang="en-US" sz="2400" dirty="0" smtClean="0"/>
              <a:t>And digital </a:t>
            </a:r>
            <a:r>
              <a:rPr lang="en-US" sz="2400" dirty="0"/>
              <a:t>signatures </a:t>
            </a:r>
            <a:r>
              <a:rPr lang="en-US" sz="2400" dirty="0" err="1">
                <a:sym typeface="Symbol" charset="2"/>
              </a:rPr>
              <a:t></a:t>
            </a:r>
            <a:r>
              <a:rPr lang="en-US" sz="2400" dirty="0"/>
              <a:t> nothing comparable in symmetric key crypto</a:t>
            </a:r>
          </a:p>
          <a:p>
            <a:pPr eaLnBrk="1" hangingPunct="1"/>
            <a:r>
              <a:rPr lang="en-US" sz="2800" b="1" dirty="0">
                <a:solidFill>
                  <a:schemeClr val="accent2"/>
                </a:solidFill>
              </a:rPr>
              <a:t>Hash algorithms</a:t>
            </a:r>
            <a:endParaRPr lang="en-US" sz="2800" b="1" dirty="0" smtClean="0">
              <a:solidFill>
                <a:schemeClr val="accent2"/>
              </a:solidFill>
            </a:endParaRPr>
          </a:p>
          <a:p>
            <a:pPr lvl="1" eaLnBrk="1" hangingPunct="1"/>
            <a:r>
              <a:rPr lang="en-US" sz="2400" dirty="0" smtClean="0"/>
              <a:t>Can be </a:t>
            </a:r>
            <a:r>
              <a:rPr lang="en-US" sz="2400" dirty="0"/>
              <a:t>viewed as “one way”</a:t>
            </a:r>
            <a:r>
              <a:rPr lang="en-US" sz="2400" dirty="0" smtClean="0"/>
              <a:t> crypto</a:t>
            </a:r>
            <a:endParaRPr lang="en-US" sz="2400" dirty="0"/>
          </a:p>
        </p:txBody>
      </p:sp>
    </p:spTree>
    <p:extLst>
      <p:ext uri="{BB962C8B-B14F-4D97-AF65-F5344CB8AC3E}">
        <p14:creationId xmlns:p14="http://schemas.microsoft.com/office/powerpoint/2010/main" val="1339434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68B7FF3D-1AE5-3D4D-BC92-E1A216A662DD}" type="slidenum">
              <a:rPr lang="en-US" smtClean="0">
                <a:latin typeface="Times New Roman" charset="0"/>
              </a:rPr>
              <a:pPr/>
              <a:t>19</a:t>
            </a:fld>
            <a:endParaRPr lang="en-US" smtClean="0">
              <a:latin typeface="Times New Roman" charset="0"/>
            </a:endParaRPr>
          </a:p>
        </p:txBody>
      </p:sp>
      <p:sp>
        <p:nvSpPr>
          <p:cNvPr id="51203" name="Rectangle 2"/>
          <p:cNvSpPr>
            <a:spLocks noGrp="1" noChangeArrowheads="1"/>
          </p:cNvSpPr>
          <p:nvPr>
            <p:ph type="title"/>
          </p:nvPr>
        </p:nvSpPr>
        <p:spPr>
          <a:xfrm>
            <a:off x="685800" y="228600"/>
            <a:ext cx="7772400" cy="1143000"/>
          </a:xfrm>
        </p:spPr>
        <p:txBody>
          <a:bodyPr/>
          <a:lstStyle/>
          <a:p>
            <a:pPr eaLnBrk="1" hangingPunct="1"/>
            <a:r>
              <a:rPr lang="en-US"/>
              <a:t>Taxonomy of Cryptanalysis</a:t>
            </a:r>
          </a:p>
        </p:txBody>
      </p:sp>
      <p:sp>
        <p:nvSpPr>
          <p:cNvPr id="51204" name="Rectangle 3"/>
          <p:cNvSpPr>
            <a:spLocks noGrp="1" noChangeArrowheads="1"/>
          </p:cNvSpPr>
          <p:nvPr>
            <p:ph type="body" idx="1"/>
          </p:nvPr>
        </p:nvSpPr>
        <p:spPr>
          <a:xfrm>
            <a:off x="533400" y="1447800"/>
            <a:ext cx="8229600" cy="4648200"/>
          </a:xfrm>
        </p:spPr>
        <p:txBody>
          <a:bodyPr/>
          <a:lstStyle/>
          <a:p>
            <a:pPr eaLnBrk="1" hangingPunct="1">
              <a:lnSpc>
                <a:spcPct val="85000"/>
              </a:lnSpc>
              <a:spcAft>
                <a:spcPts val="600"/>
              </a:spcAft>
            </a:pPr>
            <a:r>
              <a:rPr lang="en-US" sz="2800" dirty="0" smtClean="0"/>
              <a:t>From perspective of info available to Trudy</a:t>
            </a:r>
          </a:p>
          <a:p>
            <a:pPr lvl="1">
              <a:lnSpc>
                <a:spcPct val="85000"/>
              </a:lnSpc>
              <a:spcAft>
                <a:spcPts val="600"/>
              </a:spcAft>
            </a:pPr>
            <a:r>
              <a:rPr lang="en-US" sz="2400" dirty="0" err="1" smtClean="0"/>
              <a:t>Ciphertext</a:t>
            </a:r>
            <a:r>
              <a:rPr lang="en-US" sz="2400" dirty="0" smtClean="0"/>
              <a:t> </a:t>
            </a:r>
            <a:r>
              <a:rPr lang="en-US" sz="2400" dirty="0" smtClean="0"/>
              <a:t>only attack</a:t>
            </a:r>
            <a:endParaRPr lang="en-US" sz="2400" dirty="0"/>
          </a:p>
          <a:p>
            <a:pPr lvl="1">
              <a:lnSpc>
                <a:spcPct val="85000"/>
              </a:lnSpc>
              <a:spcAft>
                <a:spcPts val="600"/>
              </a:spcAft>
            </a:pPr>
            <a:r>
              <a:rPr lang="en-US" sz="2400" dirty="0"/>
              <a:t>Known </a:t>
            </a:r>
            <a:r>
              <a:rPr lang="en-US" sz="2400" dirty="0"/>
              <a:t>plaintext attack</a:t>
            </a:r>
            <a:endParaRPr lang="en-US" sz="2400" dirty="0"/>
          </a:p>
          <a:p>
            <a:pPr lvl="1">
              <a:lnSpc>
                <a:spcPct val="85000"/>
              </a:lnSpc>
              <a:spcAft>
                <a:spcPts val="600"/>
              </a:spcAft>
            </a:pPr>
            <a:r>
              <a:rPr lang="en-US" sz="2400" dirty="0"/>
              <a:t>Chosen </a:t>
            </a:r>
            <a:r>
              <a:rPr lang="en-US" sz="2400" dirty="0"/>
              <a:t>plaintext attack</a:t>
            </a:r>
            <a:endParaRPr lang="en-US" sz="2400" dirty="0"/>
          </a:p>
          <a:p>
            <a:pPr lvl="2" eaLnBrk="1" hangingPunct="1">
              <a:lnSpc>
                <a:spcPct val="85000"/>
              </a:lnSpc>
              <a:spcAft>
                <a:spcPts val="600"/>
              </a:spcAft>
            </a:pPr>
            <a:r>
              <a:rPr lang="en-US" dirty="0"/>
              <a:t>“Lunchtime attack”</a:t>
            </a:r>
          </a:p>
          <a:p>
            <a:pPr lvl="1" eaLnBrk="1" hangingPunct="1">
              <a:lnSpc>
                <a:spcPct val="85000"/>
              </a:lnSpc>
              <a:spcAft>
                <a:spcPts val="600"/>
              </a:spcAft>
            </a:pPr>
            <a:r>
              <a:rPr lang="en-US" sz="2400" dirty="0" smtClean="0"/>
              <a:t>chosen </a:t>
            </a:r>
            <a:r>
              <a:rPr lang="en-US" sz="2400" dirty="0" err="1" smtClean="0"/>
              <a:t>ciphertext</a:t>
            </a:r>
            <a:r>
              <a:rPr lang="en-US" sz="2400" dirty="0" smtClean="0"/>
              <a:t> attack</a:t>
            </a:r>
            <a:endParaRPr lang="en-US" sz="2400" dirty="0"/>
          </a:p>
          <a:p>
            <a:pPr lvl="1">
              <a:lnSpc>
                <a:spcPct val="85000"/>
              </a:lnSpc>
              <a:spcAft>
                <a:spcPts val="600"/>
              </a:spcAft>
            </a:pPr>
            <a:r>
              <a:rPr lang="en-US" sz="2400" dirty="0"/>
              <a:t>Related </a:t>
            </a:r>
            <a:r>
              <a:rPr lang="en-US" sz="2400" dirty="0"/>
              <a:t>key attack</a:t>
            </a:r>
            <a:endParaRPr lang="en-US" sz="2400" dirty="0"/>
          </a:p>
          <a:p>
            <a:pPr lvl="1">
              <a:lnSpc>
                <a:spcPct val="85000"/>
              </a:lnSpc>
              <a:spcAft>
                <a:spcPts val="600"/>
              </a:spcAft>
            </a:pPr>
            <a:r>
              <a:rPr lang="en-US" sz="2400" dirty="0"/>
              <a:t>Forward search </a:t>
            </a:r>
            <a:r>
              <a:rPr lang="en-US" sz="2400" dirty="0" smtClean="0"/>
              <a:t>attack </a:t>
            </a:r>
            <a:r>
              <a:rPr lang="en-US" sz="2400" dirty="0"/>
              <a:t>(</a:t>
            </a:r>
            <a:r>
              <a:rPr lang="en-US" sz="2400" dirty="0"/>
              <a:t>public key </a:t>
            </a:r>
            <a:r>
              <a:rPr lang="en-US" sz="2400" dirty="0" smtClean="0"/>
              <a:t>crypto)</a:t>
            </a:r>
          </a:p>
          <a:p>
            <a:pPr lvl="1" eaLnBrk="1" hangingPunct="1">
              <a:lnSpc>
                <a:spcPct val="85000"/>
              </a:lnSpc>
              <a:spcAft>
                <a:spcPts val="600"/>
              </a:spcAft>
            </a:pPr>
            <a:r>
              <a:rPr lang="en-US" sz="2400" dirty="0" smtClean="0"/>
              <a:t>And others…</a:t>
            </a:r>
            <a:endParaRPr lang="en-US" sz="2400" dirty="0"/>
          </a:p>
        </p:txBody>
      </p:sp>
    </p:spTree>
    <p:extLst>
      <p:ext uri="{BB962C8B-B14F-4D97-AF65-F5344CB8AC3E}">
        <p14:creationId xmlns:p14="http://schemas.microsoft.com/office/powerpoint/2010/main" val="3822949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F761833C-3C83-1047-A589-7D2AA2D8D7A4}" type="slidenum">
              <a:rPr lang="en-US" smtClean="0">
                <a:latin typeface="Times New Roman" charset="0"/>
              </a:rPr>
              <a:pPr/>
              <a:t>2</a:t>
            </a:fld>
            <a:endParaRPr lang="en-US" smtClean="0">
              <a:latin typeface="Times New Roman" charset="0"/>
            </a:endParaRPr>
          </a:p>
        </p:txBody>
      </p:sp>
      <p:sp>
        <p:nvSpPr>
          <p:cNvPr id="31747" name="Rectangle 2"/>
          <p:cNvSpPr>
            <a:spLocks noGrp="1" noChangeArrowheads="1"/>
          </p:cNvSpPr>
          <p:nvPr>
            <p:ph type="title"/>
          </p:nvPr>
        </p:nvSpPr>
        <p:spPr/>
        <p:txBody>
          <a:bodyPr/>
          <a:lstStyle/>
          <a:p>
            <a:pPr eaLnBrk="1" hangingPunct="1"/>
            <a:r>
              <a:rPr lang="en-US" dirty="0"/>
              <a:t>One</a:t>
            </a:r>
            <a:r>
              <a:rPr lang="en-US" dirty="0" smtClean="0"/>
              <a:t>-Time </a:t>
            </a:r>
            <a:r>
              <a:rPr lang="en-US" dirty="0"/>
              <a:t>Pad: Decryption</a:t>
            </a:r>
          </a:p>
        </p:txBody>
      </p:sp>
      <p:sp>
        <p:nvSpPr>
          <p:cNvPr id="31748" name="Rectangle 3"/>
          <p:cNvSpPr>
            <a:spLocks noChangeArrowheads="1"/>
          </p:cNvSpPr>
          <p:nvPr/>
        </p:nvSpPr>
        <p:spPr bwMode="auto">
          <a:xfrm>
            <a:off x="347663" y="1828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1749" name="Rectangle 4"/>
          <p:cNvSpPr>
            <a:spLocks noChangeArrowheads="1"/>
          </p:cNvSpPr>
          <p:nvPr/>
        </p:nvSpPr>
        <p:spPr bwMode="auto">
          <a:xfrm>
            <a:off x="280988" y="1752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517125" name="Group 5"/>
          <p:cNvGraphicFramePr>
            <a:graphicFrameLocks noGrp="1"/>
          </p:cNvGraphicFramePr>
          <p:nvPr/>
        </p:nvGraphicFramePr>
        <p:xfrm>
          <a:off x="2057400" y="320040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517168" name="Group 48"/>
          <p:cNvGraphicFramePr>
            <a:graphicFrameLocks noGrp="1"/>
          </p:cNvGraphicFramePr>
          <p:nvPr/>
        </p:nvGraphicFramePr>
        <p:xfrm>
          <a:off x="2057400" y="418147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1802" name="Rectangle 101"/>
          <p:cNvSpPr>
            <a:spLocks noChangeArrowheads="1"/>
          </p:cNvSpPr>
          <p:nvPr/>
        </p:nvSpPr>
        <p:spPr bwMode="auto">
          <a:xfrm>
            <a:off x="2089150" y="2530475"/>
            <a:ext cx="6078538" cy="517525"/>
          </a:xfrm>
          <a:prstGeom prst="rect">
            <a:avLst/>
          </a:prstGeom>
          <a:noFill/>
          <a:ln w="9525">
            <a:noFill/>
            <a:miter lim="800000"/>
            <a:headEnd/>
            <a:tailEnd/>
          </a:ln>
        </p:spPr>
        <p:txBody>
          <a:bodyPr wrap="none">
            <a:prstTxWarp prst="textNoShape">
              <a:avLst/>
            </a:prstTxWarp>
            <a:spAutoFit/>
          </a:bodyPr>
          <a:lstStyle/>
          <a:p>
            <a:r>
              <a:rPr lang="en-US" b="1">
                <a:solidFill>
                  <a:schemeClr val="accent2"/>
                </a:solidFill>
              </a:rPr>
              <a:t>Decryption:</a:t>
            </a:r>
            <a:r>
              <a:rPr lang="en-US">
                <a:solidFill>
                  <a:srgbClr val="FF0000"/>
                </a:solidFill>
              </a:rPr>
              <a:t> Ciphertext </a:t>
            </a:r>
            <a:r>
              <a:rPr lang="en-US">
                <a:solidFill>
                  <a:srgbClr val="FF0000"/>
                </a:solidFill>
                <a:sym typeface="Symbol" charset="2"/>
              </a:rPr>
              <a:t> Key = Plaintext</a:t>
            </a:r>
            <a:endParaRPr lang="en-US">
              <a:sym typeface="Symbol" charset="2"/>
            </a:endParaRPr>
          </a:p>
        </p:txBody>
      </p:sp>
      <p:sp>
        <p:nvSpPr>
          <p:cNvPr id="31803" name="Line 102"/>
          <p:cNvSpPr>
            <a:spLocks noChangeShapeType="1"/>
          </p:cNvSpPr>
          <p:nvPr/>
        </p:nvSpPr>
        <p:spPr bwMode="auto">
          <a:xfrm>
            <a:off x="2057400" y="471487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1804" name="Rectangle 103"/>
          <p:cNvSpPr>
            <a:spLocks noChangeArrowheads="1"/>
          </p:cNvSpPr>
          <p:nvPr/>
        </p:nvSpPr>
        <p:spPr bwMode="auto">
          <a:xfrm>
            <a:off x="152400" y="3740150"/>
            <a:ext cx="1830388"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
        <p:nvSpPr>
          <p:cNvPr id="31805" name="Rectangle 104"/>
          <p:cNvSpPr>
            <a:spLocks noChangeArrowheads="1"/>
          </p:cNvSpPr>
          <p:nvPr/>
        </p:nvSpPr>
        <p:spPr bwMode="auto">
          <a:xfrm>
            <a:off x="1219200" y="4213225"/>
            <a:ext cx="787400" cy="517525"/>
          </a:xfrm>
          <a:prstGeom prst="rect">
            <a:avLst/>
          </a:prstGeom>
          <a:noFill/>
          <a:ln w="9525">
            <a:noFill/>
            <a:miter lim="800000"/>
            <a:headEnd/>
            <a:tailEnd/>
          </a:ln>
        </p:spPr>
        <p:txBody>
          <a:bodyPr wrap="none">
            <a:prstTxWarp prst="textNoShape">
              <a:avLst/>
            </a:prstTxWarp>
            <a:spAutoFit/>
          </a:bodyPr>
          <a:lstStyle/>
          <a:p>
            <a:r>
              <a:rPr lang="en-US"/>
              <a:t>Key:</a:t>
            </a:r>
          </a:p>
        </p:txBody>
      </p:sp>
      <p:sp>
        <p:nvSpPr>
          <p:cNvPr id="31806" name="Rectangle 105"/>
          <p:cNvSpPr>
            <a:spLocks noChangeArrowheads="1"/>
          </p:cNvSpPr>
          <p:nvPr/>
        </p:nvSpPr>
        <p:spPr bwMode="auto">
          <a:xfrm>
            <a:off x="428625" y="4730750"/>
            <a:ext cx="15525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Tree>
    <p:extLst>
      <p:ext uri="{BB962C8B-B14F-4D97-AF65-F5344CB8AC3E}">
        <p14:creationId xmlns:p14="http://schemas.microsoft.com/office/powerpoint/2010/main" val="2843222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DD660417-D070-C24C-9CD1-4177797B9ED3}" type="slidenum">
              <a:rPr lang="en-US" smtClean="0">
                <a:latin typeface="Times New Roman" charset="0"/>
              </a:rPr>
              <a:pPr/>
              <a:t>3</a:t>
            </a:fld>
            <a:endParaRPr lang="en-US" smtClean="0">
              <a:latin typeface="Times New Roman" charset="0"/>
            </a:endParaRPr>
          </a:p>
        </p:txBody>
      </p:sp>
      <p:sp>
        <p:nvSpPr>
          <p:cNvPr id="32771" name="Rectangle 2"/>
          <p:cNvSpPr>
            <a:spLocks noGrp="1" noChangeArrowheads="1"/>
          </p:cNvSpPr>
          <p:nvPr>
            <p:ph type="title"/>
          </p:nvPr>
        </p:nvSpPr>
        <p:spPr/>
        <p:txBody>
          <a:bodyPr/>
          <a:lstStyle/>
          <a:p>
            <a:pPr eaLnBrk="1" hangingPunct="1"/>
            <a:r>
              <a:rPr lang="en-US" dirty="0"/>
              <a:t>One</a:t>
            </a:r>
            <a:r>
              <a:rPr lang="en-US" dirty="0" smtClean="0"/>
              <a:t>-Time </a:t>
            </a:r>
            <a:r>
              <a:rPr lang="en-US" dirty="0"/>
              <a:t>Pad</a:t>
            </a:r>
          </a:p>
        </p:txBody>
      </p:sp>
      <p:sp>
        <p:nvSpPr>
          <p:cNvPr id="32772" name="Rectangle 3"/>
          <p:cNvSpPr>
            <a:spLocks noChangeArrowheads="1"/>
          </p:cNvSpPr>
          <p:nvPr/>
        </p:nvSpPr>
        <p:spPr bwMode="auto">
          <a:xfrm>
            <a:off x="347663" y="5257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2773" name="Rectangle 4"/>
          <p:cNvSpPr>
            <a:spLocks noChangeArrowheads="1"/>
          </p:cNvSpPr>
          <p:nvPr/>
        </p:nvSpPr>
        <p:spPr bwMode="auto">
          <a:xfrm>
            <a:off x="280988" y="5181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155653" name="Group 5"/>
          <p:cNvGraphicFramePr>
            <a:graphicFrameLocks noGrp="1"/>
          </p:cNvGraphicFramePr>
          <p:nvPr/>
        </p:nvGraphicFramePr>
        <p:xfrm>
          <a:off x="2057400" y="236220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155698" name="Group 50"/>
          <p:cNvGraphicFramePr>
            <a:graphicFrameLocks noGrp="1"/>
          </p:cNvGraphicFramePr>
          <p:nvPr/>
        </p:nvGraphicFramePr>
        <p:xfrm>
          <a:off x="2057400" y="333692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k</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2826" name="Line 104"/>
          <p:cNvSpPr>
            <a:spLocks noChangeShapeType="1"/>
          </p:cNvSpPr>
          <p:nvPr/>
        </p:nvSpPr>
        <p:spPr bwMode="auto">
          <a:xfrm>
            <a:off x="2057400" y="387032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2827" name="Rectangle 105"/>
          <p:cNvSpPr>
            <a:spLocks noChangeArrowheads="1"/>
          </p:cNvSpPr>
          <p:nvPr/>
        </p:nvSpPr>
        <p:spPr bwMode="auto">
          <a:xfrm>
            <a:off x="227013" y="2895600"/>
            <a:ext cx="1830387"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
        <p:nvSpPr>
          <p:cNvPr id="32828" name="Rectangle 106"/>
          <p:cNvSpPr>
            <a:spLocks noChangeArrowheads="1"/>
          </p:cNvSpPr>
          <p:nvPr/>
        </p:nvSpPr>
        <p:spPr bwMode="auto">
          <a:xfrm>
            <a:off x="990600" y="3368675"/>
            <a:ext cx="1019175" cy="517525"/>
          </a:xfrm>
          <a:prstGeom prst="rect">
            <a:avLst/>
          </a:prstGeom>
          <a:noFill/>
          <a:ln w="9525">
            <a:noFill/>
            <a:miter lim="800000"/>
            <a:headEnd/>
            <a:tailEnd/>
          </a:ln>
        </p:spPr>
        <p:txBody>
          <a:bodyPr wrap="none">
            <a:prstTxWarp prst="textNoShape">
              <a:avLst/>
            </a:prstTxWarp>
            <a:spAutoFit/>
          </a:bodyPr>
          <a:lstStyle/>
          <a:p>
            <a:r>
              <a:rPr lang="en-US"/>
              <a:t>“</a:t>
            </a:r>
            <a:r>
              <a:rPr lang="en-US" b="1">
                <a:solidFill>
                  <a:schemeClr val="accent2"/>
                </a:solidFill>
              </a:rPr>
              <a:t>key</a:t>
            </a:r>
            <a:r>
              <a:rPr lang="en-US"/>
              <a:t>”:</a:t>
            </a:r>
          </a:p>
        </p:txBody>
      </p:sp>
      <p:sp>
        <p:nvSpPr>
          <p:cNvPr id="32829" name="Rectangle 107"/>
          <p:cNvSpPr>
            <a:spLocks noChangeArrowheads="1"/>
          </p:cNvSpPr>
          <p:nvPr/>
        </p:nvSpPr>
        <p:spPr bwMode="auto">
          <a:xfrm>
            <a:off x="187325" y="3886200"/>
            <a:ext cx="17938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
        <p:nvSpPr>
          <p:cNvPr id="32830" name="Rectangle 108"/>
          <p:cNvSpPr>
            <a:spLocks noChangeArrowheads="1"/>
          </p:cNvSpPr>
          <p:nvPr/>
        </p:nvSpPr>
        <p:spPr bwMode="auto">
          <a:xfrm>
            <a:off x="304800" y="1789113"/>
            <a:ext cx="8294688" cy="523875"/>
          </a:xfrm>
          <a:prstGeom prst="rect">
            <a:avLst/>
          </a:prstGeom>
          <a:noFill/>
          <a:ln w="9525">
            <a:noFill/>
            <a:miter lim="800000"/>
            <a:headEnd/>
            <a:tailEnd/>
          </a:ln>
        </p:spPr>
        <p:txBody>
          <a:bodyPr wrap="none">
            <a:prstTxWarp prst="textNoShape">
              <a:avLst/>
            </a:prstTxWarp>
            <a:spAutoFit/>
          </a:bodyPr>
          <a:lstStyle/>
          <a:p>
            <a:r>
              <a:rPr lang="en-US" sz="2800"/>
              <a:t>Double agent claims sender used following “</a:t>
            </a:r>
            <a:r>
              <a:rPr lang="en-US" sz="2800" b="1">
                <a:solidFill>
                  <a:schemeClr val="accent2"/>
                </a:solidFill>
              </a:rPr>
              <a:t>key</a:t>
            </a:r>
            <a:r>
              <a:rPr lang="en-US" sz="2800"/>
              <a:t>”</a:t>
            </a:r>
            <a:endParaRPr lang="en-US"/>
          </a:p>
        </p:txBody>
      </p:sp>
    </p:spTree>
    <p:extLst>
      <p:ext uri="{BB962C8B-B14F-4D97-AF65-F5344CB8AC3E}">
        <p14:creationId xmlns:p14="http://schemas.microsoft.com/office/powerpoint/2010/main" val="2892099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6E3DA746-DEF9-CA45-9CE9-E81014D9E1F0}" type="slidenum">
              <a:rPr lang="en-US" smtClean="0">
                <a:latin typeface="Times New Roman" charset="0"/>
              </a:rPr>
              <a:pPr/>
              <a:t>4</a:t>
            </a:fld>
            <a:endParaRPr lang="en-US" smtClean="0">
              <a:latin typeface="Times New Roman" charset="0"/>
            </a:endParaRPr>
          </a:p>
        </p:txBody>
      </p:sp>
      <p:sp>
        <p:nvSpPr>
          <p:cNvPr id="33795" name="Rectangle 2"/>
          <p:cNvSpPr>
            <a:spLocks noGrp="1" noChangeArrowheads="1"/>
          </p:cNvSpPr>
          <p:nvPr>
            <p:ph type="title"/>
          </p:nvPr>
        </p:nvSpPr>
        <p:spPr/>
        <p:txBody>
          <a:bodyPr/>
          <a:lstStyle/>
          <a:p>
            <a:pPr eaLnBrk="1" hangingPunct="1"/>
            <a:r>
              <a:rPr lang="en-US" dirty="0"/>
              <a:t>One</a:t>
            </a:r>
            <a:r>
              <a:rPr lang="en-US" dirty="0" smtClean="0"/>
              <a:t>-Time </a:t>
            </a:r>
            <a:r>
              <a:rPr lang="en-US" dirty="0"/>
              <a:t>Pad</a:t>
            </a:r>
          </a:p>
        </p:txBody>
      </p:sp>
      <p:sp>
        <p:nvSpPr>
          <p:cNvPr id="33796" name="Rectangle 3"/>
          <p:cNvSpPr>
            <a:spLocks noChangeArrowheads="1"/>
          </p:cNvSpPr>
          <p:nvPr/>
        </p:nvSpPr>
        <p:spPr bwMode="auto">
          <a:xfrm>
            <a:off x="347663" y="5257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3797" name="Rectangle 4"/>
          <p:cNvSpPr>
            <a:spLocks noChangeArrowheads="1"/>
          </p:cNvSpPr>
          <p:nvPr/>
        </p:nvSpPr>
        <p:spPr bwMode="auto">
          <a:xfrm>
            <a:off x="280988" y="5181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156677" name="Group 5"/>
          <p:cNvGraphicFramePr>
            <a:graphicFrameLocks noGrp="1"/>
          </p:cNvGraphicFramePr>
          <p:nvPr/>
        </p:nvGraphicFramePr>
        <p:xfrm>
          <a:off x="2057400" y="236220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156722" name="Group 50"/>
          <p:cNvGraphicFramePr>
            <a:graphicFrameLocks noGrp="1"/>
          </p:cNvGraphicFramePr>
          <p:nvPr/>
        </p:nvGraphicFramePr>
        <p:xfrm>
          <a:off x="2057400" y="333692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k</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k</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3850" name="Line 103"/>
          <p:cNvSpPr>
            <a:spLocks noChangeShapeType="1"/>
          </p:cNvSpPr>
          <p:nvPr/>
        </p:nvSpPr>
        <p:spPr bwMode="auto">
          <a:xfrm>
            <a:off x="2057400" y="387032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3851" name="Rectangle 104"/>
          <p:cNvSpPr>
            <a:spLocks noChangeArrowheads="1"/>
          </p:cNvSpPr>
          <p:nvPr/>
        </p:nvSpPr>
        <p:spPr bwMode="auto">
          <a:xfrm>
            <a:off x="227013" y="2895600"/>
            <a:ext cx="1830387"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
        <p:nvSpPr>
          <p:cNvPr id="33852" name="Rectangle 105"/>
          <p:cNvSpPr>
            <a:spLocks noChangeArrowheads="1"/>
          </p:cNvSpPr>
          <p:nvPr/>
        </p:nvSpPr>
        <p:spPr bwMode="auto">
          <a:xfrm>
            <a:off x="990600" y="3368675"/>
            <a:ext cx="1013919" cy="461665"/>
          </a:xfrm>
          <a:prstGeom prst="rect">
            <a:avLst/>
          </a:prstGeom>
          <a:noFill/>
          <a:ln w="9525">
            <a:noFill/>
            <a:miter lim="800000"/>
            <a:headEnd/>
            <a:tailEnd/>
          </a:ln>
        </p:spPr>
        <p:txBody>
          <a:bodyPr wrap="none">
            <a:prstTxWarp prst="textNoShape">
              <a:avLst/>
            </a:prstTxWarp>
            <a:spAutoFit/>
          </a:bodyPr>
          <a:lstStyle/>
          <a:p>
            <a:r>
              <a:rPr lang="en-US" dirty="0" smtClean="0"/>
              <a:t>“key</a:t>
            </a:r>
            <a:r>
              <a:rPr lang="en-US" dirty="0"/>
              <a:t>”:</a:t>
            </a:r>
          </a:p>
        </p:txBody>
      </p:sp>
      <p:sp>
        <p:nvSpPr>
          <p:cNvPr id="33853" name="Rectangle 106"/>
          <p:cNvSpPr>
            <a:spLocks noChangeArrowheads="1"/>
          </p:cNvSpPr>
          <p:nvPr/>
        </p:nvSpPr>
        <p:spPr bwMode="auto">
          <a:xfrm>
            <a:off x="187325" y="3886200"/>
            <a:ext cx="17938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
        <p:nvSpPr>
          <p:cNvPr id="33854" name="Rectangle 107"/>
          <p:cNvSpPr>
            <a:spLocks noChangeArrowheads="1"/>
          </p:cNvSpPr>
          <p:nvPr/>
        </p:nvSpPr>
        <p:spPr bwMode="auto">
          <a:xfrm>
            <a:off x="304800" y="1789113"/>
            <a:ext cx="7712075" cy="523875"/>
          </a:xfrm>
          <a:prstGeom prst="rect">
            <a:avLst/>
          </a:prstGeom>
          <a:noFill/>
          <a:ln w="9525">
            <a:noFill/>
            <a:miter lim="800000"/>
            <a:headEnd/>
            <a:tailEnd/>
          </a:ln>
        </p:spPr>
        <p:txBody>
          <a:bodyPr wrap="none">
            <a:prstTxWarp prst="textNoShape">
              <a:avLst/>
            </a:prstTxWarp>
            <a:spAutoFit/>
          </a:bodyPr>
          <a:lstStyle/>
          <a:p>
            <a:r>
              <a:rPr lang="en-US" sz="2800"/>
              <a:t>Or sender is captured and claims the key is…</a:t>
            </a:r>
            <a:endParaRPr lang="en-US"/>
          </a:p>
        </p:txBody>
      </p:sp>
    </p:spTree>
    <p:extLst>
      <p:ext uri="{BB962C8B-B14F-4D97-AF65-F5344CB8AC3E}">
        <p14:creationId xmlns:p14="http://schemas.microsoft.com/office/powerpoint/2010/main" val="3244313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F068664B-7061-3C4D-87D7-31EA03D80DAA}" type="slidenum">
              <a:rPr lang="en-US" smtClean="0">
                <a:latin typeface="Times New Roman" charset="0"/>
              </a:rPr>
              <a:pPr/>
              <a:t>5</a:t>
            </a:fld>
            <a:endParaRPr lang="en-US" smtClean="0">
              <a:latin typeface="Times New Roman" charset="0"/>
            </a:endParaRPr>
          </a:p>
        </p:txBody>
      </p:sp>
      <p:sp>
        <p:nvSpPr>
          <p:cNvPr id="34819" name="Rectangle 2"/>
          <p:cNvSpPr>
            <a:spLocks noGrp="1" noChangeArrowheads="1"/>
          </p:cNvSpPr>
          <p:nvPr>
            <p:ph type="title"/>
          </p:nvPr>
        </p:nvSpPr>
        <p:spPr/>
        <p:txBody>
          <a:bodyPr/>
          <a:lstStyle/>
          <a:p>
            <a:pPr eaLnBrk="1" hangingPunct="1"/>
            <a:r>
              <a:rPr lang="en-US" dirty="0"/>
              <a:t>One</a:t>
            </a:r>
            <a:r>
              <a:rPr lang="en-US" dirty="0" smtClean="0"/>
              <a:t>-Time </a:t>
            </a:r>
            <a:r>
              <a:rPr lang="en-US" dirty="0"/>
              <a:t>Pad Summary</a:t>
            </a:r>
          </a:p>
        </p:txBody>
      </p:sp>
      <p:sp>
        <p:nvSpPr>
          <p:cNvPr id="30723" name="Rectangle 3"/>
          <p:cNvSpPr>
            <a:spLocks noGrp="1" noChangeArrowheads="1"/>
          </p:cNvSpPr>
          <p:nvPr>
            <p:ph type="body" idx="1"/>
          </p:nvPr>
        </p:nvSpPr>
        <p:spPr>
          <a:xfrm>
            <a:off x="685800" y="1828800"/>
            <a:ext cx="7772400" cy="4267200"/>
          </a:xfrm>
        </p:spPr>
        <p:txBody>
          <a:bodyPr/>
          <a:lstStyle/>
          <a:p>
            <a:pPr eaLnBrk="1" hangingPunct="1">
              <a:spcAft>
                <a:spcPts val="0"/>
              </a:spcAft>
            </a:pPr>
            <a:r>
              <a:rPr lang="en-US" sz="2800" b="1" dirty="0">
                <a:solidFill>
                  <a:srgbClr val="FF0000"/>
                </a:solidFill>
              </a:rPr>
              <a:t>Provably</a:t>
            </a:r>
            <a:r>
              <a:rPr lang="en-US" sz="2800" dirty="0"/>
              <a:t> </a:t>
            </a:r>
            <a:r>
              <a:rPr lang="en-US" sz="2800" dirty="0" smtClean="0"/>
              <a:t>secure…</a:t>
            </a:r>
          </a:p>
          <a:p>
            <a:pPr lvl="1" eaLnBrk="1" hangingPunct="1">
              <a:spcAft>
                <a:spcPts val="0"/>
              </a:spcAft>
            </a:pPr>
            <a:r>
              <a:rPr lang="en-US" sz="2400" dirty="0" err="1"/>
              <a:t>Ciphertext</a:t>
            </a:r>
            <a:r>
              <a:rPr lang="en-US" sz="2400" dirty="0"/>
              <a:t> provides </a:t>
            </a:r>
            <a:r>
              <a:rPr lang="en-US" sz="2400" b="1" dirty="0">
                <a:solidFill>
                  <a:schemeClr val="hlink"/>
                </a:solidFill>
              </a:rPr>
              <a:t>no</a:t>
            </a:r>
            <a:r>
              <a:rPr lang="en-US" sz="2400" dirty="0"/>
              <a:t> info about plaintext</a:t>
            </a:r>
          </a:p>
          <a:p>
            <a:pPr lvl="1" eaLnBrk="1" hangingPunct="1">
              <a:spcAft>
                <a:spcPts val="0"/>
              </a:spcAft>
            </a:pPr>
            <a:r>
              <a:rPr lang="en-US" sz="2400" dirty="0"/>
              <a:t>All plaintexts are equally </a:t>
            </a:r>
            <a:r>
              <a:rPr lang="en-US" sz="2400" dirty="0" smtClean="0"/>
              <a:t>likely</a:t>
            </a:r>
          </a:p>
          <a:p>
            <a:pPr eaLnBrk="1" hangingPunct="1">
              <a:spcAft>
                <a:spcPts val="0"/>
              </a:spcAft>
            </a:pPr>
            <a:r>
              <a:rPr lang="en-US" sz="2800" dirty="0" smtClean="0"/>
              <a:t>…but, only when be used correctly</a:t>
            </a:r>
          </a:p>
          <a:p>
            <a:pPr lvl="1" eaLnBrk="1" hangingPunct="1">
              <a:spcAft>
                <a:spcPts val="0"/>
              </a:spcAft>
            </a:pPr>
            <a:r>
              <a:rPr lang="en-US" sz="2400" dirty="0"/>
              <a:t>Pad must be random, used only once</a:t>
            </a:r>
          </a:p>
          <a:p>
            <a:pPr lvl="1" eaLnBrk="1" hangingPunct="1">
              <a:spcAft>
                <a:spcPts val="0"/>
              </a:spcAft>
            </a:pPr>
            <a:r>
              <a:rPr lang="en-US" sz="2400" dirty="0"/>
              <a:t>Pad is known only to sender and receiver</a:t>
            </a:r>
            <a:endParaRPr lang="en-US" sz="2400" dirty="0" smtClean="0"/>
          </a:p>
          <a:p>
            <a:pPr eaLnBrk="1" hangingPunct="1">
              <a:spcAft>
                <a:spcPts val="0"/>
              </a:spcAft>
            </a:pPr>
            <a:r>
              <a:rPr lang="en-US" sz="2800" dirty="0" smtClean="0"/>
              <a:t>Note: pad (key) </a:t>
            </a:r>
            <a:r>
              <a:rPr lang="en-US" sz="2800" dirty="0"/>
              <a:t>is same size as </a:t>
            </a:r>
            <a:r>
              <a:rPr lang="en-US" sz="2800" dirty="0" smtClean="0"/>
              <a:t>message</a:t>
            </a:r>
          </a:p>
          <a:p>
            <a:pPr eaLnBrk="1" hangingPunct="1">
              <a:spcAft>
                <a:spcPts val="0"/>
              </a:spcAft>
            </a:pPr>
            <a:r>
              <a:rPr lang="en-US" sz="2800" dirty="0" smtClean="0"/>
              <a:t>So, why </a:t>
            </a:r>
            <a:r>
              <a:rPr lang="en-US" sz="2800" dirty="0"/>
              <a:t>not distribute </a:t>
            </a:r>
            <a:r>
              <a:rPr lang="en-US" sz="2800" dirty="0" err="1"/>
              <a:t>msg</a:t>
            </a:r>
            <a:r>
              <a:rPr lang="en-US" sz="2800" dirty="0"/>
              <a:t> instead of pad?</a:t>
            </a:r>
          </a:p>
        </p:txBody>
      </p:sp>
    </p:spTree>
    <p:extLst>
      <p:ext uri="{BB962C8B-B14F-4D97-AF65-F5344CB8AC3E}">
        <p14:creationId xmlns:p14="http://schemas.microsoft.com/office/powerpoint/2010/main" val="2758856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ox(out)">
                                      <p:cBhvr>
                                        <p:cTn id="7" dur="500"/>
                                        <p:tgtEl>
                                          <p:spTgt spid="3072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box(out)">
                                      <p:cBhvr>
                                        <p:cTn id="12" dur="500"/>
                                        <p:tgtEl>
                                          <p:spTgt spid="3072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ox(out)">
                                      <p:cBhvr>
                                        <p:cTn id="17" dur="500"/>
                                        <p:tgtEl>
                                          <p:spTgt spid="30723">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box(out)">
                                      <p:cBhvr>
                                        <p:cTn id="22" dur="500"/>
                                        <p:tgtEl>
                                          <p:spTgt spid="30723">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box(out)">
                                      <p:cBhvr>
                                        <p:cTn id="27" dur="500"/>
                                        <p:tgtEl>
                                          <p:spTgt spid="30723">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30723">
                                            <p:txEl>
                                              <p:pRg st="5" end="5"/>
                                            </p:txEl>
                                          </p:spTgt>
                                        </p:tgtEl>
                                        <p:attrNameLst>
                                          <p:attrName>style.visibility</p:attrName>
                                        </p:attrNameLst>
                                      </p:cBhvr>
                                      <p:to>
                                        <p:strVal val="visible"/>
                                      </p:to>
                                    </p:set>
                                    <p:animEffect transition="in" filter="box(out)">
                                      <p:cBhvr>
                                        <p:cTn id="32" dur="500"/>
                                        <p:tgtEl>
                                          <p:spTgt spid="30723">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30723">
                                            <p:txEl>
                                              <p:pRg st="6" end="6"/>
                                            </p:txEl>
                                          </p:spTgt>
                                        </p:tgtEl>
                                        <p:attrNameLst>
                                          <p:attrName>style.visibility</p:attrName>
                                        </p:attrNameLst>
                                      </p:cBhvr>
                                      <p:to>
                                        <p:strVal val="visible"/>
                                      </p:to>
                                    </p:set>
                                    <p:animEffect transition="in" filter="box(out)">
                                      <p:cBhvr>
                                        <p:cTn id="37" dur="500"/>
                                        <p:tgtEl>
                                          <p:spTgt spid="30723">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
                                        </p:tgtEl>
                                      </p:cMediaNode>
                                    </p:audio>
                                  </p:subTnLst>
                                </p:cTn>
                              </p:par>
                            </p:childTnLst>
                          </p:cTn>
                        </p:par>
                      </p:childTnLst>
                    </p:cTn>
                  </p:par>
                  <p:par>
                    <p:cTn id="38" fill="hold">
                      <p:stCondLst>
                        <p:cond delay="indefinite"/>
                      </p:stCondLst>
                      <p:childTnLst>
                        <p:par>
                          <p:cTn id="39" fill="hold">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30723">
                                            <p:txEl>
                                              <p:pRg st="7" end="7"/>
                                            </p:txEl>
                                          </p:spTgt>
                                        </p:tgtEl>
                                        <p:attrNameLst>
                                          <p:attrName>style.visibility</p:attrName>
                                        </p:attrNameLst>
                                      </p:cBhvr>
                                      <p:to>
                                        <p:strVal val="visible"/>
                                      </p:to>
                                    </p:set>
                                    <p:animEffect transition="in" filter="box(out)">
                                      <p:cBhvr>
                                        <p:cTn id="42" dur="500"/>
                                        <p:tgtEl>
                                          <p:spTgt spid="30723">
                                            <p:txEl>
                                              <p:pRg st="7" end="7"/>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bldLvl="2"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0560AFDB-089A-554E-B779-83FC94726F9E}" type="slidenum">
              <a:rPr lang="en-US" smtClean="0">
                <a:latin typeface="Times New Roman" charset="0"/>
              </a:rPr>
              <a:pPr/>
              <a:t>6</a:t>
            </a:fld>
            <a:endParaRPr lang="en-US" smtClean="0">
              <a:latin typeface="Times New Roman" charset="0"/>
            </a:endParaRPr>
          </a:p>
        </p:txBody>
      </p:sp>
      <p:sp>
        <p:nvSpPr>
          <p:cNvPr id="35843" name="Rectangle 2"/>
          <p:cNvSpPr>
            <a:spLocks noGrp="1" noChangeArrowheads="1"/>
          </p:cNvSpPr>
          <p:nvPr>
            <p:ph type="title"/>
          </p:nvPr>
        </p:nvSpPr>
        <p:spPr>
          <a:xfrm>
            <a:off x="685800" y="533400"/>
            <a:ext cx="7772400" cy="1143000"/>
          </a:xfrm>
        </p:spPr>
        <p:txBody>
          <a:bodyPr/>
          <a:lstStyle/>
          <a:p>
            <a:pPr eaLnBrk="1" hangingPunct="1"/>
            <a:r>
              <a:rPr lang="en-US" dirty="0"/>
              <a:t>Real</a:t>
            </a:r>
            <a:r>
              <a:rPr lang="en-US" dirty="0" smtClean="0"/>
              <a:t>-World </a:t>
            </a:r>
            <a:r>
              <a:rPr lang="en-US" dirty="0"/>
              <a:t>One</a:t>
            </a:r>
            <a:r>
              <a:rPr lang="en-US" dirty="0" smtClean="0"/>
              <a:t>-Time </a:t>
            </a:r>
            <a:r>
              <a:rPr lang="en-US" dirty="0"/>
              <a:t>Pad</a:t>
            </a:r>
          </a:p>
        </p:txBody>
      </p:sp>
      <p:sp>
        <p:nvSpPr>
          <p:cNvPr id="35844" name="Rectangle 3"/>
          <p:cNvSpPr>
            <a:spLocks noGrp="1" noChangeArrowheads="1"/>
          </p:cNvSpPr>
          <p:nvPr>
            <p:ph type="body" idx="1"/>
          </p:nvPr>
        </p:nvSpPr>
        <p:spPr>
          <a:xfrm>
            <a:off x="685800" y="1752600"/>
            <a:ext cx="7772400" cy="4343400"/>
          </a:xfrm>
        </p:spPr>
        <p:txBody>
          <a:bodyPr/>
          <a:lstStyle/>
          <a:p>
            <a:pPr eaLnBrk="1" hangingPunct="1">
              <a:lnSpc>
                <a:spcPct val="90000"/>
              </a:lnSpc>
              <a:spcAft>
                <a:spcPts val="600"/>
              </a:spcAft>
            </a:pPr>
            <a:r>
              <a:rPr lang="en-US" sz="2800" dirty="0"/>
              <a:t>Project </a:t>
            </a:r>
            <a:r>
              <a:rPr lang="en-US" sz="2800" dirty="0">
                <a:hlinkClick r:id="rId2"/>
              </a:rPr>
              <a:t>VENONA</a:t>
            </a:r>
            <a:endParaRPr lang="en-US" sz="2800" dirty="0"/>
          </a:p>
          <a:p>
            <a:pPr lvl="1" eaLnBrk="1" hangingPunct="1">
              <a:lnSpc>
                <a:spcPct val="90000"/>
              </a:lnSpc>
              <a:spcAft>
                <a:spcPts val="600"/>
              </a:spcAft>
            </a:pPr>
            <a:r>
              <a:rPr lang="en-US" sz="2400" dirty="0"/>
              <a:t>Encrypted spy messages from U.S. </a:t>
            </a:r>
            <a:r>
              <a:rPr lang="en-US" sz="2400"/>
              <a:t>to Moscow in 30’s, 40’</a:t>
            </a:r>
            <a:r>
              <a:rPr lang="en-US" sz="2400" smtClean="0"/>
              <a:t>s, </a:t>
            </a:r>
            <a:r>
              <a:rPr lang="en-US" sz="2400"/>
              <a:t>and 50’s</a:t>
            </a:r>
          </a:p>
          <a:p>
            <a:pPr lvl="1" eaLnBrk="1" hangingPunct="1">
              <a:lnSpc>
                <a:spcPct val="90000"/>
              </a:lnSpc>
              <a:spcAft>
                <a:spcPts val="600"/>
              </a:spcAft>
            </a:pPr>
            <a:r>
              <a:rPr lang="en-US" sz="2400" dirty="0"/>
              <a:t>Nuclear espionage, etc.</a:t>
            </a:r>
          </a:p>
          <a:p>
            <a:pPr lvl="1" eaLnBrk="1" hangingPunct="1">
              <a:lnSpc>
                <a:spcPct val="90000"/>
              </a:lnSpc>
              <a:spcAft>
                <a:spcPts val="600"/>
              </a:spcAft>
            </a:pPr>
            <a:r>
              <a:rPr lang="en-US" sz="2400" dirty="0"/>
              <a:t>Thousands of messages</a:t>
            </a:r>
          </a:p>
          <a:p>
            <a:pPr eaLnBrk="1" hangingPunct="1">
              <a:lnSpc>
                <a:spcPct val="90000"/>
              </a:lnSpc>
              <a:spcAft>
                <a:spcPts val="600"/>
              </a:spcAft>
            </a:pPr>
            <a:r>
              <a:rPr lang="en-US" sz="2800" dirty="0"/>
              <a:t>Spy carried one-time pad into U.S.</a:t>
            </a:r>
          </a:p>
          <a:p>
            <a:pPr eaLnBrk="1" hangingPunct="1">
              <a:lnSpc>
                <a:spcPct val="90000"/>
              </a:lnSpc>
              <a:spcAft>
                <a:spcPts val="600"/>
              </a:spcAft>
            </a:pPr>
            <a:r>
              <a:rPr lang="en-US" sz="2800" dirty="0"/>
              <a:t>Spy used pad to encrypt secret messages</a:t>
            </a:r>
          </a:p>
          <a:p>
            <a:pPr eaLnBrk="1" hangingPunct="1">
              <a:lnSpc>
                <a:spcPct val="90000"/>
              </a:lnSpc>
              <a:spcAft>
                <a:spcPts val="600"/>
              </a:spcAft>
            </a:pPr>
            <a:r>
              <a:rPr lang="en-US" sz="2800" dirty="0"/>
              <a:t>Repeats within the “one-time” pads made cryptanalysis possible </a:t>
            </a:r>
          </a:p>
        </p:txBody>
      </p:sp>
    </p:spTree>
    <p:extLst>
      <p:ext uri="{BB962C8B-B14F-4D97-AF65-F5344CB8AC3E}">
        <p14:creationId xmlns:p14="http://schemas.microsoft.com/office/powerpoint/2010/main" val="867438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BAD2577B-A357-3148-A307-4C5D02F31F87}" type="slidenum">
              <a:rPr lang="en-US" smtClean="0">
                <a:latin typeface="Times New Roman" charset="0"/>
              </a:rPr>
              <a:pPr/>
              <a:t>7</a:t>
            </a:fld>
            <a:endParaRPr lang="en-US" smtClean="0">
              <a:latin typeface="Times New Roman" charset="0"/>
            </a:endParaRPr>
          </a:p>
        </p:txBody>
      </p:sp>
      <p:sp>
        <p:nvSpPr>
          <p:cNvPr id="36867" name="Rectangle 2"/>
          <p:cNvSpPr>
            <a:spLocks noGrp="1" noChangeArrowheads="1"/>
          </p:cNvSpPr>
          <p:nvPr>
            <p:ph type="title"/>
          </p:nvPr>
        </p:nvSpPr>
        <p:spPr>
          <a:xfrm>
            <a:off x="685800" y="228600"/>
            <a:ext cx="7772400" cy="685800"/>
          </a:xfrm>
        </p:spPr>
        <p:txBody>
          <a:bodyPr>
            <a:normAutofit fontScale="90000"/>
          </a:bodyPr>
          <a:lstStyle/>
          <a:p>
            <a:pPr eaLnBrk="1" hangingPunct="1"/>
            <a:r>
              <a:rPr lang="en-US"/>
              <a:t>VENONA Decrypt (1944)</a:t>
            </a:r>
          </a:p>
        </p:txBody>
      </p:sp>
      <p:sp>
        <p:nvSpPr>
          <p:cNvPr id="36868" name="Rectangle 3"/>
          <p:cNvSpPr>
            <a:spLocks noGrp="1" noChangeArrowheads="1"/>
          </p:cNvSpPr>
          <p:nvPr>
            <p:ph type="body" idx="1"/>
          </p:nvPr>
        </p:nvSpPr>
        <p:spPr>
          <a:xfrm>
            <a:off x="685800" y="990600"/>
            <a:ext cx="7696200" cy="3886200"/>
          </a:xfrm>
        </p:spPr>
        <p:txBody>
          <a:bodyPr/>
          <a:lstStyle/>
          <a:p>
            <a:pPr eaLnBrk="1" hangingPunct="1">
              <a:lnSpc>
                <a:spcPct val="85000"/>
              </a:lnSpc>
              <a:buFont typeface="Wingdings" charset="2"/>
              <a:buNone/>
            </a:pPr>
            <a:r>
              <a:rPr lang="en-US" sz="1800">
                <a:latin typeface="Arial" charset="0"/>
              </a:rPr>
              <a:t>	[C% Ruth] learned that her husband [v] was called up by the army but he was not sent to the front. He  is a mechanical engineer and is now working at the ENORMOUS [ENORMOZ] [vi] plant in SANTA FE, New Mexico. [45 groups  unrecoverable]</a:t>
            </a:r>
          </a:p>
          <a:p>
            <a:pPr eaLnBrk="1" hangingPunct="1">
              <a:lnSpc>
                <a:spcPct val="85000"/>
              </a:lnSpc>
              <a:buFont typeface="Wingdings" charset="2"/>
              <a:buNone/>
            </a:pPr>
            <a:r>
              <a:rPr lang="en-US" sz="1800">
                <a:latin typeface="Arial" charset="0"/>
              </a:rPr>
              <a:t>	detain VOLOK [vii] who is working in a plant on ENORMOUS. He is a FELLOWCOUNTRYMAN  [ZEMLYaK] [viii]. Yesterday  he learned that they had dismissed him from his work. His  active work in progressive organizations in the past was cause of his dismissal. In the FELLOWCOUNTRYMAN line LIBERAL is in touch with CHESTER [ix]. They meet once a month for the payment of dues. CHESTER is interested in whether we are satisfied with the collaboration and whether there are not any misunderstandings. He does not inquire about specific items of work [KONKRETNAYa RABOTA]. In  as much as CHESTER knows about the role of  LIBERAL's group we beg consent to ask C. through LIBERAL about leads from among people who are working on ENOURMOUS and in other technical fields.</a:t>
            </a:r>
          </a:p>
        </p:txBody>
      </p:sp>
      <p:sp>
        <p:nvSpPr>
          <p:cNvPr id="494596" name="Rectangle 4"/>
          <p:cNvSpPr>
            <a:spLocks noChangeArrowheads="1"/>
          </p:cNvSpPr>
          <p:nvPr/>
        </p:nvSpPr>
        <p:spPr bwMode="auto">
          <a:xfrm>
            <a:off x="838200" y="4953000"/>
            <a:ext cx="7162800" cy="1295400"/>
          </a:xfrm>
          <a:prstGeom prst="rect">
            <a:avLst/>
          </a:prstGeom>
          <a:noFill/>
          <a:ln w="9525">
            <a:noFill/>
            <a:miter lim="800000"/>
            <a:headEnd/>
            <a:tailEnd/>
          </a:ln>
        </p:spPr>
        <p:txBody>
          <a:bodyPr>
            <a:prstTxWarp prst="textNoShape">
              <a:avLst/>
            </a:prstTxWarp>
          </a:bodyPr>
          <a:lstStyle/>
          <a:p>
            <a:pPr marL="342900" indent="-342900">
              <a:lnSpc>
                <a:spcPct val="70000"/>
              </a:lnSpc>
              <a:spcBef>
                <a:spcPct val="20000"/>
              </a:spcBef>
              <a:buClr>
                <a:schemeClr val="accent2"/>
              </a:buClr>
              <a:buSzPct val="75000"/>
              <a:buFont typeface="Wingdings" charset="2"/>
              <a:buChar char="q"/>
            </a:pPr>
            <a:r>
              <a:rPr lang="en-US" sz="2800"/>
              <a:t>“Ruth” == Ruth Greenglass</a:t>
            </a:r>
          </a:p>
          <a:p>
            <a:pPr marL="342900" indent="-342900">
              <a:lnSpc>
                <a:spcPct val="70000"/>
              </a:lnSpc>
              <a:spcBef>
                <a:spcPct val="20000"/>
              </a:spcBef>
              <a:buClr>
                <a:schemeClr val="accent2"/>
              </a:buClr>
              <a:buSzPct val="75000"/>
              <a:buFont typeface="Wingdings" charset="2"/>
              <a:buChar char="q"/>
            </a:pPr>
            <a:r>
              <a:rPr lang="en-US" sz="2800"/>
              <a:t>“Liberal” == Julius Rosenberg</a:t>
            </a:r>
          </a:p>
          <a:p>
            <a:pPr marL="342900" indent="-342900">
              <a:lnSpc>
                <a:spcPct val="70000"/>
              </a:lnSpc>
              <a:spcBef>
                <a:spcPct val="20000"/>
              </a:spcBef>
              <a:buClr>
                <a:schemeClr val="accent2"/>
              </a:buClr>
              <a:buSzPct val="75000"/>
              <a:buFont typeface="Wingdings" charset="2"/>
              <a:buChar char="q"/>
            </a:pPr>
            <a:r>
              <a:rPr lang="en-US" sz="2800"/>
              <a:t>“Enormous” == the atomic bomb </a:t>
            </a:r>
          </a:p>
        </p:txBody>
      </p:sp>
    </p:spTree>
    <p:extLst>
      <p:ext uri="{BB962C8B-B14F-4D97-AF65-F5344CB8AC3E}">
        <p14:creationId xmlns:p14="http://schemas.microsoft.com/office/powerpoint/2010/main" val="39184278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94596">
                                            <p:txEl>
                                              <p:pRg st="0" end="0"/>
                                            </p:txEl>
                                          </p:spTgt>
                                        </p:tgtEl>
                                        <p:attrNameLst>
                                          <p:attrName>style.visibility</p:attrName>
                                        </p:attrNameLst>
                                      </p:cBhvr>
                                      <p:to>
                                        <p:strVal val="visible"/>
                                      </p:to>
                                    </p:set>
                                    <p:animEffect transition="in" filter="box(out)">
                                      <p:cBhvr>
                                        <p:cTn id="7" dur="500"/>
                                        <p:tgtEl>
                                          <p:spTgt spid="494596">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94596">
                                            <p:txEl>
                                              <p:pRg st="1" end="1"/>
                                            </p:txEl>
                                          </p:spTgt>
                                        </p:tgtEl>
                                        <p:attrNameLst>
                                          <p:attrName>style.visibility</p:attrName>
                                        </p:attrNameLst>
                                      </p:cBhvr>
                                      <p:to>
                                        <p:strVal val="visible"/>
                                      </p:to>
                                    </p:set>
                                    <p:animEffect transition="in" filter="box(out)">
                                      <p:cBhvr>
                                        <p:cTn id="12" dur="500"/>
                                        <p:tgtEl>
                                          <p:spTgt spid="494596">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94596">
                                            <p:txEl>
                                              <p:pRg st="2" end="2"/>
                                            </p:txEl>
                                          </p:spTgt>
                                        </p:tgtEl>
                                        <p:attrNameLst>
                                          <p:attrName>style.visibility</p:attrName>
                                        </p:attrNameLst>
                                      </p:cBhvr>
                                      <p:to>
                                        <p:strVal val="visible"/>
                                      </p:to>
                                    </p:set>
                                    <p:animEffect transition="in" filter="box(out)">
                                      <p:cBhvr>
                                        <p:cTn id="17" dur="500"/>
                                        <p:tgtEl>
                                          <p:spTgt spid="494596">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6"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097863" y="1295400"/>
            <a:ext cx="4953000" cy="1905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dirty="0" smtClean="0">
                <a:solidFill>
                  <a:schemeClr val="tx1">
                    <a:lumMod val="75000"/>
                    <a:lumOff val="25000"/>
                  </a:schemeClr>
                </a:solidFill>
              </a:rPr>
              <a:t>Stream ciphers</a:t>
            </a:r>
            <a:endParaRPr lang="en-US" sz="4000" dirty="0">
              <a:solidFill>
                <a:schemeClr val="tx1">
                  <a:lumMod val="75000"/>
                  <a:lumOff val="25000"/>
                </a:schemeClr>
              </a:solidFill>
            </a:endParaRPr>
          </a:p>
        </p:txBody>
      </p:sp>
      <p:cxnSp>
        <p:nvCxnSpPr>
          <p:cNvPr id="6" name="Straight Connector 5"/>
          <p:cNvCxnSpPr/>
          <p:nvPr/>
        </p:nvCxnSpPr>
        <p:spPr>
          <a:xfrm>
            <a:off x="4224865" y="2921000"/>
            <a:ext cx="429768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ctrTitle"/>
          </p:nvPr>
        </p:nvSpPr>
        <p:spPr>
          <a:xfrm>
            <a:off x="3581400" y="3124200"/>
            <a:ext cx="5029200" cy="2540000"/>
          </a:xfrm>
        </p:spPr>
        <p:txBody>
          <a:bodyPr anchor="t">
            <a:noAutofit/>
          </a:bodyPr>
          <a:lstStyle/>
          <a:p>
            <a:pPr algn="l"/>
            <a:r>
              <a:rPr lang="en-US" dirty="0" smtClean="0">
                <a:solidFill>
                  <a:schemeClr val="tx1">
                    <a:lumMod val="75000"/>
                    <a:lumOff val="25000"/>
                  </a:schemeClr>
                </a:solidFill>
              </a:rPr>
              <a:t>Attacks on OTP and stream ciphers</a:t>
            </a:r>
            <a:endParaRPr lang="en-US" dirty="0">
              <a:solidFill>
                <a:schemeClr val="tx1">
                  <a:lumMod val="75000"/>
                  <a:lumOff val="25000"/>
                </a:schemeClr>
              </a:solidFill>
            </a:endParaRPr>
          </a:p>
        </p:txBody>
      </p:sp>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1700280" y="724320"/>
              <a:ext cx="360" cy="480"/>
            </p14:xfrm>
          </p:contentPart>
        </mc:Choice>
        <mc:Fallback xmlns="">
          <p:pic>
            <p:nvPicPr>
              <p:cNvPr id="2" name="Ink 1"/>
              <p:cNvPicPr/>
              <p:nvPr/>
            </p:nvPicPr>
            <p:blipFill>
              <a:blip r:embed="rId5" cstate="print"/>
              <a:stretch>
                <a:fillRect/>
              </a:stretch>
            </p:blipFill>
            <p:spPr>
              <a:xfrm>
                <a:off x="1690920" y="533880"/>
                <a:ext cx="19080" cy="19080"/>
              </a:xfrm>
              <a:prstGeom prst="rect">
                <a:avLst/>
              </a:prstGeom>
            </p:spPr>
          </p:pic>
        </mc:Fallback>
      </mc:AlternateContent>
      <p:sp>
        <p:nvSpPr>
          <p:cNvPr id="9" name="Rectangle 8"/>
          <p:cNvSpPr/>
          <p:nvPr/>
        </p:nvSpPr>
        <p:spPr>
          <a:xfrm>
            <a:off x="0" y="0"/>
            <a:ext cx="9144000" cy="889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dist"/>
            <a:r>
              <a:rPr lang="en-US" sz="2000" dirty="0" smtClean="0"/>
              <a:t>Online Cryptography Course                                      Dan Boneh</a:t>
            </a:r>
            <a:endParaRPr lang="en-US" sz="2000" dirty="0"/>
          </a:p>
        </p:txBody>
      </p:sp>
      <p:pic>
        <p:nvPicPr>
          <p:cNvPr id="8" name="Picture 7" descr="logo.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1193800"/>
            <a:ext cx="3153410" cy="4851400"/>
          </a:xfrm>
          <a:prstGeom prst="rect">
            <a:avLst/>
          </a:prstGeom>
        </p:spPr>
      </p:pic>
    </p:spTree>
    <p:extLst>
      <p:ext uri="{BB962C8B-B14F-4D97-AF65-F5344CB8AC3E}">
        <p14:creationId xmlns:p14="http://schemas.microsoft.com/office/powerpoint/2010/main" val="2314513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381000" y="1295400"/>
            <a:ext cx="8229600" cy="5461000"/>
          </a:xfrm>
        </p:spPr>
        <p:txBody>
          <a:bodyPr>
            <a:normAutofit/>
          </a:bodyPr>
          <a:lstStyle/>
          <a:p>
            <a:r>
              <a:rPr lang="en-US" b="1" dirty="0" smtClean="0"/>
              <a:t>OTP</a:t>
            </a:r>
            <a:r>
              <a:rPr lang="en-US" dirty="0" smtClean="0"/>
              <a:t>:       </a:t>
            </a:r>
          </a:p>
          <a:p>
            <a:pPr lvl="1"/>
            <a:r>
              <a:rPr lang="en-US" dirty="0" smtClean="0"/>
              <a:t>E(</a:t>
            </a:r>
            <a:r>
              <a:rPr lang="en-US" dirty="0" err="1" smtClean="0"/>
              <a:t>k,m</a:t>
            </a:r>
            <a:r>
              <a:rPr lang="en-US" dirty="0" smtClean="0"/>
              <a:t>) = m </a:t>
            </a:r>
            <a:r>
              <a:rPr lang="en-US" kern="700" dirty="0" smtClean="0"/>
              <a:t>⊕</a:t>
            </a:r>
            <a:r>
              <a:rPr lang="en-US" dirty="0" smtClean="0"/>
              <a:t> k </a:t>
            </a:r>
          </a:p>
          <a:p>
            <a:pPr lvl="1"/>
            <a:r>
              <a:rPr lang="en-US" dirty="0" smtClean="0"/>
              <a:t>D(</a:t>
            </a:r>
            <a:r>
              <a:rPr lang="en-US" dirty="0" err="1" smtClean="0"/>
              <a:t>k,c</a:t>
            </a:r>
            <a:r>
              <a:rPr lang="en-US" dirty="0" smtClean="0"/>
              <a:t>) </a:t>
            </a:r>
            <a:r>
              <a:rPr lang="en-US" dirty="0"/>
              <a:t>= </a:t>
            </a:r>
            <a:r>
              <a:rPr lang="en-US" dirty="0" smtClean="0"/>
              <a:t>c </a:t>
            </a:r>
            <a:r>
              <a:rPr lang="en-US" dirty="0"/>
              <a:t>⊕ k</a:t>
            </a:r>
            <a:r>
              <a:rPr lang="en-US" dirty="0" smtClean="0"/>
              <a:t> </a:t>
            </a:r>
          </a:p>
          <a:p>
            <a:r>
              <a:rPr lang="en-US" dirty="0" smtClean="0"/>
              <a:t>Making OTP practical using a PRG:       </a:t>
            </a:r>
          </a:p>
          <a:p>
            <a:pPr lvl="1"/>
            <a:r>
              <a:rPr lang="en-US" dirty="0" smtClean="0"/>
              <a:t>G: </a:t>
            </a:r>
            <a:r>
              <a:rPr lang="en-US" dirty="0"/>
              <a:t>K ⟶ {0,1}</a:t>
            </a:r>
            <a:r>
              <a:rPr lang="en-US" baseline="50000" dirty="0" smtClean="0"/>
              <a:t>n</a:t>
            </a:r>
            <a:r>
              <a:rPr lang="en-US" dirty="0" smtClean="0"/>
              <a:t> </a:t>
            </a:r>
          </a:p>
          <a:p>
            <a:r>
              <a:rPr lang="en-US" b="1" dirty="0" smtClean="0"/>
              <a:t>Stream cipher</a:t>
            </a:r>
            <a:r>
              <a:rPr lang="en-US" dirty="0" smtClean="0"/>
              <a:t>:    </a:t>
            </a:r>
          </a:p>
          <a:p>
            <a:pPr lvl="1"/>
            <a:r>
              <a:rPr lang="en-US" dirty="0" smtClean="0"/>
              <a:t>E(</a:t>
            </a:r>
            <a:r>
              <a:rPr lang="en-US" dirty="0" err="1" smtClean="0"/>
              <a:t>k,m</a:t>
            </a:r>
            <a:r>
              <a:rPr lang="en-US" dirty="0" smtClean="0"/>
              <a:t>) = m ⊕ G(k)</a:t>
            </a:r>
          </a:p>
          <a:p>
            <a:pPr lvl="1"/>
            <a:r>
              <a:rPr lang="en-US" dirty="0" smtClean="0"/>
              <a:t>D(</a:t>
            </a:r>
            <a:r>
              <a:rPr lang="en-US" dirty="0" err="1" smtClean="0"/>
              <a:t>k,c</a:t>
            </a:r>
            <a:r>
              <a:rPr lang="en-US" dirty="0" smtClean="0"/>
              <a:t>) = c ⊕ G(k) </a:t>
            </a:r>
            <a:endParaRPr lang="en-US" dirty="0"/>
          </a:p>
          <a:p>
            <a:r>
              <a:rPr lang="en-US" dirty="0" smtClean="0"/>
              <a:t>Security:  PRG must be unpredictable</a:t>
            </a:r>
            <a:endParaRPr lang="en-US" sz="1600" dirty="0"/>
          </a:p>
          <a:p>
            <a:endParaRPr lang="en-US" dirty="0"/>
          </a:p>
        </p:txBody>
      </p:sp>
    </p:spTree>
    <p:extLst>
      <p:ext uri="{BB962C8B-B14F-4D97-AF65-F5344CB8AC3E}">
        <p14:creationId xmlns:p14="http://schemas.microsoft.com/office/powerpoint/2010/main" val="324300698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2785</TotalTime>
  <Words>1164</Words>
  <Application>Microsoft Macintosh PowerPoint</Application>
  <PresentationFormat>On-screen Show (4:3)</PresentationFormat>
  <Paragraphs>381</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One-Time Pad: Encryption</vt:lpstr>
      <vt:lpstr>One-Time Pad: Decryption</vt:lpstr>
      <vt:lpstr>One-Time Pad</vt:lpstr>
      <vt:lpstr>One-Time Pad</vt:lpstr>
      <vt:lpstr>One-Time Pad Summary</vt:lpstr>
      <vt:lpstr>Real-World One-Time Pad</vt:lpstr>
      <vt:lpstr>VENONA Decrypt (1944)</vt:lpstr>
      <vt:lpstr>Attacks on OTP and stream ciphers</vt:lpstr>
      <vt:lpstr>Review</vt:lpstr>
      <vt:lpstr>Attack 1: two time pad is insecure !!</vt:lpstr>
      <vt:lpstr>Crib Dragging</vt:lpstr>
      <vt:lpstr>Real world examples</vt:lpstr>
      <vt:lpstr>Avoid related keys</vt:lpstr>
      <vt:lpstr>Attack 2:   no integrity   (OTP is malleable)</vt:lpstr>
      <vt:lpstr>Attack 2:   no integrity   (OTP is malleable)</vt:lpstr>
      <vt:lpstr>Codebook Cipher</vt:lpstr>
      <vt:lpstr>Claude Shannon</vt:lpstr>
      <vt:lpstr>Taxonomy of Cryptography</vt:lpstr>
      <vt:lpstr>Taxonomy of Cryptanalysis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Cryptography</dc:title>
  <dc:creator>Minho Shin</dc:creator>
  <cp:lastModifiedBy>Minho Shin</cp:lastModifiedBy>
  <cp:revision>11</cp:revision>
  <cp:lastPrinted>2015-03-05T16:16:54Z</cp:lastPrinted>
  <dcterms:created xsi:type="dcterms:W3CDTF">2015-03-05T16:11:12Z</dcterms:created>
  <dcterms:modified xsi:type="dcterms:W3CDTF">2015-03-12T17:08:16Z</dcterms:modified>
</cp:coreProperties>
</file>