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9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9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90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1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6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7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5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4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3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A74B8-892A-2F4E-B8B3-A3DAE356AF59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A2456-A034-AC4E-823C-57A1AC60D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2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58EA6DF-30F4-4845-AA1D-26674A23AAE0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53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Uses for Public Key Crypto</a:t>
            </a:r>
          </a:p>
        </p:txBody>
      </p:sp>
    </p:spTree>
    <p:extLst>
      <p:ext uri="{BB962C8B-B14F-4D97-AF65-F5344CB8AC3E}">
        <p14:creationId xmlns:p14="http://schemas.microsoft.com/office/powerpoint/2010/main" val="2947745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D2FA39F-BF1C-AB48-903F-69C06A0BEB69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PKI Trust Models</a:t>
            </a:r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Monopoly model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One universally trusted organization is the CA for the known universe</a:t>
            </a:r>
            <a:endParaRPr lang="en-US" dirty="0" smtClean="0"/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Big </a:t>
            </a:r>
            <a:r>
              <a:rPr lang="en-US" dirty="0"/>
              <a:t>problems if CA is ever compromised</a:t>
            </a:r>
            <a:endParaRPr lang="en-US" dirty="0" smtClean="0"/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Who will act as CA???</a:t>
            </a:r>
          </a:p>
          <a:p>
            <a:pPr lvl="2" eaLnBrk="1" hangingPunct="1">
              <a:spcAft>
                <a:spcPts val="600"/>
              </a:spcAft>
            </a:pPr>
            <a:r>
              <a:rPr lang="en-US" dirty="0" smtClean="0"/>
              <a:t>System is useless </a:t>
            </a:r>
            <a:r>
              <a:rPr lang="en-US" dirty="0"/>
              <a:t>if you don’t trust the CA!</a:t>
            </a:r>
          </a:p>
        </p:txBody>
      </p:sp>
    </p:spTree>
    <p:extLst>
      <p:ext uri="{BB962C8B-B14F-4D97-AF65-F5344CB8AC3E}">
        <p14:creationId xmlns:p14="http://schemas.microsoft.com/office/powerpoint/2010/main" val="184066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EA6C4B2-E87E-A147-857B-21F7D103B6A1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7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PKI Trust Models</a:t>
            </a:r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9248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Oligarchy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Multiple trusted </a:t>
            </a:r>
            <a:r>
              <a:rPr lang="en-US" dirty="0" err="1"/>
              <a:t>CAs</a:t>
            </a:r>
            <a:endParaRPr lang="en-US" dirty="0"/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This is approach used in browsers today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Browser may have 80 or more certificates, just to verify</a:t>
            </a:r>
            <a:r>
              <a:rPr lang="en-US" dirty="0" smtClean="0"/>
              <a:t> certificates!</a:t>
            </a:r>
            <a:endParaRPr lang="en-US" dirty="0"/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User can decide which </a:t>
            </a:r>
            <a:r>
              <a:rPr lang="en-US" dirty="0" err="1"/>
              <a:t>CAs</a:t>
            </a:r>
            <a:r>
              <a:rPr lang="en-US" dirty="0"/>
              <a:t> to trust </a:t>
            </a:r>
          </a:p>
        </p:txBody>
      </p:sp>
    </p:spTree>
    <p:extLst>
      <p:ext uri="{BB962C8B-B14F-4D97-AF65-F5344CB8AC3E}">
        <p14:creationId xmlns:p14="http://schemas.microsoft.com/office/powerpoint/2010/main" val="3320208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C70EC1E1-41A8-B742-B370-CC5B2FA01014}" type="slidenum">
              <a:rPr lang="en-US" smtClean="0">
                <a:latin typeface="Times New Roman" charset="0"/>
              </a:rPr>
              <a:pPr/>
              <a:t>12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8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pPr eaLnBrk="1" hangingPunct="1"/>
            <a:r>
              <a:rPr lang="en-US" dirty="0"/>
              <a:t>PKI Trust Models</a:t>
            </a:r>
          </a:p>
        </p:txBody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848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Anarchy model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Everyone is a CA…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Users must decide </a:t>
            </a:r>
            <a:r>
              <a:rPr lang="en-US" sz="2400" dirty="0" smtClean="0"/>
              <a:t>who </a:t>
            </a:r>
            <a:r>
              <a:rPr lang="en-US" sz="2400" dirty="0"/>
              <a:t>to trust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This approach used in PGP: “Web of trust”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Why is it anarchy?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Suppose</a:t>
            </a:r>
            <a:r>
              <a:rPr lang="en-US" sz="2400" dirty="0" smtClean="0"/>
              <a:t> a certificate </a:t>
            </a:r>
            <a:r>
              <a:rPr lang="en-US" sz="2400" dirty="0"/>
              <a:t>is signed by Frank and</a:t>
            </a:r>
            <a:r>
              <a:rPr lang="en-US" sz="2400" dirty="0" smtClean="0"/>
              <a:t> you </a:t>
            </a:r>
            <a:r>
              <a:rPr lang="en-US" sz="2400" dirty="0"/>
              <a:t>don’t know Frank, but</a:t>
            </a:r>
            <a:r>
              <a:rPr lang="en-US" sz="2400" dirty="0" smtClean="0"/>
              <a:t> you </a:t>
            </a:r>
            <a:r>
              <a:rPr lang="en-US" sz="2400" dirty="0"/>
              <a:t>do trust Bob and Bob says Alice is trustworthy and Alice vouches for Frank. Should</a:t>
            </a:r>
            <a:r>
              <a:rPr lang="en-US" sz="2400" dirty="0" smtClean="0"/>
              <a:t> you </a:t>
            </a:r>
            <a:r>
              <a:rPr lang="en-US" sz="2400" dirty="0"/>
              <a:t>accept the certificate?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Many</a:t>
            </a:r>
            <a:r>
              <a:rPr lang="en-US" sz="2800" dirty="0"/>
              <a:t> other</a:t>
            </a:r>
            <a:r>
              <a:rPr lang="en-US" sz="2800" dirty="0" smtClean="0"/>
              <a:t> trust models and PKI issues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0240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173CC2C-ECF8-EE42-A5EA-B9436A56C0F1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9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28800"/>
            <a:ext cx="7848600" cy="1676400"/>
          </a:xfrm>
        </p:spPr>
        <p:txBody>
          <a:bodyPr/>
          <a:lstStyle/>
          <a:p>
            <a:pPr eaLnBrk="1" hangingPunct="1"/>
            <a:r>
              <a:rPr lang="en-US"/>
              <a:t>Confidentiality </a:t>
            </a:r>
            <a:br>
              <a:rPr lang="en-US"/>
            </a:br>
            <a:r>
              <a:rPr lang="en-US"/>
              <a:t>in the Real World</a:t>
            </a:r>
          </a:p>
        </p:txBody>
      </p:sp>
    </p:spTree>
    <p:extLst>
      <p:ext uri="{BB962C8B-B14F-4D97-AF65-F5344CB8AC3E}">
        <p14:creationId xmlns:p14="http://schemas.microsoft.com/office/powerpoint/2010/main" val="259618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4B83AF63-410A-AD4B-B32D-E0BBEC240DB1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1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Symmetric Key vs Public Key</a:t>
            </a:r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Symmetric key +’</a:t>
            </a:r>
            <a:r>
              <a:rPr lang="en-US" dirty="0" err="1"/>
              <a:t>s</a:t>
            </a:r>
            <a:endParaRPr lang="en-US" dirty="0"/>
          </a:p>
          <a:p>
            <a:pPr lvl="1" eaLnBrk="1" hangingPunct="1">
              <a:spcAft>
                <a:spcPts val="600"/>
              </a:spcAft>
            </a:pPr>
            <a:r>
              <a:rPr lang="en-US" b="1" dirty="0">
                <a:solidFill>
                  <a:schemeClr val="hlink"/>
                </a:solidFill>
              </a:rPr>
              <a:t>Speed</a:t>
            </a:r>
            <a:endParaRPr lang="en-US" dirty="0"/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No public key infrastructure (PKI) needed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Public Key +’</a:t>
            </a:r>
            <a:r>
              <a:rPr lang="en-US" dirty="0" err="1"/>
              <a:t>s</a:t>
            </a:r>
            <a:endParaRPr lang="en-US" dirty="0"/>
          </a:p>
          <a:p>
            <a:pPr lvl="1" eaLnBrk="1" hangingPunct="1">
              <a:spcAft>
                <a:spcPts val="600"/>
              </a:spcAft>
            </a:pPr>
            <a:r>
              <a:rPr lang="en-US" b="1" dirty="0">
                <a:solidFill>
                  <a:schemeClr val="hlink"/>
                </a:solidFill>
              </a:rPr>
              <a:t>Signatures</a:t>
            </a:r>
            <a:r>
              <a:rPr lang="en-US" dirty="0"/>
              <a:t> (non-repudiation)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No </a:t>
            </a:r>
            <a:r>
              <a:rPr lang="en-US" b="1" i="1" dirty="0"/>
              <a:t>shared</a:t>
            </a:r>
            <a:r>
              <a:rPr lang="en-US" dirty="0"/>
              <a:t> secret (but, private keys…)</a:t>
            </a:r>
          </a:p>
        </p:txBody>
      </p:sp>
    </p:spTree>
    <p:extLst>
      <p:ext uri="{BB962C8B-B14F-4D97-AF65-F5344CB8AC3E}">
        <p14:creationId xmlns:p14="http://schemas.microsoft.com/office/powerpoint/2010/main" val="268009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E2ED8CA0-41FB-8D47-BE20-6E21ED916FA8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2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dirty="0"/>
              <a:t>Notation Reminder</a:t>
            </a:r>
          </a:p>
        </p:txBody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Public key notation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 smtClean="0"/>
              <a:t>Sign </a:t>
            </a:r>
            <a:r>
              <a:rPr lang="en-US" dirty="0">
                <a:latin typeface="Times-Roman" charset="0"/>
              </a:rPr>
              <a:t>M</a:t>
            </a:r>
            <a:r>
              <a:rPr lang="en-US" dirty="0"/>
              <a:t> with Alice’s </a:t>
            </a:r>
            <a:r>
              <a:rPr lang="en-US" b="1" dirty="0">
                <a:solidFill>
                  <a:schemeClr val="hlink"/>
                </a:solidFill>
              </a:rPr>
              <a:t>private key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dirty="0">
                <a:latin typeface="Times-Roman" charset="0"/>
              </a:rPr>
              <a:t>		[</a:t>
            </a:r>
            <a:r>
              <a:rPr lang="en-US" dirty="0" err="1">
                <a:latin typeface="Times-Roman" charset="0"/>
              </a:rPr>
              <a:t>M]</a:t>
            </a:r>
            <a:r>
              <a:rPr lang="en-US" baseline="-25000" dirty="0" err="1">
                <a:latin typeface="Times-Roman" charset="0"/>
              </a:rPr>
              <a:t>Alice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 smtClean="0"/>
              <a:t>Encrypt </a:t>
            </a:r>
            <a:r>
              <a:rPr lang="en-US" dirty="0" smtClean="0">
                <a:latin typeface="Times-Roman" charset="0"/>
              </a:rPr>
              <a:t>M</a:t>
            </a:r>
            <a:r>
              <a:rPr lang="en-US" dirty="0" smtClean="0"/>
              <a:t> </a:t>
            </a:r>
            <a:r>
              <a:rPr lang="en-US" dirty="0"/>
              <a:t>with Alice’s </a:t>
            </a:r>
            <a:r>
              <a:rPr lang="en-US" b="1" dirty="0">
                <a:solidFill>
                  <a:schemeClr val="hlink"/>
                </a:solidFill>
              </a:rPr>
              <a:t>public key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dirty="0">
                <a:latin typeface="Times-Roman" charset="0"/>
              </a:rPr>
              <a:t>		{</a:t>
            </a:r>
            <a:r>
              <a:rPr lang="en-US" dirty="0" err="1">
                <a:latin typeface="Times-Roman" charset="0"/>
              </a:rPr>
              <a:t>M}</a:t>
            </a:r>
            <a:r>
              <a:rPr lang="en-US" baseline="-25000" dirty="0" err="1">
                <a:latin typeface="Times-Roman" charset="0"/>
              </a:rPr>
              <a:t>Alice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Symmetric key notation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Encrypt</a:t>
            </a:r>
            <a:r>
              <a:rPr lang="en-US" dirty="0" smtClean="0"/>
              <a:t> </a:t>
            </a:r>
            <a:r>
              <a:rPr lang="en-US" dirty="0" smtClean="0">
                <a:latin typeface="Times-Roman" charset="0"/>
              </a:rPr>
              <a:t>P</a:t>
            </a:r>
            <a:r>
              <a:rPr lang="en-US" dirty="0" smtClean="0"/>
              <a:t> </a:t>
            </a:r>
            <a:r>
              <a:rPr lang="en-US" dirty="0"/>
              <a:t>with symmetric key </a:t>
            </a:r>
            <a:r>
              <a:rPr lang="en-US" dirty="0">
                <a:latin typeface="Times-Roman" charset="0"/>
              </a:rPr>
              <a:t>K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dirty="0">
                <a:latin typeface="Times-Roman" charset="0"/>
              </a:rPr>
              <a:t>		C = E(P,K)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 smtClean="0"/>
              <a:t>Decrypt </a:t>
            </a:r>
            <a:r>
              <a:rPr lang="en-US" dirty="0">
                <a:latin typeface="Times-Roman" charset="0"/>
              </a:rPr>
              <a:t>C</a:t>
            </a:r>
            <a:r>
              <a:rPr lang="en-US" dirty="0"/>
              <a:t> with symmetric key </a:t>
            </a:r>
            <a:r>
              <a:rPr lang="en-US" dirty="0">
                <a:latin typeface="Times-Roman" charset="0"/>
              </a:rPr>
              <a:t>K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dirty="0">
                <a:latin typeface="Times-Roman" charset="0"/>
              </a:rPr>
              <a:t>		P = D(C,K)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415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0A0123D-BE03-0C4F-8D69-2541DAE3FAB8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3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/>
              <a:t>Real World Confidentiality</a:t>
            </a:r>
          </a:p>
        </p:txBody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/>
              <a:t>Hybrid cryptosystem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Public key crypto to establish a key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Symmetric key crypto to encrypt </a:t>
            </a:r>
            <a:r>
              <a:rPr lang="en-US" sz="2400" dirty="0" smtClean="0"/>
              <a:t>data…</a:t>
            </a:r>
          </a:p>
        </p:txBody>
      </p:sp>
      <p:sp>
        <p:nvSpPr>
          <p:cNvPr id="437254" name="Line 6"/>
          <p:cNvSpPr>
            <a:spLocks noChangeShapeType="1"/>
          </p:cNvSpPr>
          <p:nvPr/>
        </p:nvSpPr>
        <p:spPr bwMode="auto">
          <a:xfrm flipV="1">
            <a:off x="2133600" y="3697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7255" name="Line 7"/>
          <p:cNvSpPr>
            <a:spLocks noChangeShapeType="1"/>
          </p:cNvSpPr>
          <p:nvPr/>
        </p:nvSpPr>
        <p:spPr bwMode="auto">
          <a:xfrm flipH="1" flipV="1">
            <a:off x="2057400" y="420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3" name="Rectangle 8"/>
          <p:cNvSpPr>
            <a:spLocks noChangeArrowheads="1"/>
          </p:cNvSpPr>
          <p:nvPr/>
        </p:nvSpPr>
        <p:spPr bwMode="auto">
          <a:xfrm>
            <a:off x="990600" y="4740275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173064" name="Rectangle 9"/>
          <p:cNvSpPr>
            <a:spLocks noChangeArrowheads="1"/>
          </p:cNvSpPr>
          <p:nvPr/>
        </p:nvSpPr>
        <p:spPr bwMode="auto">
          <a:xfrm>
            <a:off x="7162800" y="4740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437258" name="Rectangle 10"/>
          <p:cNvSpPr>
            <a:spLocks noChangeArrowheads="1"/>
          </p:cNvSpPr>
          <p:nvPr/>
        </p:nvSpPr>
        <p:spPr bwMode="auto">
          <a:xfrm>
            <a:off x="3805238" y="3124200"/>
            <a:ext cx="95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{K}</a:t>
            </a:r>
            <a:r>
              <a:rPr lang="en-US" baseline="-25000">
                <a:latin typeface="Times-Roman" charset="0"/>
              </a:rPr>
              <a:t>Bob</a:t>
            </a:r>
            <a:endParaRPr lang="en-US"/>
          </a:p>
        </p:txBody>
      </p:sp>
      <p:sp>
        <p:nvSpPr>
          <p:cNvPr id="437259" name="Rectangle 11"/>
          <p:cNvSpPr>
            <a:spLocks noChangeArrowheads="1"/>
          </p:cNvSpPr>
          <p:nvPr/>
        </p:nvSpPr>
        <p:spPr bwMode="auto">
          <a:xfrm>
            <a:off x="3124200" y="3733800"/>
            <a:ext cx="240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E(Bob’s data, K)</a:t>
            </a:r>
            <a:endParaRPr lang="en-US"/>
          </a:p>
        </p:txBody>
      </p:sp>
      <p:sp>
        <p:nvSpPr>
          <p:cNvPr id="437260" name="Line 12"/>
          <p:cNvSpPr>
            <a:spLocks noChangeShapeType="1"/>
          </p:cNvSpPr>
          <p:nvPr/>
        </p:nvSpPr>
        <p:spPr bwMode="auto">
          <a:xfrm flipV="1">
            <a:off x="2133600" y="4764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7261" name="Rectangle 13"/>
          <p:cNvSpPr>
            <a:spLocks noChangeArrowheads="1"/>
          </p:cNvSpPr>
          <p:nvPr/>
        </p:nvSpPr>
        <p:spPr bwMode="auto">
          <a:xfrm>
            <a:off x="3116263" y="4267200"/>
            <a:ext cx="2522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E(Alice’s data, K)</a:t>
            </a:r>
            <a:endParaRPr lang="en-US"/>
          </a:p>
        </p:txBody>
      </p:sp>
      <p:sp>
        <p:nvSpPr>
          <p:cNvPr id="437262" name="Rectangle 14"/>
          <p:cNvSpPr>
            <a:spLocks noChangeArrowheads="1"/>
          </p:cNvSpPr>
          <p:nvPr/>
        </p:nvSpPr>
        <p:spPr bwMode="auto">
          <a:xfrm>
            <a:off x="685800" y="54864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Can Bob be sure he’s talking to Alice?</a:t>
            </a:r>
          </a:p>
        </p:txBody>
      </p:sp>
      <p:pic>
        <p:nvPicPr>
          <p:cNvPr id="173070" name="Picture 15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527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071" name="Picture 16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31242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0699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7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500"/>
                                        <p:tgtEl>
                                          <p:spTgt spid="437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4" grpId="0" animBg="1"/>
      <p:bldP spid="437255" grpId="0" animBg="1"/>
      <p:bldP spid="437258" grpId="0" autoUpdateAnimBg="0"/>
      <p:bldP spid="437259" grpId="0" autoUpdateAnimBg="0"/>
      <p:bldP spid="437260" grpId="0" animBg="1"/>
      <p:bldP spid="437261" grpId="0" autoUpdateAnimBg="0"/>
      <p:bldP spid="43726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03C92C3A-24F3-C342-8497-373C141486DE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54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Uses for Public Key Crypto</a:t>
            </a:r>
          </a:p>
        </p:txBody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Confidentiality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Transmitting data over insecure channel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Secure storage on insecure media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Authentication (later)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Digital signature provides integrity and </a:t>
            </a:r>
            <a:r>
              <a:rPr lang="en-US" b="1">
                <a:solidFill>
                  <a:schemeClr val="hlink"/>
                </a:solidFill>
              </a:rPr>
              <a:t>non-repudiation</a:t>
            </a:r>
            <a:endParaRPr lang="en-US" b="1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/>
              <a:t>No non-repudiation with symmetric keys</a:t>
            </a:r>
          </a:p>
        </p:txBody>
      </p:sp>
    </p:spTree>
    <p:extLst>
      <p:ext uri="{BB962C8B-B14F-4D97-AF65-F5344CB8AC3E}">
        <p14:creationId xmlns:p14="http://schemas.microsoft.com/office/powerpoint/2010/main" val="99362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2F5BDDE3-CDCA-F944-BB15-197130276624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Non-non-repudiation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orders 100 shares of stock from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computes </a:t>
            </a:r>
            <a:r>
              <a:rPr lang="en-US" sz="2800" b="1" dirty="0">
                <a:solidFill>
                  <a:schemeClr val="hlink"/>
                </a:solidFill>
                <a:latin typeface="Times-Roman" charset="0"/>
              </a:rPr>
              <a:t>MAC</a:t>
            </a:r>
            <a:r>
              <a:rPr lang="en-US" sz="2800" dirty="0"/>
              <a:t> using symmetric key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Stock drops, Alice claims she did </a:t>
            </a:r>
            <a:r>
              <a:rPr lang="en-US" sz="2800" b="1" i="1" dirty="0"/>
              <a:t>not</a:t>
            </a:r>
            <a:r>
              <a:rPr lang="en-US" sz="2800" dirty="0"/>
              <a:t> order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Can Bob prove that Alice placed the order?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</a:rPr>
              <a:t>No!</a:t>
            </a:r>
            <a:r>
              <a:rPr lang="en-US" sz="2800" dirty="0"/>
              <a:t> Since Bob also knows</a:t>
            </a:r>
            <a:r>
              <a:rPr lang="en-US" sz="2800" dirty="0" smtClean="0"/>
              <a:t> the symmetric </a:t>
            </a:r>
            <a:r>
              <a:rPr lang="en-US" sz="2800" dirty="0"/>
              <a:t>key, he could have forged message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Problem:</a:t>
            </a:r>
            <a:r>
              <a:rPr lang="en-US" sz="2800" dirty="0"/>
              <a:t> Bob knows Alice placed the order, but he can’t prove it</a:t>
            </a:r>
          </a:p>
        </p:txBody>
      </p:sp>
    </p:spTree>
    <p:extLst>
      <p:ext uri="{BB962C8B-B14F-4D97-AF65-F5344CB8AC3E}">
        <p14:creationId xmlns:p14="http://schemas.microsoft.com/office/powerpoint/2010/main" val="1762951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F5F249E7-C12B-E34A-8C0C-FB25E98C9AC3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56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Non-repudiation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orders 100 shares of stock from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</a:t>
            </a:r>
            <a:r>
              <a:rPr lang="en-US" sz="2800" b="1" dirty="0">
                <a:solidFill>
                  <a:schemeClr val="hlink"/>
                </a:solidFill>
              </a:rPr>
              <a:t>signs</a:t>
            </a:r>
            <a:r>
              <a:rPr lang="en-US" sz="2800" dirty="0"/>
              <a:t> order with her private key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Stock drops, Alice claims she did not order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Can Bob prove that Alice placed the order?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</a:rPr>
              <a:t>Yes!</a:t>
            </a:r>
            <a:r>
              <a:rPr lang="en-US" sz="2800" dirty="0"/>
              <a:t> Only someone with Alice’s private key could have signed the order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This assumes Alice’s private key is not stolen (revocation problem)</a:t>
            </a:r>
          </a:p>
        </p:txBody>
      </p:sp>
    </p:spTree>
    <p:extLst>
      <p:ext uri="{BB962C8B-B14F-4D97-AF65-F5344CB8AC3E}">
        <p14:creationId xmlns:p14="http://schemas.microsoft.com/office/powerpoint/2010/main" val="3041242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1FC18D0-CDFE-7140-9586-CB10E66B0CEA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58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3716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/>
              <a:t>Public Key Notation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239000" cy="44958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chemeClr val="hlink"/>
                </a:solidFill>
              </a:rPr>
              <a:t>Sign</a:t>
            </a:r>
            <a:r>
              <a:rPr lang="en-US"/>
              <a:t> message </a:t>
            </a:r>
            <a:r>
              <a:rPr lang="en-US">
                <a:latin typeface="Times-Roman" charset="0"/>
              </a:rPr>
              <a:t>M</a:t>
            </a:r>
            <a:r>
              <a:rPr lang="en-US"/>
              <a:t> with Alice’s </a:t>
            </a:r>
            <a:r>
              <a:rPr lang="en-US" b="1">
                <a:solidFill>
                  <a:schemeClr val="hlink"/>
                </a:solidFill>
              </a:rPr>
              <a:t>private key: </a:t>
            </a:r>
            <a:r>
              <a:rPr lang="en-US">
                <a:latin typeface="Times-Roman" charset="0"/>
              </a:rPr>
              <a:t>[M]</a:t>
            </a:r>
            <a:r>
              <a:rPr lang="en-US" baseline="-25000">
                <a:latin typeface="Times-Roman" charset="0"/>
              </a:rPr>
              <a:t>Alice</a:t>
            </a:r>
            <a:endParaRPr lang="en-US"/>
          </a:p>
          <a:p>
            <a:pPr eaLnBrk="1" hangingPunct="1"/>
            <a:r>
              <a:rPr lang="en-US" b="1">
                <a:solidFill>
                  <a:schemeClr val="hlink"/>
                </a:solidFill>
              </a:rPr>
              <a:t>Encrypt</a:t>
            </a:r>
            <a:r>
              <a:rPr lang="en-US"/>
              <a:t> message </a:t>
            </a:r>
            <a:r>
              <a:rPr lang="en-US">
                <a:latin typeface="Times-Roman" charset="0"/>
              </a:rPr>
              <a:t>M</a:t>
            </a:r>
            <a:r>
              <a:rPr lang="en-US"/>
              <a:t> with Alice’s </a:t>
            </a:r>
            <a:r>
              <a:rPr lang="en-US" b="1">
                <a:solidFill>
                  <a:schemeClr val="hlink"/>
                </a:solidFill>
              </a:rPr>
              <a:t>public key: </a:t>
            </a:r>
            <a:r>
              <a:rPr lang="en-US">
                <a:latin typeface="Times-Roman" charset="0"/>
              </a:rPr>
              <a:t>{M}</a:t>
            </a:r>
            <a:r>
              <a:rPr lang="en-US" baseline="-25000">
                <a:latin typeface="Times-Roman" charset="0"/>
              </a:rPr>
              <a:t>Alice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Then</a:t>
            </a:r>
          </a:p>
          <a:p>
            <a:pPr lvl="1" eaLnBrk="1" hangingPunct="1">
              <a:buFontTx/>
              <a:buNone/>
            </a:pPr>
            <a:r>
              <a:rPr lang="en-US">
                <a:latin typeface="Times-Roman" charset="0"/>
              </a:rPr>
              <a:t>{[M]</a:t>
            </a:r>
            <a:r>
              <a:rPr lang="en-US" baseline="-25000">
                <a:latin typeface="Times-Roman" charset="0"/>
              </a:rPr>
              <a:t>Alice</a:t>
            </a:r>
            <a:r>
              <a:rPr lang="en-US">
                <a:latin typeface="Times-Roman" charset="0"/>
              </a:rPr>
              <a:t>}</a:t>
            </a:r>
            <a:r>
              <a:rPr lang="en-US" baseline="-25000">
                <a:latin typeface="Times-Roman" charset="0"/>
              </a:rPr>
              <a:t>Alice </a:t>
            </a:r>
            <a:r>
              <a:rPr lang="en-US">
                <a:latin typeface="Times-Roman" charset="0"/>
              </a:rPr>
              <a:t>= M</a:t>
            </a:r>
            <a:endParaRPr lang="en-US"/>
          </a:p>
          <a:p>
            <a:pPr lvl="1" eaLnBrk="1" hangingPunct="1">
              <a:buFontTx/>
              <a:buNone/>
            </a:pPr>
            <a:r>
              <a:rPr lang="en-US">
                <a:latin typeface="Times-Roman" charset="0"/>
              </a:rPr>
              <a:t>[{M}</a:t>
            </a:r>
            <a:r>
              <a:rPr lang="en-US" baseline="-25000">
                <a:latin typeface="Times-Roman" charset="0"/>
              </a:rPr>
              <a:t>Alice</a:t>
            </a:r>
            <a:r>
              <a:rPr lang="en-US">
                <a:latin typeface="Times-Roman" charset="0"/>
              </a:rPr>
              <a:t>]</a:t>
            </a:r>
            <a:r>
              <a:rPr lang="en-US" baseline="-25000">
                <a:latin typeface="Times-Roman" charset="0"/>
              </a:rPr>
              <a:t>Alice </a:t>
            </a:r>
            <a:r>
              <a:rPr lang="en-US">
                <a:latin typeface="Times-Roman" charset="0"/>
              </a:rPr>
              <a:t>= 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2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CE927BB-551F-B54A-B056-6AB242BABDF8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2057400"/>
          </a:xfrm>
        </p:spPr>
        <p:txBody>
          <a:bodyPr/>
          <a:lstStyle/>
          <a:p>
            <a:pPr eaLnBrk="1" hangingPunct="1"/>
            <a:r>
              <a:rPr lang="en-US"/>
              <a:t>Public Key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89959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F872CA3-8E26-124B-A60F-FFCDD74516FD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Public Key Certificate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343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</a:rPr>
              <a:t>Certificate</a:t>
            </a:r>
            <a:r>
              <a:rPr lang="en-US" sz="2800" dirty="0"/>
              <a:t> contains name of user and user’s public key (and possibly other info)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It is </a:t>
            </a:r>
            <a:r>
              <a:rPr lang="en-US" sz="2800" b="1" i="1" dirty="0"/>
              <a:t>signed</a:t>
            </a:r>
            <a:r>
              <a:rPr lang="en-US" sz="2800" dirty="0" smtClean="0"/>
              <a:t>  by </a:t>
            </a:r>
            <a:r>
              <a:rPr lang="en-US" sz="2800" dirty="0"/>
              <a:t>the issuer, a</a:t>
            </a:r>
            <a:r>
              <a:rPr lang="en-US" sz="2800" dirty="0" smtClean="0"/>
              <a:t> </a:t>
            </a:r>
            <a:r>
              <a:rPr lang="en-US" sz="2800" b="1" i="1" dirty="0" smtClean="0"/>
              <a:t>Certificate Authority</a:t>
            </a:r>
            <a:r>
              <a:rPr lang="en-US" sz="2800" dirty="0" smtClean="0"/>
              <a:t> </a:t>
            </a:r>
            <a:r>
              <a:rPr lang="en-US" sz="2800" dirty="0"/>
              <a:t>(CA), such as VeriSign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dirty="0">
                <a:latin typeface="Times-Roman" charset="0"/>
              </a:rPr>
              <a:t>	M = (</a:t>
            </a:r>
            <a:r>
              <a:rPr lang="en-US" dirty="0"/>
              <a:t>Alice, Alice’s public key</a:t>
            </a:r>
            <a:r>
              <a:rPr lang="en-US" dirty="0" smtClean="0">
                <a:latin typeface="Times-Roman" charset="0"/>
              </a:rPr>
              <a:t>)</a:t>
            </a:r>
            <a:r>
              <a:rPr lang="en-US" dirty="0" smtClean="0"/>
              <a:t>, </a:t>
            </a:r>
            <a:r>
              <a:rPr lang="en-US" dirty="0">
                <a:latin typeface="Times-Roman" charset="0"/>
              </a:rPr>
              <a:t>S = [M]</a:t>
            </a:r>
            <a:r>
              <a:rPr lang="en-US" baseline="-25000" dirty="0">
                <a:latin typeface="Times-Roman" charset="0"/>
              </a:rPr>
              <a:t>CA</a:t>
            </a:r>
            <a:endParaRPr lang="en-US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b="1" dirty="0">
                <a:solidFill>
                  <a:schemeClr val="hlink"/>
                </a:solidFill>
              </a:rPr>
              <a:t>	Alice’s Certificate</a:t>
            </a:r>
            <a:r>
              <a:rPr lang="en-US" dirty="0"/>
              <a:t> </a:t>
            </a:r>
            <a:r>
              <a:rPr lang="en-US" dirty="0">
                <a:latin typeface="Times-Roman" charset="0"/>
              </a:rPr>
              <a:t>= (M, S)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Signature on certificate is verified using </a:t>
            </a:r>
            <a:r>
              <a:rPr lang="en-US" sz="2800" dirty="0" err="1"/>
              <a:t>CA’s</a:t>
            </a:r>
            <a:r>
              <a:rPr lang="en-US" sz="2800" dirty="0"/>
              <a:t> public </a:t>
            </a:r>
            <a:r>
              <a:rPr lang="en-US" sz="2800" dirty="0" smtClean="0"/>
              <a:t>key: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400" dirty="0" smtClean="0"/>
              <a:t>	</a:t>
            </a:r>
            <a:r>
              <a:rPr lang="en-US" dirty="0" smtClean="0"/>
              <a:t>Verify </a:t>
            </a:r>
            <a:r>
              <a:rPr lang="en-US" dirty="0"/>
              <a:t>that </a:t>
            </a:r>
            <a:r>
              <a:rPr lang="en-US" dirty="0">
                <a:latin typeface="Times-Roman" charset="0"/>
              </a:rPr>
              <a:t>M = {S}</a:t>
            </a:r>
            <a:r>
              <a:rPr lang="en-US" baseline="-25000" dirty="0">
                <a:latin typeface="Times-Roman" charset="0"/>
              </a:rPr>
              <a:t>CA</a:t>
            </a:r>
            <a:r>
              <a:rPr lang="en-US" baseline="-25000" dirty="0"/>
              <a:t> </a:t>
            </a:r>
            <a:r>
              <a:rPr lang="en-US" dirty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6056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A3C8284-8F75-454B-B4A8-9054D8E6A33A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4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Certificate Authority</a:t>
            </a:r>
          </a:p>
        </p:txBody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4196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Certificate authority (CA) is a trusted 3rd party (TTP)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/>
              <a:t> creates and signs certificates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Verify </a:t>
            </a:r>
            <a:r>
              <a:rPr lang="en-US" sz="2800" dirty="0"/>
              <a:t>signature</a:t>
            </a:r>
            <a:r>
              <a:rPr lang="en-US" sz="2800" dirty="0" smtClean="0"/>
              <a:t> to verify integrity &amp; identity </a:t>
            </a:r>
            <a:r>
              <a:rPr lang="en-US" sz="2800" dirty="0"/>
              <a:t>of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hlink"/>
                </a:solidFill>
              </a:rPr>
              <a:t>owner </a:t>
            </a:r>
            <a:r>
              <a:rPr lang="en-US" sz="2800" b="1" dirty="0">
                <a:solidFill>
                  <a:schemeClr val="hlink"/>
                </a:solidFill>
              </a:rPr>
              <a:t>of corresponding private key</a:t>
            </a:r>
            <a:endParaRPr lang="en-US" sz="2800" dirty="0"/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Does </a:t>
            </a:r>
            <a:r>
              <a:rPr lang="en-US" sz="2400" b="1" dirty="0">
                <a:solidFill>
                  <a:srgbClr val="FF0000"/>
                </a:solidFill>
              </a:rPr>
              <a:t>not</a:t>
            </a:r>
            <a:r>
              <a:rPr lang="en-US" sz="2400" dirty="0"/>
              <a:t> verify the identity of the </a:t>
            </a:r>
            <a:r>
              <a:rPr lang="en-US" sz="2400" b="1" dirty="0"/>
              <a:t>sender</a:t>
            </a:r>
            <a:r>
              <a:rPr lang="en-US" sz="2400" dirty="0"/>
              <a:t> of certificate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certificates are </a:t>
            </a:r>
            <a:r>
              <a:rPr lang="en-US" sz="2400" dirty="0" smtClean="0"/>
              <a:t>public keys!</a:t>
            </a:r>
            <a:endParaRPr lang="en-US" sz="24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Big problem if CA makes a mistake (a CA once issued Microsoft certificate to someone else)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A common format for certificates is X.509</a:t>
            </a:r>
          </a:p>
        </p:txBody>
      </p:sp>
    </p:spTree>
    <p:extLst>
      <p:ext uri="{BB962C8B-B14F-4D97-AF65-F5344CB8AC3E}">
        <p14:creationId xmlns:p14="http://schemas.microsoft.com/office/powerpoint/2010/main" val="4054901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3F0998F3-71BC-5849-8C59-67C3242755B1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5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PKI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Public Key Infrastructure (PKI): the</a:t>
            </a:r>
            <a:r>
              <a:rPr lang="en-US" sz="2800" dirty="0" smtClean="0"/>
              <a:t> stuff </a:t>
            </a:r>
            <a:r>
              <a:rPr lang="en-US" sz="2800" dirty="0"/>
              <a:t>needed to securely use public key crypto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Key generation and management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Certificate </a:t>
            </a:r>
            <a:r>
              <a:rPr lang="en-US" sz="2400" dirty="0" smtClean="0"/>
              <a:t>authority (CA) or authorities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Certificate revocation</a:t>
            </a:r>
            <a:r>
              <a:rPr lang="en-US" sz="2400" dirty="0" smtClean="0"/>
              <a:t> lists (</a:t>
            </a:r>
            <a:r>
              <a:rPr lang="en-US" sz="2400" dirty="0" err="1"/>
              <a:t>CRLs</a:t>
            </a:r>
            <a:r>
              <a:rPr lang="en-US" sz="2400" dirty="0"/>
              <a:t>), etc.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No general standard for PKI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We </a:t>
            </a:r>
            <a:r>
              <a:rPr lang="en-US" sz="2800" dirty="0"/>
              <a:t>mention</a:t>
            </a:r>
            <a:r>
              <a:rPr lang="en-US" sz="2800" dirty="0" smtClean="0"/>
              <a:t> 3 generic </a:t>
            </a:r>
            <a:r>
              <a:rPr lang="en-US" sz="2800" dirty="0"/>
              <a:t>“trust models”</a:t>
            </a:r>
          </a:p>
        </p:txBody>
      </p:sp>
    </p:spTree>
    <p:extLst>
      <p:ext uri="{BB962C8B-B14F-4D97-AF65-F5344CB8AC3E}">
        <p14:creationId xmlns:p14="http://schemas.microsoft.com/office/powerpoint/2010/main" val="1816458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723</Words>
  <Application>Microsoft Macintosh PowerPoint</Application>
  <PresentationFormat>On-screen Show (4:3)</PresentationFormat>
  <Paragraphs>114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Uses for Public Key Crypto</vt:lpstr>
      <vt:lpstr>Uses for Public Key Crypto</vt:lpstr>
      <vt:lpstr>Non-non-repudiation</vt:lpstr>
      <vt:lpstr>Non-repudiation</vt:lpstr>
      <vt:lpstr>Public Key Notation</vt:lpstr>
      <vt:lpstr>Public Key Infrastructure</vt:lpstr>
      <vt:lpstr>Public Key Certificate</vt:lpstr>
      <vt:lpstr>Certificate Authority</vt:lpstr>
      <vt:lpstr>PKI</vt:lpstr>
      <vt:lpstr>PKI Trust Models</vt:lpstr>
      <vt:lpstr>PKI Trust Models</vt:lpstr>
      <vt:lpstr>PKI Trust Models</vt:lpstr>
      <vt:lpstr>Confidentiality  in the Real World</vt:lpstr>
      <vt:lpstr>Symmetric Key vs Public Key</vt:lpstr>
      <vt:lpstr>Notation Reminder</vt:lpstr>
      <vt:lpstr>Real World Confidentiality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Uses for Public Key Crypto</dc:title>
  <dc:creator>Minho Shin</dc:creator>
  <cp:lastModifiedBy>Minho Shin</cp:lastModifiedBy>
  <cp:revision>2</cp:revision>
  <dcterms:created xsi:type="dcterms:W3CDTF">2015-04-09T13:08:03Z</dcterms:created>
  <dcterms:modified xsi:type="dcterms:W3CDTF">2015-04-09T23:49:45Z</dcterms:modified>
</cp:coreProperties>
</file>