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5" r:id="rId19"/>
    <p:sldId id="276" r:id="rId20"/>
    <p:sldId id="274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8" d="100"/>
          <a:sy n="58" d="100"/>
        </p:scale>
        <p:origin x="-152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printerSettings" Target="printerSettings/printerSettings1.bin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altLang="ko-K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B4767-3CEA-3F46-A44D-B4B504A0265C}" type="datetimeFigureOut">
              <a:rPr lang="en-US" smtClean="0"/>
              <a:t>9/10/15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24CBC-0D00-6546-9C67-5CD7DAEEA7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47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B4767-3CEA-3F46-A44D-B4B504A0265C}" type="datetimeFigureOut">
              <a:rPr lang="en-US" smtClean="0"/>
              <a:t>9/10/15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24CBC-0D00-6546-9C67-5CD7DAEEA7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8987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B4767-3CEA-3F46-A44D-B4B504A0265C}" type="datetimeFigureOut">
              <a:rPr lang="en-US" smtClean="0"/>
              <a:t>9/10/15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24CBC-0D00-6546-9C67-5CD7DAEEA7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108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B4767-3CEA-3F46-A44D-B4B504A0265C}" type="datetimeFigureOut">
              <a:rPr lang="en-US" smtClean="0"/>
              <a:t>9/10/15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24CBC-0D00-6546-9C67-5CD7DAEEA7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156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B4767-3CEA-3F46-A44D-B4B504A0265C}" type="datetimeFigureOut">
              <a:rPr lang="en-US" smtClean="0"/>
              <a:t>9/10/15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24CBC-0D00-6546-9C67-5CD7DAEEA7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777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B4767-3CEA-3F46-A44D-B4B504A0265C}" type="datetimeFigureOut">
              <a:rPr lang="en-US" smtClean="0"/>
              <a:t>9/10/15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24CBC-0D00-6546-9C67-5CD7DAEEA7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5630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B4767-3CEA-3F46-A44D-B4B504A0265C}" type="datetimeFigureOut">
              <a:rPr lang="en-US" smtClean="0"/>
              <a:t>9/10/15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24CBC-0D00-6546-9C67-5CD7DAEEA7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307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B4767-3CEA-3F46-A44D-B4B504A0265C}" type="datetimeFigureOut">
              <a:rPr lang="en-US" smtClean="0"/>
              <a:t>9/10/15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24CBC-0D00-6546-9C67-5CD7DAEEA7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2695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B4767-3CEA-3F46-A44D-B4B504A0265C}" type="datetimeFigureOut">
              <a:rPr lang="en-US" smtClean="0"/>
              <a:t>9/10/15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24CBC-0D00-6546-9C67-5CD7DAEEA7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551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B4767-3CEA-3F46-A44D-B4B504A0265C}" type="datetimeFigureOut">
              <a:rPr lang="en-US" smtClean="0"/>
              <a:t>9/10/15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24CBC-0D00-6546-9C67-5CD7DAEEA7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2403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EB4767-3CEA-3F46-A44D-B4B504A0265C}" type="datetimeFigureOut">
              <a:rPr lang="en-US" smtClean="0"/>
              <a:t>9/10/15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24CBC-0D00-6546-9C67-5CD7DAEEA7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2093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EB4767-3CEA-3F46-A44D-B4B504A0265C}" type="datetimeFigureOut">
              <a:rPr lang="en-US" smtClean="0"/>
              <a:t>9/10/15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624CBC-0D00-6546-9C67-5CD7DAEEA7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258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Relationship Id="rId3" Type="http://schemas.openxmlformats.org/officeDocument/2006/relationships/image" Target="../media/image7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Relationship Id="rId3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WPA and 802.11i (RSN)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 dirty="0" smtClean="0"/>
              <a:t>보안경영공학과</a:t>
            </a:r>
            <a:endParaRPr lang="en-US" altLang="ko-KR" dirty="0" smtClean="0"/>
          </a:p>
          <a:p>
            <a:r>
              <a:rPr lang="ko-KR" altLang="en-US" dirty="0" smtClean="0"/>
              <a:t>신민호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43720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KakaoTalk_Photo_2015-09-10-18-50-59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0025" y="3533775"/>
            <a:ext cx="5133975" cy="33242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Extensible Authentication Protocol</a:t>
            </a:r>
          </a:p>
          <a:p>
            <a:pPr lvl="1"/>
            <a:r>
              <a:rPr lang="en-US" sz="2000" dirty="0" smtClean="0"/>
              <a:t>LEAP, EAP-TLS, EAP-MD5, EAP-PSK, …</a:t>
            </a:r>
          </a:p>
          <a:p>
            <a:pPr lvl="1"/>
            <a:r>
              <a:rPr lang="en-US" sz="2000" dirty="0" smtClean="0"/>
              <a:t>Authentication by a series of Request/Response packets</a:t>
            </a:r>
          </a:p>
          <a:p>
            <a:r>
              <a:rPr lang="en-US" sz="2400" dirty="0" smtClean="0"/>
              <a:t>Developed for Dial-in modem network</a:t>
            </a:r>
          </a:p>
          <a:p>
            <a:r>
              <a:rPr lang="en-US" sz="2400" dirty="0" smtClean="0"/>
              <a:t>ISP didn’t want user DB in local POP</a:t>
            </a:r>
          </a:p>
          <a:p>
            <a:pPr lvl="1"/>
            <a:r>
              <a:rPr lang="en-US" sz="2000" dirty="0" smtClean="0"/>
              <a:t>RADIUS (Remote Access Dial-In User Service</a:t>
            </a:r>
            <a:r>
              <a:rPr lang="en-US" sz="2000" dirty="0" smtClean="0"/>
              <a:t>)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6608770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EAP message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EAP packet: </a:t>
            </a:r>
          </a:p>
          <a:p>
            <a:r>
              <a:rPr lang="en-US" dirty="0" smtClean="0"/>
              <a:t>Code</a:t>
            </a:r>
          </a:p>
          <a:p>
            <a:pPr lvl="1"/>
            <a:r>
              <a:rPr lang="en-US" dirty="0" smtClean="0"/>
              <a:t>Request(01):</a:t>
            </a:r>
            <a:r>
              <a:rPr lang="en-US" dirty="0"/>
              <a:t> </a:t>
            </a:r>
            <a:r>
              <a:rPr lang="en-US" dirty="0" smtClean="0"/>
              <a:t>Authenticator </a:t>
            </a:r>
            <a:r>
              <a:rPr lang="en-US" dirty="0" smtClean="0">
                <a:sym typeface="Wingdings"/>
              </a:rPr>
              <a:t> </a:t>
            </a:r>
            <a:r>
              <a:rPr lang="en-US" dirty="0" err="1" smtClean="0">
                <a:sym typeface="Wingdings"/>
              </a:rPr>
              <a:t>Supp</a:t>
            </a:r>
            <a:endParaRPr lang="en-US" dirty="0" smtClean="0">
              <a:sym typeface="Wingdings"/>
            </a:endParaRPr>
          </a:p>
          <a:p>
            <a:pPr lvl="1"/>
            <a:r>
              <a:rPr lang="en-US" dirty="0" smtClean="0">
                <a:sym typeface="Wingdings"/>
              </a:rPr>
              <a:t>Response(02): </a:t>
            </a:r>
            <a:r>
              <a:rPr lang="en-US" dirty="0" err="1" smtClean="0">
                <a:sym typeface="Wingdings"/>
              </a:rPr>
              <a:t>Supp</a:t>
            </a:r>
            <a:r>
              <a:rPr lang="en-US" dirty="0" smtClean="0">
                <a:sym typeface="Wingdings"/>
              </a:rPr>
              <a:t>  Authenticator</a:t>
            </a:r>
          </a:p>
          <a:p>
            <a:pPr lvl="1"/>
            <a:r>
              <a:rPr lang="en-US" dirty="0" smtClean="0">
                <a:sym typeface="Wingdings"/>
              </a:rPr>
              <a:t>Success(03): AS  Authenticator, no Data</a:t>
            </a:r>
          </a:p>
          <a:p>
            <a:pPr lvl="1"/>
            <a:r>
              <a:rPr lang="en-US" dirty="0" smtClean="0">
                <a:sym typeface="Wingdings"/>
              </a:rPr>
              <a:t>Failure(04): AS  Authenticator, no Data</a:t>
            </a:r>
          </a:p>
          <a:p>
            <a:r>
              <a:rPr lang="en-US" dirty="0" smtClean="0">
                <a:sym typeface="Wingdings"/>
              </a:rPr>
              <a:t>Data for Request/Response</a:t>
            </a:r>
          </a:p>
          <a:p>
            <a:pPr lvl="1"/>
            <a:endParaRPr lang="en-US" dirty="0" smtClean="0">
              <a:sym typeface="Wingdings"/>
            </a:endParaRPr>
          </a:p>
          <a:p>
            <a:pPr lvl="1"/>
            <a:r>
              <a:rPr lang="en-US" dirty="0" smtClean="0">
                <a:sym typeface="Wingdings"/>
              </a:rPr>
              <a:t>Type determines upper-layer authentication protocol</a:t>
            </a:r>
          </a:p>
          <a:p>
            <a:pPr lvl="1"/>
            <a:r>
              <a:rPr lang="en-US" dirty="0" smtClean="0">
                <a:sym typeface="Wingdings"/>
              </a:rPr>
              <a:t>1: Identity (EAP-Request/Identity, EAP-Response/Identity)</a:t>
            </a:r>
          </a:p>
          <a:p>
            <a:pPr lvl="1"/>
            <a:r>
              <a:rPr lang="en-US" dirty="0" smtClean="0">
                <a:sym typeface="Wingdings"/>
              </a:rPr>
              <a:t>13: TLS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7705562"/>
              </p:ext>
            </p:extLst>
          </p:nvPr>
        </p:nvGraphicFramePr>
        <p:xfrm>
          <a:off x="2750135" y="1643986"/>
          <a:ext cx="4935096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233774"/>
                <a:gridCol w="1233774"/>
                <a:gridCol w="1233774"/>
                <a:gridCol w="1233774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Code (1)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ID (1)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Length</a:t>
                      </a:r>
                      <a:r>
                        <a:rPr lang="en-US" baseline="0" dirty="0" smtClean="0"/>
                        <a:t> (2)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Data (?)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3234124"/>
              </p:ext>
            </p:extLst>
          </p:nvPr>
        </p:nvGraphicFramePr>
        <p:xfrm>
          <a:off x="1326078" y="4292194"/>
          <a:ext cx="6818950" cy="37084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363790"/>
                <a:gridCol w="1363790"/>
                <a:gridCol w="1363790"/>
                <a:gridCol w="1107334"/>
                <a:gridCol w="162024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Code (1)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ID (1)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Length</a:t>
                      </a:r>
                      <a:r>
                        <a:rPr lang="en-US" baseline="0" dirty="0" smtClean="0"/>
                        <a:t> (2)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Type (1)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Req</a:t>
                      </a:r>
                      <a:r>
                        <a:rPr lang="en-US" dirty="0" smtClean="0"/>
                        <a:t>/Res Data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664282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EAPOL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We just send EAP packet over Ethernet? </a:t>
            </a:r>
            <a:endParaRPr lang="en-US" dirty="0"/>
          </a:p>
          <a:p>
            <a:pPr lvl="1"/>
            <a:r>
              <a:rPr lang="en-US" dirty="0" smtClean="0"/>
              <a:t>No, 802.1X defines more structure by EAPOL</a:t>
            </a:r>
          </a:p>
          <a:p>
            <a:endParaRPr lang="en-US" dirty="0" smtClean="0"/>
          </a:p>
          <a:p>
            <a:r>
              <a:rPr lang="en-US" dirty="0" smtClean="0"/>
              <a:t>Five types</a:t>
            </a:r>
          </a:p>
          <a:p>
            <a:pPr lvl="1"/>
            <a:r>
              <a:rPr lang="en-US" dirty="0" smtClean="0"/>
              <a:t>EAPOL-Start </a:t>
            </a:r>
            <a:r>
              <a:rPr lang="en-US" i="1" dirty="0" smtClean="0"/>
              <a:t>(Supp. looking for </a:t>
            </a:r>
            <a:r>
              <a:rPr lang="en-US" i="1" dirty="0" err="1" smtClean="0"/>
              <a:t>Athent’r</a:t>
            </a:r>
            <a:r>
              <a:rPr lang="en-US" i="1" dirty="0" smtClean="0"/>
              <a:t>)</a:t>
            </a:r>
          </a:p>
          <a:p>
            <a:pPr lvl="1"/>
            <a:r>
              <a:rPr lang="en-US" dirty="0" smtClean="0"/>
              <a:t>EAPOL-Key </a:t>
            </a:r>
            <a:r>
              <a:rPr lang="en-US" i="1" dirty="0" smtClean="0"/>
              <a:t>(Distribute key)</a:t>
            </a:r>
          </a:p>
          <a:p>
            <a:pPr lvl="1"/>
            <a:r>
              <a:rPr lang="en-US" dirty="0" smtClean="0"/>
              <a:t>EAPOL-Packet </a:t>
            </a:r>
            <a:r>
              <a:rPr lang="en-US" i="1" dirty="0" smtClean="0"/>
              <a:t>(Actual EAP messages)</a:t>
            </a:r>
          </a:p>
          <a:p>
            <a:pPr lvl="1"/>
            <a:r>
              <a:rPr lang="en-US" dirty="0" smtClean="0"/>
              <a:t>EAPOL-Logoff </a:t>
            </a:r>
            <a:r>
              <a:rPr lang="en-US" i="1" dirty="0" smtClean="0"/>
              <a:t>(Good bye)</a:t>
            </a:r>
          </a:p>
          <a:p>
            <a:pPr lvl="1"/>
            <a:r>
              <a:rPr lang="en-US" strike="sngStrike" dirty="0" smtClean="0"/>
              <a:t>EAPOL-Encapsulated-ASF-Alert</a:t>
            </a:r>
          </a:p>
          <a:p>
            <a:pPr marL="457200" lvl="1" indent="0">
              <a:buNone/>
            </a:pP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058016"/>
              </p:ext>
            </p:extLst>
          </p:nvPr>
        </p:nvGraphicFramePr>
        <p:xfrm>
          <a:off x="1633477" y="2602145"/>
          <a:ext cx="6096000" cy="6400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219200"/>
                <a:gridCol w="1219200"/>
                <a:gridCol w="1219200"/>
                <a:gridCol w="1219200"/>
                <a:gridCol w="1219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Ethernet Header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Protocol</a:t>
                      </a:r>
                      <a:r>
                        <a:rPr lang="en-US" baseline="0" dirty="0" smtClean="0"/>
                        <a:t> Version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Packet Type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Packet</a:t>
                      </a:r>
                      <a:r>
                        <a:rPr lang="en-US" baseline="0" dirty="0" smtClean="0"/>
                        <a:t> Length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Packet Body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933266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802.1X Message Flow</a:t>
            </a:r>
            <a:endParaRPr lang="en-US" dirty="0"/>
          </a:p>
        </p:txBody>
      </p:sp>
      <p:pic>
        <p:nvPicPr>
          <p:cNvPr id="5" name="Picture 4" descr="KakaoTalk_Photo_2015-09-10-18-51-43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6799" y="1270000"/>
            <a:ext cx="6269801" cy="52559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00503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802.1X Messages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EAPOL-Start</a:t>
            </a:r>
          </a:p>
          <a:p>
            <a:pPr marL="914400" lvl="1" indent="-514350"/>
            <a:r>
              <a:rPr lang="en-US" i="1" dirty="0" smtClean="0"/>
              <a:t>“Anybody here?”</a:t>
            </a:r>
          </a:p>
          <a:p>
            <a:pPr lvl="1"/>
            <a:r>
              <a:rPr lang="en-US" dirty="0" smtClean="0"/>
              <a:t>Not used if Authenticator knows new arrival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EAPOL-Packet/ EAP-Request-Identity</a:t>
            </a:r>
          </a:p>
          <a:p>
            <a:pPr marL="914400" lvl="1" indent="-514350"/>
            <a:r>
              <a:rPr lang="en-US" i="1" dirty="0" smtClean="0"/>
              <a:t>“Who are you?”</a:t>
            </a:r>
          </a:p>
          <a:p>
            <a:pPr lvl="1"/>
            <a:r>
              <a:rPr lang="en-US" dirty="0" smtClean="0"/>
              <a:t>Not used if Authenticator knows who it is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EAPOL-Packet/ EAP-Response-Identity</a:t>
            </a:r>
          </a:p>
          <a:p>
            <a:pPr marL="857250" lvl="1" indent="-457200"/>
            <a:r>
              <a:rPr lang="en-US" dirty="0" smtClean="0"/>
              <a:t>“I am John”</a:t>
            </a:r>
          </a:p>
          <a:p>
            <a:pPr marL="857250" lvl="1" indent="-457200"/>
            <a:r>
              <a:rPr lang="en-US" dirty="0" smtClean="0"/>
              <a:t>What if I want to hide my identity? (PEAP)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EAPoverRADIUS</a:t>
            </a:r>
            <a:r>
              <a:rPr lang="en-US" dirty="0" smtClean="0"/>
              <a:t>/ EAP-Response-Identity</a:t>
            </a:r>
          </a:p>
          <a:p>
            <a:pPr marL="857250" lvl="1" indent="-457200"/>
            <a:r>
              <a:rPr lang="en-US" dirty="0" smtClean="0"/>
              <a:t>“Dad, John wants to come in”</a:t>
            </a:r>
          </a:p>
          <a:p>
            <a:pPr marL="0" indent="0">
              <a:buNone/>
            </a:pPr>
            <a:r>
              <a:rPr lang="en-US" dirty="0" smtClean="0"/>
              <a:t>5~X. Request = challenge, Response = answer</a:t>
            </a:r>
          </a:p>
          <a:p>
            <a:pPr marL="0" indent="0">
              <a:buNone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457200" indent="-457200"/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08329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RADIUS Messages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Well, we stop here, no more detail</a:t>
            </a:r>
          </a:p>
          <a:p>
            <a:r>
              <a:rPr lang="en-US" dirty="0" smtClean="0"/>
              <a:t>Notes</a:t>
            </a:r>
          </a:p>
          <a:p>
            <a:pPr lvl="1"/>
            <a:r>
              <a:rPr lang="en-US" dirty="0" smtClean="0"/>
              <a:t>original RADIUS does only one-time authentication</a:t>
            </a:r>
          </a:p>
          <a:p>
            <a:pPr lvl="1"/>
            <a:r>
              <a:rPr lang="en-US" dirty="0" smtClean="0"/>
              <a:t>But WLAN needs continues authentication</a:t>
            </a:r>
          </a:p>
          <a:p>
            <a:pPr lvl="1"/>
            <a:r>
              <a:rPr lang="en-US" dirty="0" smtClean="0"/>
              <a:t>So, we need per-packet message authentication</a:t>
            </a:r>
          </a:p>
          <a:p>
            <a:pPr lvl="1"/>
            <a:r>
              <a:rPr lang="en-US" dirty="0" smtClean="0"/>
              <a:t>Thus, RADIUS should give the key to Authenticator</a:t>
            </a:r>
          </a:p>
          <a:p>
            <a:pPr lvl="1"/>
            <a:r>
              <a:rPr lang="en-US" dirty="0" smtClean="0"/>
              <a:t>So, Microsoft extended RADIUS protocol, ..</a:t>
            </a:r>
          </a:p>
          <a:p>
            <a:pPr lvl="1"/>
            <a:r>
              <a:rPr lang="en-US" dirty="0" smtClean="0"/>
              <a:t>blah blah…</a:t>
            </a:r>
          </a:p>
        </p:txBody>
      </p:sp>
    </p:spTree>
    <p:extLst>
      <p:ext uri="{BB962C8B-B14F-4D97-AF65-F5344CB8AC3E}">
        <p14:creationId xmlns:p14="http://schemas.microsoft.com/office/powerpoint/2010/main" val="6167069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Authentication Protocols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EAP-TLS</a:t>
            </a:r>
          </a:p>
          <a:p>
            <a:pPr lvl="1"/>
            <a:r>
              <a:rPr lang="en-US" dirty="0" smtClean="0"/>
              <a:t>Transport Layer Security</a:t>
            </a:r>
          </a:p>
          <a:p>
            <a:pPr lvl="1"/>
            <a:r>
              <a:rPr lang="en-US" dirty="0" smtClean="0"/>
              <a:t>Public key Cryptography (i.e., Certificates)</a:t>
            </a:r>
          </a:p>
          <a:p>
            <a:r>
              <a:rPr lang="en-US" dirty="0" smtClean="0"/>
              <a:t>LEAP (Light EAP) by Cisco</a:t>
            </a:r>
          </a:p>
          <a:p>
            <a:pPr lvl="1"/>
            <a:r>
              <a:rPr lang="en-US" dirty="0" smtClean="0"/>
              <a:t>First commercial use of 802.1X/EAP in WLAN</a:t>
            </a:r>
          </a:p>
          <a:p>
            <a:pPr lvl="1"/>
            <a:r>
              <a:rPr lang="en-US" dirty="0" smtClean="0"/>
              <a:t>Shared secret key based mutual authentication</a:t>
            </a:r>
          </a:p>
          <a:p>
            <a:r>
              <a:rPr lang="en-US" dirty="0" smtClean="0"/>
              <a:t>PEAP (Protected EAP)</a:t>
            </a:r>
          </a:p>
          <a:p>
            <a:pPr lvl="1"/>
            <a:r>
              <a:rPr lang="en-US" dirty="0" smtClean="0"/>
              <a:t>Hide EAP session (Identity/Results) using TLS</a:t>
            </a:r>
          </a:p>
          <a:p>
            <a:r>
              <a:rPr lang="en-US" dirty="0" smtClean="0"/>
              <a:t>EAP-SIM </a:t>
            </a:r>
          </a:p>
          <a:p>
            <a:pPr lvl="1"/>
            <a:r>
              <a:rPr lang="en-US" dirty="0" smtClean="0"/>
              <a:t>….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1752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An authentication protocol generates a shared secret key, PMK (Primary Master Key)</a:t>
            </a:r>
          </a:p>
          <a:p>
            <a:pPr lvl="1"/>
            <a:r>
              <a:rPr lang="en-US" dirty="0" smtClean="0"/>
              <a:t>Supplicant knows PMK</a:t>
            </a:r>
          </a:p>
          <a:p>
            <a:pPr lvl="1"/>
            <a:r>
              <a:rPr lang="en-US" dirty="0" smtClean="0"/>
              <a:t>AS knows PMK</a:t>
            </a:r>
          </a:p>
          <a:p>
            <a:pPr lvl="1"/>
            <a:r>
              <a:rPr lang="en-US" dirty="0" smtClean="0"/>
              <a:t>AP do not know PMK</a:t>
            </a:r>
          </a:p>
          <a:p>
            <a:pPr lvl="1"/>
            <a:r>
              <a:rPr lang="en-US" dirty="0" smtClean="0"/>
              <a:t>AS sends PMK to AP</a:t>
            </a:r>
          </a:p>
          <a:p>
            <a:r>
              <a:rPr lang="en-US" dirty="0" smtClean="0"/>
              <a:t>TO DO</a:t>
            </a:r>
          </a:p>
          <a:p>
            <a:pPr lvl="1"/>
            <a:r>
              <a:rPr lang="en-US" dirty="0" smtClean="0"/>
              <a:t>Generate session keys</a:t>
            </a:r>
          </a:p>
          <a:p>
            <a:pPr lvl="1"/>
            <a:r>
              <a:rPr lang="en-US" dirty="0" smtClean="0"/>
              <a:t>Confirm possession of the keys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06785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Pairwise Key Generation (TKIP)</a:t>
            </a:r>
            <a:endParaRPr lang="en-US" dirty="0"/>
          </a:p>
        </p:txBody>
      </p:sp>
      <p:pic>
        <p:nvPicPr>
          <p:cNvPr id="4" name="Picture 3" descr="KakaoTalk_Photo_2015-09-10-18-52-27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176" y="1417638"/>
            <a:ext cx="4902607" cy="1910107"/>
          </a:xfrm>
          <a:prstGeom prst="rect">
            <a:avLst/>
          </a:prstGeom>
        </p:spPr>
      </p:pic>
      <p:pic>
        <p:nvPicPr>
          <p:cNvPr id="5" name="Picture 4" descr="KakaoTalk_Photo_2015-09-10-18-53-08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9886" y="3327745"/>
            <a:ext cx="4827964" cy="3043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53200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Pairwise Key Generation (AES)</a:t>
            </a:r>
            <a:endParaRPr lang="en-US" dirty="0"/>
          </a:p>
        </p:txBody>
      </p:sp>
      <p:pic>
        <p:nvPicPr>
          <p:cNvPr id="4" name="Picture 3" descr="KakaoTalk_Photo_2015-09-10-18-54-17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563" b="36163"/>
          <a:stretch/>
        </p:blipFill>
        <p:spPr>
          <a:xfrm>
            <a:off x="2836617" y="1904698"/>
            <a:ext cx="4301232" cy="3309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25255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WPA &amp; WPA2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WPA</a:t>
            </a:r>
          </a:p>
          <a:p>
            <a:pPr lvl="1"/>
            <a:r>
              <a:rPr lang="en-US" dirty="0" smtClean="0"/>
              <a:t>draft 802.11i</a:t>
            </a:r>
          </a:p>
          <a:p>
            <a:pPr lvl="1"/>
            <a:r>
              <a:rPr lang="en-US" dirty="0" smtClean="0"/>
              <a:t>TKIP only</a:t>
            </a:r>
          </a:p>
          <a:p>
            <a:pPr lvl="1"/>
            <a:r>
              <a:rPr lang="en-US" dirty="0" smtClean="0"/>
              <a:t>No hardware change</a:t>
            </a:r>
          </a:p>
          <a:p>
            <a:r>
              <a:rPr lang="en-US" dirty="0" smtClean="0"/>
              <a:t>WPA2</a:t>
            </a:r>
          </a:p>
          <a:p>
            <a:pPr lvl="1"/>
            <a:r>
              <a:rPr lang="en-US" dirty="0" smtClean="0"/>
              <a:t>complete 802.11i (RSN)</a:t>
            </a:r>
          </a:p>
          <a:p>
            <a:pPr lvl="1"/>
            <a:r>
              <a:rPr lang="en-US" dirty="0" smtClean="0"/>
              <a:t>AES-CCMP (and TKIP)</a:t>
            </a:r>
          </a:p>
          <a:p>
            <a:pPr lvl="1"/>
            <a:r>
              <a:rPr lang="en-US" dirty="0" smtClean="0"/>
              <a:t>Need hardware change</a:t>
            </a:r>
          </a:p>
          <a:p>
            <a:r>
              <a:rPr lang="en-US" dirty="0" smtClean="0"/>
              <a:t>Basically, they are the same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025863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B60C-2FBF-7A4D-BDF1-F616E0934257}" type="slidenum">
              <a:rPr lang="en-US"/>
              <a:pPr/>
              <a:t>20</a:t>
            </a:fld>
            <a:endParaRPr lang="en-US"/>
          </a:p>
        </p:txBody>
      </p:sp>
      <p:sp>
        <p:nvSpPr>
          <p:cNvPr id="25293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7772400" cy="6858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4</a:t>
            </a:r>
            <a:r>
              <a:rPr lang="en-US" dirty="0"/>
              <a:t>-Way Handshake</a:t>
            </a:r>
          </a:p>
        </p:txBody>
      </p:sp>
      <p:sp>
        <p:nvSpPr>
          <p:cNvPr id="252931" name="Line 3"/>
          <p:cNvSpPr>
            <a:spLocks noChangeShapeType="1"/>
          </p:cNvSpPr>
          <p:nvPr/>
        </p:nvSpPr>
        <p:spPr bwMode="auto">
          <a:xfrm>
            <a:off x="990600" y="1752600"/>
            <a:ext cx="6553200" cy="0"/>
          </a:xfrm>
          <a:prstGeom prst="line">
            <a:avLst/>
          </a:prstGeom>
          <a:noFill/>
          <a:ln w="28575">
            <a:solidFill>
              <a:schemeClr val="accent2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73025" tIns="36512" rIns="73025" bIns="36512"/>
          <a:lstStyle/>
          <a:p>
            <a:endParaRPr lang="en-US"/>
          </a:p>
        </p:txBody>
      </p:sp>
      <p:grpSp>
        <p:nvGrpSpPr>
          <p:cNvPr id="252932" name="Group 4"/>
          <p:cNvGrpSpPr>
            <a:grpSpLocks/>
          </p:cNvGrpSpPr>
          <p:nvPr/>
        </p:nvGrpSpPr>
        <p:grpSpPr bwMode="auto">
          <a:xfrm>
            <a:off x="838200" y="3048000"/>
            <a:ext cx="7467600" cy="288925"/>
            <a:chOff x="528" y="1872"/>
            <a:chExt cx="4704" cy="182"/>
          </a:xfrm>
        </p:grpSpPr>
        <p:sp>
          <p:nvSpPr>
            <p:cNvPr id="252933" name="Line 5"/>
            <p:cNvSpPr>
              <a:spLocks noChangeShapeType="1"/>
            </p:cNvSpPr>
            <p:nvPr/>
          </p:nvSpPr>
          <p:spPr bwMode="auto">
            <a:xfrm>
              <a:off x="528" y="1968"/>
              <a:ext cx="470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73025" tIns="36512" rIns="73025" bIns="36512"/>
            <a:lstStyle/>
            <a:p>
              <a:endParaRPr lang="en-US"/>
            </a:p>
          </p:txBody>
        </p:sp>
        <p:sp>
          <p:nvSpPr>
            <p:cNvPr id="252934" name="Text Box 6"/>
            <p:cNvSpPr txBox="1">
              <a:spLocks noChangeArrowheads="1"/>
            </p:cNvSpPr>
            <p:nvPr/>
          </p:nvSpPr>
          <p:spPr bwMode="auto">
            <a:xfrm>
              <a:off x="1536" y="1872"/>
              <a:ext cx="2688" cy="18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73025" tIns="36512" rIns="73025" bIns="36512">
              <a:spAutoFit/>
            </a:bodyPr>
            <a:lstStyle/>
            <a:p>
              <a:pPr algn="ctr" eaLnBrk="0" hangingPunct="0"/>
              <a:r>
                <a:rPr lang="en-US" sz="1400" b="1" dirty="0" err="1">
                  <a:solidFill>
                    <a:schemeClr val="bg1"/>
                  </a:solidFill>
                  <a:latin typeface="Arial" charset="0"/>
                </a:rPr>
                <a:t>EAPoL</a:t>
              </a:r>
              <a:r>
                <a:rPr lang="en-US" sz="1400" b="1" dirty="0">
                  <a:solidFill>
                    <a:schemeClr val="bg1"/>
                  </a:solidFill>
                  <a:latin typeface="Arial" charset="0"/>
                </a:rPr>
                <a:t>-Key</a:t>
              </a:r>
              <a:r>
                <a:rPr lang="en-US" sz="1400" b="1" dirty="0" smtClean="0">
                  <a:solidFill>
                    <a:schemeClr val="bg1"/>
                  </a:solidFill>
                  <a:latin typeface="Arial" charset="0"/>
                </a:rPr>
                <a:t>(</a:t>
              </a:r>
              <a:r>
                <a:rPr lang="en-US" sz="1400" b="1" dirty="0" err="1" smtClean="0">
                  <a:solidFill>
                    <a:schemeClr val="bg1"/>
                  </a:solidFill>
                  <a:latin typeface="Arial" charset="0"/>
                </a:rPr>
                <a:t>ANonce</a:t>
              </a:r>
              <a:r>
                <a:rPr lang="en-US" sz="1400" b="1" dirty="0">
                  <a:solidFill>
                    <a:schemeClr val="bg1"/>
                  </a:solidFill>
                  <a:latin typeface="Arial" charset="0"/>
                </a:rPr>
                <a:t>)</a:t>
              </a:r>
            </a:p>
          </p:txBody>
        </p:sp>
      </p:grpSp>
      <p:sp>
        <p:nvSpPr>
          <p:cNvPr id="252935" name="Text Box 7"/>
          <p:cNvSpPr txBox="1">
            <a:spLocks noChangeArrowheads="1"/>
          </p:cNvSpPr>
          <p:nvPr/>
        </p:nvSpPr>
        <p:spPr bwMode="auto">
          <a:xfrm>
            <a:off x="6705600" y="2590800"/>
            <a:ext cx="2286000" cy="28575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txBody>
          <a:bodyPr lIns="73025" tIns="36512" rIns="73025" bIns="36512">
            <a:spAutoFit/>
          </a:bodyPr>
          <a:lstStyle/>
          <a:p>
            <a:pPr algn="ctr" eaLnBrk="0" hangingPunct="0"/>
            <a:r>
              <a:rPr lang="en-US" sz="1400" b="1" dirty="0">
                <a:latin typeface="Arial" charset="0"/>
              </a:rPr>
              <a:t>Pick Random </a:t>
            </a:r>
            <a:r>
              <a:rPr lang="en-US" sz="1400" b="1" dirty="0" err="1">
                <a:latin typeface="Arial" charset="0"/>
              </a:rPr>
              <a:t>ANonce</a:t>
            </a:r>
            <a:endParaRPr lang="en-US" sz="1400" b="1" dirty="0">
              <a:latin typeface="Arial" charset="0"/>
            </a:endParaRPr>
          </a:p>
        </p:txBody>
      </p:sp>
      <p:grpSp>
        <p:nvGrpSpPr>
          <p:cNvPr id="252936" name="Group 8"/>
          <p:cNvGrpSpPr>
            <a:grpSpLocks/>
          </p:cNvGrpSpPr>
          <p:nvPr/>
        </p:nvGrpSpPr>
        <p:grpSpPr bwMode="auto">
          <a:xfrm>
            <a:off x="838200" y="4114800"/>
            <a:ext cx="7467600" cy="288925"/>
            <a:chOff x="528" y="2592"/>
            <a:chExt cx="4704" cy="182"/>
          </a:xfrm>
        </p:grpSpPr>
        <p:sp>
          <p:nvSpPr>
            <p:cNvPr id="252937" name="Line 9"/>
            <p:cNvSpPr>
              <a:spLocks noChangeShapeType="1"/>
            </p:cNvSpPr>
            <p:nvPr/>
          </p:nvSpPr>
          <p:spPr bwMode="auto">
            <a:xfrm>
              <a:off x="528" y="2688"/>
              <a:ext cx="470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73025" tIns="36512" rIns="73025" bIns="36512"/>
            <a:lstStyle/>
            <a:p>
              <a:endParaRPr lang="en-US"/>
            </a:p>
          </p:txBody>
        </p:sp>
        <p:sp>
          <p:nvSpPr>
            <p:cNvPr id="252938" name="Text Box 10"/>
            <p:cNvSpPr txBox="1">
              <a:spLocks noChangeArrowheads="1"/>
            </p:cNvSpPr>
            <p:nvPr/>
          </p:nvSpPr>
          <p:spPr bwMode="auto">
            <a:xfrm>
              <a:off x="1536" y="2592"/>
              <a:ext cx="2688" cy="18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73025" tIns="36512" rIns="73025" bIns="36512">
              <a:spAutoFit/>
            </a:bodyPr>
            <a:lstStyle/>
            <a:p>
              <a:pPr algn="ctr" eaLnBrk="0" hangingPunct="0"/>
              <a:r>
                <a:rPr lang="en-US" sz="1400" b="1" dirty="0" err="1">
                  <a:solidFill>
                    <a:schemeClr val="bg1"/>
                  </a:solidFill>
                  <a:latin typeface="Arial" charset="0"/>
                </a:rPr>
                <a:t>EAPoL</a:t>
              </a:r>
              <a:r>
                <a:rPr lang="en-US" sz="1400" b="1" dirty="0">
                  <a:solidFill>
                    <a:schemeClr val="bg1"/>
                  </a:solidFill>
                  <a:latin typeface="Arial" charset="0"/>
                </a:rPr>
                <a:t>-Key</a:t>
              </a:r>
              <a:r>
                <a:rPr lang="en-US" sz="1400" b="1" dirty="0" smtClean="0">
                  <a:solidFill>
                    <a:schemeClr val="bg1"/>
                  </a:solidFill>
                  <a:latin typeface="Arial" charset="0"/>
                </a:rPr>
                <a:t>(</a:t>
              </a:r>
              <a:r>
                <a:rPr lang="en-US" sz="1400" b="1" dirty="0" err="1" smtClean="0">
                  <a:solidFill>
                    <a:schemeClr val="bg1"/>
                  </a:solidFill>
                  <a:latin typeface="Arial" charset="0"/>
                </a:rPr>
                <a:t>SNonce</a:t>
              </a:r>
              <a:r>
                <a:rPr lang="en-US" sz="1400" b="1" dirty="0">
                  <a:solidFill>
                    <a:schemeClr val="bg1"/>
                  </a:solidFill>
                  <a:latin typeface="Arial" charset="0"/>
                </a:rPr>
                <a:t>, </a:t>
              </a:r>
              <a:r>
                <a:rPr lang="en-US" sz="1400" b="1" dirty="0" smtClean="0">
                  <a:solidFill>
                    <a:srgbClr val="CC0000"/>
                  </a:solidFill>
                  <a:latin typeface="Arial" charset="0"/>
                </a:rPr>
                <a:t>MIC)</a:t>
              </a:r>
              <a:endParaRPr lang="en-US" sz="1400" b="1" dirty="0">
                <a:solidFill>
                  <a:schemeClr val="bg1"/>
                </a:solidFill>
                <a:latin typeface="Arial" charset="0"/>
              </a:endParaRPr>
            </a:p>
          </p:txBody>
        </p:sp>
      </p:grpSp>
      <p:grpSp>
        <p:nvGrpSpPr>
          <p:cNvPr id="252939" name="Group 11"/>
          <p:cNvGrpSpPr>
            <a:grpSpLocks/>
          </p:cNvGrpSpPr>
          <p:nvPr/>
        </p:nvGrpSpPr>
        <p:grpSpPr bwMode="auto">
          <a:xfrm>
            <a:off x="838200" y="4876800"/>
            <a:ext cx="7467600" cy="288925"/>
            <a:chOff x="528" y="3216"/>
            <a:chExt cx="4704" cy="182"/>
          </a:xfrm>
        </p:grpSpPr>
        <p:sp>
          <p:nvSpPr>
            <p:cNvPr id="252940" name="Line 12"/>
            <p:cNvSpPr>
              <a:spLocks noChangeShapeType="1"/>
            </p:cNvSpPr>
            <p:nvPr/>
          </p:nvSpPr>
          <p:spPr bwMode="auto">
            <a:xfrm>
              <a:off x="528" y="3360"/>
              <a:ext cx="470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73025" tIns="36512" rIns="73025" bIns="36512"/>
            <a:lstStyle/>
            <a:p>
              <a:endParaRPr lang="en-US"/>
            </a:p>
          </p:txBody>
        </p:sp>
        <p:sp>
          <p:nvSpPr>
            <p:cNvPr id="252941" name="Text Box 13"/>
            <p:cNvSpPr txBox="1">
              <a:spLocks noChangeArrowheads="1"/>
            </p:cNvSpPr>
            <p:nvPr/>
          </p:nvSpPr>
          <p:spPr bwMode="auto">
            <a:xfrm>
              <a:off x="1536" y="3216"/>
              <a:ext cx="2688" cy="18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73025" tIns="36512" rIns="73025" bIns="36512">
              <a:spAutoFit/>
            </a:bodyPr>
            <a:lstStyle/>
            <a:p>
              <a:pPr algn="ctr" eaLnBrk="0" hangingPunct="0"/>
              <a:r>
                <a:rPr lang="en-US" sz="1400" b="1" dirty="0" err="1">
                  <a:solidFill>
                    <a:schemeClr val="bg1"/>
                  </a:solidFill>
                  <a:latin typeface="Arial" charset="0"/>
                </a:rPr>
                <a:t>EAPoL</a:t>
              </a:r>
              <a:r>
                <a:rPr lang="en-US" sz="1400" b="1" dirty="0">
                  <a:solidFill>
                    <a:schemeClr val="bg1"/>
                  </a:solidFill>
                  <a:latin typeface="Arial" charset="0"/>
                </a:rPr>
                <a:t>-Key</a:t>
              </a:r>
              <a:r>
                <a:rPr lang="en-US" sz="1400" b="1" dirty="0" smtClean="0">
                  <a:solidFill>
                    <a:schemeClr val="bg1"/>
                  </a:solidFill>
                  <a:latin typeface="Arial" charset="0"/>
                </a:rPr>
                <a:t>(*, </a:t>
              </a:r>
              <a:r>
                <a:rPr lang="en-US" sz="1400" b="1" dirty="0" smtClean="0">
                  <a:solidFill>
                    <a:srgbClr val="CC0000"/>
                  </a:solidFill>
                  <a:latin typeface="Arial" charset="0"/>
                </a:rPr>
                <a:t>MIC</a:t>
              </a:r>
              <a:r>
                <a:rPr lang="en-US" sz="1400" b="1" dirty="0" smtClean="0">
                  <a:solidFill>
                    <a:schemeClr val="bg1"/>
                  </a:solidFill>
                  <a:latin typeface="Arial" charset="0"/>
                </a:rPr>
                <a:t>)</a:t>
              </a:r>
              <a:endParaRPr lang="en-US" sz="1400" b="1" dirty="0">
                <a:solidFill>
                  <a:schemeClr val="bg1"/>
                </a:solidFill>
                <a:latin typeface="Arial" charset="0"/>
              </a:endParaRPr>
            </a:p>
          </p:txBody>
        </p:sp>
      </p:grpSp>
      <p:sp>
        <p:nvSpPr>
          <p:cNvPr id="252942" name="Text Box 14"/>
          <p:cNvSpPr txBox="1">
            <a:spLocks noChangeArrowheads="1"/>
          </p:cNvSpPr>
          <p:nvPr/>
        </p:nvSpPr>
        <p:spPr bwMode="auto">
          <a:xfrm>
            <a:off x="152400" y="3429000"/>
            <a:ext cx="5638800" cy="498475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txBody>
          <a:bodyPr lIns="73025" tIns="36512" rIns="73025" bIns="36512">
            <a:spAutoFit/>
          </a:bodyPr>
          <a:lstStyle/>
          <a:p>
            <a:pPr algn="r" eaLnBrk="0" hangingPunct="0"/>
            <a:r>
              <a:rPr lang="en-US" sz="1400" b="1">
                <a:latin typeface="Arial" charset="0"/>
              </a:rPr>
              <a:t>Pick Random SNonce, Derive </a:t>
            </a:r>
            <a:r>
              <a:rPr lang="en-US" sz="1400" b="1">
                <a:solidFill>
                  <a:srgbClr val="CC0000"/>
                </a:solidFill>
                <a:latin typeface="Arial" charset="0"/>
              </a:rPr>
              <a:t>PTK</a:t>
            </a:r>
            <a:r>
              <a:rPr lang="en-US" sz="1400" b="1">
                <a:latin typeface="Arial" charset="0"/>
              </a:rPr>
              <a:t> = EAPoL-PRF(</a:t>
            </a:r>
            <a:r>
              <a:rPr lang="en-US" sz="1400" b="1">
                <a:solidFill>
                  <a:srgbClr val="FFCC00"/>
                </a:solidFill>
                <a:latin typeface="Arial" charset="0"/>
              </a:rPr>
              <a:t>PMK</a:t>
            </a:r>
            <a:r>
              <a:rPr lang="en-US" sz="1400" b="1">
                <a:latin typeface="Arial" charset="0"/>
              </a:rPr>
              <a:t>, ANonce | SNonce | AP MAC Addr | STA MAC Addr)</a:t>
            </a:r>
          </a:p>
        </p:txBody>
      </p:sp>
      <p:sp>
        <p:nvSpPr>
          <p:cNvPr id="252943" name="Text Box 15"/>
          <p:cNvSpPr txBox="1">
            <a:spLocks noChangeArrowheads="1"/>
          </p:cNvSpPr>
          <p:nvPr/>
        </p:nvSpPr>
        <p:spPr bwMode="auto">
          <a:xfrm>
            <a:off x="7543800" y="4495800"/>
            <a:ext cx="1447800" cy="28575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txBody>
          <a:bodyPr lIns="73025" tIns="36512" rIns="73025" bIns="36512">
            <a:spAutoFit/>
          </a:bodyPr>
          <a:lstStyle/>
          <a:p>
            <a:pPr algn="ctr" eaLnBrk="0" hangingPunct="0"/>
            <a:r>
              <a:rPr lang="en-US" sz="1400" b="1">
                <a:latin typeface="Arial" charset="0"/>
              </a:rPr>
              <a:t>Derive </a:t>
            </a:r>
            <a:r>
              <a:rPr lang="en-US" sz="1400" b="1">
                <a:solidFill>
                  <a:srgbClr val="CC0000"/>
                </a:solidFill>
                <a:latin typeface="Arial" charset="0"/>
              </a:rPr>
              <a:t>PTK</a:t>
            </a:r>
          </a:p>
        </p:txBody>
      </p:sp>
      <p:grpSp>
        <p:nvGrpSpPr>
          <p:cNvPr id="252944" name="Group 16"/>
          <p:cNvGrpSpPr>
            <a:grpSpLocks/>
          </p:cNvGrpSpPr>
          <p:nvPr/>
        </p:nvGrpSpPr>
        <p:grpSpPr bwMode="auto">
          <a:xfrm>
            <a:off x="762000" y="5505450"/>
            <a:ext cx="7467600" cy="288925"/>
            <a:chOff x="480" y="3840"/>
            <a:chExt cx="4704" cy="182"/>
          </a:xfrm>
        </p:grpSpPr>
        <p:sp>
          <p:nvSpPr>
            <p:cNvPr id="252945" name="Line 17"/>
            <p:cNvSpPr>
              <a:spLocks noChangeShapeType="1"/>
            </p:cNvSpPr>
            <p:nvPr/>
          </p:nvSpPr>
          <p:spPr bwMode="auto">
            <a:xfrm>
              <a:off x="480" y="3936"/>
              <a:ext cx="470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73025" tIns="36512" rIns="73025" bIns="36512"/>
            <a:lstStyle/>
            <a:p>
              <a:endParaRPr lang="en-US"/>
            </a:p>
          </p:txBody>
        </p:sp>
        <p:sp>
          <p:nvSpPr>
            <p:cNvPr id="252946" name="Text Box 18"/>
            <p:cNvSpPr txBox="1">
              <a:spLocks noChangeArrowheads="1"/>
            </p:cNvSpPr>
            <p:nvPr/>
          </p:nvSpPr>
          <p:spPr bwMode="auto">
            <a:xfrm>
              <a:off x="1536" y="3840"/>
              <a:ext cx="2688" cy="18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73025" tIns="36512" rIns="73025" bIns="36512">
              <a:spAutoFit/>
            </a:bodyPr>
            <a:lstStyle/>
            <a:p>
              <a:pPr algn="ctr" eaLnBrk="0" hangingPunct="0"/>
              <a:r>
                <a:rPr lang="en-US" sz="1400" b="1" dirty="0" err="1">
                  <a:solidFill>
                    <a:schemeClr val="bg1"/>
                  </a:solidFill>
                  <a:latin typeface="Arial" charset="0"/>
                </a:rPr>
                <a:t>EAPoL</a:t>
              </a:r>
              <a:r>
                <a:rPr lang="en-US" sz="1400" b="1" dirty="0">
                  <a:solidFill>
                    <a:schemeClr val="bg1"/>
                  </a:solidFill>
                  <a:latin typeface="Arial" charset="0"/>
                </a:rPr>
                <a:t>-Key</a:t>
              </a:r>
              <a:r>
                <a:rPr lang="en-US" sz="1400" b="1" dirty="0" smtClean="0">
                  <a:solidFill>
                    <a:schemeClr val="bg1"/>
                  </a:solidFill>
                  <a:latin typeface="Arial" charset="0"/>
                </a:rPr>
                <a:t>(*, </a:t>
              </a:r>
              <a:r>
                <a:rPr lang="en-US" sz="1400" b="1" dirty="0">
                  <a:solidFill>
                    <a:srgbClr val="CC0000"/>
                  </a:solidFill>
                  <a:latin typeface="Arial" charset="0"/>
                </a:rPr>
                <a:t>MIC</a:t>
              </a:r>
              <a:r>
                <a:rPr lang="en-US" sz="1400" b="1" dirty="0">
                  <a:solidFill>
                    <a:schemeClr val="bg1"/>
                  </a:solidFill>
                  <a:latin typeface="Arial" charset="0"/>
                </a:rPr>
                <a:t>)</a:t>
              </a:r>
            </a:p>
          </p:txBody>
        </p:sp>
      </p:grpSp>
      <p:grpSp>
        <p:nvGrpSpPr>
          <p:cNvPr id="252947" name="Group 19"/>
          <p:cNvGrpSpPr>
            <a:grpSpLocks/>
          </p:cNvGrpSpPr>
          <p:nvPr/>
        </p:nvGrpSpPr>
        <p:grpSpPr bwMode="auto">
          <a:xfrm>
            <a:off x="152400" y="5886450"/>
            <a:ext cx="8839200" cy="285750"/>
            <a:chOff x="96" y="3600"/>
            <a:chExt cx="5568" cy="180"/>
          </a:xfrm>
          <a:solidFill>
            <a:srgbClr val="FFFFFF"/>
          </a:solidFill>
        </p:grpSpPr>
        <p:sp>
          <p:nvSpPr>
            <p:cNvPr id="252948" name="Text Box 20"/>
            <p:cNvSpPr txBox="1">
              <a:spLocks noChangeArrowheads="1"/>
            </p:cNvSpPr>
            <p:nvPr/>
          </p:nvSpPr>
          <p:spPr bwMode="auto">
            <a:xfrm>
              <a:off x="96" y="3600"/>
              <a:ext cx="912" cy="18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73025" tIns="36512" rIns="73025" bIns="36512">
              <a:spAutoFit/>
            </a:bodyPr>
            <a:lstStyle/>
            <a:p>
              <a:pPr algn="ctr" eaLnBrk="0" hangingPunct="0"/>
              <a:r>
                <a:rPr lang="en-US" sz="1400" b="1">
                  <a:latin typeface="Arial" charset="0"/>
                </a:rPr>
                <a:t>Install TK</a:t>
              </a:r>
            </a:p>
          </p:txBody>
        </p:sp>
        <p:sp>
          <p:nvSpPr>
            <p:cNvPr id="252949" name="Text Box 21"/>
            <p:cNvSpPr txBox="1">
              <a:spLocks noChangeArrowheads="1"/>
            </p:cNvSpPr>
            <p:nvPr/>
          </p:nvSpPr>
          <p:spPr bwMode="auto">
            <a:xfrm>
              <a:off x="4752" y="3600"/>
              <a:ext cx="912" cy="180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73025" tIns="36512" rIns="73025" bIns="36512">
              <a:spAutoFit/>
            </a:bodyPr>
            <a:lstStyle/>
            <a:p>
              <a:pPr algn="ctr" eaLnBrk="0" hangingPunct="0"/>
              <a:r>
                <a:rPr lang="en-US" sz="1400" b="1">
                  <a:latin typeface="Arial" charset="0"/>
                </a:rPr>
                <a:t>Install TK</a:t>
              </a:r>
            </a:p>
          </p:txBody>
        </p:sp>
      </p:grpSp>
      <p:sp>
        <p:nvSpPr>
          <p:cNvPr id="252951" name="Text Box 23"/>
          <p:cNvSpPr txBox="1">
            <a:spLocks noChangeArrowheads="1"/>
          </p:cNvSpPr>
          <p:nvPr/>
        </p:nvSpPr>
        <p:spPr bwMode="auto">
          <a:xfrm>
            <a:off x="7620000" y="609600"/>
            <a:ext cx="1371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/>
            <a:r>
              <a:rPr lang="en-US" b="1">
                <a:latin typeface="Arial Narrow" charset="0"/>
              </a:rPr>
              <a:t>AP</a:t>
            </a:r>
            <a:endParaRPr lang="en-US">
              <a:latin typeface="Arial Narrow" charset="0"/>
            </a:endParaRPr>
          </a:p>
        </p:txBody>
      </p:sp>
      <p:pic>
        <p:nvPicPr>
          <p:cNvPr id="252952" name="Picture 24" descr="access point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6063" y="990600"/>
            <a:ext cx="973137" cy="990600"/>
          </a:xfrm>
          <a:prstGeom prst="rect">
            <a:avLst/>
          </a:prstGeom>
          <a:noFill/>
          <a:ln w="19050">
            <a:solidFill>
              <a:schemeClr val="bg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grpSp>
        <p:nvGrpSpPr>
          <p:cNvPr id="252953" name="Group 25"/>
          <p:cNvGrpSpPr>
            <a:grpSpLocks/>
          </p:cNvGrpSpPr>
          <p:nvPr/>
        </p:nvGrpSpPr>
        <p:grpSpPr bwMode="auto">
          <a:xfrm>
            <a:off x="-152400" y="990600"/>
            <a:ext cx="1655763" cy="952500"/>
            <a:chOff x="0" y="912"/>
            <a:chExt cx="1043" cy="600"/>
          </a:xfrm>
        </p:grpSpPr>
        <p:pic>
          <p:nvPicPr>
            <p:cNvPr id="252954" name="Picture 26" descr="laptop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6" y="972"/>
              <a:ext cx="727" cy="5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52955" name="Text Box 27"/>
            <p:cNvSpPr txBox="1">
              <a:spLocks noChangeArrowheads="1"/>
            </p:cNvSpPr>
            <p:nvPr/>
          </p:nvSpPr>
          <p:spPr bwMode="auto">
            <a:xfrm>
              <a:off x="0" y="912"/>
              <a:ext cx="86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 eaLnBrk="0" hangingPunct="0"/>
              <a:r>
                <a:rPr lang="en-US" b="1">
                  <a:latin typeface="Arial Narrow" charset="0"/>
                </a:rPr>
                <a:t>STA</a:t>
              </a:r>
              <a:endParaRPr lang="en-US">
                <a:latin typeface="Arial Narrow" charset="0"/>
              </a:endParaRPr>
            </a:p>
          </p:txBody>
        </p:sp>
      </p:grpSp>
      <p:grpSp>
        <p:nvGrpSpPr>
          <p:cNvPr id="252956" name="Group 28"/>
          <p:cNvGrpSpPr>
            <a:grpSpLocks/>
          </p:cNvGrpSpPr>
          <p:nvPr/>
        </p:nvGrpSpPr>
        <p:grpSpPr bwMode="auto">
          <a:xfrm>
            <a:off x="228600" y="1958975"/>
            <a:ext cx="1752600" cy="555625"/>
            <a:chOff x="144" y="1474"/>
            <a:chExt cx="1104" cy="350"/>
          </a:xfrm>
        </p:grpSpPr>
        <p:sp>
          <p:nvSpPr>
            <p:cNvPr id="252957" name="Text Box 29"/>
            <p:cNvSpPr txBox="1">
              <a:spLocks noChangeArrowheads="1"/>
            </p:cNvSpPr>
            <p:nvPr/>
          </p:nvSpPr>
          <p:spPr bwMode="auto">
            <a:xfrm>
              <a:off x="528" y="1559"/>
              <a:ext cx="720" cy="1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73025" tIns="36512" rIns="73025" bIns="36512">
              <a:spAutoFit/>
            </a:bodyPr>
            <a:lstStyle/>
            <a:p>
              <a:pPr algn="ctr" eaLnBrk="0" hangingPunct="0"/>
              <a:r>
                <a:rPr lang="en-US" sz="1400" b="1">
                  <a:latin typeface="Arial" charset="0"/>
                </a:rPr>
                <a:t>PMK</a:t>
              </a:r>
            </a:p>
          </p:txBody>
        </p:sp>
        <p:grpSp>
          <p:nvGrpSpPr>
            <p:cNvPr id="252958" name="Group 30"/>
            <p:cNvGrpSpPr>
              <a:grpSpLocks/>
            </p:cNvGrpSpPr>
            <p:nvPr/>
          </p:nvGrpSpPr>
          <p:grpSpPr bwMode="auto">
            <a:xfrm rot="-5400000">
              <a:off x="259" y="1359"/>
              <a:ext cx="350" cy="579"/>
              <a:chOff x="543" y="3247"/>
              <a:chExt cx="81" cy="154"/>
            </a:xfrm>
          </p:grpSpPr>
          <p:sp>
            <p:nvSpPr>
              <p:cNvPr id="252959" name="Freeform 31"/>
              <p:cNvSpPr>
                <a:spLocks/>
              </p:cNvSpPr>
              <p:nvPr/>
            </p:nvSpPr>
            <p:spPr bwMode="auto">
              <a:xfrm>
                <a:off x="543" y="3247"/>
                <a:ext cx="79" cy="153"/>
              </a:xfrm>
              <a:custGeom>
                <a:avLst/>
                <a:gdLst>
                  <a:gd name="T0" fmla="*/ 312 w 870"/>
                  <a:gd name="T1" fmla="*/ 0 h 1686"/>
                  <a:gd name="T2" fmla="*/ 575 w 870"/>
                  <a:gd name="T3" fmla="*/ 0 h 1686"/>
                  <a:gd name="T4" fmla="*/ 525 w 870"/>
                  <a:gd name="T5" fmla="*/ 65 h 1686"/>
                  <a:gd name="T6" fmla="*/ 372 w 870"/>
                  <a:gd name="T7" fmla="*/ 65 h 1686"/>
                  <a:gd name="T8" fmla="*/ 314 w 870"/>
                  <a:gd name="T9" fmla="*/ 168 h 1686"/>
                  <a:gd name="T10" fmla="*/ 578 w 870"/>
                  <a:gd name="T11" fmla="*/ 168 h 1686"/>
                  <a:gd name="T12" fmla="*/ 524 w 870"/>
                  <a:gd name="T13" fmla="*/ 66 h 1686"/>
                  <a:gd name="T14" fmla="*/ 575 w 870"/>
                  <a:gd name="T15" fmla="*/ 1 h 1686"/>
                  <a:gd name="T16" fmla="*/ 667 w 870"/>
                  <a:gd name="T17" fmla="*/ 161 h 1686"/>
                  <a:gd name="T18" fmla="*/ 717 w 870"/>
                  <a:gd name="T19" fmla="*/ 162 h 1686"/>
                  <a:gd name="T20" fmla="*/ 734 w 870"/>
                  <a:gd name="T21" fmla="*/ 216 h 1686"/>
                  <a:gd name="T22" fmla="*/ 812 w 870"/>
                  <a:gd name="T23" fmla="*/ 216 h 1686"/>
                  <a:gd name="T24" fmla="*/ 813 w 870"/>
                  <a:gd name="T25" fmla="*/ 255 h 1686"/>
                  <a:gd name="T26" fmla="*/ 842 w 870"/>
                  <a:gd name="T27" fmla="*/ 256 h 1686"/>
                  <a:gd name="T28" fmla="*/ 870 w 870"/>
                  <a:gd name="T29" fmla="*/ 256 h 1686"/>
                  <a:gd name="T30" fmla="*/ 870 w 870"/>
                  <a:gd name="T31" fmla="*/ 491 h 1686"/>
                  <a:gd name="T32" fmla="*/ 812 w 870"/>
                  <a:gd name="T33" fmla="*/ 492 h 1686"/>
                  <a:gd name="T34" fmla="*/ 811 w 870"/>
                  <a:gd name="T35" fmla="*/ 542 h 1686"/>
                  <a:gd name="T36" fmla="*/ 737 w 870"/>
                  <a:gd name="T37" fmla="*/ 542 h 1686"/>
                  <a:gd name="T38" fmla="*/ 716 w 870"/>
                  <a:gd name="T39" fmla="*/ 601 h 1686"/>
                  <a:gd name="T40" fmla="*/ 675 w 870"/>
                  <a:gd name="T41" fmla="*/ 602 h 1686"/>
                  <a:gd name="T42" fmla="*/ 672 w 870"/>
                  <a:gd name="T43" fmla="*/ 721 h 1686"/>
                  <a:gd name="T44" fmla="*/ 645 w 870"/>
                  <a:gd name="T45" fmla="*/ 721 h 1686"/>
                  <a:gd name="T46" fmla="*/ 636 w 870"/>
                  <a:gd name="T47" fmla="*/ 739 h 1686"/>
                  <a:gd name="T48" fmla="*/ 636 w 870"/>
                  <a:gd name="T49" fmla="*/ 859 h 1686"/>
                  <a:gd name="T50" fmla="*/ 587 w 870"/>
                  <a:gd name="T51" fmla="*/ 860 h 1686"/>
                  <a:gd name="T52" fmla="*/ 590 w 870"/>
                  <a:gd name="T53" fmla="*/ 1578 h 1686"/>
                  <a:gd name="T54" fmla="*/ 474 w 870"/>
                  <a:gd name="T55" fmla="*/ 1686 h 1686"/>
                  <a:gd name="T56" fmla="*/ 326 w 870"/>
                  <a:gd name="T57" fmla="*/ 1561 h 1686"/>
                  <a:gd name="T58" fmla="*/ 379 w 870"/>
                  <a:gd name="T59" fmla="*/ 1526 h 1686"/>
                  <a:gd name="T60" fmla="*/ 379 w 870"/>
                  <a:gd name="T61" fmla="*/ 1485 h 1686"/>
                  <a:gd name="T62" fmla="*/ 326 w 870"/>
                  <a:gd name="T63" fmla="*/ 1447 h 1686"/>
                  <a:gd name="T64" fmla="*/ 379 w 870"/>
                  <a:gd name="T65" fmla="*/ 1415 h 1686"/>
                  <a:gd name="T66" fmla="*/ 371 w 870"/>
                  <a:gd name="T67" fmla="*/ 1402 h 1686"/>
                  <a:gd name="T68" fmla="*/ 325 w 870"/>
                  <a:gd name="T69" fmla="*/ 1372 h 1686"/>
                  <a:gd name="T70" fmla="*/ 317 w 870"/>
                  <a:gd name="T71" fmla="*/ 1279 h 1686"/>
                  <a:gd name="T72" fmla="*/ 311 w 870"/>
                  <a:gd name="T73" fmla="*/ 1270 h 1686"/>
                  <a:gd name="T74" fmla="*/ 380 w 870"/>
                  <a:gd name="T75" fmla="*/ 1217 h 1686"/>
                  <a:gd name="T76" fmla="*/ 380 w 870"/>
                  <a:gd name="T77" fmla="*/ 1170 h 1686"/>
                  <a:gd name="T78" fmla="*/ 325 w 870"/>
                  <a:gd name="T79" fmla="*/ 1115 h 1686"/>
                  <a:gd name="T80" fmla="*/ 379 w 870"/>
                  <a:gd name="T81" fmla="*/ 1067 h 1686"/>
                  <a:gd name="T82" fmla="*/ 379 w 870"/>
                  <a:gd name="T83" fmla="*/ 1018 h 1686"/>
                  <a:gd name="T84" fmla="*/ 326 w 870"/>
                  <a:gd name="T85" fmla="*/ 956 h 1686"/>
                  <a:gd name="T86" fmla="*/ 316 w 870"/>
                  <a:gd name="T87" fmla="*/ 854 h 1686"/>
                  <a:gd name="T88" fmla="*/ 252 w 870"/>
                  <a:gd name="T89" fmla="*/ 854 h 1686"/>
                  <a:gd name="T90" fmla="*/ 252 w 870"/>
                  <a:gd name="T91" fmla="*/ 716 h 1686"/>
                  <a:gd name="T92" fmla="*/ 214 w 870"/>
                  <a:gd name="T93" fmla="*/ 716 h 1686"/>
                  <a:gd name="T94" fmla="*/ 214 w 870"/>
                  <a:gd name="T95" fmla="*/ 596 h 1686"/>
                  <a:gd name="T96" fmla="*/ 171 w 870"/>
                  <a:gd name="T97" fmla="*/ 596 h 1686"/>
                  <a:gd name="T98" fmla="*/ 152 w 870"/>
                  <a:gd name="T99" fmla="*/ 538 h 1686"/>
                  <a:gd name="T100" fmla="*/ 66 w 870"/>
                  <a:gd name="T101" fmla="*/ 538 h 1686"/>
                  <a:gd name="T102" fmla="*/ 66 w 870"/>
                  <a:gd name="T103" fmla="*/ 487 h 1686"/>
                  <a:gd name="T104" fmla="*/ 0 w 870"/>
                  <a:gd name="T105" fmla="*/ 487 h 1686"/>
                  <a:gd name="T106" fmla="*/ 0 w 870"/>
                  <a:gd name="T107" fmla="*/ 250 h 1686"/>
                  <a:gd name="T108" fmla="*/ 65 w 870"/>
                  <a:gd name="T109" fmla="*/ 250 h 1686"/>
                  <a:gd name="T110" fmla="*/ 65 w 870"/>
                  <a:gd name="T111" fmla="*/ 215 h 1686"/>
                  <a:gd name="T112" fmla="*/ 138 w 870"/>
                  <a:gd name="T113" fmla="*/ 215 h 1686"/>
                  <a:gd name="T114" fmla="*/ 155 w 870"/>
                  <a:gd name="T115" fmla="*/ 200 h 1686"/>
                  <a:gd name="T116" fmla="*/ 172 w 870"/>
                  <a:gd name="T117" fmla="*/ 162 h 1686"/>
                  <a:gd name="T118" fmla="*/ 214 w 870"/>
                  <a:gd name="T119" fmla="*/ 162 h 1686"/>
                  <a:gd name="T120" fmla="*/ 312 w 870"/>
                  <a:gd name="T121" fmla="*/ 0 h 16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870" h="1686">
                    <a:moveTo>
                      <a:pt x="312" y="0"/>
                    </a:moveTo>
                    <a:lnTo>
                      <a:pt x="575" y="0"/>
                    </a:lnTo>
                    <a:lnTo>
                      <a:pt x="525" y="65"/>
                    </a:lnTo>
                    <a:lnTo>
                      <a:pt x="372" y="65"/>
                    </a:lnTo>
                    <a:lnTo>
                      <a:pt x="314" y="168"/>
                    </a:lnTo>
                    <a:lnTo>
                      <a:pt x="578" y="168"/>
                    </a:lnTo>
                    <a:lnTo>
                      <a:pt x="524" y="66"/>
                    </a:lnTo>
                    <a:lnTo>
                      <a:pt x="575" y="1"/>
                    </a:lnTo>
                    <a:lnTo>
                      <a:pt x="667" y="161"/>
                    </a:lnTo>
                    <a:lnTo>
                      <a:pt x="717" y="162"/>
                    </a:lnTo>
                    <a:lnTo>
                      <a:pt x="734" y="216"/>
                    </a:lnTo>
                    <a:lnTo>
                      <a:pt x="812" y="216"/>
                    </a:lnTo>
                    <a:lnTo>
                      <a:pt x="813" y="255"/>
                    </a:lnTo>
                    <a:lnTo>
                      <a:pt x="842" y="256"/>
                    </a:lnTo>
                    <a:lnTo>
                      <a:pt x="870" y="256"/>
                    </a:lnTo>
                    <a:lnTo>
                      <a:pt x="870" y="491"/>
                    </a:lnTo>
                    <a:lnTo>
                      <a:pt x="812" y="492"/>
                    </a:lnTo>
                    <a:lnTo>
                      <a:pt x="811" y="542"/>
                    </a:lnTo>
                    <a:lnTo>
                      <a:pt x="737" y="542"/>
                    </a:lnTo>
                    <a:lnTo>
                      <a:pt x="716" y="601"/>
                    </a:lnTo>
                    <a:lnTo>
                      <a:pt x="675" y="602"/>
                    </a:lnTo>
                    <a:lnTo>
                      <a:pt x="672" y="721"/>
                    </a:lnTo>
                    <a:lnTo>
                      <a:pt x="645" y="721"/>
                    </a:lnTo>
                    <a:lnTo>
                      <a:pt x="636" y="739"/>
                    </a:lnTo>
                    <a:lnTo>
                      <a:pt x="636" y="859"/>
                    </a:lnTo>
                    <a:lnTo>
                      <a:pt x="587" y="860"/>
                    </a:lnTo>
                    <a:lnTo>
                      <a:pt x="590" y="1578"/>
                    </a:lnTo>
                    <a:lnTo>
                      <a:pt x="474" y="1686"/>
                    </a:lnTo>
                    <a:lnTo>
                      <a:pt x="326" y="1561"/>
                    </a:lnTo>
                    <a:lnTo>
                      <a:pt x="379" y="1526"/>
                    </a:lnTo>
                    <a:lnTo>
                      <a:pt x="379" y="1485"/>
                    </a:lnTo>
                    <a:lnTo>
                      <a:pt x="326" y="1447"/>
                    </a:lnTo>
                    <a:lnTo>
                      <a:pt x="379" y="1415"/>
                    </a:lnTo>
                    <a:lnTo>
                      <a:pt x="371" y="1402"/>
                    </a:lnTo>
                    <a:lnTo>
                      <a:pt x="325" y="1372"/>
                    </a:lnTo>
                    <a:lnTo>
                      <a:pt x="317" y="1279"/>
                    </a:lnTo>
                    <a:lnTo>
                      <a:pt x="311" y="1270"/>
                    </a:lnTo>
                    <a:lnTo>
                      <a:pt x="380" y="1217"/>
                    </a:lnTo>
                    <a:lnTo>
                      <a:pt x="380" y="1170"/>
                    </a:lnTo>
                    <a:lnTo>
                      <a:pt x="325" y="1115"/>
                    </a:lnTo>
                    <a:lnTo>
                      <a:pt x="379" y="1067"/>
                    </a:lnTo>
                    <a:lnTo>
                      <a:pt x="379" y="1018"/>
                    </a:lnTo>
                    <a:lnTo>
                      <a:pt x="326" y="956"/>
                    </a:lnTo>
                    <a:lnTo>
                      <a:pt x="316" y="854"/>
                    </a:lnTo>
                    <a:lnTo>
                      <a:pt x="252" y="854"/>
                    </a:lnTo>
                    <a:lnTo>
                      <a:pt x="252" y="716"/>
                    </a:lnTo>
                    <a:lnTo>
                      <a:pt x="214" y="716"/>
                    </a:lnTo>
                    <a:lnTo>
                      <a:pt x="214" y="596"/>
                    </a:lnTo>
                    <a:lnTo>
                      <a:pt x="171" y="596"/>
                    </a:lnTo>
                    <a:lnTo>
                      <a:pt x="152" y="538"/>
                    </a:lnTo>
                    <a:lnTo>
                      <a:pt x="66" y="538"/>
                    </a:lnTo>
                    <a:lnTo>
                      <a:pt x="66" y="487"/>
                    </a:lnTo>
                    <a:lnTo>
                      <a:pt x="0" y="487"/>
                    </a:lnTo>
                    <a:lnTo>
                      <a:pt x="0" y="250"/>
                    </a:lnTo>
                    <a:lnTo>
                      <a:pt x="65" y="250"/>
                    </a:lnTo>
                    <a:lnTo>
                      <a:pt x="65" y="215"/>
                    </a:lnTo>
                    <a:lnTo>
                      <a:pt x="138" y="215"/>
                    </a:lnTo>
                    <a:lnTo>
                      <a:pt x="155" y="200"/>
                    </a:lnTo>
                    <a:lnTo>
                      <a:pt x="172" y="162"/>
                    </a:lnTo>
                    <a:lnTo>
                      <a:pt x="214" y="162"/>
                    </a:lnTo>
                    <a:lnTo>
                      <a:pt x="312" y="0"/>
                    </a:lnTo>
                    <a:close/>
                  </a:path>
                </a:pathLst>
              </a:custGeom>
              <a:solidFill>
                <a:srgbClr val="FFCC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2960" name="Freeform 32"/>
              <p:cNvSpPr>
                <a:spLocks/>
              </p:cNvSpPr>
              <p:nvPr/>
            </p:nvSpPr>
            <p:spPr bwMode="auto">
              <a:xfrm>
                <a:off x="545" y="3248"/>
                <a:ext cx="79" cy="153"/>
              </a:xfrm>
              <a:custGeom>
                <a:avLst/>
                <a:gdLst>
                  <a:gd name="T0" fmla="*/ 312 w 871"/>
                  <a:gd name="T1" fmla="*/ 0 h 1687"/>
                  <a:gd name="T2" fmla="*/ 575 w 871"/>
                  <a:gd name="T3" fmla="*/ 0 h 1687"/>
                  <a:gd name="T4" fmla="*/ 525 w 871"/>
                  <a:gd name="T5" fmla="*/ 65 h 1687"/>
                  <a:gd name="T6" fmla="*/ 372 w 871"/>
                  <a:gd name="T7" fmla="*/ 65 h 1687"/>
                  <a:gd name="T8" fmla="*/ 314 w 871"/>
                  <a:gd name="T9" fmla="*/ 168 h 1687"/>
                  <a:gd name="T10" fmla="*/ 578 w 871"/>
                  <a:gd name="T11" fmla="*/ 168 h 1687"/>
                  <a:gd name="T12" fmla="*/ 524 w 871"/>
                  <a:gd name="T13" fmla="*/ 66 h 1687"/>
                  <a:gd name="T14" fmla="*/ 575 w 871"/>
                  <a:gd name="T15" fmla="*/ 1 h 1687"/>
                  <a:gd name="T16" fmla="*/ 668 w 871"/>
                  <a:gd name="T17" fmla="*/ 161 h 1687"/>
                  <a:gd name="T18" fmla="*/ 717 w 871"/>
                  <a:gd name="T19" fmla="*/ 162 h 1687"/>
                  <a:gd name="T20" fmla="*/ 734 w 871"/>
                  <a:gd name="T21" fmla="*/ 216 h 1687"/>
                  <a:gd name="T22" fmla="*/ 812 w 871"/>
                  <a:gd name="T23" fmla="*/ 216 h 1687"/>
                  <a:gd name="T24" fmla="*/ 813 w 871"/>
                  <a:gd name="T25" fmla="*/ 255 h 1687"/>
                  <a:gd name="T26" fmla="*/ 843 w 871"/>
                  <a:gd name="T27" fmla="*/ 256 h 1687"/>
                  <a:gd name="T28" fmla="*/ 871 w 871"/>
                  <a:gd name="T29" fmla="*/ 256 h 1687"/>
                  <a:gd name="T30" fmla="*/ 871 w 871"/>
                  <a:gd name="T31" fmla="*/ 492 h 1687"/>
                  <a:gd name="T32" fmla="*/ 812 w 871"/>
                  <a:gd name="T33" fmla="*/ 493 h 1687"/>
                  <a:gd name="T34" fmla="*/ 811 w 871"/>
                  <a:gd name="T35" fmla="*/ 542 h 1687"/>
                  <a:gd name="T36" fmla="*/ 737 w 871"/>
                  <a:gd name="T37" fmla="*/ 542 h 1687"/>
                  <a:gd name="T38" fmla="*/ 716 w 871"/>
                  <a:gd name="T39" fmla="*/ 601 h 1687"/>
                  <a:gd name="T40" fmla="*/ 675 w 871"/>
                  <a:gd name="T41" fmla="*/ 602 h 1687"/>
                  <a:gd name="T42" fmla="*/ 672 w 871"/>
                  <a:gd name="T43" fmla="*/ 721 h 1687"/>
                  <a:gd name="T44" fmla="*/ 645 w 871"/>
                  <a:gd name="T45" fmla="*/ 721 h 1687"/>
                  <a:gd name="T46" fmla="*/ 638 w 871"/>
                  <a:gd name="T47" fmla="*/ 731 h 1687"/>
                  <a:gd name="T48" fmla="*/ 638 w 871"/>
                  <a:gd name="T49" fmla="*/ 860 h 1687"/>
                  <a:gd name="T50" fmla="*/ 587 w 871"/>
                  <a:gd name="T51" fmla="*/ 860 h 1687"/>
                  <a:gd name="T52" fmla="*/ 590 w 871"/>
                  <a:gd name="T53" fmla="*/ 1578 h 1687"/>
                  <a:gd name="T54" fmla="*/ 475 w 871"/>
                  <a:gd name="T55" fmla="*/ 1687 h 1687"/>
                  <a:gd name="T56" fmla="*/ 327 w 871"/>
                  <a:gd name="T57" fmla="*/ 1562 h 1687"/>
                  <a:gd name="T58" fmla="*/ 379 w 871"/>
                  <a:gd name="T59" fmla="*/ 1526 h 1687"/>
                  <a:gd name="T60" fmla="*/ 379 w 871"/>
                  <a:gd name="T61" fmla="*/ 1485 h 1687"/>
                  <a:gd name="T62" fmla="*/ 327 w 871"/>
                  <a:gd name="T63" fmla="*/ 1447 h 1687"/>
                  <a:gd name="T64" fmla="*/ 379 w 871"/>
                  <a:gd name="T65" fmla="*/ 1415 h 1687"/>
                  <a:gd name="T66" fmla="*/ 371 w 871"/>
                  <a:gd name="T67" fmla="*/ 1402 h 1687"/>
                  <a:gd name="T68" fmla="*/ 326 w 871"/>
                  <a:gd name="T69" fmla="*/ 1372 h 1687"/>
                  <a:gd name="T70" fmla="*/ 318 w 871"/>
                  <a:gd name="T71" fmla="*/ 1279 h 1687"/>
                  <a:gd name="T72" fmla="*/ 311 w 871"/>
                  <a:gd name="T73" fmla="*/ 1271 h 1687"/>
                  <a:gd name="T74" fmla="*/ 380 w 871"/>
                  <a:gd name="T75" fmla="*/ 1217 h 1687"/>
                  <a:gd name="T76" fmla="*/ 380 w 871"/>
                  <a:gd name="T77" fmla="*/ 1170 h 1687"/>
                  <a:gd name="T78" fmla="*/ 326 w 871"/>
                  <a:gd name="T79" fmla="*/ 1116 h 1687"/>
                  <a:gd name="T80" fmla="*/ 379 w 871"/>
                  <a:gd name="T81" fmla="*/ 1067 h 1687"/>
                  <a:gd name="T82" fmla="*/ 379 w 871"/>
                  <a:gd name="T83" fmla="*/ 1018 h 1687"/>
                  <a:gd name="T84" fmla="*/ 327 w 871"/>
                  <a:gd name="T85" fmla="*/ 956 h 1687"/>
                  <a:gd name="T86" fmla="*/ 317 w 871"/>
                  <a:gd name="T87" fmla="*/ 854 h 1687"/>
                  <a:gd name="T88" fmla="*/ 253 w 871"/>
                  <a:gd name="T89" fmla="*/ 854 h 1687"/>
                  <a:gd name="T90" fmla="*/ 253 w 871"/>
                  <a:gd name="T91" fmla="*/ 716 h 1687"/>
                  <a:gd name="T92" fmla="*/ 215 w 871"/>
                  <a:gd name="T93" fmla="*/ 716 h 1687"/>
                  <a:gd name="T94" fmla="*/ 215 w 871"/>
                  <a:gd name="T95" fmla="*/ 596 h 1687"/>
                  <a:gd name="T96" fmla="*/ 172 w 871"/>
                  <a:gd name="T97" fmla="*/ 596 h 1687"/>
                  <a:gd name="T98" fmla="*/ 152 w 871"/>
                  <a:gd name="T99" fmla="*/ 538 h 1687"/>
                  <a:gd name="T100" fmla="*/ 66 w 871"/>
                  <a:gd name="T101" fmla="*/ 538 h 1687"/>
                  <a:gd name="T102" fmla="*/ 66 w 871"/>
                  <a:gd name="T103" fmla="*/ 488 h 1687"/>
                  <a:gd name="T104" fmla="*/ 0 w 871"/>
                  <a:gd name="T105" fmla="*/ 488 h 1687"/>
                  <a:gd name="T106" fmla="*/ 0 w 871"/>
                  <a:gd name="T107" fmla="*/ 250 h 1687"/>
                  <a:gd name="T108" fmla="*/ 65 w 871"/>
                  <a:gd name="T109" fmla="*/ 250 h 1687"/>
                  <a:gd name="T110" fmla="*/ 65 w 871"/>
                  <a:gd name="T111" fmla="*/ 215 h 1687"/>
                  <a:gd name="T112" fmla="*/ 138 w 871"/>
                  <a:gd name="T113" fmla="*/ 215 h 1687"/>
                  <a:gd name="T114" fmla="*/ 155 w 871"/>
                  <a:gd name="T115" fmla="*/ 200 h 1687"/>
                  <a:gd name="T116" fmla="*/ 173 w 871"/>
                  <a:gd name="T117" fmla="*/ 162 h 1687"/>
                  <a:gd name="T118" fmla="*/ 215 w 871"/>
                  <a:gd name="T119" fmla="*/ 162 h 1687"/>
                  <a:gd name="T120" fmla="*/ 312 w 871"/>
                  <a:gd name="T121" fmla="*/ 0 h 16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871" h="1687">
                    <a:moveTo>
                      <a:pt x="312" y="0"/>
                    </a:moveTo>
                    <a:lnTo>
                      <a:pt x="575" y="0"/>
                    </a:lnTo>
                    <a:lnTo>
                      <a:pt x="525" y="65"/>
                    </a:lnTo>
                    <a:lnTo>
                      <a:pt x="372" y="65"/>
                    </a:lnTo>
                    <a:lnTo>
                      <a:pt x="314" y="168"/>
                    </a:lnTo>
                    <a:lnTo>
                      <a:pt x="578" y="168"/>
                    </a:lnTo>
                    <a:lnTo>
                      <a:pt x="524" y="66"/>
                    </a:lnTo>
                    <a:lnTo>
                      <a:pt x="575" y="1"/>
                    </a:lnTo>
                    <a:lnTo>
                      <a:pt x="668" y="161"/>
                    </a:lnTo>
                    <a:lnTo>
                      <a:pt x="717" y="162"/>
                    </a:lnTo>
                    <a:lnTo>
                      <a:pt x="734" y="216"/>
                    </a:lnTo>
                    <a:lnTo>
                      <a:pt x="812" y="216"/>
                    </a:lnTo>
                    <a:lnTo>
                      <a:pt x="813" y="255"/>
                    </a:lnTo>
                    <a:lnTo>
                      <a:pt x="843" y="256"/>
                    </a:lnTo>
                    <a:lnTo>
                      <a:pt x="871" y="256"/>
                    </a:lnTo>
                    <a:lnTo>
                      <a:pt x="871" y="492"/>
                    </a:lnTo>
                    <a:lnTo>
                      <a:pt x="812" y="493"/>
                    </a:lnTo>
                    <a:lnTo>
                      <a:pt x="811" y="542"/>
                    </a:lnTo>
                    <a:lnTo>
                      <a:pt x="737" y="542"/>
                    </a:lnTo>
                    <a:lnTo>
                      <a:pt x="716" y="601"/>
                    </a:lnTo>
                    <a:lnTo>
                      <a:pt x="675" y="602"/>
                    </a:lnTo>
                    <a:lnTo>
                      <a:pt x="672" y="721"/>
                    </a:lnTo>
                    <a:lnTo>
                      <a:pt x="645" y="721"/>
                    </a:lnTo>
                    <a:lnTo>
                      <a:pt x="638" y="731"/>
                    </a:lnTo>
                    <a:lnTo>
                      <a:pt x="638" y="860"/>
                    </a:lnTo>
                    <a:lnTo>
                      <a:pt x="587" y="860"/>
                    </a:lnTo>
                    <a:lnTo>
                      <a:pt x="590" y="1578"/>
                    </a:lnTo>
                    <a:lnTo>
                      <a:pt x="475" y="1687"/>
                    </a:lnTo>
                    <a:lnTo>
                      <a:pt x="327" y="1562"/>
                    </a:lnTo>
                    <a:lnTo>
                      <a:pt x="379" y="1526"/>
                    </a:lnTo>
                    <a:lnTo>
                      <a:pt x="379" y="1485"/>
                    </a:lnTo>
                    <a:lnTo>
                      <a:pt x="327" y="1447"/>
                    </a:lnTo>
                    <a:lnTo>
                      <a:pt x="379" y="1415"/>
                    </a:lnTo>
                    <a:lnTo>
                      <a:pt x="371" y="1402"/>
                    </a:lnTo>
                    <a:lnTo>
                      <a:pt x="326" y="1372"/>
                    </a:lnTo>
                    <a:lnTo>
                      <a:pt x="318" y="1279"/>
                    </a:lnTo>
                    <a:lnTo>
                      <a:pt x="311" y="1271"/>
                    </a:lnTo>
                    <a:lnTo>
                      <a:pt x="380" y="1217"/>
                    </a:lnTo>
                    <a:lnTo>
                      <a:pt x="380" y="1170"/>
                    </a:lnTo>
                    <a:lnTo>
                      <a:pt x="326" y="1116"/>
                    </a:lnTo>
                    <a:lnTo>
                      <a:pt x="379" y="1067"/>
                    </a:lnTo>
                    <a:lnTo>
                      <a:pt x="379" y="1018"/>
                    </a:lnTo>
                    <a:lnTo>
                      <a:pt x="327" y="956"/>
                    </a:lnTo>
                    <a:lnTo>
                      <a:pt x="317" y="854"/>
                    </a:lnTo>
                    <a:lnTo>
                      <a:pt x="253" y="854"/>
                    </a:lnTo>
                    <a:lnTo>
                      <a:pt x="253" y="716"/>
                    </a:lnTo>
                    <a:lnTo>
                      <a:pt x="215" y="716"/>
                    </a:lnTo>
                    <a:lnTo>
                      <a:pt x="215" y="596"/>
                    </a:lnTo>
                    <a:lnTo>
                      <a:pt x="172" y="596"/>
                    </a:lnTo>
                    <a:lnTo>
                      <a:pt x="152" y="538"/>
                    </a:lnTo>
                    <a:lnTo>
                      <a:pt x="66" y="538"/>
                    </a:lnTo>
                    <a:lnTo>
                      <a:pt x="66" y="488"/>
                    </a:lnTo>
                    <a:lnTo>
                      <a:pt x="0" y="488"/>
                    </a:lnTo>
                    <a:lnTo>
                      <a:pt x="0" y="250"/>
                    </a:lnTo>
                    <a:lnTo>
                      <a:pt x="65" y="250"/>
                    </a:lnTo>
                    <a:lnTo>
                      <a:pt x="65" y="215"/>
                    </a:lnTo>
                    <a:lnTo>
                      <a:pt x="138" y="215"/>
                    </a:lnTo>
                    <a:lnTo>
                      <a:pt x="155" y="200"/>
                    </a:lnTo>
                    <a:lnTo>
                      <a:pt x="173" y="162"/>
                    </a:lnTo>
                    <a:lnTo>
                      <a:pt x="215" y="162"/>
                    </a:lnTo>
                    <a:lnTo>
                      <a:pt x="312" y="0"/>
                    </a:lnTo>
                    <a:close/>
                  </a:path>
                </a:pathLst>
              </a:custGeom>
              <a:solidFill>
                <a:srgbClr val="FFCC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252961" name="Group 33"/>
              <p:cNvGrpSpPr>
                <a:grpSpLocks/>
              </p:cNvGrpSpPr>
              <p:nvPr/>
            </p:nvGrpSpPr>
            <p:grpSpPr bwMode="auto">
              <a:xfrm>
                <a:off x="556" y="3272"/>
                <a:ext cx="60" cy="18"/>
                <a:chOff x="556" y="3272"/>
                <a:chExt cx="60" cy="18"/>
              </a:xfrm>
            </p:grpSpPr>
            <p:sp>
              <p:nvSpPr>
                <p:cNvPr id="252962" name="Freeform 34"/>
                <p:cNvSpPr>
                  <a:spLocks/>
                </p:cNvSpPr>
                <p:nvPr/>
              </p:nvSpPr>
              <p:spPr bwMode="auto">
                <a:xfrm>
                  <a:off x="556" y="3272"/>
                  <a:ext cx="56" cy="18"/>
                </a:xfrm>
                <a:custGeom>
                  <a:avLst/>
                  <a:gdLst>
                    <a:gd name="T0" fmla="*/ 0 w 615"/>
                    <a:gd name="T1" fmla="*/ 100 h 193"/>
                    <a:gd name="T2" fmla="*/ 54 w 615"/>
                    <a:gd name="T3" fmla="*/ 0 h 193"/>
                    <a:gd name="T4" fmla="*/ 615 w 615"/>
                    <a:gd name="T5" fmla="*/ 0 h 193"/>
                    <a:gd name="T6" fmla="*/ 610 w 615"/>
                    <a:gd name="T7" fmla="*/ 7 h 193"/>
                    <a:gd name="T8" fmla="*/ 60 w 615"/>
                    <a:gd name="T9" fmla="*/ 7 h 193"/>
                    <a:gd name="T10" fmla="*/ 10 w 615"/>
                    <a:gd name="T11" fmla="*/ 100 h 193"/>
                    <a:gd name="T12" fmla="*/ 59 w 615"/>
                    <a:gd name="T13" fmla="*/ 187 h 193"/>
                    <a:gd name="T14" fmla="*/ 50 w 615"/>
                    <a:gd name="T15" fmla="*/ 193 h 193"/>
                    <a:gd name="T16" fmla="*/ 0 w 615"/>
                    <a:gd name="T17" fmla="*/ 100 h 19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615" h="193">
                      <a:moveTo>
                        <a:pt x="0" y="100"/>
                      </a:moveTo>
                      <a:lnTo>
                        <a:pt x="54" y="0"/>
                      </a:lnTo>
                      <a:lnTo>
                        <a:pt x="615" y="0"/>
                      </a:lnTo>
                      <a:lnTo>
                        <a:pt x="610" y="7"/>
                      </a:lnTo>
                      <a:lnTo>
                        <a:pt x="60" y="7"/>
                      </a:lnTo>
                      <a:lnTo>
                        <a:pt x="10" y="100"/>
                      </a:lnTo>
                      <a:lnTo>
                        <a:pt x="59" y="187"/>
                      </a:lnTo>
                      <a:lnTo>
                        <a:pt x="50" y="193"/>
                      </a:lnTo>
                      <a:lnTo>
                        <a:pt x="0" y="100"/>
                      </a:lnTo>
                      <a:close/>
                    </a:path>
                  </a:pathLst>
                </a:custGeom>
                <a:solidFill>
                  <a:srgbClr val="FFCC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52963" name="Freeform 35"/>
                <p:cNvSpPr>
                  <a:spLocks/>
                </p:cNvSpPr>
                <p:nvPr/>
              </p:nvSpPr>
              <p:spPr bwMode="auto">
                <a:xfrm>
                  <a:off x="560" y="3272"/>
                  <a:ext cx="56" cy="18"/>
                </a:xfrm>
                <a:custGeom>
                  <a:avLst/>
                  <a:gdLst>
                    <a:gd name="T0" fmla="*/ 615 w 615"/>
                    <a:gd name="T1" fmla="*/ 92 h 193"/>
                    <a:gd name="T2" fmla="*/ 561 w 615"/>
                    <a:gd name="T3" fmla="*/ 193 h 193"/>
                    <a:gd name="T4" fmla="*/ 0 w 615"/>
                    <a:gd name="T5" fmla="*/ 193 h 193"/>
                    <a:gd name="T6" fmla="*/ 5 w 615"/>
                    <a:gd name="T7" fmla="*/ 186 h 193"/>
                    <a:gd name="T8" fmla="*/ 555 w 615"/>
                    <a:gd name="T9" fmla="*/ 186 h 193"/>
                    <a:gd name="T10" fmla="*/ 605 w 615"/>
                    <a:gd name="T11" fmla="*/ 92 h 193"/>
                    <a:gd name="T12" fmla="*/ 556 w 615"/>
                    <a:gd name="T13" fmla="*/ 6 h 193"/>
                    <a:gd name="T14" fmla="*/ 565 w 615"/>
                    <a:gd name="T15" fmla="*/ 0 h 193"/>
                    <a:gd name="T16" fmla="*/ 615 w 615"/>
                    <a:gd name="T17" fmla="*/ 92 h 19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615" h="193">
                      <a:moveTo>
                        <a:pt x="615" y="92"/>
                      </a:moveTo>
                      <a:lnTo>
                        <a:pt x="561" y="193"/>
                      </a:lnTo>
                      <a:lnTo>
                        <a:pt x="0" y="193"/>
                      </a:lnTo>
                      <a:lnTo>
                        <a:pt x="5" y="186"/>
                      </a:lnTo>
                      <a:lnTo>
                        <a:pt x="555" y="186"/>
                      </a:lnTo>
                      <a:lnTo>
                        <a:pt x="605" y="92"/>
                      </a:lnTo>
                      <a:lnTo>
                        <a:pt x="556" y="6"/>
                      </a:lnTo>
                      <a:lnTo>
                        <a:pt x="565" y="0"/>
                      </a:lnTo>
                      <a:lnTo>
                        <a:pt x="615" y="92"/>
                      </a:lnTo>
                      <a:close/>
                    </a:path>
                  </a:pathLst>
                </a:custGeom>
                <a:solidFill>
                  <a:srgbClr val="FFCC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52964" name="Rectangle 36"/>
              <p:cNvSpPr>
                <a:spLocks noChangeArrowheads="1"/>
              </p:cNvSpPr>
              <p:nvPr/>
            </p:nvSpPr>
            <p:spPr bwMode="auto">
              <a:xfrm>
                <a:off x="551" y="3270"/>
                <a:ext cx="67" cy="1"/>
              </a:xfrm>
              <a:prstGeom prst="rect">
                <a:avLst/>
              </a:prstGeom>
              <a:solidFill>
                <a:srgbClr val="FFCC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2965" name="Rectangle 37"/>
              <p:cNvSpPr>
                <a:spLocks noChangeArrowheads="1"/>
              </p:cNvSpPr>
              <p:nvPr/>
            </p:nvSpPr>
            <p:spPr bwMode="auto">
              <a:xfrm>
                <a:off x="558" y="3266"/>
                <a:ext cx="52" cy="1"/>
              </a:xfrm>
              <a:prstGeom prst="rect">
                <a:avLst/>
              </a:prstGeom>
              <a:solidFill>
                <a:srgbClr val="FFCC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252966" name="Group 38"/>
              <p:cNvGrpSpPr>
                <a:grpSpLocks/>
              </p:cNvGrpSpPr>
              <p:nvPr/>
            </p:nvGrpSpPr>
            <p:grpSpPr bwMode="auto">
              <a:xfrm>
                <a:off x="551" y="3292"/>
                <a:ext cx="67" cy="109"/>
                <a:chOff x="551" y="3292"/>
                <a:chExt cx="67" cy="109"/>
              </a:xfrm>
            </p:grpSpPr>
            <p:sp>
              <p:nvSpPr>
                <p:cNvPr id="252967" name="Freeform 39"/>
                <p:cNvSpPr>
                  <a:spLocks/>
                </p:cNvSpPr>
                <p:nvPr/>
              </p:nvSpPr>
              <p:spPr bwMode="auto">
                <a:xfrm>
                  <a:off x="582" y="3313"/>
                  <a:ext cx="1" cy="84"/>
                </a:xfrm>
                <a:custGeom>
                  <a:avLst/>
                  <a:gdLst>
                    <a:gd name="T0" fmla="*/ 19 w 19"/>
                    <a:gd name="T1" fmla="*/ 0 h 922"/>
                    <a:gd name="T2" fmla="*/ 18 w 19"/>
                    <a:gd name="T3" fmla="*/ 922 h 922"/>
                    <a:gd name="T4" fmla="*/ 2 w 19"/>
                    <a:gd name="T5" fmla="*/ 907 h 922"/>
                    <a:gd name="T6" fmla="*/ 0 w 19"/>
                    <a:gd name="T7" fmla="*/ 28 h 922"/>
                    <a:gd name="T8" fmla="*/ 19 w 19"/>
                    <a:gd name="T9" fmla="*/ 0 h 9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9" h="922">
                      <a:moveTo>
                        <a:pt x="19" y="0"/>
                      </a:moveTo>
                      <a:lnTo>
                        <a:pt x="18" y="922"/>
                      </a:lnTo>
                      <a:lnTo>
                        <a:pt x="2" y="907"/>
                      </a:lnTo>
                      <a:lnTo>
                        <a:pt x="0" y="28"/>
                      </a:lnTo>
                      <a:lnTo>
                        <a:pt x="19" y="0"/>
                      </a:lnTo>
                      <a:close/>
                    </a:path>
                  </a:pathLst>
                </a:custGeom>
                <a:solidFill>
                  <a:srgbClr val="FFCC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52968" name="Freeform 40"/>
                <p:cNvSpPr>
                  <a:spLocks/>
                </p:cNvSpPr>
                <p:nvPr/>
              </p:nvSpPr>
              <p:spPr bwMode="auto">
                <a:xfrm>
                  <a:off x="591" y="3315"/>
                  <a:ext cx="2" cy="82"/>
                </a:xfrm>
                <a:custGeom>
                  <a:avLst/>
                  <a:gdLst>
                    <a:gd name="T0" fmla="*/ 14 w 17"/>
                    <a:gd name="T1" fmla="*/ 0 h 900"/>
                    <a:gd name="T2" fmla="*/ 17 w 17"/>
                    <a:gd name="T3" fmla="*/ 884 h 900"/>
                    <a:gd name="T4" fmla="*/ 2 w 17"/>
                    <a:gd name="T5" fmla="*/ 900 h 900"/>
                    <a:gd name="T6" fmla="*/ 0 w 17"/>
                    <a:gd name="T7" fmla="*/ 73 h 900"/>
                    <a:gd name="T8" fmla="*/ 14 w 17"/>
                    <a:gd name="T9" fmla="*/ 0 h 9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900">
                      <a:moveTo>
                        <a:pt x="14" y="0"/>
                      </a:moveTo>
                      <a:lnTo>
                        <a:pt x="17" y="884"/>
                      </a:lnTo>
                      <a:lnTo>
                        <a:pt x="2" y="900"/>
                      </a:lnTo>
                      <a:lnTo>
                        <a:pt x="0" y="73"/>
                      </a:lnTo>
                      <a:lnTo>
                        <a:pt x="14" y="0"/>
                      </a:lnTo>
                      <a:close/>
                    </a:path>
                  </a:pathLst>
                </a:custGeom>
                <a:solidFill>
                  <a:srgbClr val="FFCC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252969" name="Group 41"/>
                <p:cNvGrpSpPr>
                  <a:grpSpLocks/>
                </p:cNvGrpSpPr>
                <p:nvPr/>
              </p:nvGrpSpPr>
              <p:grpSpPr bwMode="auto">
                <a:xfrm>
                  <a:off x="551" y="3292"/>
                  <a:ext cx="67" cy="109"/>
                  <a:chOff x="551" y="3292"/>
                  <a:chExt cx="67" cy="109"/>
                </a:xfrm>
              </p:grpSpPr>
              <p:sp>
                <p:nvSpPr>
                  <p:cNvPr id="252970" name="Rectangle 42"/>
                  <p:cNvSpPr>
                    <a:spLocks noChangeArrowheads="1"/>
                  </p:cNvSpPr>
                  <p:nvPr/>
                </p:nvSpPr>
                <p:spPr bwMode="auto">
                  <a:xfrm>
                    <a:off x="551" y="3292"/>
                    <a:ext cx="67" cy="2"/>
                  </a:xfrm>
                  <a:prstGeom prst="rect">
                    <a:avLst/>
                  </a:prstGeom>
                  <a:solidFill>
                    <a:srgbClr val="FFCC0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52971" name="Rectangle 43"/>
                  <p:cNvSpPr>
                    <a:spLocks noChangeArrowheads="1"/>
                  </p:cNvSpPr>
                  <p:nvPr/>
                </p:nvSpPr>
                <p:spPr bwMode="auto">
                  <a:xfrm>
                    <a:off x="565" y="3302"/>
                    <a:ext cx="41" cy="2"/>
                  </a:xfrm>
                  <a:prstGeom prst="rect">
                    <a:avLst/>
                  </a:prstGeom>
                  <a:solidFill>
                    <a:srgbClr val="FFCC0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52972" name="Freeform 44"/>
                  <p:cNvSpPr>
                    <a:spLocks/>
                  </p:cNvSpPr>
                  <p:nvPr/>
                </p:nvSpPr>
                <p:spPr bwMode="auto">
                  <a:xfrm>
                    <a:off x="587" y="3316"/>
                    <a:ext cx="6" cy="85"/>
                  </a:xfrm>
                  <a:custGeom>
                    <a:avLst/>
                    <a:gdLst>
                      <a:gd name="T0" fmla="*/ 56 w 56"/>
                      <a:gd name="T1" fmla="*/ 0 h 936"/>
                      <a:gd name="T2" fmla="*/ 43 w 56"/>
                      <a:gd name="T3" fmla="*/ 61 h 936"/>
                      <a:gd name="T4" fmla="*/ 21 w 56"/>
                      <a:gd name="T5" fmla="*/ 114 h 936"/>
                      <a:gd name="T6" fmla="*/ 21 w 56"/>
                      <a:gd name="T7" fmla="*/ 919 h 936"/>
                      <a:gd name="T8" fmla="*/ 4 w 56"/>
                      <a:gd name="T9" fmla="*/ 936 h 936"/>
                      <a:gd name="T10" fmla="*/ 0 w 56"/>
                      <a:gd name="T11" fmla="*/ 99 h 936"/>
                      <a:gd name="T12" fmla="*/ 56 w 56"/>
                      <a:gd name="T13" fmla="*/ 0 h 9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</a:cxnLst>
                    <a:rect l="0" t="0" r="r" b="b"/>
                    <a:pathLst>
                      <a:path w="56" h="936">
                        <a:moveTo>
                          <a:pt x="56" y="0"/>
                        </a:moveTo>
                        <a:lnTo>
                          <a:pt x="43" y="61"/>
                        </a:lnTo>
                        <a:lnTo>
                          <a:pt x="21" y="114"/>
                        </a:lnTo>
                        <a:lnTo>
                          <a:pt x="21" y="919"/>
                        </a:lnTo>
                        <a:lnTo>
                          <a:pt x="4" y="936"/>
                        </a:lnTo>
                        <a:lnTo>
                          <a:pt x="0" y="99"/>
                        </a:lnTo>
                        <a:lnTo>
                          <a:pt x="56" y="0"/>
                        </a:lnTo>
                        <a:close/>
                      </a:path>
                    </a:pathLst>
                  </a:custGeom>
                  <a:solidFill>
                    <a:srgbClr val="FFCC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52973" name="Freeform 45"/>
                  <p:cNvSpPr>
                    <a:spLocks/>
                  </p:cNvSpPr>
                  <p:nvPr/>
                </p:nvSpPr>
                <p:spPr bwMode="auto">
                  <a:xfrm>
                    <a:off x="568" y="3313"/>
                    <a:ext cx="36" cy="12"/>
                  </a:xfrm>
                  <a:custGeom>
                    <a:avLst/>
                    <a:gdLst>
                      <a:gd name="T0" fmla="*/ 67 w 396"/>
                      <a:gd name="T1" fmla="*/ 141 h 141"/>
                      <a:gd name="T2" fmla="*/ 40 w 396"/>
                      <a:gd name="T3" fmla="*/ 109 h 141"/>
                      <a:gd name="T4" fmla="*/ 40 w 396"/>
                      <a:gd name="T5" fmla="*/ 16 h 141"/>
                      <a:gd name="T6" fmla="*/ 0 w 396"/>
                      <a:gd name="T7" fmla="*/ 16 h 141"/>
                      <a:gd name="T8" fmla="*/ 0 w 396"/>
                      <a:gd name="T9" fmla="*/ 0 h 141"/>
                      <a:gd name="T10" fmla="*/ 396 w 396"/>
                      <a:gd name="T11" fmla="*/ 0 h 141"/>
                      <a:gd name="T12" fmla="*/ 386 w 396"/>
                      <a:gd name="T13" fmla="*/ 16 h 141"/>
                      <a:gd name="T14" fmla="*/ 172 w 396"/>
                      <a:gd name="T15" fmla="*/ 16 h 141"/>
                      <a:gd name="T16" fmla="*/ 154 w 396"/>
                      <a:gd name="T17" fmla="*/ 43 h 141"/>
                      <a:gd name="T18" fmla="*/ 75 w 396"/>
                      <a:gd name="T19" fmla="*/ 43 h 141"/>
                      <a:gd name="T20" fmla="*/ 67 w 396"/>
                      <a:gd name="T21" fmla="*/ 141 h 14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396" h="141">
                        <a:moveTo>
                          <a:pt x="67" y="141"/>
                        </a:moveTo>
                        <a:lnTo>
                          <a:pt x="40" y="109"/>
                        </a:lnTo>
                        <a:lnTo>
                          <a:pt x="40" y="16"/>
                        </a:lnTo>
                        <a:lnTo>
                          <a:pt x="0" y="16"/>
                        </a:lnTo>
                        <a:lnTo>
                          <a:pt x="0" y="0"/>
                        </a:lnTo>
                        <a:lnTo>
                          <a:pt x="396" y="0"/>
                        </a:lnTo>
                        <a:lnTo>
                          <a:pt x="386" y="16"/>
                        </a:lnTo>
                        <a:lnTo>
                          <a:pt x="172" y="16"/>
                        </a:lnTo>
                        <a:lnTo>
                          <a:pt x="154" y="43"/>
                        </a:lnTo>
                        <a:lnTo>
                          <a:pt x="75" y="43"/>
                        </a:lnTo>
                        <a:lnTo>
                          <a:pt x="67" y="141"/>
                        </a:lnTo>
                        <a:close/>
                      </a:path>
                    </a:pathLst>
                  </a:custGeom>
                  <a:solidFill>
                    <a:srgbClr val="FFCC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52974" name="Freeform 46"/>
                  <p:cNvSpPr>
                    <a:spLocks/>
                  </p:cNvSpPr>
                  <p:nvPr/>
                </p:nvSpPr>
                <p:spPr bwMode="auto">
                  <a:xfrm>
                    <a:off x="559" y="3296"/>
                    <a:ext cx="53" cy="2"/>
                  </a:xfrm>
                  <a:custGeom>
                    <a:avLst/>
                    <a:gdLst>
                      <a:gd name="T0" fmla="*/ 0 w 586"/>
                      <a:gd name="T1" fmla="*/ 1 h 19"/>
                      <a:gd name="T2" fmla="*/ 586 w 586"/>
                      <a:gd name="T3" fmla="*/ 0 h 19"/>
                      <a:gd name="T4" fmla="*/ 580 w 586"/>
                      <a:gd name="T5" fmla="*/ 18 h 19"/>
                      <a:gd name="T6" fmla="*/ 5 w 586"/>
                      <a:gd name="T7" fmla="*/ 19 h 19"/>
                      <a:gd name="T8" fmla="*/ 0 w 586"/>
                      <a:gd name="T9" fmla="*/ 1 h 1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586" h="19">
                        <a:moveTo>
                          <a:pt x="0" y="1"/>
                        </a:moveTo>
                        <a:lnTo>
                          <a:pt x="586" y="0"/>
                        </a:lnTo>
                        <a:lnTo>
                          <a:pt x="580" y="18"/>
                        </a:lnTo>
                        <a:lnTo>
                          <a:pt x="5" y="19"/>
                        </a:lnTo>
                        <a:lnTo>
                          <a:pt x="0" y="1"/>
                        </a:lnTo>
                        <a:close/>
                      </a:path>
                    </a:pathLst>
                  </a:custGeom>
                  <a:solidFill>
                    <a:srgbClr val="FFCC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</p:grpSp>
      </p:grpSp>
      <p:grpSp>
        <p:nvGrpSpPr>
          <p:cNvPr id="252975" name="Group 47"/>
          <p:cNvGrpSpPr>
            <a:grpSpLocks/>
          </p:cNvGrpSpPr>
          <p:nvPr/>
        </p:nvGrpSpPr>
        <p:grpSpPr bwMode="auto">
          <a:xfrm>
            <a:off x="7158038" y="1981200"/>
            <a:ext cx="1757362" cy="555625"/>
            <a:chOff x="2112" y="1488"/>
            <a:chExt cx="1107" cy="350"/>
          </a:xfrm>
        </p:grpSpPr>
        <p:sp>
          <p:nvSpPr>
            <p:cNvPr id="252976" name="Text Box 48"/>
            <p:cNvSpPr txBox="1">
              <a:spLocks noChangeArrowheads="1"/>
            </p:cNvSpPr>
            <p:nvPr/>
          </p:nvSpPr>
          <p:spPr bwMode="auto">
            <a:xfrm>
              <a:off x="2112" y="1573"/>
              <a:ext cx="720" cy="18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CC00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lIns="73025" tIns="36512" rIns="73025" bIns="36512">
              <a:spAutoFit/>
            </a:bodyPr>
            <a:lstStyle/>
            <a:p>
              <a:pPr algn="ctr" eaLnBrk="0" hangingPunct="0"/>
              <a:r>
                <a:rPr lang="en-US" sz="1400" b="1">
                  <a:latin typeface="Arial" charset="0"/>
                </a:rPr>
                <a:t>PMK</a:t>
              </a:r>
            </a:p>
          </p:txBody>
        </p:sp>
        <p:grpSp>
          <p:nvGrpSpPr>
            <p:cNvPr id="252977" name="Group 49"/>
            <p:cNvGrpSpPr>
              <a:grpSpLocks/>
            </p:cNvGrpSpPr>
            <p:nvPr/>
          </p:nvGrpSpPr>
          <p:grpSpPr bwMode="auto">
            <a:xfrm rot="-5400000">
              <a:off x="2755" y="1373"/>
              <a:ext cx="350" cy="579"/>
              <a:chOff x="543" y="3247"/>
              <a:chExt cx="81" cy="154"/>
            </a:xfrm>
          </p:grpSpPr>
          <p:sp>
            <p:nvSpPr>
              <p:cNvPr id="252978" name="Freeform 50"/>
              <p:cNvSpPr>
                <a:spLocks/>
              </p:cNvSpPr>
              <p:nvPr/>
            </p:nvSpPr>
            <p:spPr bwMode="auto">
              <a:xfrm>
                <a:off x="543" y="3247"/>
                <a:ext cx="79" cy="153"/>
              </a:xfrm>
              <a:custGeom>
                <a:avLst/>
                <a:gdLst>
                  <a:gd name="T0" fmla="*/ 312 w 870"/>
                  <a:gd name="T1" fmla="*/ 0 h 1686"/>
                  <a:gd name="T2" fmla="*/ 575 w 870"/>
                  <a:gd name="T3" fmla="*/ 0 h 1686"/>
                  <a:gd name="T4" fmla="*/ 525 w 870"/>
                  <a:gd name="T5" fmla="*/ 65 h 1686"/>
                  <a:gd name="T6" fmla="*/ 372 w 870"/>
                  <a:gd name="T7" fmla="*/ 65 h 1686"/>
                  <a:gd name="T8" fmla="*/ 314 w 870"/>
                  <a:gd name="T9" fmla="*/ 168 h 1686"/>
                  <a:gd name="T10" fmla="*/ 578 w 870"/>
                  <a:gd name="T11" fmla="*/ 168 h 1686"/>
                  <a:gd name="T12" fmla="*/ 524 w 870"/>
                  <a:gd name="T13" fmla="*/ 66 h 1686"/>
                  <a:gd name="T14" fmla="*/ 575 w 870"/>
                  <a:gd name="T15" fmla="*/ 1 h 1686"/>
                  <a:gd name="T16" fmla="*/ 667 w 870"/>
                  <a:gd name="T17" fmla="*/ 161 h 1686"/>
                  <a:gd name="T18" fmla="*/ 717 w 870"/>
                  <a:gd name="T19" fmla="*/ 162 h 1686"/>
                  <a:gd name="T20" fmla="*/ 734 w 870"/>
                  <a:gd name="T21" fmla="*/ 216 h 1686"/>
                  <a:gd name="T22" fmla="*/ 812 w 870"/>
                  <a:gd name="T23" fmla="*/ 216 h 1686"/>
                  <a:gd name="T24" fmla="*/ 813 w 870"/>
                  <a:gd name="T25" fmla="*/ 255 h 1686"/>
                  <a:gd name="T26" fmla="*/ 842 w 870"/>
                  <a:gd name="T27" fmla="*/ 256 h 1686"/>
                  <a:gd name="T28" fmla="*/ 870 w 870"/>
                  <a:gd name="T29" fmla="*/ 256 h 1686"/>
                  <a:gd name="T30" fmla="*/ 870 w 870"/>
                  <a:gd name="T31" fmla="*/ 491 h 1686"/>
                  <a:gd name="T32" fmla="*/ 812 w 870"/>
                  <a:gd name="T33" fmla="*/ 492 h 1686"/>
                  <a:gd name="T34" fmla="*/ 811 w 870"/>
                  <a:gd name="T35" fmla="*/ 542 h 1686"/>
                  <a:gd name="T36" fmla="*/ 737 w 870"/>
                  <a:gd name="T37" fmla="*/ 542 h 1686"/>
                  <a:gd name="T38" fmla="*/ 716 w 870"/>
                  <a:gd name="T39" fmla="*/ 601 h 1686"/>
                  <a:gd name="T40" fmla="*/ 675 w 870"/>
                  <a:gd name="T41" fmla="*/ 602 h 1686"/>
                  <a:gd name="T42" fmla="*/ 672 w 870"/>
                  <a:gd name="T43" fmla="*/ 721 h 1686"/>
                  <a:gd name="T44" fmla="*/ 645 w 870"/>
                  <a:gd name="T45" fmla="*/ 721 h 1686"/>
                  <a:gd name="T46" fmla="*/ 636 w 870"/>
                  <a:gd name="T47" fmla="*/ 739 h 1686"/>
                  <a:gd name="T48" fmla="*/ 636 w 870"/>
                  <a:gd name="T49" fmla="*/ 859 h 1686"/>
                  <a:gd name="T50" fmla="*/ 587 w 870"/>
                  <a:gd name="T51" fmla="*/ 860 h 1686"/>
                  <a:gd name="T52" fmla="*/ 590 w 870"/>
                  <a:gd name="T53" fmla="*/ 1578 h 1686"/>
                  <a:gd name="T54" fmla="*/ 474 w 870"/>
                  <a:gd name="T55" fmla="*/ 1686 h 1686"/>
                  <a:gd name="T56" fmla="*/ 326 w 870"/>
                  <a:gd name="T57" fmla="*/ 1561 h 1686"/>
                  <a:gd name="T58" fmla="*/ 379 w 870"/>
                  <a:gd name="T59" fmla="*/ 1526 h 1686"/>
                  <a:gd name="T60" fmla="*/ 379 w 870"/>
                  <a:gd name="T61" fmla="*/ 1485 h 1686"/>
                  <a:gd name="T62" fmla="*/ 326 w 870"/>
                  <a:gd name="T63" fmla="*/ 1447 h 1686"/>
                  <a:gd name="T64" fmla="*/ 379 w 870"/>
                  <a:gd name="T65" fmla="*/ 1415 h 1686"/>
                  <a:gd name="T66" fmla="*/ 371 w 870"/>
                  <a:gd name="T67" fmla="*/ 1402 h 1686"/>
                  <a:gd name="T68" fmla="*/ 325 w 870"/>
                  <a:gd name="T69" fmla="*/ 1372 h 1686"/>
                  <a:gd name="T70" fmla="*/ 317 w 870"/>
                  <a:gd name="T71" fmla="*/ 1279 h 1686"/>
                  <a:gd name="T72" fmla="*/ 311 w 870"/>
                  <a:gd name="T73" fmla="*/ 1270 h 1686"/>
                  <a:gd name="T74" fmla="*/ 380 w 870"/>
                  <a:gd name="T75" fmla="*/ 1217 h 1686"/>
                  <a:gd name="T76" fmla="*/ 380 w 870"/>
                  <a:gd name="T77" fmla="*/ 1170 h 1686"/>
                  <a:gd name="T78" fmla="*/ 325 w 870"/>
                  <a:gd name="T79" fmla="*/ 1115 h 1686"/>
                  <a:gd name="T80" fmla="*/ 379 w 870"/>
                  <a:gd name="T81" fmla="*/ 1067 h 1686"/>
                  <a:gd name="T82" fmla="*/ 379 w 870"/>
                  <a:gd name="T83" fmla="*/ 1018 h 1686"/>
                  <a:gd name="T84" fmla="*/ 326 w 870"/>
                  <a:gd name="T85" fmla="*/ 956 h 1686"/>
                  <a:gd name="T86" fmla="*/ 316 w 870"/>
                  <a:gd name="T87" fmla="*/ 854 h 1686"/>
                  <a:gd name="T88" fmla="*/ 252 w 870"/>
                  <a:gd name="T89" fmla="*/ 854 h 1686"/>
                  <a:gd name="T90" fmla="*/ 252 w 870"/>
                  <a:gd name="T91" fmla="*/ 716 h 1686"/>
                  <a:gd name="T92" fmla="*/ 214 w 870"/>
                  <a:gd name="T93" fmla="*/ 716 h 1686"/>
                  <a:gd name="T94" fmla="*/ 214 w 870"/>
                  <a:gd name="T95" fmla="*/ 596 h 1686"/>
                  <a:gd name="T96" fmla="*/ 171 w 870"/>
                  <a:gd name="T97" fmla="*/ 596 h 1686"/>
                  <a:gd name="T98" fmla="*/ 152 w 870"/>
                  <a:gd name="T99" fmla="*/ 538 h 1686"/>
                  <a:gd name="T100" fmla="*/ 66 w 870"/>
                  <a:gd name="T101" fmla="*/ 538 h 1686"/>
                  <a:gd name="T102" fmla="*/ 66 w 870"/>
                  <a:gd name="T103" fmla="*/ 487 h 1686"/>
                  <a:gd name="T104" fmla="*/ 0 w 870"/>
                  <a:gd name="T105" fmla="*/ 487 h 1686"/>
                  <a:gd name="T106" fmla="*/ 0 w 870"/>
                  <a:gd name="T107" fmla="*/ 250 h 1686"/>
                  <a:gd name="T108" fmla="*/ 65 w 870"/>
                  <a:gd name="T109" fmla="*/ 250 h 1686"/>
                  <a:gd name="T110" fmla="*/ 65 w 870"/>
                  <a:gd name="T111" fmla="*/ 215 h 1686"/>
                  <a:gd name="T112" fmla="*/ 138 w 870"/>
                  <a:gd name="T113" fmla="*/ 215 h 1686"/>
                  <a:gd name="T114" fmla="*/ 155 w 870"/>
                  <a:gd name="T115" fmla="*/ 200 h 1686"/>
                  <a:gd name="T116" fmla="*/ 172 w 870"/>
                  <a:gd name="T117" fmla="*/ 162 h 1686"/>
                  <a:gd name="T118" fmla="*/ 214 w 870"/>
                  <a:gd name="T119" fmla="*/ 162 h 1686"/>
                  <a:gd name="T120" fmla="*/ 312 w 870"/>
                  <a:gd name="T121" fmla="*/ 0 h 16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870" h="1686">
                    <a:moveTo>
                      <a:pt x="312" y="0"/>
                    </a:moveTo>
                    <a:lnTo>
                      <a:pt x="575" y="0"/>
                    </a:lnTo>
                    <a:lnTo>
                      <a:pt x="525" y="65"/>
                    </a:lnTo>
                    <a:lnTo>
                      <a:pt x="372" y="65"/>
                    </a:lnTo>
                    <a:lnTo>
                      <a:pt x="314" y="168"/>
                    </a:lnTo>
                    <a:lnTo>
                      <a:pt x="578" y="168"/>
                    </a:lnTo>
                    <a:lnTo>
                      <a:pt x="524" y="66"/>
                    </a:lnTo>
                    <a:lnTo>
                      <a:pt x="575" y="1"/>
                    </a:lnTo>
                    <a:lnTo>
                      <a:pt x="667" y="161"/>
                    </a:lnTo>
                    <a:lnTo>
                      <a:pt x="717" y="162"/>
                    </a:lnTo>
                    <a:lnTo>
                      <a:pt x="734" y="216"/>
                    </a:lnTo>
                    <a:lnTo>
                      <a:pt x="812" y="216"/>
                    </a:lnTo>
                    <a:lnTo>
                      <a:pt x="813" y="255"/>
                    </a:lnTo>
                    <a:lnTo>
                      <a:pt x="842" y="256"/>
                    </a:lnTo>
                    <a:lnTo>
                      <a:pt x="870" y="256"/>
                    </a:lnTo>
                    <a:lnTo>
                      <a:pt x="870" y="491"/>
                    </a:lnTo>
                    <a:lnTo>
                      <a:pt x="812" y="492"/>
                    </a:lnTo>
                    <a:lnTo>
                      <a:pt x="811" y="542"/>
                    </a:lnTo>
                    <a:lnTo>
                      <a:pt x="737" y="542"/>
                    </a:lnTo>
                    <a:lnTo>
                      <a:pt x="716" y="601"/>
                    </a:lnTo>
                    <a:lnTo>
                      <a:pt x="675" y="602"/>
                    </a:lnTo>
                    <a:lnTo>
                      <a:pt x="672" y="721"/>
                    </a:lnTo>
                    <a:lnTo>
                      <a:pt x="645" y="721"/>
                    </a:lnTo>
                    <a:lnTo>
                      <a:pt x="636" y="739"/>
                    </a:lnTo>
                    <a:lnTo>
                      <a:pt x="636" y="859"/>
                    </a:lnTo>
                    <a:lnTo>
                      <a:pt x="587" y="860"/>
                    </a:lnTo>
                    <a:lnTo>
                      <a:pt x="590" y="1578"/>
                    </a:lnTo>
                    <a:lnTo>
                      <a:pt x="474" y="1686"/>
                    </a:lnTo>
                    <a:lnTo>
                      <a:pt x="326" y="1561"/>
                    </a:lnTo>
                    <a:lnTo>
                      <a:pt x="379" y="1526"/>
                    </a:lnTo>
                    <a:lnTo>
                      <a:pt x="379" y="1485"/>
                    </a:lnTo>
                    <a:lnTo>
                      <a:pt x="326" y="1447"/>
                    </a:lnTo>
                    <a:lnTo>
                      <a:pt x="379" y="1415"/>
                    </a:lnTo>
                    <a:lnTo>
                      <a:pt x="371" y="1402"/>
                    </a:lnTo>
                    <a:lnTo>
                      <a:pt x="325" y="1372"/>
                    </a:lnTo>
                    <a:lnTo>
                      <a:pt x="317" y="1279"/>
                    </a:lnTo>
                    <a:lnTo>
                      <a:pt x="311" y="1270"/>
                    </a:lnTo>
                    <a:lnTo>
                      <a:pt x="380" y="1217"/>
                    </a:lnTo>
                    <a:lnTo>
                      <a:pt x="380" y="1170"/>
                    </a:lnTo>
                    <a:lnTo>
                      <a:pt x="325" y="1115"/>
                    </a:lnTo>
                    <a:lnTo>
                      <a:pt x="379" y="1067"/>
                    </a:lnTo>
                    <a:lnTo>
                      <a:pt x="379" y="1018"/>
                    </a:lnTo>
                    <a:lnTo>
                      <a:pt x="326" y="956"/>
                    </a:lnTo>
                    <a:lnTo>
                      <a:pt x="316" y="854"/>
                    </a:lnTo>
                    <a:lnTo>
                      <a:pt x="252" y="854"/>
                    </a:lnTo>
                    <a:lnTo>
                      <a:pt x="252" y="716"/>
                    </a:lnTo>
                    <a:lnTo>
                      <a:pt x="214" y="716"/>
                    </a:lnTo>
                    <a:lnTo>
                      <a:pt x="214" y="596"/>
                    </a:lnTo>
                    <a:lnTo>
                      <a:pt x="171" y="596"/>
                    </a:lnTo>
                    <a:lnTo>
                      <a:pt x="152" y="538"/>
                    </a:lnTo>
                    <a:lnTo>
                      <a:pt x="66" y="538"/>
                    </a:lnTo>
                    <a:lnTo>
                      <a:pt x="66" y="487"/>
                    </a:lnTo>
                    <a:lnTo>
                      <a:pt x="0" y="487"/>
                    </a:lnTo>
                    <a:lnTo>
                      <a:pt x="0" y="250"/>
                    </a:lnTo>
                    <a:lnTo>
                      <a:pt x="65" y="250"/>
                    </a:lnTo>
                    <a:lnTo>
                      <a:pt x="65" y="215"/>
                    </a:lnTo>
                    <a:lnTo>
                      <a:pt x="138" y="215"/>
                    </a:lnTo>
                    <a:lnTo>
                      <a:pt x="155" y="200"/>
                    </a:lnTo>
                    <a:lnTo>
                      <a:pt x="172" y="162"/>
                    </a:lnTo>
                    <a:lnTo>
                      <a:pt x="214" y="162"/>
                    </a:lnTo>
                    <a:lnTo>
                      <a:pt x="312" y="0"/>
                    </a:lnTo>
                    <a:close/>
                  </a:path>
                </a:pathLst>
              </a:custGeom>
              <a:solidFill>
                <a:srgbClr val="FFCC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2979" name="Freeform 51"/>
              <p:cNvSpPr>
                <a:spLocks/>
              </p:cNvSpPr>
              <p:nvPr/>
            </p:nvSpPr>
            <p:spPr bwMode="auto">
              <a:xfrm>
                <a:off x="545" y="3248"/>
                <a:ext cx="79" cy="153"/>
              </a:xfrm>
              <a:custGeom>
                <a:avLst/>
                <a:gdLst>
                  <a:gd name="T0" fmla="*/ 312 w 871"/>
                  <a:gd name="T1" fmla="*/ 0 h 1687"/>
                  <a:gd name="T2" fmla="*/ 575 w 871"/>
                  <a:gd name="T3" fmla="*/ 0 h 1687"/>
                  <a:gd name="T4" fmla="*/ 525 w 871"/>
                  <a:gd name="T5" fmla="*/ 65 h 1687"/>
                  <a:gd name="T6" fmla="*/ 372 w 871"/>
                  <a:gd name="T7" fmla="*/ 65 h 1687"/>
                  <a:gd name="T8" fmla="*/ 314 w 871"/>
                  <a:gd name="T9" fmla="*/ 168 h 1687"/>
                  <a:gd name="T10" fmla="*/ 578 w 871"/>
                  <a:gd name="T11" fmla="*/ 168 h 1687"/>
                  <a:gd name="T12" fmla="*/ 524 w 871"/>
                  <a:gd name="T13" fmla="*/ 66 h 1687"/>
                  <a:gd name="T14" fmla="*/ 575 w 871"/>
                  <a:gd name="T15" fmla="*/ 1 h 1687"/>
                  <a:gd name="T16" fmla="*/ 668 w 871"/>
                  <a:gd name="T17" fmla="*/ 161 h 1687"/>
                  <a:gd name="T18" fmla="*/ 717 w 871"/>
                  <a:gd name="T19" fmla="*/ 162 h 1687"/>
                  <a:gd name="T20" fmla="*/ 734 w 871"/>
                  <a:gd name="T21" fmla="*/ 216 h 1687"/>
                  <a:gd name="T22" fmla="*/ 812 w 871"/>
                  <a:gd name="T23" fmla="*/ 216 h 1687"/>
                  <a:gd name="T24" fmla="*/ 813 w 871"/>
                  <a:gd name="T25" fmla="*/ 255 h 1687"/>
                  <a:gd name="T26" fmla="*/ 843 w 871"/>
                  <a:gd name="T27" fmla="*/ 256 h 1687"/>
                  <a:gd name="T28" fmla="*/ 871 w 871"/>
                  <a:gd name="T29" fmla="*/ 256 h 1687"/>
                  <a:gd name="T30" fmla="*/ 871 w 871"/>
                  <a:gd name="T31" fmla="*/ 492 h 1687"/>
                  <a:gd name="T32" fmla="*/ 812 w 871"/>
                  <a:gd name="T33" fmla="*/ 493 h 1687"/>
                  <a:gd name="T34" fmla="*/ 811 w 871"/>
                  <a:gd name="T35" fmla="*/ 542 h 1687"/>
                  <a:gd name="T36" fmla="*/ 737 w 871"/>
                  <a:gd name="T37" fmla="*/ 542 h 1687"/>
                  <a:gd name="T38" fmla="*/ 716 w 871"/>
                  <a:gd name="T39" fmla="*/ 601 h 1687"/>
                  <a:gd name="T40" fmla="*/ 675 w 871"/>
                  <a:gd name="T41" fmla="*/ 602 h 1687"/>
                  <a:gd name="T42" fmla="*/ 672 w 871"/>
                  <a:gd name="T43" fmla="*/ 721 h 1687"/>
                  <a:gd name="T44" fmla="*/ 645 w 871"/>
                  <a:gd name="T45" fmla="*/ 721 h 1687"/>
                  <a:gd name="T46" fmla="*/ 638 w 871"/>
                  <a:gd name="T47" fmla="*/ 731 h 1687"/>
                  <a:gd name="T48" fmla="*/ 638 w 871"/>
                  <a:gd name="T49" fmla="*/ 860 h 1687"/>
                  <a:gd name="T50" fmla="*/ 587 w 871"/>
                  <a:gd name="T51" fmla="*/ 860 h 1687"/>
                  <a:gd name="T52" fmla="*/ 590 w 871"/>
                  <a:gd name="T53" fmla="*/ 1578 h 1687"/>
                  <a:gd name="T54" fmla="*/ 475 w 871"/>
                  <a:gd name="T55" fmla="*/ 1687 h 1687"/>
                  <a:gd name="T56" fmla="*/ 327 w 871"/>
                  <a:gd name="T57" fmla="*/ 1562 h 1687"/>
                  <a:gd name="T58" fmla="*/ 379 w 871"/>
                  <a:gd name="T59" fmla="*/ 1526 h 1687"/>
                  <a:gd name="T60" fmla="*/ 379 w 871"/>
                  <a:gd name="T61" fmla="*/ 1485 h 1687"/>
                  <a:gd name="T62" fmla="*/ 327 w 871"/>
                  <a:gd name="T63" fmla="*/ 1447 h 1687"/>
                  <a:gd name="T64" fmla="*/ 379 w 871"/>
                  <a:gd name="T65" fmla="*/ 1415 h 1687"/>
                  <a:gd name="T66" fmla="*/ 371 w 871"/>
                  <a:gd name="T67" fmla="*/ 1402 h 1687"/>
                  <a:gd name="T68" fmla="*/ 326 w 871"/>
                  <a:gd name="T69" fmla="*/ 1372 h 1687"/>
                  <a:gd name="T70" fmla="*/ 318 w 871"/>
                  <a:gd name="T71" fmla="*/ 1279 h 1687"/>
                  <a:gd name="T72" fmla="*/ 311 w 871"/>
                  <a:gd name="T73" fmla="*/ 1271 h 1687"/>
                  <a:gd name="T74" fmla="*/ 380 w 871"/>
                  <a:gd name="T75" fmla="*/ 1217 h 1687"/>
                  <a:gd name="T76" fmla="*/ 380 w 871"/>
                  <a:gd name="T77" fmla="*/ 1170 h 1687"/>
                  <a:gd name="T78" fmla="*/ 326 w 871"/>
                  <a:gd name="T79" fmla="*/ 1116 h 1687"/>
                  <a:gd name="T80" fmla="*/ 379 w 871"/>
                  <a:gd name="T81" fmla="*/ 1067 h 1687"/>
                  <a:gd name="T82" fmla="*/ 379 w 871"/>
                  <a:gd name="T83" fmla="*/ 1018 h 1687"/>
                  <a:gd name="T84" fmla="*/ 327 w 871"/>
                  <a:gd name="T85" fmla="*/ 956 h 1687"/>
                  <a:gd name="T86" fmla="*/ 317 w 871"/>
                  <a:gd name="T87" fmla="*/ 854 h 1687"/>
                  <a:gd name="T88" fmla="*/ 253 w 871"/>
                  <a:gd name="T89" fmla="*/ 854 h 1687"/>
                  <a:gd name="T90" fmla="*/ 253 w 871"/>
                  <a:gd name="T91" fmla="*/ 716 h 1687"/>
                  <a:gd name="T92" fmla="*/ 215 w 871"/>
                  <a:gd name="T93" fmla="*/ 716 h 1687"/>
                  <a:gd name="T94" fmla="*/ 215 w 871"/>
                  <a:gd name="T95" fmla="*/ 596 h 1687"/>
                  <a:gd name="T96" fmla="*/ 172 w 871"/>
                  <a:gd name="T97" fmla="*/ 596 h 1687"/>
                  <a:gd name="T98" fmla="*/ 152 w 871"/>
                  <a:gd name="T99" fmla="*/ 538 h 1687"/>
                  <a:gd name="T100" fmla="*/ 66 w 871"/>
                  <a:gd name="T101" fmla="*/ 538 h 1687"/>
                  <a:gd name="T102" fmla="*/ 66 w 871"/>
                  <a:gd name="T103" fmla="*/ 488 h 1687"/>
                  <a:gd name="T104" fmla="*/ 0 w 871"/>
                  <a:gd name="T105" fmla="*/ 488 h 1687"/>
                  <a:gd name="T106" fmla="*/ 0 w 871"/>
                  <a:gd name="T107" fmla="*/ 250 h 1687"/>
                  <a:gd name="T108" fmla="*/ 65 w 871"/>
                  <a:gd name="T109" fmla="*/ 250 h 1687"/>
                  <a:gd name="T110" fmla="*/ 65 w 871"/>
                  <a:gd name="T111" fmla="*/ 215 h 1687"/>
                  <a:gd name="T112" fmla="*/ 138 w 871"/>
                  <a:gd name="T113" fmla="*/ 215 h 1687"/>
                  <a:gd name="T114" fmla="*/ 155 w 871"/>
                  <a:gd name="T115" fmla="*/ 200 h 1687"/>
                  <a:gd name="T116" fmla="*/ 173 w 871"/>
                  <a:gd name="T117" fmla="*/ 162 h 1687"/>
                  <a:gd name="T118" fmla="*/ 215 w 871"/>
                  <a:gd name="T119" fmla="*/ 162 h 1687"/>
                  <a:gd name="T120" fmla="*/ 312 w 871"/>
                  <a:gd name="T121" fmla="*/ 0 h 16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871" h="1687">
                    <a:moveTo>
                      <a:pt x="312" y="0"/>
                    </a:moveTo>
                    <a:lnTo>
                      <a:pt x="575" y="0"/>
                    </a:lnTo>
                    <a:lnTo>
                      <a:pt x="525" y="65"/>
                    </a:lnTo>
                    <a:lnTo>
                      <a:pt x="372" y="65"/>
                    </a:lnTo>
                    <a:lnTo>
                      <a:pt x="314" y="168"/>
                    </a:lnTo>
                    <a:lnTo>
                      <a:pt x="578" y="168"/>
                    </a:lnTo>
                    <a:lnTo>
                      <a:pt x="524" y="66"/>
                    </a:lnTo>
                    <a:lnTo>
                      <a:pt x="575" y="1"/>
                    </a:lnTo>
                    <a:lnTo>
                      <a:pt x="668" y="161"/>
                    </a:lnTo>
                    <a:lnTo>
                      <a:pt x="717" y="162"/>
                    </a:lnTo>
                    <a:lnTo>
                      <a:pt x="734" y="216"/>
                    </a:lnTo>
                    <a:lnTo>
                      <a:pt x="812" y="216"/>
                    </a:lnTo>
                    <a:lnTo>
                      <a:pt x="813" y="255"/>
                    </a:lnTo>
                    <a:lnTo>
                      <a:pt x="843" y="256"/>
                    </a:lnTo>
                    <a:lnTo>
                      <a:pt x="871" y="256"/>
                    </a:lnTo>
                    <a:lnTo>
                      <a:pt x="871" y="492"/>
                    </a:lnTo>
                    <a:lnTo>
                      <a:pt x="812" y="493"/>
                    </a:lnTo>
                    <a:lnTo>
                      <a:pt x="811" y="542"/>
                    </a:lnTo>
                    <a:lnTo>
                      <a:pt x="737" y="542"/>
                    </a:lnTo>
                    <a:lnTo>
                      <a:pt x="716" y="601"/>
                    </a:lnTo>
                    <a:lnTo>
                      <a:pt x="675" y="602"/>
                    </a:lnTo>
                    <a:lnTo>
                      <a:pt x="672" y="721"/>
                    </a:lnTo>
                    <a:lnTo>
                      <a:pt x="645" y="721"/>
                    </a:lnTo>
                    <a:lnTo>
                      <a:pt x="638" y="731"/>
                    </a:lnTo>
                    <a:lnTo>
                      <a:pt x="638" y="860"/>
                    </a:lnTo>
                    <a:lnTo>
                      <a:pt x="587" y="860"/>
                    </a:lnTo>
                    <a:lnTo>
                      <a:pt x="590" y="1578"/>
                    </a:lnTo>
                    <a:lnTo>
                      <a:pt x="475" y="1687"/>
                    </a:lnTo>
                    <a:lnTo>
                      <a:pt x="327" y="1562"/>
                    </a:lnTo>
                    <a:lnTo>
                      <a:pt x="379" y="1526"/>
                    </a:lnTo>
                    <a:lnTo>
                      <a:pt x="379" y="1485"/>
                    </a:lnTo>
                    <a:lnTo>
                      <a:pt x="327" y="1447"/>
                    </a:lnTo>
                    <a:lnTo>
                      <a:pt x="379" y="1415"/>
                    </a:lnTo>
                    <a:lnTo>
                      <a:pt x="371" y="1402"/>
                    </a:lnTo>
                    <a:lnTo>
                      <a:pt x="326" y="1372"/>
                    </a:lnTo>
                    <a:lnTo>
                      <a:pt x="318" y="1279"/>
                    </a:lnTo>
                    <a:lnTo>
                      <a:pt x="311" y="1271"/>
                    </a:lnTo>
                    <a:lnTo>
                      <a:pt x="380" y="1217"/>
                    </a:lnTo>
                    <a:lnTo>
                      <a:pt x="380" y="1170"/>
                    </a:lnTo>
                    <a:lnTo>
                      <a:pt x="326" y="1116"/>
                    </a:lnTo>
                    <a:lnTo>
                      <a:pt x="379" y="1067"/>
                    </a:lnTo>
                    <a:lnTo>
                      <a:pt x="379" y="1018"/>
                    </a:lnTo>
                    <a:lnTo>
                      <a:pt x="327" y="956"/>
                    </a:lnTo>
                    <a:lnTo>
                      <a:pt x="317" y="854"/>
                    </a:lnTo>
                    <a:lnTo>
                      <a:pt x="253" y="854"/>
                    </a:lnTo>
                    <a:lnTo>
                      <a:pt x="253" y="716"/>
                    </a:lnTo>
                    <a:lnTo>
                      <a:pt x="215" y="716"/>
                    </a:lnTo>
                    <a:lnTo>
                      <a:pt x="215" y="596"/>
                    </a:lnTo>
                    <a:lnTo>
                      <a:pt x="172" y="596"/>
                    </a:lnTo>
                    <a:lnTo>
                      <a:pt x="152" y="538"/>
                    </a:lnTo>
                    <a:lnTo>
                      <a:pt x="66" y="538"/>
                    </a:lnTo>
                    <a:lnTo>
                      <a:pt x="66" y="488"/>
                    </a:lnTo>
                    <a:lnTo>
                      <a:pt x="0" y="488"/>
                    </a:lnTo>
                    <a:lnTo>
                      <a:pt x="0" y="250"/>
                    </a:lnTo>
                    <a:lnTo>
                      <a:pt x="65" y="250"/>
                    </a:lnTo>
                    <a:lnTo>
                      <a:pt x="65" y="215"/>
                    </a:lnTo>
                    <a:lnTo>
                      <a:pt x="138" y="215"/>
                    </a:lnTo>
                    <a:lnTo>
                      <a:pt x="155" y="200"/>
                    </a:lnTo>
                    <a:lnTo>
                      <a:pt x="173" y="162"/>
                    </a:lnTo>
                    <a:lnTo>
                      <a:pt x="215" y="162"/>
                    </a:lnTo>
                    <a:lnTo>
                      <a:pt x="312" y="0"/>
                    </a:lnTo>
                    <a:close/>
                  </a:path>
                </a:pathLst>
              </a:custGeom>
              <a:solidFill>
                <a:srgbClr val="FFCC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252980" name="Group 52"/>
              <p:cNvGrpSpPr>
                <a:grpSpLocks/>
              </p:cNvGrpSpPr>
              <p:nvPr/>
            </p:nvGrpSpPr>
            <p:grpSpPr bwMode="auto">
              <a:xfrm>
                <a:off x="556" y="3272"/>
                <a:ext cx="60" cy="18"/>
                <a:chOff x="556" y="3272"/>
                <a:chExt cx="60" cy="18"/>
              </a:xfrm>
            </p:grpSpPr>
            <p:sp>
              <p:nvSpPr>
                <p:cNvPr id="252981" name="Freeform 53"/>
                <p:cNvSpPr>
                  <a:spLocks/>
                </p:cNvSpPr>
                <p:nvPr/>
              </p:nvSpPr>
              <p:spPr bwMode="auto">
                <a:xfrm>
                  <a:off x="556" y="3272"/>
                  <a:ext cx="56" cy="18"/>
                </a:xfrm>
                <a:custGeom>
                  <a:avLst/>
                  <a:gdLst>
                    <a:gd name="T0" fmla="*/ 0 w 615"/>
                    <a:gd name="T1" fmla="*/ 100 h 193"/>
                    <a:gd name="T2" fmla="*/ 54 w 615"/>
                    <a:gd name="T3" fmla="*/ 0 h 193"/>
                    <a:gd name="T4" fmla="*/ 615 w 615"/>
                    <a:gd name="T5" fmla="*/ 0 h 193"/>
                    <a:gd name="T6" fmla="*/ 610 w 615"/>
                    <a:gd name="T7" fmla="*/ 7 h 193"/>
                    <a:gd name="T8" fmla="*/ 60 w 615"/>
                    <a:gd name="T9" fmla="*/ 7 h 193"/>
                    <a:gd name="T10" fmla="*/ 10 w 615"/>
                    <a:gd name="T11" fmla="*/ 100 h 193"/>
                    <a:gd name="T12" fmla="*/ 59 w 615"/>
                    <a:gd name="T13" fmla="*/ 187 h 193"/>
                    <a:gd name="T14" fmla="*/ 50 w 615"/>
                    <a:gd name="T15" fmla="*/ 193 h 193"/>
                    <a:gd name="T16" fmla="*/ 0 w 615"/>
                    <a:gd name="T17" fmla="*/ 100 h 19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615" h="193">
                      <a:moveTo>
                        <a:pt x="0" y="100"/>
                      </a:moveTo>
                      <a:lnTo>
                        <a:pt x="54" y="0"/>
                      </a:lnTo>
                      <a:lnTo>
                        <a:pt x="615" y="0"/>
                      </a:lnTo>
                      <a:lnTo>
                        <a:pt x="610" y="7"/>
                      </a:lnTo>
                      <a:lnTo>
                        <a:pt x="60" y="7"/>
                      </a:lnTo>
                      <a:lnTo>
                        <a:pt x="10" y="100"/>
                      </a:lnTo>
                      <a:lnTo>
                        <a:pt x="59" y="187"/>
                      </a:lnTo>
                      <a:lnTo>
                        <a:pt x="50" y="193"/>
                      </a:lnTo>
                      <a:lnTo>
                        <a:pt x="0" y="100"/>
                      </a:lnTo>
                      <a:close/>
                    </a:path>
                  </a:pathLst>
                </a:custGeom>
                <a:solidFill>
                  <a:srgbClr val="FFCC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52982" name="Freeform 54"/>
                <p:cNvSpPr>
                  <a:spLocks/>
                </p:cNvSpPr>
                <p:nvPr/>
              </p:nvSpPr>
              <p:spPr bwMode="auto">
                <a:xfrm>
                  <a:off x="560" y="3272"/>
                  <a:ext cx="56" cy="18"/>
                </a:xfrm>
                <a:custGeom>
                  <a:avLst/>
                  <a:gdLst>
                    <a:gd name="T0" fmla="*/ 615 w 615"/>
                    <a:gd name="T1" fmla="*/ 92 h 193"/>
                    <a:gd name="T2" fmla="*/ 561 w 615"/>
                    <a:gd name="T3" fmla="*/ 193 h 193"/>
                    <a:gd name="T4" fmla="*/ 0 w 615"/>
                    <a:gd name="T5" fmla="*/ 193 h 193"/>
                    <a:gd name="T6" fmla="*/ 5 w 615"/>
                    <a:gd name="T7" fmla="*/ 186 h 193"/>
                    <a:gd name="T8" fmla="*/ 555 w 615"/>
                    <a:gd name="T9" fmla="*/ 186 h 193"/>
                    <a:gd name="T10" fmla="*/ 605 w 615"/>
                    <a:gd name="T11" fmla="*/ 92 h 193"/>
                    <a:gd name="T12" fmla="*/ 556 w 615"/>
                    <a:gd name="T13" fmla="*/ 6 h 193"/>
                    <a:gd name="T14" fmla="*/ 565 w 615"/>
                    <a:gd name="T15" fmla="*/ 0 h 193"/>
                    <a:gd name="T16" fmla="*/ 615 w 615"/>
                    <a:gd name="T17" fmla="*/ 92 h 19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615" h="193">
                      <a:moveTo>
                        <a:pt x="615" y="92"/>
                      </a:moveTo>
                      <a:lnTo>
                        <a:pt x="561" y="193"/>
                      </a:lnTo>
                      <a:lnTo>
                        <a:pt x="0" y="193"/>
                      </a:lnTo>
                      <a:lnTo>
                        <a:pt x="5" y="186"/>
                      </a:lnTo>
                      <a:lnTo>
                        <a:pt x="555" y="186"/>
                      </a:lnTo>
                      <a:lnTo>
                        <a:pt x="605" y="92"/>
                      </a:lnTo>
                      <a:lnTo>
                        <a:pt x="556" y="6"/>
                      </a:lnTo>
                      <a:lnTo>
                        <a:pt x="565" y="0"/>
                      </a:lnTo>
                      <a:lnTo>
                        <a:pt x="615" y="92"/>
                      </a:lnTo>
                      <a:close/>
                    </a:path>
                  </a:pathLst>
                </a:custGeom>
                <a:solidFill>
                  <a:srgbClr val="FFCC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52983" name="Rectangle 55"/>
              <p:cNvSpPr>
                <a:spLocks noChangeArrowheads="1"/>
              </p:cNvSpPr>
              <p:nvPr/>
            </p:nvSpPr>
            <p:spPr bwMode="auto">
              <a:xfrm>
                <a:off x="551" y="3270"/>
                <a:ext cx="67" cy="1"/>
              </a:xfrm>
              <a:prstGeom prst="rect">
                <a:avLst/>
              </a:prstGeom>
              <a:solidFill>
                <a:srgbClr val="FFCC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2984" name="Rectangle 56"/>
              <p:cNvSpPr>
                <a:spLocks noChangeArrowheads="1"/>
              </p:cNvSpPr>
              <p:nvPr/>
            </p:nvSpPr>
            <p:spPr bwMode="auto">
              <a:xfrm>
                <a:off x="558" y="3266"/>
                <a:ext cx="52" cy="1"/>
              </a:xfrm>
              <a:prstGeom prst="rect">
                <a:avLst/>
              </a:prstGeom>
              <a:solidFill>
                <a:srgbClr val="FFCC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252985" name="Group 57"/>
              <p:cNvGrpSpPr>
                <a:grpSpLocks/>
              </p:cNvGrpSpPr>
              <p:nvPr/>
            </p:nvGrpSpPr>
            <p:grpSpPr bwMode="auto">
              <a:xfrm>
                <a:off x="551" y="3292"/>
                <a:ext cx="67" cy="109"/>
                <a:chOff x="551" y="3292"/>
                <a:chExt cx="67" cy="109"/>
              </a:xfrm>
            </p:grpSpPr>
            <p:sp>
              <p:nvSpPr>
                <p:cNvPr id="252986" name="Freeform 58"/>
                <p:cNvSpPr>
                  <a:spLocks/>
                </p:cNvSpPr>
                <p:nvPr/>
              </p:nvSpPr>
              <p:spPr bwMode="auto">
                <a:xfrm>
                  <a:off x="582" y="3313"/>
                  <a:ext cx="1" cy="84"/>
                </a:xfrm>
                <a:custGeom>
                  <a:avLst/>
                  <a:gdLst>
                    <a:gd name="T0" fmla="*/ 19 w 19"/>
                    <a:gd name="T1" fmla="*/ 0 h 922"/>
                    <a:gd name="T2" fmla="*/ 18 w 19"/>
                    <a:gd name="T3" fmla="*/ 922 h 922"/>
                    <a:gd name="T4" fmla="*/ 2 w 19"/>
                    <a:gd name="T5" fmla="*/ 907 h 922"/>
                    <a:gd name="T6" fmla="*/ 0 w 19"/>
                    <a:gd name="T7" fmla="*/ 28 h 922"/>
                    <a:gd name="T8" fmla="*/ 19 w 19"/>
                    <a:gd name="T9" fmla="*/ 0 h 9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9" h="922">
                      <a:moveTo>
                        <a:pt x="19" y="0"/>
                      </a:moveTo>
                      <a:lnTo>
                        <a:pt x="18" y="922"/>
                      </a:lnTo>
                      <a:lnTo>
                        <a:pt x="2" y="907"/>
                      </a:lnTo>
                      <a:lnTo>
                        <a:pt x="0" y="28"/>
                      </a:lnTo>
                      <a:lnTo>
                        <a:pt x="19" y="0"/>
                      </a:lnTo>
                      <a:close/>
                    </a:path>
                  </a:pathLst>
                </a:custGeom>
                <a:solidFill>
                  <a:srgbClr val="FFCC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52987" name="Freeform 59"/>
                <p:cNvSpPr>
                  <a:spLocks/>
                </p:cNvSpPr>
                <p:nvPr/>
              </p:nvSpPr>
              <p:spPr bwMode="auto">
                <a:xfrm>
                  <a:off x="591" y="3315"/>
                  <a:ext cx="2" cy="82"/>
                </a:xfrm>
                <a:custGeom>
                  <a:avLst/>
                  <a:gdLst>
                    <a:gd name="T0" fmla="*/ 14 w 17"/>
                    <a:gd name="T1" fmla="*/ 0 h 900"/>
                    <a:gd name="T2" fmla="*/ 17 w 17"/>
                    <a:gd name="T3" fmla="*/ 884 h 900"/>
                    <a:gd name="T4" fmla="*/ 2 w 17"/>
                    <a:gd name="T5" fmla="*/ 900 h 900"/>
                    <a:gd name="T6" fmla="*/ 0 w 17"/>
                    <a:gd name="T7" fmla="*/ 73 h 900"/>
                    <a:gd name="T8" fmla="*/ 14 w 17"/>
                    <a:gd name="T9" fmla="*/ 0 h 9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900">
                      <a:moveTo>
                        <a:pt x="14" y="0"/>
                      </a:moveTo>
                      <a:lnTo>
                        <a:pt x="17" y="884"/>
                      </a:lnTo>
                      <a:lnTo>
                        <a:pt x="2" y="900"/>
                      </a:lnTo>
                      <a:lnTo>
                        <a:pt x="0" y="73"/>
                      </a:lnTo>
                      <a:lnTo>
                        <a:pt x="14" y="0"/>
                      </a:lnTo>
                      <a:close/>
                    </a:path>
                  </a:pathLst>
                </a:custGeom>
                <a:solidFill>
                  <a:srgbClr val="FFCC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grpSp>
              <p:nvGrpSpPr>
                <p:cNvPr id="252988" name="Group 60"/>
                <p:cNvGrpSpPr>
                  <a:grpSpLocks/>
                </p:cNvGrpSpPr>
                <p:nvPr/>
              </p:nvGrpSpPr>
              <p:grpSpPr bwMode="auto">
                <a:xfrm>
                  <a:off x="551" y="3292"/>
                  <a:ext cx="67" cy="109"/>
                  <a:chOff x="551" y="3292"/>
                  <a:chExt cx="67" cy="109"/>
                </a:xfrm>
              </p:grpSpPr>
              <p:sp>
                <p:nvSpPr>
                  <p:cNvPr id="252989" name="Rectangle 61"/>
                  <p:cNvSpPr>
                    <a:spLocks noChangeArrowheads="1"/>
                  </p:cNvSpPr>
                  <p:nvPr/>
                </p:nvSpPr>
                <p:spPr bwMode="auto">
                  <a:xfrm>
                    <a:off x="551" y="3292"/>
                    <a:ext cx="67" cy="2"/>
                  </a:xfrm>
                  <a:prstGeom prst="rect">
                    <a:avLst/>
                  </a:prstGeom>
                  <a:solidFill>
                    <a:srgbClr val="FFCC0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52990" name="Rectangle 62"/>
                  <p:cNvSpPr>
                    <a:spLocks noChangeArrowheads="1"/>
                  </p:cNvSpPr>
                  <p:nvPr/>
                </p:nvSpPr>
                <p:spPr bwMode="auto">
                  <a:xfrm>
                    <a:off x="565" y="3302"/>
                    <a:ext cx="41" cy="2"/>
                  </a:xfrm>
                  <a:prstGeom prst="rect">
                    <a:avLst/>
                  </a:prstGeom>
                  <a:solidFill>
                    <a:srgbClr val="FFCC00"/>
                  </a:solidFill>
                  <a:ln w="9525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52991" name="Freeform 63"/>
                  <p:cNvSpPr>
                    <a:spLocks/>
                  </p:cNvSpPr>
                  <p:nvPr/>
                </p:nvSpPr>
                <p:spPr bwMode="auto">
                  <a:xfrm>
                    <a:off x="587" y="3316"/>
                    <a:ext cx="6" cy="85"/>
                  </a:xfrm>
                  <a:custGeom>
                    <a:avLst/>
                    <a:gdLst>
                      <a:gd name="T0" fmla="*/ 56 w 56"/>
                      <a:gd name="T1" fmla="*/ 0 h 936"/>
                      <a:gd name="T2" fmla="*/ 43 w 56"/>
                      <a:gd name="T3" fmla="*/ 61 h 936"/>
                      <a:gd name="T4" fmla="*/ 21 w 56"/>
                      <a:gd name="T5" fmla="*/ 114 h 936"/>
                      <a:gd name="T6" fmla="*/ 21 w 56"/>
                      <a:gd name="T7" fmla="*/ 919 h 936"/>
                      <a:gd name="T8" fmla="*/ 4 w 56"/>
                      <a:gd name="T9" fmla="*/ 936 h 936"/>
                      <a:gd name="T10" fmla="*/ 0 w 56"/>
                      <a:gd name="T11" fmla="*/ 99 h 936"/>
                      <a:gd name="T12" fmla="*/ 56 w 56"/>
                      <a:gd name="T13" fmla="*/ 0 h 93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</a:cxnLst>
                    <a:rect l="0" t="0" r="r" b="b"/>
                    <a:pathLst>
                      <a:path w="56" h="936">
                        <a:moveTo>
                          <a:pt x="56" y="0"/>
                        </a:moveTo>
                        <a:lnTo>
                          <a:pt x="43" y="61"/>
                        </a:lnTo>
                        <a:lnTo>
                          <a:pt x="21" y="114"/>
                        </a:lnTo>
                        <a:lnTo>
                          <a:pt x="21" y="919"/>
                        </a:lnTo>
                        <a:lnTo>
                          <a:pt x="4" y="936"/>
                        </a:lnTo>
                        <a:lnTo>
                          <a:pt x="0" y="99"/>
                        </a:lnTo>
                        <a:lnTo>
                          <a:pt x="56" y="0"/>
                        </a:lnTo>
                        <a:close/>
                      </a:path>
                    </a:pathLst>
                  </a:custGeom>
                  <a:solidFill>
                    <a:srgbClr val="FFCC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52992" name="Freeform 64"/>
                  <p:cNvSpPr>
                    <a:spLocks/>
                  </p:cNvSpPr>
                  <p:nvPr/>
                </p:nvSpPr>
                <p:spPr bwMode="auto">
                  <a:xfrm>
                    <a:off x="568" y="3313"/>
                    <a:ext cx="36" cy="12"/>
                  </a:xfrm>
                  <a:custGeom>
                    <a:avLst/>
                    <a:gdLst>
                      <a:gd name="T0" fmla="*/ 67 w 396"/>
                      <a:gd name="T1" fmla="*/ 141 h 141"/>
                      <a:gd name="T2" fmla="*/ 40 w 396"/>
                      <a:gd name="T3" fmla="*/ 109 h 141"/>
                      <a:gd name="T4" fmla="*/ 40 w 396"/>
                      <a:gd name="T5" fmla="*/ 16 h 141"/>
                      <a:gd name="T6" fmla="*/ 0 w 396"/>
                      <a:gd name="T7" fmla="*/ 16 h 141"/>
                      <a:gd name="T8" fmla="*/ 0 w 396"/>
                      <a:gd name="T9" fmla="*/ 0 h 141"/>
                      <a:gd name="T10" fmla="*/ 396 w 396"/>
                      <a:gd name="T11" fmla="*/ 0 h 141"/>
                      <a:gd name="T12" fmla="*/ 386 w 396"/>
                      <a:gd name="T13" fmla="*/ 16 h 141"/>
                      <a:gd name="T14" fmla="*/ 172 w 396"/>
                      <a:gd name="T15" fmla="*/ 16 h 141"/>
                      <a:gd name="T16" fmla="*/ 154 w 396"/>
                      <a:gd name="T17" fmla="*/ 43 h 141"/>
                      <a:gd name="T18" fmla="*/ 75 w 396"/>
                      <a:gd name="T19" fmla="*/ 43 h 141"/>
                      <a:gd name="T20" fmla="*/ 67 w 396"/>
                      <a:gd name="T21" fmla="*/ 141 h 14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</a:cxnLst>
                    <a:rect l="0" t="0" r="r" b="b"/>
                    <a:pathLst>
                      <a:path w="396" h="141">
                        <a:moveTo>
                          <a:pt x="67" y="141"/>
                        </a:moveTo>
                        <a:lnTo>
                          <a:pt x="40" y="109"/>
                        </a:lnTo>
                        <a:lnTo>
                          <a:pt x="40" y="16"/>
                        </a:lnTo>
                        <a:lnTo>
                          <a:pt x="0" y="16"/>
                        </a:lnTo>
                        <a:lnTo>
                          <a:pt x="0" y="0"/>
                        </a:lnTo>
                        <a:lnTo>
                          <a:pt x="396" y="0"/>
                        </a:lnTo>
                        <a:lnTo>
                          <a:pt x="386" y="16"/>
                        </a:lnTo>
                        <a:lnTo>
                          <a:pt x="172" y="16"/>
                        </a:lnTo>
                        <a:lnTo>
                          <a:pt x="154" y="43"/>
                        </a:lnTo>
                        <a:lnTo>
                          <a:pt x="75" y="43"/>
                        </a:lnTo>
                        <a:lnTo>
                          <a:pt x="67" y="141"/>
                        </a:lnTo>
                        <a:close/>
                      </a:path>
                    </a:pathLst>
                  </a:custGeom>
                  <a:solidFill>
                    <a:srgbClr val="FFCC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52993" name="Freeform 65"/>
                  <p:cNvSpPr>
                    <a:spLocks/>
                  </p:cNvSpPr>
                  <p:nvPr/>
                </p:nvSpPr>
                <p:spPr bwMode="auto">
                  <a:xfrm>
                    <a:off x="559" y="3296"/>
                    <a:ext cx="53" cy="2"/>
                  </a:xfrm>
                  <a:custGeom>
                    <a:avLst/>
                    <a:gdLst>
                      <a:gd name="T0" fmla="*/ 0 w 586"/>
                      <a:gd name="T1" fmla="*/ 1 h 19"/>
                      <a:gd name="T2" fmla="*/ 586 w 586"/>
                      <a:gd name="T3" fmla="*/ 0 h 19"/>
                      <a:gd name="T4" fmla="*/ 580 w 586"/>
                      <a:gd name="T5" fmla="*/ 18 h 19"/>
                      <a:gd name="T6" fmla="*/ 5 w 586"/>
                      <a:gd name="T7" fmla="*/ 19 h 19"/>
                      <a:gd name="T8" fmla="*/ 0 w 586"/>
                      <a:gd name="T9" fmla="*/ 1 h 1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</a:cxnLst>
                    <a:rect l="0" t="0" r="r" b="b"/>
                    <a:pathLst>
                      <a:path w="586" h="19">
                        <a:moveTo>
                          <a:pt x="0" y="1"/>
                        </a:moveTo>
                        <a:lnTo>
                          <a:pt x="586" y="0"/>
                        </a:lnTo>
                        <a:lnTo>
                          <a:pt x="580" y="18"/>
                        </a:lnTo>
                        <a:lnTo>
                          <a:pt x="5" y="19"/>
                        </a:lnTo>
                        <a:lnTo>
                          <a:pt x="0" y="1"/>
                        </a:lnTo>
                        <a:close/>
                      </a:path>
                    </a:pathLst>
                  </a:custGeom>
                  <a:solidFill>
                    <a:srgbClr val="FFCC00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</p:grpSp>
      </p:grpSp>
    </p:spTree>
    <p:extLst>
      <p:ext uri="{BB962C8B-B14F-4D97-AF65-F5344CB8AC3E}">
        <p14:creationId xmlns:p14="http://schemas.microsoft.com/office/powerpoint/2010/main" val="1200207461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529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2529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52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529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52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252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52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252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2935" grpId="0" animBg="1" autoUpdateAnimBg="0"/>
      <p:bldP spid="252942" grpId="0" animBg="1" autoUpdateAnimBg="0"/>
      <p:bldP spid="252943" grpId="0" animBg="1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of RSN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70679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Wireless LAN Layer</a:t>
            </a:r>
          </a:p>
          <a:p>
            <a:pPr lvl="1"/>
            <a:r>
              <a:rPr lang="en-US" dirty="0" smtClean="0"/>
              <a:t>Actual communication occurs</a:t>
            </a:r>
          </a:p>
          <a:p>
            <a:pPr lvl="1"/>
            <a:r>
              <a:rPr lang="en-US" dirty="0" smtClean="0"/>
              <a:t>At the Access Point</a:t>
            </a:r>
          </a:p>
          <a:p>
            <a:r>
              <a:rPr lang="en-US" dirty="0" smtClean="0"/>
              <a:t>Access Control Layer</a:t>
            </a:r>
          </a:p>
          <a:p>
            <a:pPr lvl="1"/>
            <a:r>
              <a:rPr lang="en-US" dirty="0" smtClean="0"/>
              <a:t>Allow traffic based on authentication result</a:t>
            </a:r>
          </a:p>
          <a:p>
            <a:pPr lvl="1"/>
            <a:r>
              <a:rPr lang="en-US" dirty="0" smtClean="0"/>
              <a:t>At the Access Point</a:t>
            </a:r>
          </a:p>
          <a:p>
            <a:pPr lvl="1"/>
            <a:r>
              <a:rPr lang="en-US" dirty="0" smtClean="0"/>
              <a:t>802.1X</a:t>
            </a:r>
          </a:p>
          <a:p>
            <a:r>
              <a:rPr lang="en-US" dirty="0" smtClean="0"/>
              <a:t>Authentication Layer</a:t>
            </a:r>
          </a:p>
          <a:p>
            <a:pPr lvl="1"/>
            <a:r>
              <a:rPr lang="en-US" dirty="0" smtClean="0"/>
              <a:t>Decision point</a:t>
            </a:r>
          </a:p>
          <a:p>
            <a:pPr lvl="1"/>
            <a:r>
              <a:rPr lang="en-US" dirty="0" smtClean="0"/>
              <a:t>At the </a:t>
            </a:r>
            <a:r>
              <a:rPr lang="en-US" dirty="0" err="1" smtClean="0"/>
              <a:t>Authentcation</a:t>
            </a:r>
            <a:r>
              <a:rPr lang="en-US" dirty="0" smtClean="0"/>
              <a:t> Server</a:t>
            </a:r>
          </a:p>
          <a:p>
            <a:pPr lvl="1"/>
            <a:r>
              <a:rPr lang="en-US" dirty="0" smtClean="0"/>
              <a:t>Any good method can be used (EAP)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91705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RSN Layers</a:t>
            </a:r>
            <a:endParaRPr lang="en-US" dirty="0"/>
          </a:p>
        </p:txBody>
      </p:sp>
      <p:pic>
        <p:nvPicPr>
          <p:cNvPr id="4" name="Picture 3" descr="KakaoTalk_Photo_2015-09-10-18-48-33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8134" y="1417638"/>
            <a:ext cx="6886372" cy="52123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42392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Relevant Standards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802.1X</a:t>
            </a:r>
          </a:p>
          <a:p>
            <a:r>
              <a:rPr lang="en-US" dirty="0" smtClean="0"/>
              <a:t>802.11/ 11i</a:t>
            </a:r>
          </a:p>
          <a:p>
            <a:r>
              <a:rPr lang="en-US" dirty="0" smtClean="0"/>
              <a:t>RADIUS</a:t>
            </a:r>
          </a:p>
          <a:p>
            <a:r>
              <a:rPr lang="en-US" dirty="0" smtClean="0"/>
              <a:t>TLS</a:t>
            </a:r>
          </a:p>
          <a:p>
            <a:r>
              <a:rPr lang="en-US" dirty="0" smtClean="0"/>
              <a:t>PPP</a:t>
            </a:r>
          </a:p>
          <a:p>
            <a:r>
              <a:rPr lang="en-US" dirty="0" smtClean="0"/>
              <a:t>EAP, EAP over LAN, EAP over RADIUS</a:t>
            </a:r>
          </a:p>
          <a:p>
            <a:r>
              <a:rPr lang="en-US" dirty="0" smtClean="0"/>
              <a:t>PEAP</a:t>
            </a:r>
          </a:p>
          <a:p>
            <a:r>
              <a:rPr lang="en-US" dirty="0" smtClean="0"/>
              <a:t>AES, RC4, </a:t>
            </a:r>
          </a:p>
          <a:p>
            <a:r>
              <a:rPr lang="en-US" dirty="0" smtClean="0"/>
              <a:t>…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8062115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KakaoTalk_Photo_2015-09-10-18-49-45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4909" y="1056755"/>
            <a:ext cx="6351692" cy="5349407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Big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2512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Protocol Stacks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3712930"/>
              </p:ext>
            </p:extLst>
          </p:nvPr>
        </p:nvGraphicFramePr>
        <p:xfrm>
          <a:off x="457200" y="1703503"/>
          <a:ext cx="8229600" cy="47240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1476"/>
                <a:gridCol w="1029077"/>
                <a:gridCol w="1576457"/>
                <a:gridCol w="1466981"/>
                <a:gridCol w="919600"/>
                <a:gridCol w="1746009"/>
              </a:tblGrid>
              <a:tr h="58342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STA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AP</a:t>
                      </a:r>
                      <a:endParaRPr lang="en-US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/>
                        <a:t>Auth</a:t>
                      </a:r>
                      <a:r>
                        <a:rPr lang="en-US" dirty="0" smtClean="0"/>
                        <a:t> Server</a:t>
                      </a:r>
                      <a:endParaRPr lang="en-US" dirty="0"/>
                    </a:p>
                  </a:txBody>
                  <a:tcPr anchor="ctr"/>
                </a:tc>
              </a:tr>
              <a:tr h="58342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TLS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TLS</a:t>
                      </a:r>
                      <a:endParaRPr lang="en-US" dirty="0"/>
                    </a:p>
                  </a:txBody>
                  <a:tcPr anchor="ctr"/>
                </a:tc>
              </a:tr>
              <a:tr h="58342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TLS over</a:t>
                      </a:r>
                      <a:r>
                        <a:rPr lang="en-US" baseline="0" dirty="0" smtClean="0"/>
                        <a:t> EAP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TLS over EAP</a:t>
                      </a:r>
                      <a:endParaRPr lang="en-US" dirty="0"/>
                    </a:p>
                  </a:txBody>
                  <a:tcPr anchor="ctr"/>
                </a:tc>
              </a:tr>
              <a:tr h="58342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EAP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EAP</a:t>
                      </a:r>
                      <a:endParaRPr lang="en-US" dirty="0"/>
                    </a:p>
                  </a:txBody>
                  <a:tcPr anchor="ctr"/>
                </a:tc>
              </a:tr>
              <a:tr h="58342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802.1X EAPOL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802.1X</a:t>
                      </a:r>
                      <a:r>
                        <a:rPr lang="en-US" baseline="0" dirty="0" smtClean="0"/>
                        <a:t> EAPOL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EAP over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RADIUS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EAP over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RADIUS</a:t>
                      </a:r>
                      <a:endParaRPr lang="en-US" dirty="0"/>
                    </a:p>
                  </a:txBody>
                  <a:tcPr anchor="ctr"/>
                </a:tc>
              </a:tr>
              <a:tr h="58342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802.11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802.11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RADIUS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RADIUS</a:t>
                      </a:r>
                      <a:endParaRPr lang="en-US" dirty="0"/>
                    </a:p>
                  </a:txBody>
                  <a:tcPr anchor="ctr"/>
                </a:tc>
              </a:tr>
              <a:tr h="583422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TCP/IP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TCP/IP</a:t>
                      </a:r>
                      <a:endParaRPr lang="en-US" dirty="0"/>
                    </a:p>
                  </a:txBody>
                  <a:tcPr anchor="ctr"/>
                </a:tc>
              </a:tr>
              <a:tr h="583422">
                <a:tc>
                  <a:txBody>
                    <a:bodyPr/>
                    <a:lstStyle/>
                    <a:p>
                      <a:pPr algn="ctr"/>
                      <a:endParaRPr lang="en-US"/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802.3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802.3</a:t>
                      </a:r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  <p:cxnSp>
        <p:nvCxnSpPr>
          <p:cNvPr id="6" name="Straight Arrow Connector 5"/>
          <p:cNvCxnSpPr/>
          <p:nvPr/>
        </p:nvCxnSpPr>
        <p:spPr>
          <a:xfrm>
            <a:off x="1992467" y="4969724"/>
            <a:ext cx="963390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1992467" y="4377760"/>
            <a:ext cx="963390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1992467" y="3785796"/>
            <a:ext cx="4904534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1992467" y="3193832"/>
            <a:ext cx="4904534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1992467" y="2601868"/>
            <a:ext cx="4904534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5977401" y="4377760"/>
            <a:ext cx="963390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5977401" y="4969724"/>
            <a:ext cx="963390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5977401" y="5561688"/>
            <a:ext cx="963390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5977401" y="6153652"/>
            <a:ext cx="963390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24702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Access Control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Implemented by </a:t>
            </a:r>
          </a:p>
          <a:p>
            <a:pPr lvl="1"/>
            <a:r>
              <a:rPr lang="en-US" dirty="0" smtClean="0"/>
              <a:t>IEEE 802.11, 802.1X, EAP, and RADIUS</a:t>
            </a:r>
          </a:p>
          <a:p>
            <a:r>
              <a:rPr lang="en-US" dirty="0" smtClean="0"/>
              <a:t>Three entities</a:t>
            </a:r>
          </a:p>
          <a:p>
            <a:pPr lvl="1"/>
            <a:r>
              <a:rPr lang="en-US" dirty="0" smtClean="0"/>
              <a:t>Supplicant: wants to access</a:t>
            </a:r>
          </a:p>
          <a:p>
            <a:pPr lvl="1"/>
            <a:r>
              <a:rPr lang="en-US" dirty="0" smtClean="0"/>
              <a:t>Authenticator: guards the gate</a:t>
            </a:r>
          </a:p>
          <a:p>
            <a:pPr lvl="1"/>
            <a:r>
              <a:rPr lang="en-US" dirty="0" smtClean="0"/>
              <a:t>Authentication Server (AS): grants access</a:t>
            </a:r>
          </a:p>
          <a:p>
            <a:r>
              <a:rPr lang="en-US" dirty="0" smtClean="0"/>
              <a:t>Procedure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Supp. knocks the door, tell name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Authenticator asks AS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AS says YES/NO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Authenticator allows/ blocks</a:t>
            </a:r>
          </a:p>
        </p:txBody>
      </p:sp>
    </p:spTree>
    <p:extLst>
      <p:ext uri="{BB962C8B-B14F-4D97-AF65-F5344CB8AC3E}">
        <p14:creationId xmlns:p14="http://schemas.microsoft.com/office/powerpoint/2010/main" val="36964363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802.1X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Designed for wired LAN (before 802.11)</a:t>
            </a:r>
          </a:p>
          <a:p>
            <a:r>
              <a:rPr lang="en-US" dirty="0" smtClean="0"/>
              <a:t>802.11i adopted 802.1X</a:t>
            </a:r>
          </a:p>
          <a:p>
            <a:r>
              <a:rPr lang="en-US" dirty="0" smtClean="0"/>
              <a:t>Port-based access </a:t>
            </a:r>
            <a:r>
              <a:rPr lang="en-US" dirty="0" smtClean="0"/>
              <a:t>control</a:t>
            </a:r>
            <a:endParaRPr lang="en-US" dirty="0" smtClean="0"/>
          </a:p>
        </p:txBody>
      </p:sp>
      <p:pic>
        <p:nvPicPr>
          <p:cNvPr id="4" name="Picture 3" descr="KakaoTalk_Photo_2015-09-10-18-50-26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2442" y="3425825"/>
            <a:ext cx="6425949" cy="29012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3095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290</TotalTime>
  <Words>793</Words>
  <Application>Microsoft Macintosh PowerPoint</Application>
  <PresentationFormat>On-screen Show (4:3)</PresentationFormat>
  <Paragraphs>180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WPA and 802.11i (RSN)</vt:lpstr>
      <vt:lpstr>WPA &amp; WPA2</vt:lpstr>
      <vt:lpstr>Design of RSN</vt:lpstr>
      <vt:lpstr>RSN Layers</vt:lpstr>
      <vt:lpstr>Relevant Standards</vt:lpstr>
      <vt:lpstr>Big Picture</vt:lpstr>
      <vt:lpstr>Protocol Stacks</vt:lpstr>
      <vt:lpstr>Access Control</vt:lpstr>
      <vt:lpstr>802.1X</vt:lpstr>
      <vt:lpstr>EAP</vt:lpstr>
      <vt:lpstr>EAP message types</vt:lpstr>
      <vt:lpstr>EAPOL</vt:lpstr>
      <vt:lpstr>802.1X Message Flow</vt:lpstr>
      <vt:lpstr>802.1X Messages</vt:lpstr>
      <vt:lpstr>RADIUS Messages</vt:lpstr>
      <vt:lpstr>Authentication Protocols</vt:lpstr>
      <vt:lpstr>Key Management</vt:lpstr>
      <vt:lpstr>Pairwise Key Generation (TKIP)</vt:lpstr>
      <vt:lpstr>Pairwise Key Generation (AES)</vt:lpstr>
      <vt:lpstr>4-Way Handshake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Minho Shin</dc:creator>
  <cp:lastModifiedBy>Minho Shin</cp:lastModifiedBy>
  <cp:revision>52</cp:revision>
  <dcterms:created xsi:type="dcterms:W3CDTF">2015-09-10T04:49:34Z</dcterms:created>
  <dcterms:modified xsi:type="dcterms:W3CDTF">2015-09-10T09:55:10Z</dcterms:modified>
</cp:coreProperties>
</file>