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9744" autoAdjust="0"/>
  </p:normalViewPr>
  <p:slideViewPr>
    <p:cSldViewPr snapToGrid="0" showGuides="1">
      <p:cViewPr varScale="1">
        <p:scale>
          <a:sx n="88" d="100"/>
          <a:sy n="88" d="100"/>
        </p:scale>
        <p:origin x="133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54C242-0C53-47C9-835B-11B8A86F93EA}" type="datetimeFigureOut">
              <a:rPr lang="ko-KR" altLang="en-US" smtClean="0"/>
              <a:t>2018-04-24</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FD6C70-CDA5-4286-8D59-9A62BA9C4C48}" type="slidenum">
              <a:rPr lang="ko-KR" altLang="en-US" smtClean="0"/>
              <a:t>‹#›</a:t>
            </a:fld>
            <a:endParaRPr lang="ko-KR" altLang="en-US"/>
          </a:p>
        </p:txBody>
      </p:sp>
    </p:spTree>
    <p:extLst>
      <p:ext uri="{BB962C8B-B14F-4D97-AF65-F5344CB8AC3E}">
        <p14:creationId xmlns:p14="http://schemas.microsoft.com/office/powerpoint/2010/main" val="262679375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171450" indent="-171450">
              <a:buFontTx/>
              <a:buChar char="-"/>
            </a:pPr>
            <a:r>
              <a:rPr lang="ko-KR" altLang="en-US" dirty="0" err="1" smtClean="0"/>
              <a:t>종이지갑은</a:t>
            </a:r>
            <a:r>
              <a:rPr lang="ko-KR" altLang="en-US" dirty="0" smtClean="0"/>
              <a:t> 암호 저장을 저장하는 오프라인 저온 저장 방법이다</a:t>
            </a:r>
            <a:r>
              <a:rPr lang="en-US" altLang="ko-KR" dirty="0" smtClean="0"/>
              <a:t>.</a:t>
            </a:r>
          </a:p>
          <a:p>
            <a:pPr marL="171450" indent="-171450">
              <a:buFontTx/>
              <a:buChar char="-"/>
            </a:pPr>
            <a:r>
              <a:rPr lang="en-US" altLang="ko-KR" dirty="0" smtClean="0"/>
              <a:t>As</a:t>
            </a:r>
            <a:r>
              <a:rPr lang="en-US" altLang="ko-KR" baseline="0" dirty="0" smtClean="0"/>
              <a:t> a backup mechanism, a paper wallet can </a:t>
            </a:r>
            <a:r>
              <a:rPr lang="en-US" altLang="ko-KR" baseline="0" dirty="0" err="1" smtClean="0"/>
              <a:t>provied</a:t>
            </a:r>
            <a:r>
              <a:rPr lang="en-US" altLang="ko-KR" baseline="0" dirty="0" smtClean="0"/>
              <a:t> </a:t>
            </a:r>
            <a:r>
              <a:rPr lang="en-US" altLang="ko-KR" baseline="0" dirty="0" smtClean="0"/>
              <a:t>security against the loss of key such as a hard drive failure.</a:t>
            </a:r>
            <a:endParaRPr lang="en-US" altLang="ko-KR" dirty="0" smtClean="0"/>
          </a:p>
          <a:p>
            <a:pPr marL="171450" indent="-171450">
              <a:buFontTx/>
              <a:buChar char="-"/>
            </a:pPr>
            <a:r>
              <a:rPr lang="ko-KR" altLang="en-US" dirty="0" smtClean="0"/>
              <a:t>여기에는 공개 키와 </a:t>
            </a:r>
            <a:r>
              <a:rPr lang="ko-KR" altLang="en-US" dirty="0" err="1" smtClean="0"/>
              <a:t>개인키를</a:t>
            </a:r>
            <a:r>
              <a:rPr lang="ko-KR" altLang="en-US" dirty="0" smtClean="0"/>
              <a:t> 종이에 인쇄한다</a:t>
            </a:r>
            <a:r>
              <a:rPr lang="en-US" altLang="ko-KR" dirty="0" smtClean="0"/>
              <a:t>.</a:t>
            </a:r>
          </a:p>
          <a:p>
            <a:pPr marL="171450" indent="-171450">
              <a:buFontTx/>
              <a:buChar char="-"/>
            </a:pPr>
            <a:r>
              <a:rPr lang="ko-KR" altLang="en-US" dirty="0" smtClean="0"/>
              <a:t>키는 모든 거래에 대해 스캔 할 수 있는 </a:t>
            </a:r>
            <a:r>
              <a:rPr lang="en-US" altLang="ko-KR" dirty="0" smtClean="0"/>
              <a:t>QR</a:t>
            </a:r>
            <a:r>
              <a:rPr lang="en-US" altLang="ko-KR" baseline="0" dirty="0" smtClean="0"/>
              <a:t> </a:t>
            </a:r>
            <a:r>
              <a:rPr lang="ko-KR" altLang="en-US" baseline="0" dirty="0" smtClean="0"/>
              <a:t>코드 형태로 인쇄 된다</a:t>
            </a:r>
            <a:r>
              <a:rPr lang="en-US" altLang="ko-KR" baseline="0" dirty="0" smtClean="0"/>
              <a:t>.</a:t>
            </a:r>
          </a:p>
          <a:p>
            <a:pPr marL="171450" indent="-171450">
              <a:buFontTx/>
              <a:buChar char="-"/>
            </a:pPr>
            <a:r>
              <a:rPr lang="ko-KR" altLang="en-US" dirty="0" smtClean="0"/>
              <a:t>안전한 이유는 사용자에게 완전한 </a:t>
            </a:r>
            <a:r>
              <a:rPr lang="ko-KR" altLang="en-US" dirty="0" err="1" smtClean="0"/>
              <a:t>제어권을</a:t>
            </a:r>
            <a:r>
              <a:rPr lang="ko-KR" altLang="en-US" dirty="0" smtClean="0"/>
              <a:t> 제공한다</a:t>
            </a:r>
            <a:r>
              <a:rPr lang="en-US" altLang="ko-KR" dirty="0" smtClean="0"/>
              <a:t>.</a:t>
            </a:r>
          </a:p>
          <a:p>
            <a:pPr marL="171450" indent="-171450">
              <a:buFontTx/>
              <a:buChar char="-"/>
            </a:pPr>
            <a:r>
              <a:rPr lang="ko-KR" altLang="en-US" dirty="0" smtClean="0"/>
              <a:t>하드웨어 안전성에 대해 걱정할 필요가 없으며 해커 또는 악성 코드에 대해 걱정할 필요가 없다</a:t>
            </a:r>
            <a:r>
              <a:rPr lang="en-US" altLang="ko-KR" dirty="0" smtClean="0"/>
              <a:t>.</a:t>
            </a:r>
          </a:p>
          <a:p>
            <a:pPr marL="171450" indent="-171450">
              <a:buFontTx/>
              <a:buChar char="-"/>
            </a:pPr>
            <a:endParaRPr lang="en-US" altLang="ko-KR" dirty="0" smtClean="0"/>
          </a:p>
          <a:p>
            <a:pPr marL="171450" indent="-171450">
              <a:buFontTx/>
              <a:buChar char="-"/>
            </a:pPr>
            <a:r>
              <a:rPr lang="ko-KR" altLang="en-US" dirty="0" smtClean="0"/>
              <a:t>발</a:t>
            </a:r>
            <a:r>
              <a:rPr lang="ko-KR" altLang="en-US" dirty="0" smtClean="0"/>
              <a:t>표</a:t>
            </a:r>
            <a:endParaRPr lang="en-US" altLang="ko-KR" dirty="0" smtClean="0"/>
          </a:p>
          <a:p>
            <a:pPr marL="0" indent="0">
              <a:buFontTx/>
              <a:buNone/>
            </a:pPr>
            <a:r>
              <a:rPr lang="en-US" altLang="ko-KR" sz="1200" dirty="0" smtClean="0"/>
              <a:t>The safest way to store any cryptocurrency is using a paper wallet</a:t>
            </a:r>
            <a:r>
              <a:rPr lang="en-US" altLang="ko-KR" sz="1200" dirty="0" smtClean="0"/>
              <a:t>.</a:t>
            </a:r>
            <a:endParaRPr lang="en-US" altLang="ko-KR" sz="1200" dirty="0" smtClean="0"/>
          </a:p>
          <a:p>
            <a:pPr marL="0" indent="0">
              <a:buFontTx/>
              <a:buNone/>
            </a:pPr>
            <a:r>
              <a:rPr lang="en-US" altLang="ko-KR" sz="1200" dirty="0" smtClean="0"/>
              <a:t>This means that keeping a record of them is even more important</a:t>
            </a:r>
            <a:r>
              <a:rPr lang="en-US" altLang="ko-KR" sz="1200" dirty="0" smtClean="0"/>
              <a:t>.</a:t>
            </a:r>
            <a:endParaRPr lang="en-US" altLang="ko-KR" sz="1200" dirty="0" smtClean="0"/>
          </a:p>
          <a:p>
            <a:pPr marL="0" indent="0">
              <a:buFontTx/>
              <a:buNone/>
            </a:pPr>
            <a:r>
              <a:rPr lang="en-US" altLang="ko-KR" sz="1200" dirty="0" smtClean="0"/>
              <a:t>Losing </a:t>
            </a:r>
            <a:r>
              <a:rPr lang="en-US" altLang="ko-KR" sz="1200" dirty="0" smtClean="0"/>
              <a:t>private keys means it’ll forfeit the entire contents of paper wallet</a:t>
            </a:r>
            <a:endParaRPr lang="en-US" altLang="ko-KR" dirty="0" smtClean="0"/>
          </a:p>
          <a:p>
            <a:pPr marL="171450" indent="-171450">
              <a:buFontTx/>
              <a:buChar char="-"/>
            </a:pPr>
            <a:endParaRPr lang="en-US" altLang="ko-KR" dirty="0" smtClean="0"/>
          </a:p>
        </p:txBody>
      </p:sp>
      <p:sp>
        <p:nvSpPr>
          <p:cNvPr id="4" name="슬라이드 번호 개체 틀 3"/>
          <p:cNvSpPr>
            <a:spLocks noGrp="1"/>
          </p:cNvSpPr>
          <p:nvPr>
            <p:ph type="sldNum" sz="quarter" idx="10"/>
          </p:nvPr>
        </p:nvSpPr>
        <p:spPr/>
        <p:txBody>
          <a:bodyPr/>
          <a:lstStyle/>
          <a:p>
            <a:fld id="{F3FD6C70-CDA5-4286-8D59-9A62BA9C4C48}" type="slidenum">
              <a:rPr lang="ko-KR" altLang="en-US" smtClean="0"/>
              <a:t>2</a:t>
            </a:fld>
            <a:endParaRPr lang="ko-KR" altLang="en-US"/>
          </a:p>
        </p:txBody>
      </p:sp>
    </p:spTree>
    <p:extLst>
      <p:ext uri="{BB962C8B-B14F-4D97-AF65-F5344CB8AC3E}">
        <p14:creationId xmlns:p14="http://schemas.microsoft.com/office/powerpoint/2010/main" val="1949363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171450" indent="-171450">
              <a:buFontTx/>
              <a:buChar char="-"/>
            </a:pPr>
            <a:r>
              <a:rPr lang="ko-KR" altLang="en-US" dirty="0" err="1" smtClean="0"/>
              <a:t>종이지갑은</a:t>
            </a:r>
            <a:r>
              <a:rPr lang="ko-KR" altLang="en-US" dirty="0" smtClean="0"/>
              <a:t> 자바스크립트 </a:t>
            </a:r>
            <a:r>
              <a:rPr lang="ko-KR" altLang="en-US" dirty="0" err="1" smtClean="0"/>
              <a:t>생성기와</a:t>
            </a:r>
            <a:r>
              <a:rPr lang="ko-KR" altLang="en-US" dirty="0" smtClean="0"/>
              <a:t> 같은 도구를 사용하여 쉽게 생성할 수 있다</a:t>
            </a:r>
            <a:r>
              <a:rPr lang="en-US" altLang="ko-KR" dirty="0" smtClean="0"/>
              <a:t>.</a:t>
            </a:r>
          </a:p>
          <a:p>
            <a:pPr marL="171450" indent="-171450">
              <a:buFontTx/>
              <a:buChar char="-"/>
            </a:pPr>
            <a:r>
              <a:rPr lang="ko-KR" altLang="en-US" dirty="0" smtClean="0"/>
              <a:t>이 페이지는 키와 지폐를 생성하는데 필요한 모든 코드가 들어있다</a:t>
            </a:r>
            <a:r>
              <a:rPr lang="en-US" altLang="ko-KR" dirty="0" smtClean="0"/>
              <a:t>.</a:t>
            </a:r>
          </a:p>
          <a:p>
            <a:pPr marL="171450" indent="-171450">
              <a:buFontTx/>
              <a:buChar char="-"/>
            </a:pPr>
            <a:r>
              <a:rPr lang="ko-KR" altLang="en-US" dirty="0" smtClean="0"/>
              <a:t>파일을 사용하려면 </a:t>
            </a:r>
            <a:r>
              <a:rPr lang="en-US" altLang="ko-KR" dirty="0" smtClean="0"/>
              <a:t>HTML </a:t>
            </a:r>
            <a:r>
              <a:rPr lang="ko-KR" altLang="en-US" dirty="0" smtClean="0"/>
              <a:t>페이지를 로컬 드라이브나 외장 </a:t>
            </a:r>
            <a:r>
              <a:rPr lang="en-US" altLang="ko-KR" dirty="0" smtClean="0"/>
              <a:t>USB </a:t>
            </a:r>
            <a:r>
              <a:rPr lang="ko-KR" altLang="en-US" dirty="0" smtClean="0"/>
              <a:t>플래시 드라이브에 저장한다</a:t>
            </a:r>
            <a:r>
              <a:rPr lang="en-US" altLang="ko-KR" dirty="0" smtClean="0"/>
              <a:t>.</a:t>
            </a:r>
          </a:p>
          <a:p>
            <a:pPr marL="171450" indent="-171450">
              <a:buFontTx/>
              <a:buChar char="-"/>
            </a:pPr>
            <a:r>
              <a:rPr lang="ko-KR" altLang="en-US" dirty="0" smtClean="0"/>
              <a:t>인터넷에서 연결을 끊고 브라우저에서 파일을 연다</a:t>
            </a:r>
            <a:r>
              <a:rPr lang="en-US" altLang="ko-KR" dirty="0" smtClean="0"/>
              <a:t>.</a:t>
            </a:r>
          </a:p>
          <a:p>
            <a:pPr marL="171450" indent="-171450">
              <a:buFontTx/>
              <a:buChar char="-"/>
            </a:pPr>
            <a:r>
              <a:rPr lang="en-US" altLang="ko-KR" dirty="0" smtClean="0"/>
              <a:t>CD-ROM</a:t>
            </a:r>
            <a:r>
              <a:rPr lang="ko-KR" altLang="en-US" dirty="0" smtClean="0"/>
              <a:t>으로 </a:t>
            </a:r>
            <a:r>
              <a:rPr lang="ko-KR" altLang="en-US" dirty="0" err="1" smtClean="0"/>
              <a:t>부팅가능한</a:t>
            </a:r>
            <a:r>
              <a:rPr lang="ko-KR" altLang="en-US" dirty="0" smtClean="0"/>
              <a:t> 리눅스 </a:t>
            </a:r>
            <a:r>
              <a:rPr lang="en-US" altLang="ko-KR" dirty="0" smtClean="0"/>
              <a:t>OS</a:t>
            </a:r>
            <a:r>
              <a:rPr lang="ko-KR" altLang="en-US" dirty="0" smtClean="0"/>
              <a:t>와 같은 포기 운영체제를 사용한다</a:t>
            </a:r>
            <a:r>
              <a:rPr lang="en-US" altLang="ko-KR" dirty="0" smtClean="0"/>
              <a:t>.</a:t>
            </a:r>
          </a:p>
          <a:p>
            <a:pPr marL="171450" indent="-171450">
              <a:buFontTx/>
              <a:buChar char="-"/>
            </a:pPr>
            <a:r>
              <a:rPr lang="ko-KR" altLang="en-US" dirty="0" smtClean="0"/>
              <a:t>오프라인 </a:t>
            </a:r>
            <a:r>
              <a:rPr lang="ko-KR" altLang="en-US" dirty="0" err="1" smtClean="0"/>
              <a:t>상태에서이</a:t>
            </a:r>
            <a:r>
              <a:rPr lang="ko-KR" altLang="en-US" dirty="0" smtClean="0"/>
              <a:t> 도구로 생성 된 키는 </a:t>
            </a:r>
            <a:r>
              <a:rPr lang="en-US" altLang="ko-KR" dirty="0" smtClean="0"/>
              <a:t>USB </a:t>
            </a:r>
            <a:r>
              <a:rPr lang="ko-KR" altLang="en-US" dirty="0" smtClean="0"/>
              <a:t>케이블 </a:t>
            </a:r>
            <a:r>
              <a:rPr lang="en-US" altLang="ko-KR" dirty="0" smtClean="0"/>
              <a:t>(</a:t>
            </a:r>
            <a:r>
              <a:rPr lang="ko-KR" altLang="en-US" dirty="0" smtClean="0"/>
              <a:t>무선이 아님</a:t>
            </a:r>
            <a:r>
              <a:rPr lang="en-US" altLang="ko-KR" dirty="0" smtClean="0"/>
              <a:t>)</a:t>
            </a:r>
            <a:r>
              <a:rPr lang="ko-KR" altLang="en-US" dirty="0" smtClean="0"/>
              <a:t>을 통해 로컬 프린터에서 인쇄 할 수 있으므로 키가 종이에만 존재하고 온라인 시스템에는 저장되지 않은 페이퍼 지갑을 만들 수 있습니다</a:t>
            </a:r>
            <a:r>
              <a:rPr lang="en-US" altLang="ko-KR" dirty="0" smtClean="0"/>
              <a:t>.</a:t>
            </a:r>
          </a:p>
          <a:p>
            <a:pPr marL="171450" indent="-171450">
              <a:buFontTx/>
              <a:buChar char="-"/>
            </a:pPr>
            <a:r>
              <a:rPr lang="ko-KR" altLang="en-US" dirty="0" smtClean="0"/>
              <a:t>이 종이 지갑을 내화 금고에 넣고 간단히 구현하려면 비트 코인 주소에 비트 코를 </a:t>
            </a:r>
            <a:r>
              <a:rPr lang="en-US" altLang="ko-KR" dirty="0" smtClean="0"/>
              <a:t>"</a:t>
            </a:r>
            <a:r>
              <a:rPr lang="ko-KR" altLang="en-US" dirty="0" smtClean="0"/>
              <a:t>보냅니다</a:t>
            </a:r>
            <a:r>
              <a:rPr lang="en-US" altLang="ko-KR" dirty="0" smtClean="0"/>
              <a:t>".</a:t>
            </a:r>
          </a:p>
          <a:p>
            <a:pPr marL="171450" indent="-171450">
              <a:buFontTx/>
              <a:buChar char="-"/>
            </a:pPr>
            <a:endParaRPr lang="ko-KR" altLang="en-US" dirty="0"/>
          </a:p>
        </p:txBody>
      </p:sp>
      <p:sp>
        <p:nvSpPr>
          <p:cNvPr id="4" name="슬라이드 번호 개체 틀 3"/>
          <p:cNvSpPr>
            <a:spLocks noGrp="1"/>
          </p:cNvSpPr>
          <p:nvPr>
            <p:ph type="sldNum" sz="quarter" idx="10"/>
          </p:nvPr>
        </p:nvSpPr>
        <p:spPr/>
        <p:txBody>
          <a:bodyPr/>
          <a:lstStyle/>
          <a:p>
            <a:fld id="{F3FD6C70-CDA5-4286-8D59-9A62BA9C4C48}" type="slidenum">
              <a:rPr lang="ko-KR" altLang="en-US" smtClean="0"/>
              <a:t>3</a:t>
            </a:fld>
            <a:endParaRPr lang="ko-KR" altLang="en-US"/>
          </a:p>
        </p:txBody>
      </p:sp>
    </p:spTree>
    <p:extLst>
      <p:ext uri="{BB962C8B-B14F-4D97-AF65-F5344CB8AC3E}">
        <p14:creationId xmlns:p14="http://schemas.microsoft.com/office/powerpoint/2010/main" val="584094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F3FD6C70-CDA5-4286-8D59-9A62BA9C4C48}" type="slidenum">
              <a:rPr lang="ko-KR" altLang="en-US" smtClean="0"/>
              <a:t>4</a:t>
            </a:fld>
            <a:endParaRPr lang="ko-KR" altLang="en-US"/>
          </a:p>
        </p:txBody>
      </p:sp>
    </p:spTree>
    <p:extLst>
      <p:ext uri="{BB962C8B-B14F-4D97-AF65-F5344CB8AC3E}">
        <p14:creationId xmlns:p14="http://schemas.microsoft.com/office/powerpoint/2010/main" val="4204086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Other designs feature additional copies of the key and address, in the form of detach‐ able stubs similar to ticket stubs, allowing you to store multiple copies to protect against fire, flood, or other natural disasters. </a:t>
            </a:r>
            <a:endParaRPr lang="ko-KR" altLang="en-US" dirty="0"/>
          </a:p>
        </p:txBody>
      </p:sp>
      <p:sp>
        <p:nvSpPr>
          <p:cNvPr id="4" name="슬라이드 번호 개체 틀 3"/>
          <p:cNvSpPr>
            <a:spLocks noGrp="1"/>
          </p:cNvSpPr>
          <p:nvPr>
            <p:ph type="sldNum" sz="quarter" idx="10"/>
          </p:nvPr>
        </p:nvSpPr>
        <p:spPr/>
        <p:txBody>
          <a:bodyPr/>
          <a:lstStyle/>
          <a:p>
            <a:fld id="{F3FD6C70-CDA5-4286-8D59-9A62BA9C4C48}" type="slidenum">
              <a:rPr lang="ko-KR" altLang="en-US" smtClean="0"/>
              <a:t>6</a:t>
            </a:fld>
            <a:endParaRPr lang="ko-KR" altLang="en-US"/>
          </a:p>
        </p:txBody>
      </p:sp>
    </p:spTree>
    <p:extLst>
      <p:ext uri="{BB962C8B-B14F-4D97-AF65-F5344CB8AC3E}">
        <p14:creationId xmlns:p14="http://schemas.microsoft.com/office/powerpoint/2010/main" val="2486736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smtClean="0"/>
              <a:t>마스터 제목 스타일 편집</a:t>
            </a:r>
            <a:endParaRPr lang="ko-KR" altLang="en-US"/>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smtClean="0"/>
              <a:t>클릭하여 마스터 부제목 스타일 편집</a:t>
            </a:r>
            <a:endParaRPr lang="ko-KR" altLang="en-US"/>
          </a:p>
        </p:txBody>
      </p:sp>
      <p:sp>
        <p:nvSpPr>
          <p:cNvPr id="4" name="날짜 개체 틀 3"/>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1013076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277937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114573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316984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smtClean="0"/>
              <a:t>마스터 텍스트 스타일 편집</a:t>
            </a:r>
          </a:p>
        </p:txBody>
      </p:sp>
      <p:sp>
        <p:nvSpPr>
          <p:cNvPr id="4" name="날짜 개체 틀 3"/>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387391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838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72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928547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1138292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3593740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114796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2755932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FCF94FF5-84CB-427F-B020-ACD2761AEF21}" type="datetimeFigureOut">
              <a:rPr lang="ko-KR" altLang="en-US" smtClean="0"/>
              <a:t>2018-04-24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157909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94FF5-84CB-427F-B020-ACD2761AEF21}" type="datetimeFigureOut">
              <a:rPr lang="ko-KR" altLang="en-US" smtClean="0"/>
              <a:t>2018-04-24</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411A3-D8D6-4761-85D0-680048644E31}" type="slidenum">
              <a:rPr lang="ko-KR" altLang="en-US" smtClean="0"/>
              <a:t>‹#›</a:t>
            </a:fld>
            <a:endParaRPr lang="ko-KR" altLang="en-US"/>
          </a:p>
        </p:txBody>
      </p:sp>
    </p:spTree>
    <p:extLst>
      <p:ext uri="{BB962C8B-B14F-4D97-AF65-F5344CB8AC3E}">
        <p14:creationId xmlns:p14="http://schemas.microsoft.com/office/powerpoint/2010/main" val="301182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Paper%20Wallets.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Paper Wallets</a:t>
            </a:r>
            <a:endParaRPr lang="ko-KR" altLang="en-US" dirty="0"/>
          </a:p>
        </p:txBody>
      </p:sp>
      <p:sp>
        <p:nvSpPr>
          <p:cNvPr id="3" name="부제목 2"/>
          <p:cNvSpPr>
            <a:spLocks noGrp="1"/>
          </p:cNvSpPr>
          <p:nvPr>
            <p:ph type="subTitle" idx="1"/>
          </p:nvPr>
        </p:nvSpPr>
        <p:spPr/>
        <p:txBody>
          <a:bodyPr/>
          <a:lstStyle/>
          <a:p>
            <a:r>
              <a:rPr lang="ko-KR" altLang="en-US" dirty="0" smtClean="0"/>
              <a:t>보안경영공학과 </a:t>
            </a:r>
            <a:r>
              <a:rPr lang="ko-KR" altLang="en-US" dirty="0" err="1" smtClean="0"/>
              <a:t>허아라</a:t>
            </a:r>
            <a:endParaRPr lang="ko-KR" altLang="en-US" dirty="0"/>
          </a:p>
        </p:txBody>
      </p:sp>
    </p:spTree>
    <p:extLst>
      <p:ext uri="{BB962C8B-B14F-4D97-AF65-F5344CB8AC3E}">
        <p14:creationId xmlns:p14="http://schemas.microsoft.com/office/powerpoint/2010/main" val="888539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9562" y="327804"/>
            <a:ext cx="11516264" cy="400110"/>
          </a:xfrm>
          <a:prstGeom prst="rect">
            <a:avLst/>
          </a:prstGeom>
          <a:noFill/>
        </p:spPr>
        <p:txBody>
          <a:bodyPr wrap="square" rtlCol="0">
            <a:spAutoFit/>
          </a:bodyPr>
          <a:lstStyle/>
          <a:p>
            <a:r>
              <a:rPr lang="en-US" altLang="ko-KR" sz="2000" b="1" dirty="0" smtClean="0"/>
              <a:t>What is a paper wallets ?</a:t>
            </a:r>
            <a:endParaRPr lang="ko-KR" altLang="en-US" sz="2000" b="1" dirty="0"/>
          </a:p>
        </p:txBody>
      </p:sp>
      <p:sp>
        <p:nvSpPr>
          <p:cNvPr id="5" name="TextBox 4"/>
          <p:cNvSpPr txBox="1"/>
          <p:nvPr/>
        </p:nvSpPr>
        <p:spPr>
          <a:xfrm>
            <a:off x="405442" y="1121434"/>
            <a:ext cx="11447252" cy="3293209"/>
          </a:xfrm>
          <a:prstGeom prst="rect">
            <a:avLst/>
          </a:prstGeom>
          <a:noFill/>
        </p:spPr>
        <p:txBody>
          <a:bodyPr wrap="square" rtlCol="0">
            <a:spAutoFit/>
          </a:bodyPr>
          <a:lstStyle/>
          <a:p>
            <a:pPr marL="285750" indent="-285750">
              <a:buFontTx/>
              <a:buChar char="-"/>
            </a:pPr>
            <a:r>
              <a:rPr lang="en-US" altLang="ko-KR" sz="1600" dirty="0" smtClean="0"/>
              <a:t>Paper wallets are an offline cold storage method of saving cryptocurrency.</a:t>
            </a:r>
          </a:p>
          <a:p>
            <a:pPr marL="285750" indent="-285750">
              <a:buFontTx/>
              <a:buChar char="-"/>
            </a:pPr>
            <a:endParaRPr lang="en-US" altLang="ko-KR" sz="1600" dirty="0"/>
          </a:p>
          <a:p>
            <a:pPr marL="285750" indent="-285750">
              <a:buFontTx/>
              <a:buChar char="-"/>
            </a:pPr>
            <a:r>
              <a:rPr lang="en-US" altLang="ko-KR" sz="1600" dirty="0" smtClean="0"/>
              <a:t>It includes printing out public and private keys on a piece of paper.</a:t>
            </a:r>
          </a:p>
          <a:p>
            <a:pPr marL="285750" indent="-285750">
              <a:buFontTx/>
              <a:buChar char="-"/>
            </a:pPr>
            <a:endParaRPr lang="en-US" altLang="ko-KR" sz="1600" dirty="0"/>
          </a:p>
          <a:p>
            <a:pPr marL="285750" indent="-285750">
              <a:buFontTx/>
              <a:buChar char="-"/>
            </a:pPr>
            <a:r>
              <a:rPr lang="en-US" altLang="ko-KR" sz="1600" dirty="0" smtClean="0"/>
              <a:t>The keys are printed in the form of QR codes which you can scan for all transaction.</a:t>
            </a:r>
          </a:p>
          <a:p>
            <a:pPr marL="285750" indent="-285750">
              <a:buFontTx/>
              <a:buChar char="-"/>
            </a:pPr>
            <a:endParaRPr lang="en-US" altLang="ko-KR" sz="1600" dirty="0"/>
          </a:p>
          <a:p>
            <a:pPr marL="285750" indent="-285750">
              <a:buFontTx/>
              <a:buChar char="-"/>
            </a:pPr>
            <a:r>
              <a:rPr lang="en-US" altLang="ko-KR" sz="1600" dirty="0" smtClean="0"/>
              <a:t>The reason why it is so safe is that it gives complete control to the user. </a:t>
            </a:r>
          </a:p>
          <a:p>
            <a:pPr marL="285750" indent="-285750">
              <a:buFontTx/>
              <a:buChar char="-"/>
            </a:pPr>
            <a:endParaRPr lang="en-US" altLang="ko-KR" sz="1600" dirty="0"/>
          </a:p>
          <a:p>
            <a:pPr marL="285750" indent="-285750">
              <a:buFontTx/>
              <a:buChar char="-"/>
            </a:pPr>
            <a:r>
              <a:rPr lang="en-US" altLang="ko-KR" sz="1600" dirty="0" smtClean="0"/>
              <a:t>It doesn’t need to worry about the well-being of piece of hardware and hackers or any piece of malware.</a:t>
            </a:r>
          </a:p>
          <a:p>
            <a:pPr marL="285750" indent="-285750">
              <a:buFontTx/>
              <a:buChar char="-"/>
            </a:pPr>
            <a:endParaRPr lang="en-US" altLang="ko-KR" sz="1600" dirty="0"/>
          </a:p>
          <a:p>
            <a:pPr marL="285750" indent="-285750">
              <a:lnSpc>
                <a:spcPct val="150000"/>
              </a:lnSpc>
              <a:buFontTx/>
              <a:buChar char="-"/>
            </a:pPr>
            <a:r>
              <a:rPr lang="en-US" altLang="ko-KR" sz="1600" dirty="0" smtClean="0"/>
              <a:t>It provides many shapes, sizes, and designs, but a very basic level are just a key and an address printed on paper as follow.</a:t>
            </a:r>
            <a:endParaRPr lang="en-US" altLang="ko-KR" sz="1600" dirty="0"/>
          </a:p>
        </p:txBody>
      </p:sp>
      <p:pic>
        <p:nvPicPr>
          <p:cNvPr id="6" name="그림 5"/>
          <p:cNvPicPr>
            <a:picLocks noChangeAspect="1"/>
          </p:cNvPicPr>
          <p:nvPr/>
        </p:nvPicPr>
        <p:blipFill>
          <a:blip r:embed="rId3"/>
          <a:stretch>
            <a:fillRect/>
          </a:stretch>
        </p:blipFill>
        <p:spPr>
          <a:xfrm>
            <a:off x="1405592" y="4975599"/>
            <a:ext cx="9380815" cy="1379764"/>
          </a:xfrm>
          <a:prstGeom prst="rect">
            <a:avLst/>
          </a:prstGeom>
        </p:spPr>
      </p:pic>
    </p:spTree>
    <p:extLst>
      <p:ext uri="{BB962C8B-B14F-4D97-AF65-F5344CB8AC3E}">
        <p14:creationId xmlns:p14="http://schemas.microsoft.com/office/powerpoint/2010/main" val="625876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9973" y="465430"/>
            <a:ext cx="11447252" cy="3785652"/>
          </a:xfrm>
          <a:prstGeom prst="rect">
            <a:avLst/>
          </a:prstGeom>
          <a:noFill/>
        </p:spPr>
        <p:txBody>
          <a:bodyPr wrap="square" rtlCol="0">
            <a:spAutoFit/>
          </a:bodyPr>
          <a:lstStyle/>
          <a:p>
            <a:pPr marL="285750" indent="-285750">
              <a:buFontTx/>
              <a:buChar char="-"/>
            </a:pPr>
            <a:r>
              <a:rPr lang="en-US" altLang="ko-KR" sz="1600" dirty="0" smtClean="0"/>
              <a:t>Paper wallets can be generated easily using a tool such as Java Script generator.</a:t>
            </a:r>
            <a:br>
              <a:rPr lang="en-US" altLang="ko-KR" sz="1600" dirty="0" smtClean="0"/>
            </a:br>
            <a:r>
              <a:rPr lang="en-US" altLang="ko-KR" sz="1600" dirty="0" smtClean="0">
                <a:hlinkClick r:id="rId3" action="ppaction://hlinkpres?slideindex=1&amp;slidetitle="/>
              </a:rPr>
              <a:t>https://bitcoinpaperwallet.com/bitcoinpaperwallet/generate-wallet.html</a:t>
            </a:r>
            <a:endParaRPr lang="en-US" altLang="ko-KR" sz="1600" dirty="0" smtClean="0"/>
          </a:p>
          <a:p>
            <a:pPr marL="285750" indent="-285750">
              <a:buFontTx/>
              <a:buChar char="-"/>
            </a:pPr>
            <a:endParaRPr lang="en-US" altLang="ko-KR" sz="1600" dirty="0"/>
          </a:p>
          <a:p>
            <a:pPr marL="285750" indent="-285750">
              <a:buFontTx/>
              <a:buChar char="-"/>
            </a:pPr>
            <a:r>
              <a:rPr lang="en-US" altLang="ko-KR" sz="1600" dirty="0" smtClean="0"/>
              <a:t>This page contains all the code necessary to generate keys and paper wallets.</a:t>
            </a:r>
          </a:p>
          <a:p>
            <a:pPr marL="285750" indent="-285750">
              <a:buFontTx/>
              <a:buChar char="-"/>
            </a:pPr>
            <a:endParaRPr lang="en-US" altLang="ko-KR" sz="1600" dirty="0"/>
          </a:p>
          <a:p>
            <a:pPr marL="285750" indent="-285750">
              <a:buFontTx/>
              <a:buChar char="-"/>
            </a:pPr>
            <a:r>
              <a:rPr lang="en-US" altLang="ko-KR" sz="1600" dirty="0" smtClean="0"/>
              <a:t>To use it, save the HTML page on your local drive on an external USB flash drive.</a:t>
            </a:r>
          </a:p>
          <a:p>
            <a:pPr marL="285750" indent="-285750">
              <a:buFontTx/>
              <a:buChar char="-"/>
            </a:pPr>
            <a:endParaRPr lang="en-US" altLang="ko-KR" sz="1600" dirty="0"/>
          </a:p>
          <a:p>
            <a:pPr marL="285750" indent="-285750">
              <a:buFontTx/>
              <a:buChar char="-"/>
            </a:pPr>
            <a:r>
              <a:rPr lang="en-US" altLang="ko-KR" sz="1600" dirty="0" smtClean="0"/>
              <a:t>Disconnect from the internet and open the file in a browser.</a:t>
            </a:r>
          </a:p>
          <a:p>
            <a:pPr marL="285750" indent="-285750">
              <a:buFontTx/>
              <a:buChar char="-"/>
            </a:pPr>
            <a:endParaRPr lang="en-US" altLang="ko-KR" sz="1600" dirty="0"/>
          </a:p>
          <a:p>
            <a:pPr marL="285750" indent="-285750">
              <a:buFontTx/>
              <a:buChar char="-"/>
            </a:pPr>
            <a:r>
              <a:rPr lang="en-US" altLang="ko-KR" sz="1600" dirty="0" smtClean="0"/>
              <a:t>Using a pristine operating system, such as a CD-ROM bootable Linux OS.</a:t>
            </a:r>
          </a:p>
          <a:p>
            <a:pPr marL="285750" indent="-285750">
              <a:buFontTx/>
              <a:buChar char="-"/>
            </a:pPr>
            <a:endParaRPr lang="en-US" altLang="ko-KR" sz="1600" dirty="0"/>
          </a:p>
          <a:p>
            <a:pPr marL="285750" indent="-285750">
              <a:buFontTx/>
              <a:buChar char="-"/>
            </a:pPr>
            <a:r>
              <a:rPr lang="en-US" altLang="ko-KR" sz="1600" dirty="0" smtClean="0"/>
              <a:t>Any keys generated with this tool while offline can be printed on a local printer over a USB cable,</a:t>
            </a:r>
            <a:br>
              <a:rPr lang="en-US" altLang="ko-KR" sz="1600" dirty="0" smtClean="0"/>
            </a:br>
            <a:r>
              <a:rPr lang="en-US" altLang="ko-KR" sz="1600" dirty="0" smtClean="0"/>
              <a:t>thereby creating paper wallets whose keys exist only on the paper and have never been stored on any online system.</a:t>
            </a:r>
          </a:p>
          <a:p>
            <a:pPr marL="285750" indent="-285750">
              <a:buFontTx/>
              <a:buChar char="-"/>
            </a:pPr>
            <a:endParaRPr lang="en-US" altLang="ko-KR" sz="1600" dirty="0"/>
          </a:p>
          <a:p>
            <a:pPr marL="285750" indent="-285750">
              <a:buFontTx/>
              <a:buChar char="-"/>
            </a:pPr>
            <a:r>
              <a:rPr lang="en-US" altLang="ko-KR" sz="1600" dirty="0" smtClean="0"/>
              <a:t>These paper wallets put in a fireproof safe and “send” bitcoin to bitcoin address</a:t>
            </a:r>
          </a:p>
        </p:txBody>
      </p:sp>
      <p:pic>
        <p:nvPicPr>
          <p:cNvPr id="5" name="그림 4"/>
          <p:cNvPicPr>
            <a:picLocks noChangeAspect="1"/>
          </p:cNvPicPr>
          <p:nvPr/>
        </p:nvPicPr>
        <p:blipFill>
          <a:blip r:embed="rId4"/>
          <a:stretch>
            <a:fillRect/>
          </a:stretch>
        </p:blipFill>
        <p:spPr>
          <a:xfrm>
            <a:off x="7734980" y="4435748"/>
            <a:ext cx="4457020" cy="2106955"/>
          </a:xfrm>
          <a:prstGeom prst="rect">
            <a:avLst/>
          </a:prstGeom>
        </p:spPr>
      </p:pic>
      <p:sp>
        <p:nvSpPr>
          <p:cNvPr id="6" name="TextBox 5"/>
          <p:cNvSpPr txBox="1"/>
          <p:nvPr/>
        </p:nvSpPr>
        <p:spPr>
          <a:xfrm>
            <a:off x="6348631" y="6419592"/>
            <a:ext cx="5843369" cy="307777"/>
          </a:xfrm>
          <a:prstGeom prst="rect">
            <a:avLst/>
          </a:prstGeom>
          <a:noFill/>
        </p:spPr>
        <p:txBody>
          <a:bodyPr wrap="square" rtlCol="0">
            <a:spAutoFit/>
          </a:bodyPr>
          <a:lstStyle/>
          <a:p>
            <a:r>
              <a:rPr lang="en-US" altLang="ko-KR" sz="1400" dirty="0" smtClean="0"/>
              <a:t>Figure 4-8. An example of a simple paper wallet from bitaddress.org</a:t>
            </a:r>
            <a:endParaRPr lang="ko-KR" altLang="en-US" sz="1400" dirty="0"/>
          </a:p>
        </p:txBody>
      </p:sp>
    </p:spTree>
    <p:extLst>
      <p:ext uri="{BB962C8B-B14F-4D97-AF65-F5344CB8AC3E}">
        <p14:creationId xmlns:p14="http://schemas.microsoft.com/office/powerpoint/2010/main" val="1764222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9562" y="327804"/>
            <a:ext cx="11516264" cy="400110"/>
          </a:xfrm>
          <a:prstGeom prst="rect">
            <a:avLst/>
          </a:prstGeom>
          <a:noFill/>
        </p:spPr>
        <p:txBody>
          <a:bodyPr wrap="square" rtlCol="0">
            <a:spAutoFit/>
          </a:bodyPr>
          <a:lstStyle/>
          <a:p>
            <a:r>
              <a:rPr lang="en-US" altLang="ko-KR" sz="2000" b="1" dirty="0" smtClean="0"/>
              <a:t>Paper wallet risks</a:t>
            </a:r>
            <a:endParaRPr lang="ko-KR" altLang="en-US" sz="2000" b="1" dirty="0"/>
          </a:p>
        </p:txBody>
      </p:sp>
      <p:sp>
        <p:nvSpPr>
          <p:cNvPr id="5" name="TextBox 4"/>
          <p:cNvSpPr txBox="1"/>
          <p:nvPr/>
        </p:nvSpPr>
        <p:spPr>
          <a:xfrm>
            <a:off x="539972" y="1351508"/>
            <a:ext cx="11112055" cy="4154984"/>
          </a:xfrm>
          <a:prstGeom prst="rect">
            <a:avLst/>
          </a:prstGeom>
          <a:noFill/>
        </p:spPr>
        <p:txBody>
          <a:bodyPr wrap="square" rtlCol="0">
            <a:spAutoFit/>
          </a:bodyPr>
          <a:lstStyle/>
          <a:p>
            <a:pPr>
              <a:lnSpc>
                <a:spcPct val="150000"/>
              </a:lnSpc>
            </a:pPr>
            <a:r>
              <a:rPr lang="en-US" altLang="ko-KR" sz="1600" dirty="0" smtClean="0">
                <a:latin typeface="맑은 고딕" panose="020B0503020000020004" pitchFamily="50" charset="-127"/>
                <a:ea typeface="맑은 고딕" panose="020B0503020000020004" pitchFamily="50" charset="-127"/>
              </a:rPr>
              <a:t>∙ </a:t>
            </a:r>
            <a:r>
              <a:rPr lang="en-US" altLang="ko-KR" sz="1600" b="1" dirty="0" smtClean="0">
                <a:latin typeface="맑은 고딕" panose="020B0503020000020004" pitchFamily="50" charset="-127"/>
                <a:ea typeface="맑은 고딕" panose="020B0503020000020004" pitchFamily="50" charset="-127"/>
              </a:rPr>
              <a:t>Fragility</a:t>
            </a:r>
            <a:r>
              <a:rPr lang="en-US" altLang="ko-KR" sz="1600" dirty="0" smtClean="0">
                <a:latin typeface="맑은 고딕" panose="020B0503020000020004" pitchFamily="50" charset="-127"/>
                <a:ea typeface="맑은 고딕" panose="020B0503020000020004" pitchFamily="50" charset="-127"/>
              </a:rPr>
              <a:t> : Paper can be easily damaged or it can get worn out over time. </a:t>
            </a:r>
            <a:endParaRPr lang="en-US" altLang="ko-KR" sz="1600" dirty="0">
              <a:latin typeface="맑은 고딕" panose="020B0503020000020004" pitchFamily="50" charset="-127"/>
              <a:ea typeface="맑은 고딕" panose="020B0503020000020004" pitchFamily="50" charset="-127"/>
            </a:endParaRPr>
          </a:p>
          <a:p>
            <a:pPr>
              <a:lnSpc>
                <a:spcPct val="150000"/>
              </a:lnSpc>
            </a:pPr>
            <a:r>
              <a:rPr lang="en-US" altLang="ko-KR" sz="1600" dirty="0" smtClean="0">
                <a:latin typeface="맑은 고딕" panose="020B0503020000020004" pitchFamily="50" charset="-127"/>
                <a:ea typeface="맑은 고딕" panose="020B0503020000020004" pitchFamily="50" charset="-127"/>
              </a:rPr>
              <a:t>               This is why it should always make multiple backups.</a:t>
            </a:r>
          </a:p>
          <a:p>
            <a:pPr>
              <a:lnSpc>
                <a:spcPct val="150000"/>
              </a:lnSpc>
            </a:pPr>
            <a:endParaRPr lang="en-US" altLang="ko-KR" sz="1600" dirty="0">
              <a:latin typeface="맑은 고딕" panose="020B0503020000020004" pitchFamily="50" charset="-127"/>
              <a:ea typeface="맑은 고딕" panose="020B0503020000020004" pitchFamily="50" charset="-127"/>
            </a:endParaRPr>
          </a:p>
          <a:p>
            <a:pPr>
              <a:lnSpc>
                <a:spcPct val="150000"/>
              </a:lnSpc>
            </a:pPr>
            <a:r>
              <a:rPr lang="en-US" altLang="ko-KR" sz="1600" dirty="0" smtClean="0">
                <a:latin typeface="맑은 고딕" panose="020B0503020000020004" pitchFamily="50" charset="-127"/>
                <a:ea typeface="맑은 고딕" panose="020B0503020000020004" pitchFamily="50" charset="-127"/>
              </a:rPr>
              <a:t>∙ </a:t>
            </a:r>
            <a:r>
              <a:rPr lang="en-US" altLang="ko-KR" sz="1600" b="1" dirty="0" smtClean="0">
                <a:latin typeface="맑은 고딕" panose="020B0503020000020004" pitchFamily="50" charset="-127"/>
                <a:ea typeface="맑은 고딕" panose="020B0503020000020004" pitchFamily="50" charset="-127"/>
              </a:rPr>
              <a:t>Stealing</a:t>
            </a:r>
            <a:r>
              <a:rPr lang="en-US" altLang="ko-KR" sz="1600" dirty="0" smtClean="0">
                <a:latin typeface="맑은 고딕" panose="020B0503020000020004" pitchFamily="50" charset="-127"/>
                <a:ea typeface="맑은 고딕" panose="020B0503020000020004" pitchFamily="50" charset="-127"/>
              </a:rPr>
              <a:t> : Anyone who can read it or take a photograph of it can steal your money.</a:t>
            </a:r>
          </a:p>
          <a:p>
            <a:pPr>
              <a:lnSpc>
                <a:spcPct val="150000"/>
              </a:lnSpc>
            </a:pPr>
            <a:endParaRPr lang="en-US" altLang="ko-KR" sz="1600" dirty="0">
              <a:latin typeface="맑은 고딕" panose="020B0503020000020004" pitchFamily="50" charset="-127"/>
              <a:ea typeface="맑은 고딕" panose="020B0503020000020004" pitchFamily="50" charset="-127"/>
            </a:endParaRPr>
          </a:p>
          <a:p>
            <a:pPr>
              <a:lnSpc>
                <a:spcPct val="150000"/>
              </a:lnSpc>
            </a:pPr>
            <a:r>
              <a:rPr lang="en-US" altLang="ko-KR" sz="1600" dirty="0" smtClean="0">
                <a:latin typeface="맑은 고딕" panose="020B0503020000020004" pitchFamily="50" charset="-127"/>
                <a:ea typeface="맑은 고딕" panose="020B0503020000020004" pitchFamily="50" charset="-127"/>
              </a:rPr>
              <a:t>∙ </a:t>
            </a:r>
            <a:r>
              <a:rPr lang="en-US" altLang="ko-KR" sz="1600" b="1" dirty="0" smtClean="0">
                <a:latin typeface="맑은 고딕" panose="020B0503020000020004" pitchFamily="50" charset="-127"/>
                <a:ea typeface="맑은 고딕" panose="020B0503020000020004" pitchFamily="50" charset="-127"/>
              </a:rPr>
              <a:t>Not immune to disasters </a:t>
            </a:r>
            <a:r>
              <a:rPr lang="en-US" altLang="ko-KR" sz="1600" dirty="0" smtClean="0">
                <a:latin typeface="맑은 고딕" panose="020B0503020000020004" pitchFamily="50" charset="-127"/>
                <a:ea typeface="맑은 고딕" panose="020B0503020000020004" pitchFamily="50" charset="-127"/>
              </a:rPr>
              <a:t>: It can easily be destroyed if not taken any backups.</a:t>
            </a:r>
          </a:p>
          <a:p>
            <a:pPr>
              <a:lnSpc>
                <a:spcPct val="150000"/>
              </a:lnSpc>
            </a:pPr>
            <a:endParaRPr lang="en-US" altLang="ko-KR" sz="1600" dirty="0">
              <a:latin typeface="맑은 고딕" panose="020B0503020000020004" pitchFamily="50" charset="-127"/>
              <a:ea typeface="맑은 고딕" panose="020B0503020000020004" pitchFamily="50" charset="-127"/>
            </a:endParaRPr>
          </a:p>
          <a:p>
            <a:pPr>
              <a:lnSpc>
                <a:spcPct val="150000"/>
              </a:lnSpc>
            </a:pPr>
            <a:r>
              <a:rPr lang="en-US" altLang="ko-KR" sz="1600" dirty="0" smtClean="0">
                <a:latin typeface="맑은 고딕" panose="020B0503020000020004" pitchFamily="50" charset="-127"/>
                <a:ea typeface="맑은 고딕" panose="020B0503020000020004" pitchFamily="50" charset="-127"/>
              </a:rPr>
              <a:t>∙ </a:t>
            </a:r>
            <a:r>
              <a:rPr lang="en-US" altLang="ko-KR" sz="1600" b="1" dirty="0" smtClean="0">
                <a:latin typeface="맑은 고딕" panose="020B0503020000020004" pitchFamily="50" charset="-127"/>
                <a:ea typeface="맑은 고딕" panose="020B0503020000020004" pitchFamily="50" charset="-127"/>
              </a:rPr>
              <a:t>Type of printer used </a:t>
            </a:r>
            <a:r>
              <a:rPr lang="en-US" altLang="ko-KR" sz="1600" dirty="0" smtClean="0">
                <a:latin typeface="맑은 고딕" panose="020B0503020000020004" pitchFamily="50" charset="-127"/>
                <a:ea typeface="맑은 고딕" panose="020B0503020000020004" pitchFamily="50" charset="-127"/>
              </a:rPr>
              <a:t>: Ink printers may cause if the paper gets wet.</a:t>
            </a:r>
          </a:p>
          <a:p>
            <a:pPr>
              <a:lnSpc>
                <a:spcPct val="150000"/>
              </a:lnSpc>
            </a:pPr>
            <a:endParaRPr lang="en-US" altLang="ko-KR" sz="1600" dirty="0">
              <a:latin typeface="맑은 고딕" panose="020B0503020000020004" pitchFamily="50" charset="-127"/>
              <a:ea typeface="맑은 고딕" panose="020B0503020000020004" pitchFamily="50" charset="-127"/>
            </a:endParaRPr>
          </a:p>
          <a:p>
            <a:pPr>
              <a:lnSpc>
                <a:spcPct val="150000"/>
              </a:lnSpc>
            </a:pPr>
            <a:r>
              <a:rPr lang="en-US" altLang="ko-KR" sz="1600" dirty="0" smtClean="0">
                <a:latin typeface="맑은 고딕" panose="020B0503020000020004" pitchFamily="50" charset="-127"/>
                <a:ea typeface="맑은 고딕" panose="020B0503020000020004" pitchFamily="50" charset="-127"/>
              </a:rPr>
              <a:t>∙ </a:t>
            </a:r>
            <a:r>
              <a:rPr lang="en-US" altLang="ko-KR" sz="1600" b="1" dirty="0" smtClean="0">
                <a:latin typeface="맑은 고딕" panose="020B0503020000020004" pitchFamily="50" charset="-127"/>
                <a:ea typeface="맑은 고딕" panose="020B0503020000020004" pitchFamily="50" charset="-127"/>
              </a:rPr>
              <a:t>Human Errors </a:t>
            </a:r>
            <a:r>
              <a:rPr lang="en-US" altLang="ko-KR" sz="1600" dirty="0" smtClean="0">
                <a:latin typeface="맑은 고딕" panose="020B0503020000020004" pitchFamily="50" charset="-127"/>
                <a:ea typeface="맑은 고딕" panose="020B0503020000020004" pitchFamily="50" charset="-127"/>
              </a:rPr>
              <a:t>: Human are prone to mistakes and can simply forget the location or accidentally tear it.</a:t>
            </a:r>
            <a:endParaRPr lang="en-US" altLang="ko-KR" sz="1600" dirty="0"/>
          </a:p>
          <a:p>
            <a:pPr marL="285750" indent="-285750">
              <a:lnSpc>
                <a:spcPct val="150000"/>
              </a:lnSpc>
              <a:buFontTx/>
              <a:buChar char="-"/>
            </a:pPr>
            <a:endParaRPr lang="en-US" altLang="ko-KR" sz="1600" dirty="0" smtClean="0"/>
          </a:p>
        </p:txBody>
      </p:sp>
    </p:spTree>
    <p:extLst>
      <p:ext uri="{BB962C8B-B14F-4D97-AF65-F5344CB8AC3E}">
        <p14:creationId xmlns:p14="http://schemas.microsoft.com/office/powerpoint/2010/main" val="779966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9562" y="327804"/>
            <a:ext cx="11516264" cy="400110"/>
          </a:xfrm>
          <a:prstGeom prst="rect">
            <a:avLst/>
          </a:prstGeom>
          <a:noFill/>
        </p:spPr>
        <p:txBody>
          <a:bodyPr wrap="square" rtlCol="0">
            <a:spAutoFit/>
          </a:bodyPr>
          <a:lstStyle/>
          <a:p>
            <a:r>
              <a:rPr lang="en-US" altLang="ko-KR" sz="2000" b="1" dirty="0" smtClean="0"/>
              <a:t>Things to be careful for using</a:t>
            </a:r>
            <a:endParaRPr lang="ko-KR" altLang="en-US" sz="2000" b="1" dirty="0"/>
          </a:p>
        </p:txBody>
      </p:sp>
      <p:sp>
        <p:nvSpPr>
          <p:cNvPr id="6" name="TextBox 5"/>
          <p:cNvSpPr txBox="1"/>
          <p:nvPr/>
        </p:nvSpPr>
        <p:spPr>
          <a:xfrm>
            <a:off x="539972" y="1351508"/>
            <a:ext cx="11112055" cy="3046988"/>
          </a:xfrm>
          <a:prstGeom prst="rect">
            <a:avLst/>
          </a:prstGeom>
          <a:noFill/>
        </p:spPr>
        <p:txBody>
          <a:bodyPr wrap="square" rtlCol="0">
            <a:spAutoFit/>
          </a:bodyPr>
          <a:lstStyle/>
          <a:p>
            <a:pPr marL="285750" indent="-285750">
              <a:buFontTx/>
              <a:buChar char="-"/>
            </a:pPr>
            <a:r>
              <a:rPr lang="en-US" altLang="ko-KR" sz="1600" dirty="0" smtClean="0">
                <a:latin typeface="맑은 고딕" panose="020B0503020000020004" pitchFamily="50" charset="-127"/>
                <a:ea typeface="맑은 고딕" panose="020B0503020000020004" pitchFamily="50" charset="-127"/>
              </a:rPr>
              <a:t>It should withdraw all funds </a:t>
            </a:r>
            <a:r>
              <a:rPr lang="en-US" altLang="ko-KR" sz="1600" b="1" dirty="0" smtClean="0">
                <a:latin typeface="맑은 고딕" panose="020B0503020000020004" pitchFamily="50" charset="-127"/>
                <a:ea typeface="맑은 고딕" panose="020B0503020000020004" pitchFamily="50" charset="-127"/>
              </a:rPr>
              <a:t>only once</a:t>
            </a:r>
            <a:r>
              <a:rPr lang="en-US" altLang="ko-KR" sz="1600" dirty="0" smtClean="0">
                <a:latin typeface="맑은 고딕" panose="020B0503020000020004" pitchFamily="50" charset="-127"/>
                <a:ea typeface="맑은 고딕" panose="020B0503020000020004" pitchFamily="50" charset="-127"/>
              </a:rPr>
              <a:t>.</a:t>
            </a:r>
          </a:p>
          <a:p>
            <a:pPr marL="285750" indent="-285750">
              <a:buFontTx/>
              <a:buChar char="-"/>
            </a:pPr>
            <a:endParaRPr lang="en-US" altLang="ko-KR" sz="1600" dirty="0">
              <a:latin typeface="맑은 고딕" panose="020B0503020000020004" pitchFamily="50" charset="-127"/>
              <a:ea typeface="맑은 고딕" panose="020B0503020000020004" pitchFamily="50" charset="-127"/>
            </a:endParaRPr>
          </a:p>
          <a:p>
            <a:pPr marL="285750" indent="-285750">
              <a:buFontTx/>
              <a:buChar char="-"/>
            </a:pPr>
            <a:r>
              <a:rPr lang="en-US" altLang="ko-KR" sz="1600" dirty="0" smtClean="0">
                <a:latin typeface="맑은 고딕" panose="020B0503020000020004" pitchFamily="50" charset="-127"/>
                <a:ea typeface="맑은 고딕" panose="020B0503020000020004" pitchFamily="50" charset="-127"/>
              </a:rPr>
              <a:t>This is because in the process of unlocking and spending funds some wallets might generate a change address </a:t>
            </a:r>
            <a:br>
              <a:rPr lang="en-US" altLang="ko-KR" sz="1600" dirty="0" smtClean="0">
                <a:latin typeface="맑은 고딕" panose="020B0503020000020004" pitchFamily="50" charset="-127"/>
                <a:ea typeface="맑은 고딕" panose="020B0503020000020004" pitchFamily="50" charset="-127"/>
              </a:rPr>
            </a:br>
            <a:r>
              <a:rPr lang="en-US" altLang="ko-KR" sz="1600" dirty="0" smtClean="0">
                <a:latin typeface="맑은 고딕" panose="020B0503020000020004" pitchFamily="50" charset="-127"/>
                <a:ea typeface="맑은 고딕" panose="020B0503020000020004" pitchFamily="50" charset="-127"/>
              </a:rPr>
              <a:t>if it spend less than whole amount.</a:t>
            </a:r>
          </a:p>
          <a:p>
            <a:pPr marL="285750" indent="-285750">
              <a:buFontTx/>
              <a:buChar char="-"/>
            </a:pPr>
            <a:endParaRPr lang="en-US" altLang="ko-KR" sz="1600" dirty="0">
              <a:latin typeface="맑은 고딕" panose="020B0503020000020004" pitchFamily="50" charset="-127"/>
              <a:ea typeface="맑은 고딕" panose="020B0503020000020004" pitchFamily="50" charset="-127"/>
            </a:endParaRPr>
          </a:p>
          <a:p>
            <a:pPr marL="285750" indent="-285750">
              <a:buFontTx/>
              <a:buChar char="-"/>
            </a:pPr>
            <a:r>
              <a:rPr lang="en-US" altLang="ko-KR" sz="1600" dirty="0" smtClean="0">
                <a:latin typeface="맑은 고딕" panose="020B0503020000020004" pitchFamily="50" charset="-127"/>
                <a:ea typeface="맑은 고딕" panose="020B0503020000020004" pitchFamily="50" charset="-127"/>
              </a:rPr>
              <a:t>If the computer is compromised, it risk exposing the private key.</a:t>
            </a:r>
          </a:p>
          <a:p>
            <a:pPr marL="285750" indent="-285750">
              <a:buFontTx/>
              <a:buChar char="-"/>
            </a:pPr>
            <a:endParaRPr lang="en-US" altLang="ko-KR" sz="1600" dirty="0">
              <a:latin typeface="맑은 고딕" panose="020B0503020000020004" pitchFamily="50" charset="-127"/>
              <a:ea typeface="맑은 고딕" panose="020B0503020000020004" pitchFamily="50" charset="-127"/>
            </a:endParaRPr>
          </a:p>
          <a:p>
            <a:pPr marL="285750" indent="-285750">
              <a:buFontTx/>
              <a:buChar char="-"/>
            </a:pPr>
            <a:r>
              <a:rPr lang="en-US" altLang="ko-KR" sz="1600" dirty="0" smtClean="0">
                <a:latin typeface="맑은 고딕" panose="020B0503020000020004" pitchFamily="50" charset="-127"/>
                <a:ea typeface="맑은 고딕" panose="020B0503020000020004" pitchFamily="50" charset="-127"/>
              </a:rPr>
              <a:t>It reduce the risk of key compromise if spend the entire balance only once.</a:t>
            </a:r>
          </a:p>
          <a:p>
            <a:pPr marL="285750" indent="-285750">
              <a:buFontTx/>
              <a:buChar char="-"/>
            </a:pPr>
            <a:endParaRPr lang="en-US" altLang="ko-KR" sz="1600" dirty="0">
              <a:latin typeface="맑은 고딕" panose="020B0503020000020004" pitchFamily="50" charset="-127"/>
              <a:ea typeface="맑은 고딕" panose="020B0503020000020004" pitchFamily="50" charset="-127"/>
            </a:endParaRPr>
          </a:p>
          <a:p>
            <a:pPr marL="285750" indent="-285750">
              <a:buFontTx/>
              <a:buChar char="-"/>
            </a:pPr>
            <a:r>
              <a:rPr lang="en-US" altLang="ko-KR" sz="1600" dirty="0" smtClean="0">
                <a:latin typeface="맑은 고딕" panose="020B0503020000020004" pitchFamily="50" charset="-127"/>
                <a:ea typeface="맑은 고딕" panose="020B0503020000020004" pitchFamily="50" charset="-127"/>
              </a:rPr>
              <a:t>If need a small amount, send a new paper wallet in the same transaction</a:t>
            </a:r>
          </a:p>
          <a:p>
            <a:pPr marL="285750" indent="-285750">
              <a:buFontTx/>
              <a:buChar char="-"/>
            </a:pPr>
            <a:endParaRPr lang="en-US" altLang="ko-KR" sz="1600" dirty="0"/>
          </a:p>
          <a:p>
            <a:pPr marL="285750" indent="-285750">
              <a:buFontTx/>
              <a:buChar char="-"/>
            </a:pPr>
            <a:endParaRPr lang="en-US" altLang="ko-KR" sz="1600" dirty="0" smtClean="0"/>
          </a:p>
        </p:txBody>
      </p:sp>
    </p:spTree>
    <p:extLst>
      <p:ext uri="{BB962C8B-B14F-4D97-AF65-F5344CB8AC3E}">
        <p14:creationId xmlns:p14="http://schemas.microsoft.com/office/powerpoint/2010/main" val="1489694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9562" y="327804"/>
            <a:ext cx="11516264" cy="400110"/>
          </a:xfrm>
          <a:prstGeom prst="rect">
            <a:avLst/>
          </a:prstGeom>
          <a:noFill/>
        </p:spPr>
        <p:txBody>
          <a:bodyPr wrap="square" rtlCol="0">
            <a:spAutoFit/>
          </a:bodyPr>
          <a:lstStyle/>
          <a:p>
            <a:r>
              <a:rPr lang="en-US" altLang="ko-KR" sz="2000" b="1" dirty="0" smtClean="0"/>
              <a:t>Type of paper wallet</a:t>
            </a:r>
            <a:endParaRPr lang="ko-KR" altLang="en-US" sz="2000" b="1" dirty="0"/>
          </a:p>
        </p:txBody>
      </p:sp>
      <p:sp>
        <p:nvSpPr>
          <p:cNvPr id="5" name="TextBox 4"/>
          <p:cNvSpPr txBox="1"/>
          <p:nvPr/>
        </p:nvSpPr>
        <p:spPr>
          <a:xfrm>
            <a:off x="539972" y="1351508"/>
            <a:ext cx="11112055" cy="1077218"/>
          </a:xfrm>
          <a:prstGeom prst="rect">
            <a:avLst/>
          </a:prstGeom>
          <a:noFill/>
        </p:spPr>
        <p:txBody>
          <a:bodyPr wrap="square" rtlCol="0">
            <a:spAutoFit/>
          </a:bodyPr>
          <a:lstStyle/>
          <a:p>
            <a:pPr marL="285750" indent="-285750">
              <a:buFontTx/>
              <a:buChar char="-"/>
            </a:pPr>
            <a:r>
              <a:rPr lang="en-US" altLang="ko-KR" sz="1600" dirty="0" smtClean="0"/>
              <a:t>Paper wallets offer many different features.</a:t>
            </a:r>
            <a:endParaRPr lang="en-US" altLang="ko-KR" sz="1600" dirty="0"/>
          </a:p>
          <a:p>
            <a:pPr marL="285750" indent="-285750">
              <a:buFontTx/>
              <a:buChar char="-"/>
            </a:pPr>
            <a:endParaRPr lang="en-US" altLang="ko-KR" sz="1600" dirty="0" smtClean="0"/>
          </a:p>
          <a:p>
            <a:pPr marL="285750" indent="-285750">
              <a:buFontTx/>
              <a:buChar char="-"/>
            </a:pPr>
            <a:r>
              <a:rPr lang="en-US" altLang="ko-KR" sz="1600" dirty="0" smtClean="0"/>
              <a:t>Others are designed for storage in a bank vault or safe with the private key hidden in some way, either with opaque scratch-off stickers, or folded and sealed with tamper-proof adhesive foil. </a:t>
            </a:r>
          </a:p>
        </p:txBody>
      </p:sp>
      <p:pic>
        <p:nvPicPr>
          <p:cNvPr id="6" name="그림 5"/>
          <p:cNvPicPr>
            <a:picLocks noChangeAspect="1"/>
          </p:cNvPicPr>
          <p:nvPr/>
        </p:nvPicPr>
        <p:blipFill>
          <a:blip r:embed="rId3"/>
          <a:stretch>
            <a:fillRect/>
          </a:stretch>
        </p:blipFill>
        <p:spPr>
          <a:xfrm>
            <a:off x="838201" y="2586597"/>
            <a:ext cx="4735286" cy="1880749"/>
          </a:xfrm>
          <a:prstGeom prst="rect">
            <a:avLst/>
          </a:prstGeom>
        </p:spPr>
      </p:pic>
      <p:pic>
        <p:nvPicPr>
          <p:cNvPr id="7" name="그림 6"/>
          <p:cNvPicPr>
            <a:picLocks noChangeAspect="1"/>
          </p:cNvPicPr>
          <p:nvPr/>
        </p:nvPicPr>
        <p:blipFill>
          <a:blip r:embed="rId4"/>
          <a:stretch>
            <a:fillRect/>
          </a:stretch>
        </p:blipFill>
        <p:spPr>
          <a:xfrm>
            <a:off x="6989989" y="3192236"/>
            <a:ext cx="4743450" cy="1714500"/>
          </a:xfrm>
          <a:prstGeom prst="rect">
            <a:avLst/>
          </a:prstGeom>
        </p:spPr>
      </p:pic>
      <p:pic>
        <p:nvPicPr>
          <p:cNvPr id="8" name="그림 7"/>
          <p:cNvPicPr>
            <a:picLocks noChangeAspect="1"/>
          </p:cNvPicPr>
          <p:nvPr/>
        </p:nvPicPr>
        <p:blipFill>
          <a:blip r:embed="rId5"/>
          <a:stretch>
            <a:fillRect/>
          </a:stretch>
        </p:blipFill>
        <p:spPr>
          <a:xfrm>
            <a:off x="1691367" y="4625217"/>
            <a:ext cx="4781550" cy="2124075"/>
          </a:xfrm>
          <a:prstGeom prst="rect">
            <a:avLst/>
          </a:prstGeom>
        </p:spPr>
      </p:pic>
    </p:spTree>
    <p:extLst>
      <p:ext uri="{BB962C8B-B14F-4D97-AF65-F5344CB8AC3E}">
        <p14:creationId xmlns:p14="http://schemas.microsoft.com/office/powerpoint/2010/main" val="3568477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838200" y="1253331"/>
            <a:ext cx="10515600" cy="4351338"/>
          </a:xfrm>
        </p:spPr>
        <p:txBody>
          <a:bodyPr anchor="ctr">
            <a:normAutofit/>
          </a:bodyPr>
          <a:lstStyle/>
          <a:p>
            <a:pPr marL="0" indent="0" algn="ctr">
              <a:buNone/>
            </a:pPr>
            <a:r>
              <a:rPr lang="en-US" altLang="ko-KR" sz="4400" dirty="0" smtClean="0"/>
              <a:t>THANK YOU</a:t>
            </a:r>
            <a:endParaRPr lang="ko-KR" altLang="en-US" sz="4400" dirty="0"/>
          </a:p>
        </p:txBody>
      </p:sp>
    </p:spTree>
    <p:extLst>
      <p:ext uri="{BB962C8B-B14F-4D97-AF65-F5344CB8AC3E}">
        <p14:creationId xmlns:p14="http://schemas.microsoft.com/office/powerpoint/2010/main" val="347398772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589</Words>
  <Application>Microsoft Office PowerPoint</Application>
  <PresentationFormat>와이드스크린</PresentationFormat>
  <Paragraphs>77</Paragraphs>
  <Slides>7</Slides>
  <Notes>4</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7</vt:i4>
      </vt:variant>
    </vt:vector>
  </HeadingPairs>
  <TitlesOfParts>
    <vt:vector size="10" baseType="lpstr">
      <vt:lpstr>맑은 고딕</vt:lpstr>
      <vt:lpstr>Arial</vt:lpstr>
      <vt:lpstr>Office 테마</vt:lpstr>
      <vt:lpstr>Paper Wallets</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Wallets</dc:title>
  <dc:creator>HurAra</dc:creator>
  <cp:lastModifiedBy>HurAra</cp:lastModifiedBy>
  <cp:revision>17</cp:revision>
  <dcterms:created xsi:type="dcterms:W3CDTF">2018-04-21T11:31:46Z</dcterms:created>
  <dcterms:modified xsi:type="dcterms:W3CDTF">2018-04-24T13:06:19Z</dcterms:modified>
</cp:coreProperties>
</file>