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5" r:id="rId3"/>
    <p:sldId id="276" r:id="rId4"/>
    <p:sldId id="257" r:id="rId5"/>
    <p:sldId id="258" r:id="rId6"/>
    <p:sldId id="277" r:id="rId7"/>
    <p:sldId id="267" r:id="rId8"/>
    <p:sldId id="268" r:id="rId9"/>
    <p:sldId id="269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3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5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9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5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1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8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1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A4D4D-88E1-9E41-B1AC-CBC5929FDCA1}" type="datetimeFigureOut">
              <a:rPr lang="en-US" smtClean="0"/>
              <a:t>4/14/15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C3CB6-676F-5E46-9462-DE4EBC65E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4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Hash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85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EF568DF0-2435-9F46-A212-878E0DEC414E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96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en-US" dirty="0"/>
              <a:t>Online Bids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Suppose Alice, Bob and Charlie are bidders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Alice plans to bid </a:t>
            </a:r>
            <a:r>
              <a:rPr lang="en-US" sz="2800" dirty="0">
                <a:latin typeface="Times-Roman" charset="0"/>
              </a:rPr>
              <a:t>A</a:t>
            </a:r>
            <a:r>
              <a:rPr lang="en-US" sz="2800" dirty="0"/>
              <a:t>, Bob </a:t>
            </a:r>
            <a:r>
              <a:rPr lang="en-US" sz="2800" dirty="0">
                <a:latin typeface="Times-Roman" charset="0"/>
              </a:rPr>
              <a:t>B</a:t>
            </a:r>
            <a:r>
              <a:rPr lang="en-US" sz="2800" dirty="0"/>
              <a:t> and Charlie </a:t>
            </a:r>
            <a:r>
              <a:rPr lang="en-US" sz="2800" dirty="0">
                <a:latin typeface="Times-Roman" charset="0"/>
              </a:rPr>
              <a:t>C</a:t>
            </a:r>
            <a:endParaRPr lang="en-US" sz="28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They don’t trust that bids will stay secret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A possible solution?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Alice, Bob, Charlie submit </a:t>
            </a:r>
            <a:r>
              <a:rPr lang="en-US" sz="2400" b="1" dirty="0">
                <a:solidFill>
                  <a:schemeClr val="hlink"/>
                </a:solidFill>
              </a:rPr>
              <a:t>hashes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h(A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, </a:t>
            </a:r>
            <a:r>
              <a:rPr lang="en-US" sz="2400" dirty="0" err="1">
                <a:latin typeface="Times-Roman" charset="0"/>
              </a:rPr>
              <a:t>h(B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, </a:t>
            </a:r>
            <a:r>
              <a:rPr lang="en-US" sz="2400" dirty="0" err="1">
                <a:latin typeface="Times-Roman" charset="0"/>
              </a:rPr>
              <a:t>h(C</a:t>
            </a:r>
            <a:r>
              <a:rPr lang="en-US" sz="2400" dirty="0">
                <a:latin typeface="Times-Roman" charset="0"/>
              </a:rPr>
              <a:t>)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All hashes received and posted online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Then bids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/>
              <a:t>,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/>
              <a:t>, and </a:t>
            </a:r>
            <a:r>
              <a:rPr lang="en-US" sz="2400" dirty="0">
                <a:latin typeface="Times-Roman" charset="0"/>
              </a:rPr>
              <a:t>C</a:t>
            </a:r>
            <a:r>
              <a:rPr lang="en-US" sz="2400" dirty="0" smtClean="0"/>
              <a:t>  submitted and revealed</a:t>
            </a:r>
            <a:endParaRPr lang="en-US" sz="24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Hashes don’t reveal bids (one way)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Can’t change bid after hash sent (collision)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But there is a flaw here…</a:t>
            </a:r>
          </a:p>
        </p:txBody>
      </p:sp>
    </p:spTree>
    <p:extLst>
      <p:ext uri="{BB962C8B-B14F-4D97-AF65-F5344CB8AC3E}">
        <p14:creationId xmlns:p14="http://schemas.microsoft.com/office/powerpoint/2010/main" val="261166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153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7C94C5F-0AD5-724D-A304-C68B5634528D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781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Crypto Hash Function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848600" cy="4343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Crypto hash function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must provide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Compression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output length is small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Efficiency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easy to </a:t>
            </a:r>
            <a:r>
              <a:rPr lang="en-US" sz="2400" dirty="0" smtClean="0"/>
              <a:t>compute </a:t>
            </a:r>
            <a:r>
              <a:rPr lang="en-US" sz="2400" dirty="0"/>
              <a:t>for any </a:t>
            </a:r>
            <a:r>
              <a:rPr lang="en-US" sz="2400" dirty="0" err="1">
                <a:latin typeface="Times-Roman" charset="0"/>
              </a:rPr>
              <a:t>x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One-way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given a value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 it is infeasible to find an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y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Weak collision resistance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given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and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, infeasible to find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h(y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hlink"/>
                </a:solidFill>
              </a:rPr>
              <a:t>Strong collision resistance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infeasible to find </a:t>
            </a:r>
            <a:r>
              <a:rPr lang="en-US" sz="2400" b="1" i="1" dirty="0"/>
              <a:t>any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and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, with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y</a:t>
            </a:r>
            <a:r>
              <a:rPr lang="en-US" sz="2400" dirty="0"/>
              <a:t> such that </a:t>
            </a:r>
            <a:r>
              <a:rPr lang="en-US" sz="2400" dirty="0" err="1">
                <a:latin typeface="Times-Roman" charset="0"/>
              </a:rPr>
              <a:t>h(x</a:t>
            </a:r>
            <a:r>
              <a:rPr lang="en-US" sz="2400" dirty="0">
                <a:latin typeface="Times-Roman" charset="0"/>
              </a:rPr>
              <a:t>) = </a:t>
            </a:r>
            <a:r>
              <a:rPr lang="en-US" sz="2400" dirty="0" err="1">
                <a:latin typeface="Times-Roman" charset="0"/>
              </a:rPr>
              <a:t>h(y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Lots of </a:t>
            </a:r>
            <a:r>
              <a:rPr lang="en-US" sz="2800" dirty="0" smtClean="0"/>
              <a:t>collisions exist, </a:t>
            </a:r>
            <a:r>
              <a:rPr lang="en-US" sz="2800" dirty="0"/>
              <a:t>but hard to find </a:t>
            </a:r>
            <a:r>
              <a:rPr lang="en-US" sz="2800" b="1" i="1" dirty="0">
                <a:solidFill>
                  <a:srgbClr val="FF0000"/>
                </a:solidFill>
              </a:rPr>
              <a:t>any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589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3ABA4882-5117-BE46-BF9B-F1447D7E6F0D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1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Hashes </a:t>
            </a:r>
            <a:r>
              <a:rPr lang="en-US" dirty="0"/>
              <a:t>and Birthdays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If </a:t>
            </a:r>
            <a:r>
              <a:rPr lang="en-US" sz="2800" dirty="0" err="1">
                <a:latin typeface="Times-Roman" charset="0"/>
              </a:rPr>
              <a:t>h(x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is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bits</a:t>
            </a:r>
            <a:r>
              <a:rPr lang="en-US" sz="2800" dirty="0" smtClean="0"/>
              <a:t>,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</a:t>
            </a:r>
            <a:r>
              <a:rPr lang="en-US" sz="2800" dirty="0"/>
              <a:t> different hash values are possible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So, if </a:t>
            </a:r>
            <a:r>
              <a:rPr lang="en-US" sz="2800" dirty="0"/>
              <a:t>you hash about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N/2</a:t>
            </a:r>
            <a:r>
              <a:rPr lang="en-US" sz="2800" dirty="0"/>
              <a:t> random values then you expect to find a </a:t>
            </a:r>
            <a:r>
              <a:rPr lang="en-US" sz="2800" dirty="0" smtClean="0"/>
              <a:t>collision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Since </a:t>
            </a:r>
            <a:r>
              <a:rPr lang="en-US" sz="2400" dirty="0" smtClean="0">
                <a:latin typeface="Times-Roman" charset="0"/>
              </a:rPr>
              <a:t>sqrt(2</a:t>
            </a:r>
            <a:r>
              <a:rPr lang="en-US" sz="2400" baseline="30000" dirty="0" smtClean="0">
                <a:latin typeface="Times-Roman" charset="0"/>
              </a:rPr>
              <a:t>N</a:t>
            </a:r>
            <a:r>
              <a:rPr lang="en-US" sz="2400" dirty="0" smtClean="0">
                <a:latin typeface="Times-Roman" charset="0"/>
              </a:rPr>
              <a:t>) = 2</a:t>
            </a:r>
            <a:r>
              <a:rPr lang="en-US" sz="2400" baseline="30000" dirty="0" smtClean="0">
                <a:latin typeface="Times-Roman" charset="0"/>
              </a:rPr>
              <a:t>N/2</a:t>
            </a:r>
            <a:r>
              <a:rPr 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Implication:</a:t>
            </a:r>
            <a:r>
              <a:rPr lang="en-US" sz="2800" dirty="0"/>
              <a:t> secure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 symmetric key requires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</a:t>
            </a:r>
            <a:r>
              <a:rPr lang="en-US" sz="2800" baseline="30000" dirty="0">
                <a:latin typeface="Times-Roman" charset="0"/>
                <a:sym typeface="Symbol" charset="2"/>
              </a:rPr>
              <a:t></a:t>
            </a:r>
            <a:r>
              <a:rPr lang="en-US" sz="2800" baseline="30000" dirty="0">
                <a:latin typeface="Times-Roman" charset="0"/>
              </a:rPr>
              <a:t>1</a:t>
            </a:r>
            <a:r>
              <a:rPr lang="en-US" sz="2800" dirty="0"/>
              <a:t> work to “break” while secure </a:t>
            </a:r>
            <a:r>
              <a:rPr lang="en-US" sz="2800" dirty="0">
                <a:latin typeface="Times-Roman" charset="0"/>
              </a:rPr>
              <a:t>N</a:t>
            </a:r>
            <a:r>
              <a:rPr lang="en-US" sz="2800" dirty="0"/>
              <a:t> bit hash requires </a:t>
            </a:r>
            <a:r>
              <a:rPr lang="en-US" sz="2800" dirty="0">
                <a:latin typeface="Times-Roman" charset="0"/>
              </a:rPr>
              <a:t>2</a:t>
            </a:r>
            <a:r>
              <a:rPr lang="en-US" sz="2800" baseline="30000" dirty="0">
                <a:latin typeface="Times-Roman" charset="0"/>
              </a:rPr>
              <a:t>N/2</a:t>
            </a:r>
            <a:r>
              <a:rPr lang="en-US" sz="2800" dirty="0"/>
              <a:t> work to “break</a:t>
            </a:r>
            <a:r>
              <a:rPr lang="en-US" sz="2800" dirty="0" smtClean="0"/>
              <a:t>”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Exhaustive search attacks, that 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6950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CD7A1E9-F952-EB40-9A9C-8B16AF23697D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53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Popular Crypto Hashes</a:t>
            </a:r>
          </a:p>
        </p:txBody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19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MD5</a:t>
            </a:r>
            <a:r>
              <a:rPr lang="en-US" sz="2800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sz="2800" dirty="0"/>
              <a:t> invented by </a:t>
            </a:r>
            <a:r>
              <a:rPr lang="en-US" sz="2800" dirty="0" err="1"/>
              <a:t>Rivest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128 bit output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Note: MD5 </a:t>
            </a:r>
            <a:r>
              <a:rPr lang="en-US" sz="2400" dirty="0" smtClean="0"/>
              <a:t>collisions easy to find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SHA-1</a:t>
            </a:r>
            <a:r>
              <a:rPr lang="en-US" sz="2800" dirty="0"/>
              <a:t> </a:t>
            </a:r>
            <a:r>
              <a:rPr lang="en-US" dirty="0" err="1">
                <a:sym typeface="Symbol" charset="2"/>
              </a:rPr>
              <a:t></a:t>
            </a:r>
            <a:r>
              <a:rPr lang="en-US" sz="2800" dirty="0"/>
              <a:t> A </a:t>
            </a:r>
            <a:r>
              <a:rPr lang="en-US" sz="2800" dirty="0" smtClean="0"/>
              <a:t>U.S. </a:t>
            </a:r>
            <a:r>
              <a:rPr lang="en-US" sz="2800" dirty="0"/>
              <a:t>government </a:t>
            </a:r>
            <a:r>
              <a:rPr lang="en-US" sz="2800" dirty="0" smtClean="0"/>
              <a:t>standard, inner </a:t>
            </a:r>
            <a:r>
              <a:rPr lang="en-US" sz="2800" dirty="0"/>
              <a:t>workings similar to </a:t>
            </a:r>
            <a:r>
              <a:rPr lang="en-US" sz="2800" dirty="0" smtClean="0"/>
              <a:t>MD5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160 bit output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Many other hashes, but MD5 and SHA-1 are the most widely used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Hashes work by hashing message in blocks</a:t>
            </a:r>
          </a:p>
        </p:txBody>
      </p:sp>
    </p:spTree>
    <p:extLst>
      <p:ext uri="{BB962C8B-B14F-4D97-AF65-F5344CB8AC3E}">
        <p14:creationId xmlns:p14="http://schemas.microsoft.com/office/powerpoint/2010/main" val="2387476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64F2C2E3-12A2-DD45-8910-0CD68B8FDFA2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63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848600" cy="1143000"/>
          </a:xfrm>
        </p:spPr>
        <p:txBody>
          <a:bodyPr/>
          <a:lstStyle/>
          <a:p>
            <a:pPr eaLnBrk="1" hangingPunct="1"/>
            <a:r>
              <a:rPr lang="en-US"/>
              <a:t>Crypto Hash Design</a:t>
            </a:r>
          </a:p>
        </p:txBody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Desired property: </a:t>
            </a:r>
            <a:r>
              <a:rPr lang="en-US" sz="2800" b="1" dirty="0">
                <a:solidFill>
                  <a:schemeClr val="hlink"/>
                </a:solidFill>
              </a:rPr>
              <a:t>avalanche effect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Change to 1 bit of input should affect about half of output bits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Crypto hash functions consist of some number of rounds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Want security and speed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Avalanche effect after few rounds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But simple rounds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Analogous to design of block ciphers</a:t>
            </a:r>
          </a:p>
        </p:txBody>
      </p:sp>
    </p:spTree>
    <p:extLst>
      <p:ext uri="{BB962C8B-B14F-4D97-AF65-F5344CB8AC3E}">
        <p14:creationId xmlns:p14="http://schemas.microsoft.com/office/powerpoint/2010/main" val="68774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8750253-7A45-9C4E-AAF6-0B2870593728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8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Hash Uses</a:t>
            </a:r>
          </a:p>
        </p:txBody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91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Authentication (</a:t>
            </a:r>
            <a:r>
              <a:rPr lang="en-US" sz="2800" dirty="0">
                <a:latin typeface="Times-Roman" charset="0"/>
              </a:rPr>
              <a:t>HMAC</a:t>
            </a:r>
            <a:r>
              <a:rPr lang="en-US" sz="2800" dirty="0"/>
              <a:t>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Message integrity (</a:t>
            </a:r>
            <a:r>
              <a:rPr lang="en-US" sz="2800" dirty="0">
                <a:latin typeface="Times-Roman" charset="0"/>
              </a:rPr>
              <a:t>HMAC</a:t>
            </a:r>
            <a:r>
              <a:rPr lang="en-US" sz="2800" dirty="0"/>
              <a:t>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Message fingerprint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Data corruption detection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Digital signature efficiency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Anything you can do with symmetric crypto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Also, </a:t>
            </a:r>
            <a:r>
              <a:rPr lang="en-US" sz="2800" dirty="0" smtClean="0"/>
              <a:t>many, </a:t>
            </a:r>
            <a:r>
              <a:rPr lang="en-US" sz="2800" dirty="0"/>
              <a:t>many clever/surprising uses…</a:t>
            </a:r>
          </a:p>
        </p:txBody>
      </p:sp>
    </p:spTree>
    <p:extLst>
      <p:ext uri="{BB962C8B-B14F-4D97-AF65-F5344CB8AC3E}">
        <p14:creationId xmlns:p14="http://schemas.microsoft.com/office/powerpoint/2010/main" val="3526260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289407A4-9FAE-6148-A23C-B96B8D26EF21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5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HMAC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Can compute a </a:t>
            </a:r>
            <a:r>
              <a:rPr lang="en-US" sz="2800" dirty="0">
                <a:latin typeface="Times-Roman" charset="0"/>
              </a:rPr>
              <a:t>MAC</a:t>
            </a:r>
            <a:r>
              <a:rPr lang="en-US" sz="2800" dirty="0"/>
              <a:t> of the message </a:t>
            </a:r>
            <a:r>
              <a:rPr lang="en-US" sz="2800" dirty="0">
                <a:latin typeface="Times-Roman" charset="0"/>
              </a:rPr>
              <a:t>M</a:t>
            </a:r>
            <a:r>
              <a:rPr lang="en-US" sz="2800" dirty="0"/>
              <a:t> with 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 using a “hashed </a:t>
            </a:r>
            <a:r>
              <a:rPr lang="en-US" sz="2800" dirty="0">
                <a:latin typeface="Times-Roman" charset="0"/>
              </a:rPr>
              <a:t>MAC</a:t>
            </a:r>
            <a:r>
              <a:rPr lang="en-US" sz="2800" dirty="0"/>
              <a:t>” or </a:t>
            </a:r>
            <a:r>
              <a:rPr lang="en-US" sz="2800" b="1" dirty="0">
                <a:solidFill>
                  <a:schemeClr val="hlink"/>
                </a:solidFill>
                <a:latin typeface="Times-Roman" charset="0"/>
              </a:rPr>
              <a:t>HMAC</a:t>
            </a:r>
            <a:endParaRPr lang="en-US" sz="2800" dirty="0"/>
          </a:p>
          <a:p>
            <a:pPr eaLnBrk="1" hangingPunct="1">
              <a:spcAft>
                <a:spcPts val="600"/>
              </a:spcAft>
            </a:pPr>
            <a:r>
              <a:rPr lang="en-US" sz="2800" dirty="0">
                <a:latin typeface="Times-Roman" charset="0"/>
              </a:rPr>
              <a:t>HMAC</a:t>
            </a:r>
            <a:r>
              <a:rPr lang="en-US" sz="2800" dirty="0"/>
              <a:t> is a </a:t>
            </a:r>
            <a:r>
              <a:rPr lang="en-US" sz="2800" b="1" dirty="0"/>
              <a:t>keyed hash</a:t>
            </a:r>
            <a:endParaRPr lang="en-US" sz="2800" dirty="0"/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Why would </a:t>
            </a:r>
            <a:r>
              <a:rPr lang="en-US" sz="2400" dirty="0" smtClean="0"/>
              <a:t>we </a:t>
            </a:r>
            <a:r>
              <a:rPr lang="en-US" sz="2400" dirty="0"/>
              <a:t>need a key?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How to compute </a:t>
            </a:r>
            <a:r>
              <a:rPr lang="en-US" sz="2800" dirty="0">
                <a:latin typeface="Times-Roman" charset="0"/>
              </a:rPr>
              <a:t>HMAC</a:t>
            </a:r>
            <a:r>
              <a:rPr lang="en-US" sz="2800" dirty="0"/>
              <a:t>?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Two obvious choices: </a:t>
            </a:r>
            <a:r>
              <a:rPr lang="en-US" sz="2800" dirty="0" err="1">
                <a:latin typeface="Times-Roman" charset="0"/>
              </a:rPr>
              <a:t>h(K,M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and </a:t>
            </a:r>
            <a:r>
              <a:rPr lang="en-US" sz="2800" dirty="0" err="1">
                <a:latin typeface="Times-Roman" charset="0"/>
              </a:rPr>
              <a:t>h(M,K</a:t>
            </a:r>
            <a:r>
              <a:rPr lang="en-US" sz="2800" dirty="0">
                <a:latin typeface="Times-Roman" charset="0"/>
              </a:rPr>
              <a:t>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Which is better?</a:t>
            </a:r>
            <a:endParaRPr lang="en-US" sz="2800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30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2DBFB26-C244-4843-9007-82488072BF18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66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HMAC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Should we compute </a:t>
            </a:r>
            <a:r>
              <a:rPr lang="en-US" sz="2800" dirty="0">
                <a:latin typeface="Times-Roman" charset="0"/>
              </a:rPr>
              <a:t>HMAC</a:t>
            </a:r>
            <a:r>
              <a:rPr lang="en-US" sz="2800" dirty="0"/>
              <a:t> as </a:t>
            </a:r>
            <a:r>
              <a:rPr lang="en-US" sz="2800" dirty="0" err="1">
                <a:latin typeface="Times-Roman" charset="0"/>
              </a:rPr>
              <a:t>h(K,M</a:t>
            </a:r>
            <a:r>
              <a:rPr lang="en-US" sz="2800" dirty="0">
                <a:latin typeface="Times-Roman" charset="0"/>
              </a:rPr>
              <a:t>) </a:t>
            </a:r>
            <a:r>
              <a:rPr lang="en-US" sz="2800" dirty="0"/>
              <a:t>?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Hashes computed in blocks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>
                <a:latin typeface="Times-Roman" charset="0"/>
              </a:rPr>
              <a:t>h(B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,B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 = F(F(A,B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),B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for some </a:t>
            </a:r>
            <a:r>
              <a:rPr lang="en-US" sz="2400" dirty="0">
                <a:latin typeface="Times-Roman" charset="0"/>
              </a:rPr>
              <a:t>F </a:t>
            </a:r>
            <a:r>
              <a:rPr lang="en-US" sz="2400" dirty="0"/>
              <a:t>and constant </a:t>
            </a:r>
            <a:r>
              <a:rPr lang="en-US" sz="2400" dirty="0">
                <a:latin typeface="Times-Roman" charset="0"/>
              </a:rPr>
              <a:t>A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Then </a:t>
            </a:r>
            <a:r>
              <a:rPr lang="en-US" sz="2400" dirty="0">
                <a:latin typeface="Times-Roman" charset="0"/>
              </a:rPr>
              <a:t>h(B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,B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 = F(h(B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),B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Let </a:t>
            </a:r>
            <a:r>
              <a:rPr lang="en-US" sz="2800" dirty="0">
                <a:latin typeface="Times-Roman" charset="0"/>
              </a:rPr>
              <a:t>M’ = (M,X)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Then </a:t>
            </a:r>
            <a:r>
              <a:rPr lang="en-US" sz="2400" dirty="0" err="1">
                <a:latin typeface="Times-Roman" charset="0"/>
              </a:rPr>
              <a:t>h(K,M</a:t>
            </a:r>
            <a:r>
              <a:rPr lang="en-US" sz="2400" dirty="0">
                <a:latin typeface="Times-Roman" charset="0"/>
              </a:rPr>
              <a:t>’) = </a:t>
            </a:r>
            <a:r>
              <a:rPr lang="en-US" sz="2400" dirty="0" err="1">
                <a:latin typeface="Times-Roman" charset="0"/>
              </a:rPr>
              <a:t>F(h(K,M),X</a:t>
            </a:r>
            <a:r>
              <a:rPr lang="en-US" sz="2400" dirty="0">
                <a:latin typeface="Times-Roman" charset="0"/>
              </a:rPr>
              <a:t>)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Attacker can compute </a:t>
            </a:r>
            <a:r>
              <a:rPr lang="en-US" sz="2400" dirty="0">
                <a:latin typeface="Times-Roman" charset="0"/>
              </a:rPr>
              <a:t>HMAC</a:t>
            </a:r>
            <a:r>
              <a:rPr lang="en-US" sz="2400" dirty="0"/>
              <a:t> of </a:t>
            </a:r>
            <a:r>
              <a:rPr lang="en-US" sz="2400" dirty="0">
                <a:latin typeface="Times-Roman" charset="0"/>
              </a:rPr>
              <a:t>M’</a:t>
            </a:r>
            <a:r>
              <a:rPr lang="en-US" sz="2400" dirty="0"/>
              <a:t> without </a:t>
            </a:r>
            <a:r>
              <a:rPr lang="en-US" sz="2400" dirty="0">
                <a:latin typeface="Times-Roman" charset="0"/>
              </a:rPr>
              <a:t>K</a:t>
            </a:r>
            <a:endParaRPr lang="en-US" sz="24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Is </a:t>
            </a:r>
            <a:r>
              <a:rPr lang="en-US" sz="2800" dirty="0" err="1">
                <a:latin typeface="Times-Roman" charset="0"/>
              </a:rPr>
              <a:t>h(M,K</a:t>
            </a:r>
            <a:r>
              <a:rPr lang="en-US" sz="2800" dirty="0">
                <a:latin typeface="Times-Roman" charset="0"/>
              </a:rPr>
              <a:t>)</a:t>
            </a:r>
            <a:r>
              <a:rPr lang="en-US" sz="2800" dirty="0"/>
              <a:t> better?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Yes, but… if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’) = </a:t>
            </a:r>
            <a:r>
              <a:rPr lang="en-US" sz="2400" dirty="0" err="1">
                <a:latin typeface="Times-Roman" charset="0"/>
              </a:rPr>
              <a:t>h(M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then we might have </a:t>
            </a:r>
            <a:r>
              <a:rPr lang="en-US" sz="2400" dirty="0" err="1"/>
              <a:t>h</a:t>
            </a:r>
            <a:r>
              <a:rPr lang="en-US" sz="2400" dirty="0" err="1">
                <a:latin typeface="Times-Roman" charset="0"/>
              </a:rPr>
              <a:t>(M,K</a:t>
            </a:r>
            <a:r>
              <a:rPr lang="en-US" sz="2400" dirty="0">
                <a:latin typeface="Times-Roman" charset="0"/>
              </a:rPr>
              <a:t>)=</a:t>
            </a:r>
            <a:r>
              <a:rPr lang="en-US" sz="2400" dirty="0" err="1">
                <a:latin typeface="Times-Roman" charset="0"/>
              </a:rPr>
              <a:t>F(h(M),K</a:t>
            </a:r>
            <a:r>
              <a:rPr lang="en-US" sz="2400" dirty="0">
                <a:latin typeface="Times-Roman" charset="0"/>
              </a:rPr>
              <a:t>)=</a:t>
            </a:r>
            <a:r>
              <a:rPr lang="en-US" sz="2400" dirty="0" err="1">
                <a:latin typeface="Times-Roman" charset="0"/>
              </a:rPr>
              <a:t>F(h(M’),K</a:t>
            </a:r>
            <a:r>
              <a:rPr lang="en-US" sz="2400" dirty="0">
                <a:latin typeface="Times-Roman" charset="0"/>
              </a:rPr>
              <a:t>)=</a:t>
            </a:r>
            <a:r>
              <a:rPr lang="en-US" sz="2400" dirty="0" err="1">
                <a:latin typeface="Times-Roman" charset="0"/>
              </a:rPr>
              <a:t>h(M’,K</a:t>
            </a:r>
            <a:r>
              <a:rPr lang="en-US" sz="2400" dirty="0">
                <a:latin typeface="Times-Roman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407792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C7A2FB08-F0A8-D54E-964F-7E06C13C31A2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7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Right Way to HMAC</a:t>
            </a:r>
          </a:p>
        </p:txBody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Described in RFC 2104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Let </a:t>
            </a:r>
            <a:r>
              <a:rPr lang="en-US" sz="2800" dirty="0">
                <a:latin typeface="Times-Roman" charset="0"/>
              </a:rPr>
              <a:t>B</a:t>
            </a:r>
            <a:r>
              <a:rPr lang="en-US" sz="2800" dirty="0"/>
              <a:t> be the block length of hash, in bytes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>
                <a:latin typeface="Times-Roman" charset="0"/>
              </a:rPr>
              <a:t>B = 64</a:t>
            </a:r>
            <a:r>
              <a:rPr lang="en-US" sz="2400" dirty="0"/>
              <a:t> for MD5 and SHA-1 and Tiger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err="1">
                <a:latin typeface="Times-Roman" charset="0"/>
              </a:rPr>
              <a:t>ipad</a:t>
            </a:r>
            <a:r>
              <a:rPr lang="en-US" sz="2800" dirty="0">
                <a:latin typeface="Times-Roman" charset="0"/>
              </a:rPr>
              <a:t> = 0x36</a:t>
            </a:r>
            <a:r>
              <a:rPr lang="en-US" sz="2800" dirty="0"/>
              <a:t> repeated </a:t>
            </a:r>
            <a:r>
              <a:rPr lang="en-US" sz="2800" dirty="0">
                <a:latin typeface="Times-Roman" charset="0"/>
              </a:rPr>
              <a:t>B</a:t>
            </a:r>
            <a:r>
              <a:rPr lang="en-US" sz="2800" dirty="0"/>
              <a:t> times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err="1">
                <a:latin typeface="Times-Roman" charset="0"/>
              </a:rPr>
              <a:t>opad</a:t>
            </a:r>
            <a:r>
              <a:rPr lang="en-US" sz="2800" dirty="0">
                <a:latin typeface="Times-Roman" charset="0"/>
              </a:rPr>
              <a:t> = 0x5C</a:t>
            </a:r>
            <a:r>
              <a:rPr lang="en-US" sz="2800" dirty="0"/>
              <a:t> repeated </a:t>
            </a:r>
            <a:r>
              <a:rPr lang="en-US" sz="2800" dirty="0">
                <a:latin typeface="Times-Roman" charset="0"/>
              </a:rPr>
              <a:t>B</a:t>
            </a:r>
            <a:r>
              <a:rPr lang="en-US" sz="2800" dirty="0"/>
              <a:t> times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Then</a:t>
            </a:r>
          </a:p>
          <a:p>
            <a:pPr lvl="1" eaLnBrk="1" hangingPunct="1">
              <a:spcAft>
                <a:spcPts val="600"/>
              </a:spcAft>
              <a:buFontTx/>
              <a:buNone/>
            </a:pPr>
            <a:r>
              <a:rPr lang="en-US" sz="2400" dirty="0">
                <a:latin typeface="Times-Roman" charset="0"/>
              </a:rPr>
              <a:t>HMAC(M,K) = </a:t>
            </a:r>
            <a:r>
              <a:rPr lang="en-US" sz="2400" dirty="0" err="1">
                <a:latin typeface="Times-Roman" charset="0"/>
              </a:rPr>
              <a:t>h(K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opad</a:t>
            </a:r>
            <a:r>
              <a:rPr lang="en-US" sz="2400" dirty="0">
                <a:latin typeface="Times-Roman" charset="0"/>
              </a:rPr>
              <a:t>, </a:t>
            </a:r>
            <a:r>
              <a:rPr lang="en-US" sz="2400" dirty="0" err="1">
                <a:latin typeface="Times-Roman" charset="0"/>
              </a:rPr>
              <a:t>h(K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ipad</a:t>
            </a:r>
            <a:r>
              <a:rPr lang="en-US" sz="2400" dirty="0">
                <a:latin typeface="Times-Roman" charset="0"/>
              </a:rPr>
              <a:t>, M))</a:t>
            </a:r>
          </a:p>
        </p:txBody>
      </p:sp>
    </p:spTree>
    <p:extLst>
      <p:ext uri="{BB962C8B-B14F-4D97-AF65-F5344CB8AC3E}">
        <p14:creationId xmlns:p14="http://schemas.microsoft.com/office/powerpoint/2010/main" val="257963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776</Words>
  <Application>Microsoft Macintosh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Hash 2</vt:lpstr>
      <vt:lpstr>Crypto Hash Function</vt:lpstr>
      <vt:lpstr>Hashes and Birthdays</vt:lpstr>
      <vt:lpstr>Popular Crypto Hashes</vt:lpstr>
      <vt:lpstr>Crypto Hash Design</vt:lpstr>
      <vt:lpstr>Hash Uses</vt:lpstr>
      <vt:lpstr>HMAC</vt:lpstr>
      <vt:lpstr>HMAC</vt:lpstr>
      <vt:lpstr>The Right Way to HMAC</vt:lpstr>
      <vt:lpstr>Online Bids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Hash 2</dc:title>
  <dc:creator>Minho Shin</dc:creator>
  <cp:lastModifiedBy>Minho Shin</cp:lastModifiedBy>
  <cp:revision>2</cp:revision>
  <dcterms:created xsi:type="dcterms:W3CDTF">2015-04-13T15:42:30Z</dcterms:created>
  <dcterms:modified xsi:type="dcterms:W3CDTF">2015-04-13T15:53:31Z</dcterms:modified>
</cp:coreProperties>
</file>