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6" r:id="rId1"/>
  </p:sldMasterIdLst>
  <p:notesMasterIdLst>
    <p:notesMasterId r:id="rId35"/>
  </p:notesMasterIdLst>
  <p:handoutMasterIdLst>
    <p:handoutMasterId r:id="rId36"/>
  </p:handoutMasterIdLst>
  <p:sldIdLst>
    <p:sldId id="256" r:id="rId2"/>
    <p:sldId id="388" r:id="rId3"/>
    <p:sldId id="381" r:id="rId4"/>
    <p:sldId id="387" r:id="rId5"/>
    <p:sldId id="399" r:id="rId6"/>
    <p:sldId id="400" r:id="rId7"/>
    <p:sldId id="401" r:id="rId8"/>
    <p:sldId id="402" r:id="rId9"/>
    <p:sldId id="390" r:id="rId10"/>
    <p:sldId id="385" r:id="rId11"/>
    <p:sldId id="396" r:id="rId12"/>
    <p:sldId id="397" r:id="rId13"/>
    <p:sldId id="403" r:id="rId14"/>
    <p:sldId id="337" r:id="rId15"/>
    <p:sldId id="338" r:id="rId16"/>
    <p:sldId id="339" r:id="rId17"/>
    <p:sldId id="340" r:id="rId18"/>
    <p:sldId id="404" r:id="rId19"/>
    <p:sldId id="405" r:id="rId20"/>
    <p:sldId id="406" r:id="rId21"/>
    <p:sldId id="407" r:id="rId22"/>
    <p:sldId id="408" r:id="rId23"/>
    <p:sldId id="341" r:id="rId24"/>
    <p:sldId id="344" r:id="rId25"/>
    <p:sldId id="414" r:id="rId26"/>
    <p:sldId id="415" r:id="rId27"/>
    <p:sldId id="343" r:id="rId28"/>
    <p:sldId id="409" r:id="rId29"/>
    <p:sldId id="410" r:id="rId30"/>
    <p:sldId id="411" r:id="rId31"/>
    <p:sldId id="412" r:id="rId32"/>
    <p:sldId id="342" r:id="rId33"/>
    <p:sldId id="345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90FA9B4-95C7-3245-A667-9985EBBC0016}">
          <p14:sldIdLst>
            <p14:sldId id="256"/>
          </p14:sldIdLst>
        </p14:section>
        <p14:section name="Entropy revisited" id="{C927FF83-4DF5-3740-85F2-2A2B2DDA72AA}">
          <p14:sldIdLst>
            <p14:sldId id="388"/>
            <p14:sldId id="381"/>
            <p14:sldId id="387"/>
            <p14:sldId id="399"/>
            <p14:sldId id="400"/>
            <p14:sldId id="401"/>
            <p14:sldId id="402"/>
            <p14:sldId id="390"/>
            <p14:sldId id="385"/>
            <p14:sldId id="396"/>
            <p14:sldId id="397"/>
            <p14:sldId id="403"/>
            <p14:sldId id="337"/>
            <p14:sldId id="338"/>
            <p14:sldId id="339"/>
            <p14:sldId id="340"/>
            <p14:sldId id="404"/>
            <p14:sldId id="405"/>
            <p14:sldId id="406"/>
            <p14:sldId id="407"/>
            <p14:sldId id="408"/>
            <p14:sldId id="341"/>
            <p14:sldId id="344"/>
            <p14:sldId id="414"/>
            <p14:sldId id="415"/>
            <p14:sldId id="343"/>
            <p14:sldId id="409"/>
            <p14:sldId id="410"/>
            <p14:sldId id="411"/>
            <p14:sldId id="412"/>
            <p14:sldId id="342"/>
            <p14:sldId id="34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9" autoAdjust="0"/>
    <p:restoredTop sz="94984" autoAdjust="0"/>
  </p:normalViewPr>
  <p:slideViewPr>
    <p:cSldViewPr snapToGrid="0" snapToObjects="1">
      <p:cViewPr>
        <p:scale>
          <a:sx n="105" d="100"/>
          <a:sy n="105" d="100"/>
        </p:scale>
        <p:origin x="-1704" y="-3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2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F91CAB-E7B1-DD4A-9BF0-39BDFF62A5B4}" type="datetimeFigureOut">
              <a:rPr lang="en-US" smtClean="0"/>
              <a:t>10/11/12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717B85-ACA2-414E-B983-48DE5D12F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902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6C8EBB-70E5-FB41-9B12-9ABEDE429E29}" type="datetimeFigureOut">
              <a:rPr lang="en-US" smtClean="0"/>
              <a:t>10/11/12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0F534C-A378-C74B-906F-8D4FE26F0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75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962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211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808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531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285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565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10/11/12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919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10/11/12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016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10/11/12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805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348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844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10/11/12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963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image" Target="../media/image22.jpg"/><Relationship Id="rId5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Relationship Id="rId3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Relationship Id="rId3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09525"/>
            <a:ext cx="7772400" cy="2390926"/>
          </a:xfrm>
        </p:spPr>
        <p:txBody>
          <a:bodyPr>
            <a:normAutofit/>
          </a:bodyPr>
          <a:lstStyle/>
          <a:p>
            <a:r>
              <a:rPr lang="en-US" sz="6000" dirty="0" smtClean="0"/>
              <a:t>Activity Recognition 3</a:t>
            </a:r>
            <a:br>
              <a:rPr lang="en-US" sz="6000" dirty="0" smtClean="0"/>
            </a:br>
            <a:r>
              <a:rPr lang="en-US" sz="6000" dirty="0" smtClean="0"/>
              <a:t>Classification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199"/>
            <a:ext cx="6400800" cy="2197705"/>
          </a:xfrm>
        </p:spPr>
        <p:txBody>
          <a:bodyPr>
            <a:normAutofit/>
          </a:bodyPr>
          <a:lstStyle/>
          <a:p>
            <a:r>
              <a:rPr lang="en-US" dirty="0" smtClean="0"/>
              <a:t>Mobile Computing</a:t>
            </a:r>
            <a:endParaRPr lang="en-US" dirty="0" smtClean="0"/>
          </a:p>
          <a:p>
            <a:r>
              <a:rPr lang="en-US" dirty="0" smtClean="0"/>
              <a:t>Minho Shin</a:t>
            </a:r>
          </a:p>
          <a:p>
            <a:r>
              <a:rPr lang="en-US" dirty="0" smtClean="0"/>
              <a:t>2012. </a:t>
            </a:r>
            <a:r>
              <a:rPr lang="en-US" smtClean="0"/>
              <a:t>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996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Frequency-domain Entropy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sz="2800" dirty="0" smtClean="0"/>
              <a:t>Given a signal in time-domain, convert to frequency-domain, normalize it, then compute entropy</a:t>
            </a:r>
            <a:endParaRPr lang="en-US" sz="28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496505" y="3362475"/>
            <a:ext cx="2032619" cy="1902668"/>
            <a:chOff x="339270" y="3362475"/>
            <a:chExt cx="2032619" cy="1902668"/>
          </a:xfrm>
        </p:grpSpPr>
        <p:pic>
          <p:nvPicPr>
            <p:cNvPr id="4" name="Picture 3" descr="Screen shot 2011-10-09 at 5.36.17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270" y="3362475"/>
              <a:ext cx="2032619" cy="1482271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20099" y="4895811"/>
              <a:ext cx="15524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Original signal</a:t>
              </a:r>
              <a:endParaRPr lang="en-US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663641" y="3342232"/>
            <a:ext cx="1954569" cy="2182264"/>
            <a:chOff x="3506406" y="3342232"/>
            <a:chExt cx="1954569" cy="2182264"/>
          </a:xfrm>
        </p:grpSpPr>
        <p:pic>
          <p:nvPicPr>
            <p:cNvPr id="5" name="Picture 4" descr="Screen shot 2011-10-09 at 5.36.23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1034" y="3342232"/>
              <a:ext cx="1747157" cy="185595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506406" y="5155164"/>
              <a:ext cx="19545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Frequency domain</a:t>
              </a:r>
              <a:endParaRPr lang="en-US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466236" y="3371804"/>
            <a:ext cx="2377799" cy="2102665"/>
            <a:chOff x="6309001" y="3371804"/>
            <a:chExt cx="2377799" cy="2102665"/>
          </a:xfrm>
        </p:grpSpPr>
        <p:pic>
          <p:nvPicPr>
            <p:cNvPr id="6" name="Picture 5" descr="Screen shot 2011-10-09 at 5.36.23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6291" y="3371804"/>
              <a:ext cx="1612103" cy="171249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309001" y="5105137"/>
              <a:ext cx="23777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Probability distribution</a:t>
              </a:r>
              <a:endParaRPr lang="en-US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553314" y="3825500"/>
            <a:ext cx="1168634" cy="646331"/>
            <a:chOff x="2396079" y="3825500"/>
            <a:chExt cx="1168634" cy="646331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2396079" y="4148666"/>
              <a:ext cx="113451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396079" y="3825500"/>
              <a:ext cx="116863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Fourier</a:t>
              </a:r>
            </a:p>
            <a:p>
              <a:pPr algn="ctr"/>
              <a:r>
                <a:rPr lang="en-US" dirty="0" smtClean="0"/>
                <a:t>Transform</a:t>
              </a:r>
              <a:endParaRPr lang="en-US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515426" y="3801310"/>
            <a:ext cx="1274408" cy="369332"/>
            <a:chOff x="5358191" y="3801310"/>
            <a:chExt cx="1274408" cy="369332"/>
          </a:xfrm>
        </p:grpSpPr>
        <p:sp>
          <p:nvSpPr>
            <p:cNvPr id="19" name="TextBox 18"/>
            <p:cNvSpPr txBox="1"/>
            <p:nvPr/>
          </p:nvSpPr>
          <p:spPr>
            <a:xfrm>
              <a:off x="5421706" y="3801310"/>
              <a:ext cx="11746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Normalize</a:t>
              </a:r>
              <a:endParaRPr lang="en-US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5358191" y="4148666"/>
              <a:ext cx="127440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23" name="Straight Arrow Connector 22"/>
          <p:cNvCxnSpPr/>
          <p:nvPr/>
        </p:nvCxnSpPr>
        <p:spPr>
          <a:xfrm>
            <a:off x="7595806" y="5524496"/>
            <a:ext cx="0" cy="4868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6754766" y="6023428"/>
            <a:ext cx="1682080" cy="50202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rgbClr val="13141C"/>
                </a:solidFill>
              </a:rPr>
              <a:t>Entropy</a:t>
            </a:r>
            <a:endParaRPr lang="en-US" dirty="0">
              <a:solidFill>
                <a:srgbClr val="13141C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847716" y="3507621"/>
            <a:ext cx="276376" cy="117989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 smtClean="0">
                <a:solidFill>
                  <a:srgbClr val="13141C"/>
                </a:solidFill>
              </a:rPr>
              <a:t>.</a:t>
            </a:r>
            <a:r>
              <a:rPr lang="en-US" altLang="ko-KR" sz="1400" dirty="0" smtClean="0">
                <a:solidFill>
                  <a:srgbClr val="13141C"/>
                </a:solidFill>
              </a:rPr>
              <a:t>5</a:t>
            </a:r>
            <a:endParaRPr lang="en-US" sz="1400" dirty="0" smtClean="0">
              <a:solidFill>
                <a:srgbClr val="13141C"/>
              </a:solidFill>
            </a:endParaRPr>
          </a:p>
          <a:p>
            <a:pPr algn="ctr">
              <a:lnSpc>
                <a:spcPct val="70000"/>
              </a:lnSpc>
            </a:pPr>
            <a:endParaRPr lang="en-US" sz="1400" dirty="0" smtClean="0">
              <a:solidFill>
                <a:srgbClr val="13141C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en-US" sz="1400" dirty="0" smtClean="0">
                <a:solidFill>
                  <a:srgbClr val="13141C"/>
                </a:solidFill>
              </a:rPr>
              <a:t>.</a:t>
            </a:r>
            <a:r>
              <a:rPr lang="en-US" altLang="ko-KR" sz="1400" dirty="0" smtClean="0">
                <a:solidFill>
                  <a:srgbClr val="13141C"/>
                </a:solidFill>
              </a:rPr>
              <a:t>3</a:t>
            </a:r>
            <a:endParaRPr lang="en-US" sz="1400" dirty="0" smtClean="0">
              <a:solidFill>
                <a:srgbClr val="13141C"/>
              </a:solidFill>
            </a:endParaRPr>
          </a:p>
          <a:p>
            <a:pPr algn="ctr">
              <a:lnSpc>
                <a:spcPct val="70000"/>
              </a:lnSpc>
            </a:pPr>
            <a:endParaRPr lang="en-US" sz="1400" dirty="0" smtClean="0">
              <a:solidFill>
                <a:srgbClr val="13141C"/>
              </a:solidFill>
            </a:endParaRPr>
          </a:p>
          <a:p>
            <a:pPr algn="ctr"/>
            <a:r>
              <a:rPr lang="en-US" sz="1400" dirty="0" smtClean="0">
                <a:solidFill>
                  <a:srgbClr val="13141C"/>
                </a:solidFill>
              </a:rPr>
              <a:t>.</a:t>
            </a:r>
            <a:r>
              <a:rPr lang="en-US" altLang="ko-KR" sz="1400" dirty="0" smtClean="0">
                <a:solidFill>
                  <a:srgbClr val="13141C"/>
                </a:solidFill>
              </a:rPr>
              <a:t>2</a:t>
            </a:r>
            <a:endParaRPr lang="en-US" sz="1400" dirty="0">
              <a:solidFill>
                <a:srgbClr val="13141C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942664" y="3383899"/>
            <a:ext cx="914400" cy="13581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dirty="0" smtClean="0">
                <a:solidFill>
                  <a:srgbClr val="13141C"/>
                </a:solidFill>
              </a:rPr>
              <a:t>     </a:t>
            </a:r>
            <a:r>
              <a:rPr lang="en-US" sz="1200" i="1" dirty="0" smtClean="0">
                <a:solidFill>
                  <a:srgbClr val="13141C"/>
                </a:solidFill>
              </a:rPr>
              <a:t>p</a:t>
            </a:r>
            <a:endParaRPr lang="en-US" sz="1200" i="1" dirty="0">
              <a:solidFill>
                <a:srgbClr val="1314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348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 smtClean="0"/>
              <a:t>Degree of dependency between two signals</a:t>
            </a:r>
            <a:endParaRPr lang="en-US" dirty="0"/>
          </a:p>
        </p:txBody>
      </p:sp>
      <p:pic>
        <p:nvPicPr>
          <p:cNvPr id="4" name="Picture 3" descr="high-correlatio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852" y="2425700"/>
            <a:ext cx="3370653" cy="2593823"/>
          </a:xfrm>
          <a:prstGeom prst="rect">
            <a:avLst/>
          </a:prstGeom>
        </p:spPr>
      </p:pic>
      <p:pic>
        <p:nvPicPr>
          <p:cNvPr id="5" name="Picture 4" descr="minus-correlat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42" y="3745510"/>
            <a:ext cx="3249840" cy="2959266"/>
          </a:xfrm>
          <a:prstGeom prst="rect">
            <a:avLst/>
          </a:prstGeom>
        </p:spPr>
      </p:pic>
      <p:pic>
        <p:nvPicPr>
          <p:cNvPr id="6" name="Picture 5" descr="2009-2010-spdx-correlat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809" y="4314401"/>
            <a:ext cx="4088191" cy="227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496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 Coefficient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43324"/>
          </a:xfrm>
        </p:spPr>
        <p:txBody>
          <a:bodyPr anchor="t">
            <a:normAutofit fontScale="92500" lnSpcReduction="10000"/>
          </a:bodyPr>
          <a:lstStyle/>
          <a:p>
            <a:r>
              <a:rPr lang="en-US" dirty="0" smtClean="0"/>
              <a:t>Given two random variables X, Y, </a:t>
            </a:r>
            <a:r>
              <a:rPr lang="en-US" dirty="0" err="1" smtClean="0"/>
              <a:t>corr-coef</a:t>
            </a:r>
            <a:r>
              <a:rPr lang="en-US" dirty="0" smtClean="0"/>
              <a:t> is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Given two series of </a:t>
            </a:r>
            <a:r>
              <a:rPr lang="en-US" i="1" dirty="0" smtClean="0"/>
              <a:t>n</a:t>
            </a:r>
            <a:r>
              <a:rPr lang="en-US" dirty="0" smtClean="0"/>
              <a:t> measurements </a:t>
            </a:r>
            <a:r>
              <a:rPr lang="en-US" i="1" dirty="0" smtClean="0"/>
              <a:t>x</a:t>
            </a:r>
            <a:r>
              <a:rPr lang="en-US" i="1" baseline="-25000" dirty="0" smtClean="0"/>
              <a:t>i</a:t>
            </a:r>
            <a:r>
              <a:rPr lang="en-US" i="1" dirty="0"/>
              <a:t> </a:t>
            </a:r>
            <a:r>
              <a:rPr lang="en-US" i="1" dirty="0" smtClean="0"/>
              <a:t>and </a:t>
            </a:r>
            <a:r>
              <a:rPr lang="en-US" i="1" dirty="0" err="1" smtClean="0"/>
              <a:t>y</a:t>
            </a:r>
            <a:r>
              <a:rPr lang="en-US" i="1" baseline="-25000" dirty="0" err="1" smtClean="0"/>
              <a:t>i</a:t>
            </a:r>
            <a:endParaRPr lang="en-US" i="1" baseline="-25000" dirty="0" smtClean="0"/>
          </a:p>
          <a:p>
            <a:endParaRPr lang="en-US" i="1" baseline="-25000" dirty="0"/>
          </a:p>
          <a:p>
            <a:endParaRPr lang="en-US" i="1" baseline="-25000" dirty="0" smtClean="0"/>
          </a:p>
          <a:p>
            <a:pPr marL="0" indent="0">
              <a:buNone/>
            </a:pPr>
            <a:r>
              <a:rPr lang="en-US" i="1" baseline="-25000" dirty="0" smtClean="0"/>
              <a:t>	</a:t>
            </a:r>
          </a:p>
          <a:p>
            <a:r>
              <a:rPr lang="en-US" dirty="0" smtClean="0"/>
              <a:t>Interpretation</a:t>
            </a:r>
          </a:p>
          <a:p>
            <a:pPr lvl="1"/>
            <a:r>
              <a:rPr lang="en-US" i="1" dirty="0" smtClean="0"/>
              <a:t>+1: perfect dependency</a:t>
            </a:r>
          </a:p>
          <a:p>
            <a:pPr lvl="1"/>
            <a:r>
              <a:rPr lang="en-US" i="1" dirty="0" smtClean="0"/>
              <a:t>0: no dependency</a:t>
            </a:r>
          </a:p>
          <a:p>
            <a:pPr lvl="1"/>
            <a:r>
              <a:rPr lang="en-US" i="1" dirty="0" smtClean="0"/>
              <a:t>-1: opposite dependency</a:t>
            </a:r>
            <a:endParaRPr lang="en-US" i="1" dirty="0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307" y="3689955"/>
            <a:ext cx="5245100" cy="7239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795" y="4678438"/>
            <a:ext cx="1244600" cy="609600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590" y="4678438"/>
            <a:ext cx="1219200" cy="609600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479" y="2276626"/>
            <a:ext cx="55499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247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X average</a:t>
            </a:r>
          </a:p>
          <a:p>
            <a:r>
              <a:rPr lang="en-US" dirty="0" smtClean="0"/>
              <a:t>Y average</a:t>
            </a:r>
          </a:p>
          <a:p>
            <a:r>
              <a:rPr lang="en-US" dirty="0" smtClean="0"/>
              <a:t>Z average</a:t>
            </a:r>
          </a:p>
          <a:p>
            <a:r>
              <a:rPr lang="en-US" dirty="0" smtClean="0"/>
              <a:t>X variance</a:t>
            </a:r>
          </a:p>
          <a:p>
            <a:r>
              <a:rPr lang="en-US" dirty="0" smtClean="0"/>
              <a:t>Y variance</a:t>
            </a:r>
          </a:p>
          <a:p>
            <a:r>
              <a:rPr lang="en-US" dirty="0" smtClean="0"/>
              <a:t>Z variance</a:t>
            </a:r>
          </a:p>
          <a:p>
            <a:r>
              <a:rPr lang="en-US" dirty="0" smtClean="0"/>
              <a:t>X energy</a:t>
            </a:r>
          </a:p>
          <a:p>
            <a:r>
              <a:rPr lang="en-US" dirty="0" smtClean="0"/>
              <a:t>Y energy </a:t>
            </a:r>
          </a:p>
          <a:p>
            <a:r>
              <a:rPr lang="en-US" dirty="0" smtClean="0"/>
              <a:t>Z energy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X entropy</a:t>
            </a:r>
          </a:p>
          <a:p>
            <a:r>
              <a:rPr lang="en-US" dirty="0" smtClean="0"/>
              <a:t>Y entropy</a:t>
            </a:r>
          </a:p>
          <a:p>
            <a:r>
              <a:rPr lang="en-US" dirty="0" smtClean="0"/>
              <a:t>Z entropy</a:t>
            </a:r>
          </a:p>
          <a:p>
            <a:r>
              <a:rPr lang="en-US" dirty="0" smtClean="0"/>
              <a:t>X, Y correlation</a:t>
            </a:r>
          </a:p>
          <a:p>
            <a:r>
              <a:rPr lang="en-US" dirty="0" smtClean="0"/>
              <a:t>Y, Z correlation</a:t>
            </a:r>
          </a:p>
          <a:p>
            <a:r>
              <a:rPr lang="en-US" dirty="0" smtClean="0"/>
              <a:t>Z, X correlation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167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selection/extraction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Curse of dimensionality</a:t>
            </a:r>
          </a:p>
          <a:p>
            <a:pPr lvl="1"/>
            <a:r>
              <a:rPr lang="en-US" dirty="0" smtClean="0"/>
              <a:t>If dimension of features is high, classification becomes difficult</a:t>
            </a:r>
          </a:p>
          <a:p>
            <a:r>
              <a:rPr lang="en-US" dirty="0" smtClean="0"/>
              <a:t>Solution</a:t>
            </a:r>
          </a:p>
          <a:p>
            <a:pPr lvl="1"/>
            <a:r>
              <a:rPr lang="en-US" dirty="0" smtClean="0"/>
              <a:t>Reduce the number of features</a:t>
            </a:r>
          </a:p>
          <a:p>
            <a:pPr lvl="1"/>
            <a:r>
              <a:rPr lang="en-US" dirty="0" smtClean="0"/>
              <a:t>Feature selection: remove less important features</a:t>
            </a:r>
          </a:p>
          <a:p>
            <a:pPr lvl="1"/>
            <a:r>
              <a:rPr lang="en-US" dirty="0" smtClean="0"/>
              <a:t>Feature extraction: generate smaller # of features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855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Given a feature set </a:t>
            </a:r>
            <a:r>
              <a:rPr lang="en-US" i="1" dirty="0" smtClean="0"/>
              <a:t>F</a:t>
            </a:r>
            <a:r>
              <a:rPr lang="en-US" dirty="0" smtClean="0"/>
              <a:t>, get a subset </a:t>
            </a:r>
            <a:r>
              <a:rPr lang="en-US" i="1" dirty="0"/>
              <a:t>G</a:t>
            </a:r>
            <a:r>
              <a:rPr lang="en-US" dirty="0" smtClean="0"/>
              <a:t> of </a:t>
            </a:r>
            <a:r>
              <a:rPr lang="en-US" i="1" dirty="0" smtClean="0"/>
              <a:t>F</a:t>
            </a:r>
          </a:p>
          <a:p>
            <a:r>
              <a:rPr lang="en-US" dirty="0" smtClean="0"/>
              <a:t>Discarding features that are little helpful for classification</a:t>
            </a:r>
          </a:p>
          <a:p>
            <a:r>
              <a:rPr lang="en-US" dirty="0" smtClean="0"/>
              <a:t>But, finding the subset is exponentially expensive</a:t>
            </a:r>
          </a:p>
          <a:p>
            <a:pPr lvl="1"/>
            <a:r>
              <a:rPr lang="en-US" dirty="0" smtClean="0"/>
              <a:t>For example, if </a:t>
            </a:r>
            <a:r>
              <a:rPr lang="en-US" i="1" dirty="0" smtClean="0"/>
              <a:t>F={f1, f2, …, </a:t>
            </a:r>
            <a:r>
              <a:rPr lang="en-US" i="1" dirty="0" err="1" smtClean="0"/>
              <a:t>fd</a:t>
            </a:r>
            <a:r>
              <a:rPr lang="en-US" i="1" dirty="0" smtClean="0"/>
              <a:t>}</a:t>
            </a:r>
            <a:r>
              <a:rPr lang="en-US" dirty="0" smtClean="0"/>
              <a:t> (</a:t>
            </a:r>
            <a:r>
              <a:rPr lang="en-US" i="1" dirty="0" smtClean="0"/>
              <a:t>d</a:t>
            </a:r>
            <a:r>
              <a:rPr lang="en-US" dirty="0" smtClean="0"/>
              <a:t> is </a:t>
            </a:r>
            <a:r>
              <a:rPr lang="en-US" i="1" dirty="0" smtClean="0"/>
              <a:t>F</a:t>
            </a:r>
            <a:r>
              <a:rPr lang="en-US" dirty="0" smtClean="0"/>
              <a:t>’s dimension), for </a:t>
            </a:r>
            <a:r>
              <a:rPr lang="en-US" i="1" dirty="0" smtClean="0"/>
              <a:t>m=1, 2, .., d</a:t>
            </a:r>
            <a:r>
              <a:rPr lang="en-US" dirty="0" smtClean="0"/>
              <a:t>, the we have to check all subsets of </a:t>
            </a:r>
            <a:r>
              <a:rPr lang="en-US" i="1" dirty="0" smtClean="0"/>
              <a:t>F</a:t>
            </a:r>
            <a:r>
              <a:rPr lang="en-US" dirty="0" smtClean="0"/>
              <a:t> of size </a:t>
            </a:r>
            <a:r>
              <a:rPr lang="en-US" i="1" dirty="0" smtClean="0"/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3205897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Autofit/>
          </a:bodyPr>
          <a:lstStyle/>
          <a:p>
            <a:r>
              <a:rPr lang="en-US" sz="4000" dirty="0" smtClean="0"/>
              <a:t>Feature selection: </a:t>
            </a:r>
            <a:br>
              <a:rPr lang="en-US" sz="4000" dirty="0" smtClean="0"/>
            </a:br>
            <a:r>
              <a:rPr lang="en-US" sz="4000" dirty="0" smtClean="0"/>
              <a:t>Suboptimal Algorithms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 fontScale="92500" lnSpcReduction="20000"/>
          </a:bodyPr>
          <a:lstStyle/>
          <a:p>
            <a:r>
              <a:rPr lang="en-US" dirty="0" smtClean="0"/>
              <a:t>Use sub-optimal search algorithm</a:t>
            </a:r>
          </a:p>
          <a:p>
            <a:pPr lvl="1"/>
            <a:r>
              <a:rPr lang="en-US" dirty="0" smtClean="0"/>
              <a:t>Branch-and-bound search</a:t>
            </a:r>
          </a:p>
          <a:p>
            <a:pPr lvl="1"/>
            <a:r>
              <a:rPr lang="en-US" dirty="0" smtClean="0"/>
              <a:t>Sequential forward/backward search (SFS-SBS)</a:t>
            </a:r>
          </a:p>
          <a:p>
            <a:pPr lvl="1"/>
            <a:r>
              <a:rPr lang="en-US" dirty="0" smtClean="0"/>
              <a:t>Sequential forward/backward floating search (SFFS-SBFS)</a:t>
            </a:r>
          </a:p>
          <a:p>
            <a:r>
              <a:rPr lang="en-US" dirty="0" smtClean="0"/>
              <a:t>Sequential search algorithms</a:t>
            </a:r>
          </a:p>
          <a:p>
            <a:pPr lvl="1"/>
            <a:r>
              <a:rPr lang="en-US" dirty="0" smtClean="0"/>
              <a:t>Iterative procedure</a:t>
            </a:r>
          </a:p>
          <a:p>
            <a:pPr lvl="1"/>
            <a:r>
              <a:rPr lang="en-US" dirty="0" smtClean="0"/>
              <a:t>Add or remove some features at each step so that the new set leads to a better classification performance, measured by</a:t>
            </a:r>
          </a:p>
          <a:p>
            <a:pPr lvl="2"/>
            <a:r>
              <a:rPr lang="en-US" dirty="0" smtClean="0"/>
              <a:t>Inter-class distance / intra-class distance</a:t>
            </a:r>
          </a:p>
          <a:p>
            <a:pPr lvl="2"/>
            <a:r>
              <a:rPr lang="en-US" dirty="0" smtClean="0"/>
              <a:t>Analyze classifier output</a:t>
            </a:r>
          </a:p>
        </p:txBody>
      </p:sp>
    </p:spTree>
    <p:extLst>
      <p:ext uri="{BB962C8B-B14F-4D97-AF65-F5344CB8AC3E}">
        <p14:creationId xmlns:p14="http://schemas.microsoft.com/office/powerpoint/2010/main" val="150577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Extraction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73770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Idea: another data representation can be constructed in a subspace (less dimension) while keeping discriminative capability</a:t>
            </a:r>
          </a:p>
          <a:p>
            <a:r>
              <a:rPr lang="en-US" dirty="0" smtClean="0"/>
              <a:t>Lose physical meaning</a:t>
            </a:r>
          </a:p>
          <a:p>
            <a:r>
              <a:rPr lang="en-US" dirty="0" smtClean="0"/>
              <a:t>Example algorithms</a:t>
            </a:r>
          </a:p>
          <a:p>
            <a:pPr lvl="1"/>
            <a:r>
              <a:rPr lang="en-US" dirty="0" smtClean="0"/>
              <a:t>PCA (Principle Component Analysis): transform features into small number of uncorrelated variables</a:t>
            </a:r>
          </a:p>
          <a:p>
            <a:pPr lvl="1"/>
            <a:r>
              <a:rPr lang="en-US" dirty="0" smtClean="0"/>
              <a:t>ICA (Independent </a:t>
            </a:r>
            <a:r>
              <a:rPr lang="en-US" dirty="0"/>
              <a:t>C</a:t>
            </a:r>
            <a:r>
              <a:rPr lang="en-US" dirty="0" smtClean="0"/>
              <a:t>omponent Analysis)</a:t>
            </a:r>
          </a:p>
          <a:p>
            <a:r>
              <a:rPr lang="en-US" dirty="0" smtClean="0"/>
              <a:t>Feature selection and extractions can be used together</a:t>
            </a:r>
          </a:p>
        </p:txBody>
      </p:sp>
    </p:spTree>
    <p:extLst>
      <p:ext uri="{BB962C8B-B14F-4D97-AF65-F5344CB8AC3E}">
        <p14:creationId xmlns:p14="http://schemas.microsoft.com/office/powerpoint/2010/main" val="1951462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177419"/>
          </a:xfrm>
        </p:spPr>
        <p:txBody>
          <a:bodyPr/>
          <a:lstStyle/>
          <a:p>
            <a:r>
              <a:rPr lang="en-US" dirty="0" smtClean="0"/>
              <a:t>How can we reduce dimension?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9259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ca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162" y="712105"/>
            <a:ext cx="3035367" cy="2688167"/>
          </a:xfrm>
          <a:prstGeom prst="rect">
            <a:avLst/>
          </a:prstGeom>
        </p:spPr>
      </p:pic>
      <p:pic>
        <p:nvPicPr>
          <p:cNvPr id="5" name="Picture 4" descr="pca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333" y="240918"/>
            <a:ext cx="2835124" cy="3159354"/>
          </a:xfrm>
          <a:prstGeom prst="rect">
            <a:avLst/>
          </a:prstGeom>
        </p:spPr>
      </p:pic>
      <p:pic>
        <p:nvPicPr>
          <p:cNvPr id="6" name="Picture 5" descr="pca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162" y="3610500"/>
            <a:ext cx="2484362" cy="2768478"/>
          </a:xfrm>
          <a:prstGeom prst="rect">
            <a:avLst/>
          </a:prstGeom>
        </p:spPr>
      </p:pic>
      <p:pic>
        <p:nvPicPr>
          <p:cNvPr id="7" name="Picture 6" descr="pca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620" y="3610500"/>
            <a:ext cx="2987524" cy="299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146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Entropy: Formula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199"/>
            <a:ext cx="8323943" cy="5015896"/>
          </a:xfrm>
        </p:spPr>
        <p:txBody>
          <a:bodyPr anchor="t">
            <a:normAutofit/>
          </a:bodyPr>
          <a:lstStyle/>
          <a:p>
            <a:r>
              <a:rPr lang="en-US" sz="2800" dirty="0" smtClean="0"/>
              <a:t>The entropy (in bits) of a discrete random variable M: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Interpretation </a:t>
            </a:r>
          </a:p>
          <a:p>
            <a:pPr lvl="1"/>
            <a:r>
              <a:rPr lang="en-US" sz="2400" dirty="0" smtClean="0"/>
              <a:t>Average # of bits to express each message</a:t>
            </a:r>
          </a:p>
          <a:p>
            <a:r>
              <a:rPr lang="en-US" dirty="0" smtClean="0"/>
              <a:t>Maximized when uniform </a:t>
            </a:r>
          </a:p>
          <a:p>
            <a:pPr lvl="1"/>
            <a:r>
              <a:rPr lang="en-US" i="1" dirty="0" smtClean="0"/>
              <a:t>p</a:t>
            </a:r>
            <a:r>
              <a:rPr lang="en-US" i="1" baseline="-25000" dirty="0" smtClean="0"/>
              <a:t>m </a:t>
            </a:r>
            <a:r>
              <a:rPr lang="en-US" dirty="0" smtClean="0"/>
              <a:t> is the same for all messages</a:t>
            </a:r>
            <a:endParaRPr 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974" y="2214638"/>
            <a:ext cx="52451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682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_pca_principal_component_analysi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63" y="3459593"/>
            <a:ext cx="7713690" cy="305974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orthogonal axes with maximum variance of data</a:t>
            </a:r>
          </a:p>
          <a:p>
            <a:pPr lvl="1"/>
            <a:r>
              <a:rPr lang="en-US" dirty="0" smtClean="0"/>
              <a:t>discard the axis with low variance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538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Non-linear PCA</a:t>
            </a:r>
            <a:endParaRPr lang="en-US" dirty="0"/>
          </a:p>
        </p:txBody>
      </p:sp>
      <p:pic>
        <p:nvPicPr>
          <p:cNvPr id="4" name="Picture 3" descr="509px-Elmap_breastcancer_wik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428" y="1417638"/>
            <a:ext cx="4058013" cy="478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495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US" sz="4000" dirty="0" smtClean="0"/>
              <a:t>Classification with supervised learning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532467"/>
          </a:xfrm>
        </p:spPr>
        <p:txBody>
          <a:bodyPr anchor="t"/>
          <a:lstStyle/>
          <a:p>
            <a:r>
              <a:rPr lang="en-US" dirty="0" smtClean="0"/>
              <a:t>Classification: determine the type of activity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57200" y="4095448"/>
            <a:ext cx="1487715" cy="59266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13141C"/>
                </a:solidFill>
              </a:rPr>
              <a:t>data acquisition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252134" y="4095448"/>
            <a:ext cx="1487715" cy="59266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13141C"/>
                </a:solidFill>
              </a:rPr>
              <a:t>feature computation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57200" y="3132667"/>
            <a:ext cx="1487715" cy="59266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13141C"/>
                </a:solidFill>
              </a:rPr>
              <a:t>sensor</a:t>
            </a:r>
          </a:p>
          <a:p>
            <a:pPr algn="ctr"/>
            <a:r>
              <a:rPr lang="en-US" dirty="0" smtClean="0">
                <a:solidFill>
                  <a:srgbClr val="13141C"/>
                </a:solidFill>
              </a:rPr>
              <a:t>selection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252134" y="3103637"/>
            <a:ext cx="1487715" cy="59266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13141C"/>
                </a:solidFill>
              </a:rPr>
              <a:t>feature specification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488538" y="4463142"/>
            <a:ext cx="1619557" cy="96278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13141C"/>
                </a:solidFill>
              </a:rPr>
              <a:t>feature selection / extraction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576177" y="4470398"/>
            <a:ext cx="1619557" cy="96278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13141C"/>
                </a:solidFill>
              </a:rPr>
              <a:t>classification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488538" y="3103637"/>
            <a:ext cx="1619557" cy="96278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13141C"/>
                </a:solidFill>
              </a:rPr>
              <a:t>training:</a:t>
            </a:r>
          </a:p>
          <a:p>
            <a:pPr algn="ctr"/>
            <a:r>
              <a:rPr lang="en-US" sz="1600" dirty="0" smtClean="0">
                <a:solidFill>
                  <a:srgbClr val="13141C"/>
                </a:solidFill>
              </a:rPr>
              <a:t>feature selection / extraction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576177" y="3103637"/>
            <a:ext cx="1619557" cy="96278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13141C"/>
                </a:solidFill>
              </a:rPr>
              <a:t>training:</a:t>
            </a:r>
          </a:p>
          <a:p>
            <a:pPr algn="ctr"/>
            <a:r>
              <a:rPr lang="en-US" dirty="0" smtClean="0">
                <a:solidFill>
                  <a:srgbClr val="13141C"/>
                </a:solidFill>
              </a:rPr>
              <a:t>classification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576177" y="5747655"/>
            <a:ext cx="1619557" cy="60234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13141C"/>
                </a:solidFill>
              </a:rPr>
              <a:t>performance</a:t>
            </a:r>
          </a:p>
          <a:p>
            <a:pPr algn="ctr"/>
            <a:r>
              <a:rPr lang="en-US" dirty="0" smtClean="0">
                <a:solidFill>
                  <a:srgbClr val="13141C"/>
                </a:solidFill>
              </a:rPr>
              <a:t>assessment</a:t>
            </a:r>
          </a:p>
        </p:txBody>
      </p:sp>
      <p:cxnSp>
        <p:nvCxnSpPr>
          <p:cNvPr id="14" name="Straight Arrow Connector 13"/>
          <p:cNvCxnSpPr>
            <a:stCxn id="6" idx="2"/>
            <a:endCxn id="4" idx="0"/>
          </p:cNvCxnSpPr>
          <p:nvPr/>
        </p:nvCxnSpPr>
        <p:spPr>
          <a:xfrm>
            <a:off x="1201058" y="3725333"/>
            <a:ext cx="0" cy="3701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2"/>
            <a:endCxn id="5" idx="0"/>
          </p:cNvCxnSpPr>
          <p:nvPr/>
        </p:nvCxnSpPr>
        <p:spPr>
          <a:xfrm>
            <a:off x="2995992" y="3696303"/>
            <a:ext cx="0" cy="3991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" idx="3"/>
            <a:endCxn id="5" idx="1"/>
          </p:cNvCxnSpPr>
          <p:nvPr/>
        </p:nvCxnSpPr>
        <p:spPr>
          <a:xfrm>
            <a:off x="1944915" y="4391781"/>
            <a:ext cx="30721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5" idx="3"/>
            <a:endCxn id="10" idx="1"/>
          </p:cNvCxnSpPr>
          <p:nvPr/>
        </p:nvCxnSpPr>
        <p:spPr>
          <a:xfrm flipV="1">
            <a:off x="3739849" y="3585028"/>
            <a:ext cx="748689" cy="806753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5" idx="3"/>
            <a:endCxn id="8" idx="1"/>
          </p:cNvCxnSpPr>
          <p:nvPr/>
        </p:nvCxnSpPr>
        <p:spPr>
          <a:xfrm>
            <a:off x="3739849" y="4391781"/>
            <a:ext cx="748689" cy="552752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0" idx="3"/>
            <a:endCxn id="11" idx="1"/>
          </p:cNvCxnSpPr>
          <p:nvPr/>
        </p:nvCxnSpPr>
        <p:spPr>
          <a:xfrm>
            <a:off x="6108095" y="3585028"/>
            <a:ext cx="46808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8" idx="3"/>
            <a:endCxn id="9" idx="1"/>
          </p:cNvCxnSpPr>
          <p:nvPr/>
        </p:nvCxnSpPr>
        <p:spPr>
          <a:xfrm>
            <a:off x="6108095" y="4944533"/>
            <a:ext cx="468082" cy="72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9" idx="2"/>
            <a:endCxn id="12" idx="0"/>
          </p:cNvCxnSpPr>
          <p:nvPr/>
        </p:nvCxnSpPr>
        <p:spPr>
          <a:xfrm>
            <a:off x="7385956" y="5433179"/>
            <a:ext cx="0" cy="3144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4316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of Classifiers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Supervised &amp; Unsupervised</a:t>
            </a:r>
          </a:p>
          <a:p>
            <a:pPr lvl="1"/>
            <a:r>
              <a:rPr lang="en-US" dirty="0" smtClean="0"/>
              <a:t>Supervised: class membership of each feature vector is known</a:t>
            </a:r>
          </a:p>
          <a:p>
            <a:pPr lvl="1"/>
            <a:r>
              <a:rPr lang="en-US" dirty="0" smtClean="0"/>
              <a:t>Unsupervised: Only the number of classes is known</a:t>
            </a:r>
          </a:p>
          <a:p>
            <a:r>
              <a:rPr lang="en-US" dirty="0" smtClean="0"/>
              <a:t>Single-frame &amp; Sequential</a:t>
            </a:r>
          </a:p>
          <a:p>
            <a:pPr lvl="1"/>
            <a:r>
              <a:rPr lang="en-US" dirty="0" smtClean="0"/>
              <a:t>Single-frame: Each frame is classified regardless of previous frames</a:t>
            </a:r>
          </a:p>
          <a:p>
            <a:pPr lvl="1"/>
            <a:r>
              <a:rPr lang="en-US" dirty="0" smtClean="0"/>
              <a:t>Sequential: Each frame is classified in consideration of previous frames</a:t>
            </a:r>
          </a:p>
        </p:txBody>
      </p:sp>
    </p:spTree>
    <p:extLst>
      <p:ext uri="{BB962C8B-B14F-4D97-AF65-F5344CB8AC3E}">
        <p14:creationId xmlns:p14="http://schemas.microsoft.com/office/powerpoint/2010/main" val="4229691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of Classifiers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Probabilistic &amp; Geometric &amp; Template matching</a:t>
            </a:r>
          </a:p>
          <a:p>
            <a:pPr lvl="1"/>
            <a:r>
              <a:rPr lang="en-US" dirty="0"/>
              <a:t>Template matching</a:t>
            </a:r>
            <a:r>
              <a:rPr lang="en-US" dirty="0" smtClean="0"/>
              <a:t>: Based on similarity between data and templates obtained by training or defined by the designer</a:t>
            </a:r>
          </a:p>
          <a:p>
            <a:pPr lvl="1"/>
            <a:r>
              <a:rPr lang="en-US" dirty="0" smtClean="0"/>
              <a:t>Binary classifier: Descend a binary decision tree from the root to leaves as refining the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252298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RT_tree_titanic_survivor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666" y="2914278"/>
            <a:ext cx="4124476" cy="38953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“20 Questions”</a:t>
            </a:r>
          </a:p>
          <a:p>
            <a:r>
              <a:rPr lang="en-US" dirty="0" smtClean="0"/>
              <a:t>Build a tree by dividing the data into two sets recursively, until remains only one 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5454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Template Matching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Compare test data with well-prepared template, mainly used for image processing</a:t>
            </a:r>
            <a:endParaRPr lang="en-US" dirty="0"/>
          </a:p>
        </p:txBody>
      </p:sp>
      <p:pic>
        <p:nvPicPr>
          <p:cNvPr id="4" name="Picture 3" descr="template-match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60" y="2898624"/>
            <a:ext cx="4476750" cy="2962275"/>
          </a:xfrm>
          <a:prstGeom prst="rect">
            <a:avLst/>
          </a:prstGeom>
        </p:spPr>
      </p:pic>
      <p:pic>
        <p:nvPicPr>
          <p:cNvPr id="5" name="Picture 4" descr="templatematching-head-gesture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905" y="4322400"/>
            <a:ext cx="7201236" cy="223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7844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of Classifiers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Probabilistic &amp; Geometric &amp; Template matching</a:t>
            </a:r>
          </a:p>
          <a:p>
            <a:pPr lvl="1"/>
            <a:r>
              <a:rPr lang="en-US" dirty="0" smtClean="0"/>
              <a:t>Geometric: Construct decision boundaries that divide feature space into classes</a:t>
            </a:r>
          </a:p>
          <a:p>
            <a:pPr lvl="2"/>
            <a:r>
              <a:rPr lang="en-US" dirty="0" smtClean="0"/>
              <a:t>k-NN/ Nearest Mean (NM): geometrical distance between feature vectors of from different classes</a:t>
            </a:r>
          </a:p>
          <a:p>
            <a:pPr lvl="2"/>
            <a:r>
              <a:rPr lang="en-US" dirty="0" smtClean="0"/>
              <a:t>Support Vector Machine (SVM): construct boundaries maximizing the margins between nearest features relative to two distinct classes</a:t>
            </a:r>
          </a:p>
        </p:txBody>
      </p:sp>
    </p:spTree>
    <p:extLst>
      <p:ext uri="{BB962C8B-B14F-4D97-AF65-F5344CB8AC3E}">
        <p14:creationId xmlns:p14="http://schemas.microsoft.com/office/powerpoint/2010/main" val="72190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k-NN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 Nearest Neighbor</a:t>
            </a:r>
          </a:p>
          <a:p>
            <a:r>
              <a:rPr lang="en-US" dirty="0" smtClean="0"/>
              <a:t>The simplest learning algorithm</a:t>
            </a:r>
          </a:p>
          <a:p>
            <a:r>
              <a:rPr lang="en-US" dirty="0" smtClean="0"/>
              <a:t>Lazy Learning Classifier </a:t>
            </a:r>
          </a:p>
          <a:p>
            <a:pPr lvl="1"/>
            <a:r>
              <a:rPr lang="en-US" dirty="0" smtClean="0"/>
              <a:t>Given training data, it does nothing (don’t model) until test data is given</a:t>
            </a:r>
          </a:p>
          <a:p>
            <a:pPr lvl="1"/>
            <a:r>
              <a:rPr lang="en-US" dirty="0" smtClean="0"/>
              <a:t>cf. Eager Learning Classifier: decision tree, rule-based classifier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791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k-NN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30086"/>
          </a:xfrm>
        </p:spPr>
        <p:txBody>
          <a:bodyPr>
            <a:normAutofit/>
          </a:bodyPr>
          <a:lstStyle/>
          <a:p>
            <a:r>
              <a:rPr lang="en-US" sz="2400" i="1" dirty="0" smtClean="0"/>
              <a:t>“If it walks like a duck, quacks like a duck, and looks like a duck, then it’s probably a duck”</a:t>
            </a:r>
            <a:endParaRPr lang="en-US" sz="2400" dirty="0" smtClean="0"/>
          </a:p>
        </p:txBody>
      </p:sp>
      <p:pic>
        <p:nvPicPr>
          <p:cNvPr id="4" name="Picture 3" descr="kn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914" y="2830287"/>
            <a:ext cx="3560955" cy="3689046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3083077"/>
            <a:ext cx="4582314" cy="2843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Plot each training data in space</a:t>
            </a:r>
          </a:p>
          <a:p>
            <a:r>
              <a:rPr lang="en-US" sz="2400" dirty="0" smtClean="0"/>
              <a:t>Given test data, compute the k nearest training data</a:t>
            </a:r>
          </a:p>
          <a:p>
            <a:r>
              <a:rPr lang="en-US" sz="2400" dirty="0" smtClean="0"/>
              <a:t>Test data is classified to the same class of majority of k-NN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82503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Message Distribution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dirty="0" smtClean="0"/>
              <a:t>Speakers have different message distribution</a:t>
            </a:r>
          </a:p>
          <a:p>
            <a:pPr lvl="1"/>
            <a:r>
              <a:rPr lang="en-US" dirty="0" smtClean="0"/>
              <a:t>4 messages possible: “hi”, “hey”, “bye”, “ciao”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Alice always says “hi”</a:t>
            </a:r>
          </a:p>
          <a:p>
            <a:pPr lvl="1"/>
            <a:r>
              <a:rPr lang="en-US" dirty="0" smtClean="0"/>
              <a:t>Bob says only “hi” or “bye” with same probability</a:t>
            </a:r>
          </a:p>
          <a:p>
            <a:pPr lvl="1"/>
            <a:r>
              <a:rPr lang="en-US" dirty="0" smtClean="0"/>
              <a:t>Cathy says “bye” half the time, and “hi” and “hey” half the time with equal probability</a:t>
            </a:r>
          </a:p>
          <a:p>
            <a:pPr lvl="1"/>
            <a:r>
              <a:rPr lang="en-US" dirty="0" smtClean="0"/>
              <a:t>David says “hi”, “hey”, “bye”, “ciao” with equal probability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439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kNN</a:t>
            </a:r>
            <a:r>
              <a:rPr lang="en-US" dirty="0" smtClean="0"/>
              <a:t>: Choosing 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too small, not too large</a:t>
            </a:r>
            <a:endParaRPr lang="en-US" dirty="0"/>
          </a:p>
        </p:txBody>
      </p:sp>
      <p:pic>
        <p:nvPicPr>
          <p:cNvPr id="5" name="Picture 4" descr="selec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43" y="2494643"/>
            <a:ext cx="3767062" cy="3055262"/>
          </a:xfrm>
          <a:prstGeom prst="rect">
            <a:avLst/>
          </a:prstGeom>
        </p:spPr>
      </p:pic>
      <p:pic>
        <p:nvPicPr>
          <p:cNvPr id="6" name="Picture 5" descr="220px-KnnClassificat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352" y="3218517"/>
            <a:ext cx="3228410" cy="29202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50784" y="5549905"/>
            <a:ext cx="521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k=3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50784" y="6065688"/>
            <a:ext cx="521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k=5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1223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SVM(Support Vector Machine)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007171"/>
          </a:xfrm>
        </p:spPr>
        <p:txBody>
          <a:bodyPr>
            <a:normAutofit/>
          </a:bodyPr>
          <a:lstStyle/>
          <a:p>
            <a:r>
              <a:rPr lang="en-US" dirty="0" smtClean="0"/>
              <a:t>Binary classification</a:t>
            </a:r>
            <a:endParaRPr lang="en-US" dirty="0"/>
          </a:p>
        </p:txBody>
      </p:sp>
      <p:pic>
        <p:nvPicPr>
          <p:cNvPr id="4" name="Picture 3" descr="628px-Svm_separating_hyperplan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2607371"/>
            <a:ext cx="3993243" cy="38152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607371"/>
            <a:ext cx="4076700" cy="35007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Find a </a:t>
            </a:r>
            <a:r>
              <a:rPr lang="en-US" sz="2800" dirty="0" err="1" smtClean="0"/>
              <a:t>hyperplane</a:t>
            </a:r>
            <a:r>
              <a:rPr lang="en-US" sz="2800" dirty="0" smtClean="0"/>
              <a:t> that separates two classes</a:t>
            </a:r>
          </a:p>
          <a:p>
            <a:r>
              <a:rPr lang="en-US" sz="2800" dirty="0" smtClean="0"/>
              <a:t>(evenly) maximize the distance to the nearest training data of any class (margin)</a:t>
            </a:r>
            <a:endParaRPr lang="en-US" sz="2800" dirty="0"/>
          </a:p>
        </p:txBody>
      </p:sp>
      <p:pic>
        <p:nvPicPr>
          <p:cNvPr id="6" name="Picture 5" descr="sv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624" y="2475291"/>
            <a:ext cx="3584424" cy="358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555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of Classifiers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Probabilistic &amp; Geometric &amp; Template matching</a:t>
            </a:r>
          </a:p>
          <a:p>
            <a:pPr lvl="1"/>
            <a:r>
              <a:rPr lang="en-US" dirty="0" smtClean="0"/>
              <a:t>Probabilistic: feature vector </a:t>
            </a:r>
            <a:r>
              <a:rPr lang="en-US" b="1" i="1" dirty="0" smtClean="0"/>
              <a:t>x</a:t>
            </a:r>
            <a:r>
              <a:rPr lang="en-US" dirty="0" smtClean="0"/>
              <a:t> is classified to class </a:t>
            </a:r>
            <a:r>
              <a:rPr lang="en-US" i="1" dirty="0" err="1" smtClean="0"/>
              <a:t>C</a:t>
            </a:r>
            <a:r>
              <a:rPr lang="en-US" i="1" baseline="-25000" dirty="0" err="1" smtClean="0"/>
              <a:t>i</a:t>
            </a:r>
            <a:r>
              <a:rPr lang="en-US" i="1" baseline="-25000" dirty="0" smtClean="0"/>
              <a:t>*</a:t>
            </a:r>
            <a:r>
              <a:rPr lang="en-US" i="1" dirty="0" smtClean="0"/>
              <a:t> </a:t>
            </a:r>
            <a:r>
              <a:rPr lang="en-US" dirty="0" smtClean="0"/>
              <a:t>if class-conditional PDF </a:t>
            </a:r>
            <a:r>
              <a:rPr lang="en-US" i="1" dirty="0" smtClean="0"/>
              <a:t>p(</a:t>
            </a:r>
            <a:r>
              <a:rPr lang="en-US" b="1" i="1" dirty="0" err="1" smtClean="0"/>
              <a:t>x</a:t>
            </a:r>
            <a:r>
              <a:rPr lang="en-US" i="1" dirty="0" err="1" smtClean="0"/>
              <a:t>|C</a:t>
            </a:r>
            <a:r>
              <a:rPr lang="en-US" i="1" baseline="-25000" dirty="0" err="1" smtClean="0"/>
              <a:t>i</a:t>
            </a:r>
            <a:r>
              <a:rPr lang="en-US" i="1" dirty="0" smtClean="0"/>
              <a:t>) </a:t>
            </a:r>
            <a:r>
              <a:rPr lang="en-US" dirty="0" smtClean="0"/>
              <a:t>is maximized for</a:t>
            </a:r>
            <a:r>
              <a:rPr lang="en-US" i="1" dirty="0" smtClean="0"/>
              <a:t> </a:t>
            </a:r>
            <a:r>
              <a:rPr lang="en-US" i="1" dirty="0" err="1" smtClean="0"/>
              <a:t>i</a:t>
            </a:r>
            <a:r>
              <a:rPr lang="en-US" i="1" dirty="0" smtClean="0"/>
              <a:t>=1, …, C</a:t>
            </a:r>
          </a:p>
          <a:p>
            <a:pPr lvl="2"/>
            <a:r>
              <a:rPr lang="en-US" dirty="0" smtClean="0"/>
              <a:t>Optimal Bayesian classifier</a:t>
            </a:r>
          </a:p>
          <a:p>
            <a:pPr lvl="2"/>
            <a:r>
              <a:rPr lang="en-US" dirty="0" smtClean="0"/>
              <a:t>Since class-conditional </a:t>
            </a:r>
            <a:r>
              <a:rPr lang="en-US" dirty="0" err="1" smtClean="0"/>
              <a:t>pdf</a:t>
            </a:r>
            <a:r>
              <a:rPr lang="en-US" dirty="0" smtClean="0"/>
              <a:t> is unknown, use suboptimal</a:t>
            </a:r>
          </a:p>
          <a:p>
            <a:pPr lvl="3"/>
            <a:r>
              <a:rPr lang="en-US" dirty="0" smtClean="0"/>
              <a:t>naïve Bayesian, Logistic, </a:t>
            </a:r>
            <a:r>
              <a:rPr lang="en-US" dirty="0" err="1" smtClean="0"/>
              <a:t>Parzen</a:t>
            </a:r>
            <a:r>
              <a:rPr lang="en-US" dirty="0" smtClean="0"/>
              <a:t>, Gaussian Mixture Model (GMM)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61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Sequential Classifiers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far, single-frame classifiers</a:t>
            </a:r>
          </a:p>
          <a:p>
            <a:r>
              <a:rPr lang="en-US" dirty="0" smtClean="0"/>
              <a:t>Now, Sequential classifier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xploit decisions made in the past</a:t>
            </a:r>
          </a:p>
          <a:p>
            <a:pPr lvl="1"/>
            <a:r>
              <a:rPr lang="en-US" dirty="0" smtClean="0"/>
              <a:t>Composite activity is a chain of primitive activities</a:t>
            </a:r>
          </a:p>
          <a:p>
            <a:r>
              <a:rPr lang="en-US" dirty="0" smtClean="0"/>
              <a:t>Model a composite activity as a first-order Markov chain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875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 Distribution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299451" y="3364616"/>
            <a:ext cx="2433317" cy="1"/>
          </a:xfrm>
          <a:prstGeom prst="line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1299451" y="1914478"/>
            <a:ext cx="0" cy="14501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60784" y="3165125"/>
            <a:ext cx="303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60784" y="1928169"/>
            <a:ext cx="288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9134368">
            <a:off x="1446810" y="3382461"/>
            <a:ext cx="36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9134368">
            <a:off x="1940629" y="3349792"/>
            <a:ext cx="531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hey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553451" y="2173310"/>
            <a:ext cx="205619" cy="116711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13141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06593" y="3810868"/>
            <a:ext cx="706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Alice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 rot="19134368">
            <a:off x="2584033" y="3379011"/>
            <a:ext cx="533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bye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 rot="19134368">
            <a:off x="3110738" y="3408233"/>
            <a:ext cx="567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ciao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299451" y="2161215"/>
            <a:ext cx="2433317" cy="0"/>
          </a:xfrm>
          <a:prstGeom prst="line">
            <a:avLst/>
          </a:prstGeom>
          <a:ln>
            <a:prstDash val="dot"/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382804" y="3355168"/>
            <a:ext cx="2433317" cy="1"/>
          </a:xfrm>
          <a:prstGeom prst="line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5382804" y="1905030"/>
            <a:ext cx="0" cy="14501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044137" y="3155677"/>
            <a:ext cx="303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044137" y="1918721"/>
            <a:ext cx="288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 rot="19134368">
            <a:off x="5530163" y="3373013"/>
            <a:ext cx="36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 rot="19134368">
            <a:off x="6023982" y="3340344"/>
            <a:ext cx="531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hey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5636804" y="2751691"/>
            <a:ext cx="205619" cy="5792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13141C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289946" y="3801420"/>
            <a:ext cx="6109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Bob</a:t>
            </a:r>
            <a:endParaRPr lang="en-US" sz="2000" dirty="0"/>
          </a:p>
        </p:txBody>
      </p:sp>
      <p:sp>
        <p:nvSpPr>
          <p:cNvPr id="36" name="TextBox 35"/>
          <p:cNvSpPr txBox="1"/>
          <p:nvPr/>
        </p:nvSpPr>
        <p:spPr>
          <a:xfrm rot="19134368">
            <a:off x="6667386" y="3369563"/>
            <a:ext cx="533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bye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 rot="19134368">
            <a:off x="7194091" y="3398785"/>
            <a:ext cx="567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ciao</a:t>
            </a:r>
            <a:endParaRPr lang="en-US" dirty="0"/>
          </a:p>
        </p:txBody>
      </p:sp>
      <p:cxnSp>
        <p:nvCxnSpPr>
          <p:cNvPr id="39" name="Straight Connector 38"/>
          <p:cNvCxnSpPr/>
          <p:nvPr/>
        </p:nvCxnSpPr>
        <p:spPr>
          <a:xfrm>
            <a:off x="5382804" y="2751691"/>
            <a:ext cx="2433317" cy="0"/>
          </a:xfrm>
          <a:prstGeom prst="line">
            <a:avLst/>
          </a:prstGeom>
          <a:ln>
            <a:prstDash val="dot"/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6893780" y="2759328"/>
            <a:ext cx="205619" cy="5792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13141C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90937" y="2514187"/>
            <a:ext cx="356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.5</a:t>
            </a:r>
            <a:endParaRPr lang="en-US" dirty="0"/>
          </a:p>
        </p:txBody>
      </p:sp>
      <p:cxnSp>
        <p:nvCxnSpPr>
          <p:cNvPr id="42" name="Straight Connector 41"/>
          <p:cNvCxnSpPr/>
          <p:nvPr/>
        </p:nvCxnSpPr>
        <p:spPr>
          <a:xfrm>
            <a:off x="1299453" y="5701204"/>
            <a:ext cx="2433317" cy="1"/>
          </a:xfrm>
          <a:prstGeom prst="line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1299453" y="4251066"/>
            <a:ext cx="0" cy="14501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960786" y="5501713"/>
            <a:ext cx="303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960786" y="4264757"/>
            <a:ext cx="288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 rot="19134368">
            <a:off x="1446812" y="5719049"/>
            <a:ext cx="36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 rot="19134368">
            <a:off x="1940631" y="5686380"/>
            <a:ext cx="531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hey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1553453" y="5382383"/>
            <a:ext cx="205617" cy="2946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13141C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206595" y="6147456"/>
            <a:ext cx="8099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Cathy</a:t>
            </a:r>
            <a:endParaRPr lang="en-US" sz="2000" dirty="0"/>
          </a:p>
        </p:txBody>
      </p:sp>
      <p:sp>
        <p:nvSpPr>
          <p:cNvPr id="50" name="TextBox 49"/>
          <p:cNvSpPr txBox="1"/>
          <p:nvPr/>
        </p:nvSpPr>
        <p:spPr>
          <a:xfrm rot="19134368">
            <a:off x="2584035" y="5715599"/>
            <a:ext cx="533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bye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 rot="19134368">
            <a:off x="3110740" y="5744821"/>
            <a:ext cx="567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ciao</a:t>
            </a:r>
            <a:endParaRPr lang="en-US" dirty="0"/>
          </a:p>
        </p:txBody>
      </p:sp>
      <p:cxnSp>
        <p:nvCxnSpPr>
          <p:cNvPr id="53" name="Straight Connector 52"/>
          <p:cNvCxnSpPr/>
          <p:nvPr/>
        </p:nvCxnSpPr>
        <p:spPr>
          <a:xfrm>
            <a:off x="1299453" y="5097727"/>
            <a:ext cx="2433317" cy="0"/>
          </a:xfrm>
          <a:prstGeom prst="line">
            <a:avLst/>
          </a:prstGeom>
          <a:ln>
            <a:prstDash val="dot"/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2810429" y="5105364"/>
            <a:ext cx="205619" cy="5792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13141C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07586" y="4860223"/>
            <a:ext cx="356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.5</a:t>
            </a:r>
            <a:endParaRPr lang="en-US" dirty="0"/>
          </a:p>
        </p:txBody>
      </p:sp>
      <p:cxnSp>
        <p:nvCxnSpPr>
          <p:cNvPr id="56" name="Straight Connector 55"/>
          <p:cNvCxnSpPr/>
          <p:nvPr/>
        </p:nvCxnSpPr>
        <p:spPr>
          <a:xfrm>
            <a:off x="1299451" y="5383175"/>
            <a:ext cx="2433317" cy="0"/>
          </a:xfrm>
          <a:prstGeom prst="line">
            <a:avLst/>
          </a:prstGeom>
          <a:ln>
            <a:prstDash val="dot"/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2194498" y="5382383"/>
            <a:ext cx="205617" cy="2946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13141C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45096" y="5148909"/>
            <a:ext cx="467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.25</a:t>
            </a:r>
            <a:endParaRPr lang="en-US" dirty="0"/>
          </a:p>
        </p:txBody>
      </p:sp>
      <p:cxnSp>
        <p:nvCxnSpPr>
          <p:cNvPr id="59" name="Straight Connector 58"/>
          <p:cNvCxnSpPr/>
          <p:nvPr/>
        </p:nvCxnSpPr>
        <p:spPr>
          <a:xfrm>
            <a:off x="5395110" y="5708841"/>
            <a:ext cx="2433317" cy="1"/>
          </a:xfrm>
          <a:prstGeom prst="line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V="1">
            <a:off x="5395110" y="4258703"/>
            <a:ext cx="0" cy="14501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5056443" y="5509350"/>
            <a:ext cx="303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5056443" y="4272394"/>
            <a:ext cx="288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 rot="19134368">
            <a:off x="5542469" y="5726686"/>
            <a:ext cx="36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 rot="19134368">
            <a:off x="6036288" y="5694017"/>
            <a:ext cx="531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hey</a:t>
            </a:r>
            <a:endParaRPr lang="en-US" dirty="0"/>
          </a:p>
        </p:txBody>
      </p:sp>
      <p:sp>
        <p:nvSpPr>
          <p:cNvPr id="65" name="Rectangle 64"/>
          <p:cNvSpPr/>
          <p:nvPr/>
        </p:nvSpPr>
        <p:spPr>
          <a:xfrm>
            <a:off x="5649110" y="5390020"/>
            <a:ext cx="205617" cy="2946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13141C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302252" y="6155093"/>
            <a:ext cx="7747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David</a:t>
            </a:r>
            <a:endParaRPr lang="en-US" sz="2000" dirty="0"/>
          </a:p>
        </p:txBody>
      </p:sp>
      <p:sp>
        <p:nvSpPr>
          <p:cNvPr id="67" name="TextBox 66"/>
          <p:cNvSpPr txBox="1"/>
          <p:nvPr/>
        </p:nvSpPr>
        <p:spPr>
          <a:xfrm rot="19134368">
            <a:off x="6679692" y="5723236"/>
            <a:ext cx="533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bye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 rot="19134368">
            <a:off x="7206397" y="5752458"/>
            <a:ext cx="567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ciao</a:t>
            </a:r>
            <a:endParaRPr lang="en-US" dirty="0"/>
          </a:p>
        </p:txBody>
      </p:sp>
      <p:cxnSp>
        <p:nvCxnSpPr>
          <p:cNvPr id="69" name="Straight Connector 68"/>
          <p:cNvCxnSpPr/>
          <p:nvPr/>
        </p:nvCxnSpPr>
        <p:spPr>
          <a:xfrm>
            <a:off x="5395110" y="5105364"/>
            <a:ext cx="2433317" cy="0"/>
          </a:xfrm>
          <a:prstGeom prst="line">
            <a:avLst/>
          </a:prstGeom>
          <a:ln>
            <a:prstDash val="dot"/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6845611" y="5382383"/>
            <a:ext cx="193313" cy="3099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13141C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003243" y="4867860"/>
            <a:ext cx="356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.5</a:t>
            </a:r>
            <a:endParaRPr lang="en-US" dirty="0"/>
          </a:p>
        </p:txBody>
      </p:sp>
      <p:cxnSp>
        <p:nvCxnSpPr>
          <p:cNvPr id="72" name="Straight Connector 71"/>
          <p:cNvCxnSpPr/>
          <p:nvPr/>
        </p:nvCxnSpPr>
        <p:spPr>
          <a:xfrm>
            <a:off x="5395108" y="5390812"/>
            <a:ext cx="2433317" cy="0"/>
          </a:xfrm>
          <a:prstGeom prst="line">
            <a:avLst/>
          </a:prstGeom>
          <a:ln>
            <a:prstDash val="dot"/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6241775" y="5390020"/>
            <a:ext cx="205617" cy="2946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13141C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940753" y="5156546"/>
            <a:ext cx="467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.25</a:t>
            </a:r>
            <a:endParaRPr lang="en-US" dirty="0"/>
          </a:p>
        </p:txBody>
      </p:sp>
      <p:sp>
        <p:nvSpPr>
          <p:cNvPr id="75" name="Rectangle 74"/>
          <p:cNvSpPr/>
          <p:nvPr/>
        </p:nvSpPr>
        <p:spPr>
          <a:xfrm>
            <a:off x="7409247" y="5389527"/>
            <a:ext cx="193313" cy="3099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1314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147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4" grpId="0" animBg="1"/>
      <p:bldP spid="40" grpId="0" animBg="1"/>
      <p:bldP spid="48" grpId="0" animBg="1"/>
      <p:bldP spid="54" grpId="0" animBg="1"/>
      <p:bldP spid="57" grpId="0" animBg="1"/>
      <p:bldP spid="65" grpId="0" animBg="1"/>
      <p:bldP spid="70" grpId="0" animBg="1"/>
      <p:bldP spid="73" grpId="0" animBg="1"/>
      <p:bldP spid="7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 Distribution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299451" y="3364616"/>
            <a:ext cx="2433317" cy="1"/>
          </a:xfrm>
          <a:prstGeom prst="line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1299451" y="1914478"/>
            <a:ext cx="0" cy="14501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60784" y="3165125"/>
            <a:ext cx="303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60784" y="1928169"/>
            <a:ext cx="288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9134368">
            <a:off x="1446810" y="3382461"/>
            <a:ext cx="36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9134368">
            <a:off x="1940629" y="3349792"/>
            <a:ext cx="531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hey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553451" y="2173310"/>
            <a:ext cx="205619" cy="116711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13141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06593" y="3810868"/>
            <a:ext cx="706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Alice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 rot="19134368">
            <a:off x="2584033" y="3379011"/>
            <a:ext cx="533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bye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 rot="19134368">
            <a:off x="3110738" y="3408233"/>
            <a:ext cx="567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ciao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299451" y="2161215"/>
            <a:ext cx="2433317" cy="0"/>
          </a:xfrm>
          <a:prstGeom prst="line">
            <a:avLst/>
          </a:prstGeom>
          <a:ln>
            <a:prstDash val="dot"/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382804" y="3355168"/>
            <a:ext cx="2433317" cy="1"/>
          </a:xfrm>
          <a:prstGeom prst="line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5382804" y="1905030"/>
            <a:ext cx="0" cy="14501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044137" y="3155677"/>
            <a:ext cx="303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044137" y="1918721"/>
            <a:ext cx="288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 rot="19134368">
            <a:off x="5530163" y="3373013"/>
            <a:ext cx="36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 rot="19134368">
            <a:off x="6023982" y="3340344"/>
            <a:ext cx="531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hey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5636804" y="2751691"/>
            <a:ext cx="205619" cy="5792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13141C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289946" y="3801420"/>
            <a:ext cx="6109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Bob</a:t>
            </a:r>
            <a:endParaRPr lang="en-US" sz="2000" dirty="0"/>
          </a:p>
        </p:txBody>
      </p:sp>
      <p:sp>
        <p:nvSpPr>
          <p:cNvPr id="36" name="TextBox 35"/>
          <p:cNvSpPr txBox="1"/>
          <p:nvPr/>
        </p:nvSpPr>
        <p:spPr>
          <a:xfrm rot="19134368">
            <a:off x="6667386" y="3369563"/>
            <a:ext cx="533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bye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 rot="19134368">
            <a:off x="7194091" y="3398785"/>
            <a:ext cx="567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ciao</a:t>
            </a:r>
            <a:endParaRPr lang="en-US" dirty="0"/>
          </a:p>
        </p:txBody>
      </p:sp>
      <p:cxnSp>
        <p:nvCxnSpPr>
          <p:cNvPr id="39" name="Straight Connector 38"/>
          <p:cNvCxnSpPr/>
          <p:nvPr/>
        </p:nvCxnSpPr>
        <p:spPr>
          <a:xfrm>
            <a:off x="5382804" y="2751691"/>
            <a:ext cx="2433317" cy="0"/>
          </a:xfrm>
          <a:prstGeom prst="line">
            <a:avLst/>
          </a:prstGeom>
          <a:ln>
            <a:prstDash val="dot"/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6893780" y="2759328"/>
            <a:ext cx="205619" cy="5792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13141C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90937" y="2514187"/>
            <a:ext cx="356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.5</a:t>
            </a:r>
            <a:endParaRPr lang="en-US" dirty="0"/>
          </a:p>
        </p:txBody>
      </p:sp>
      <p:cxnSp>
        <p:nvCxnSpPr>
          <p:cNvPr id="42" name="Straight Connector 41"/>
          <p:cNvCxnSpPr/>
          <p:nvPr/>
        </p:nvCxnSpPr>
        <p:spPr>
          <a:xfrm>
            <a:off x="1299453" y="5701204"/>
            <a:ext cx="2433317" cy="1"/>
          </a:xfrm>
          <a:prstGeom prst="line">
            <a:avLst/>
          </a:prstGeom>
          <a:ln>
            <a:solidFill>
              <a:srgbClr val="A6A6A6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1299453" y="4251066"/>
            <a:ext cx="0" cy="1450139"/>
          </a:xfrm>
          <a:prstGeom prst="straightConnector1">
            <a:avLst/>
          </a:prstGeom>
          <a:ln>
            <a:solidFill>
              <a:srgbClr val="A6A6A6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960786" y="5501713"/>
            <a:ext cx="303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0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60786" y="4264757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1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 rot="19134368">
            <a:off x="1446812" y="5719049"/>
            <a:ext cx="36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hi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 rot="19134368">
            <a:off x="1940631" y="5686380"/>
            <a:ext cx="531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hey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553453" y="5382383"/>
            <a:ext cx="205617" cy="294630"/>
          </a:xfrm>
          <a:prstGeom prst="rect">
            <a:avLst/>
          </a:prstGeom>
          <a:solidFill>
            <a:srgbClr val="A6A6A6"/>
          </a:solidFill>
          <a:ln>
            <a:solidFill>
              <a:srgbClr val="A6A6A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206595" y="6147456"/>
            <a:ext cx="8099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Cathy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 rot="19134368">
            <a:off x="2584035" y="5715599"/>
            <a:ext cx="533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bye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 rot="19134368">
            <a:off x="3110740" y="5744821"/>
            <a:ext cx="567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ciao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1299453" y="5097727"/>
            <a:ext cx="2433317" cy="0"/>
          </a:xfrm>
          <a:prstGeom prst="line">
            <a:avLst/>
          </a:prstGeom>
          <a:ln>
            <a:solidFill>
              <a:srgbClr val="A6A6A6"/>
            </a:solidFill>
            <a:prstDash val="dot"/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2810429" y="5105364"/>
            <a:ext cx="205619" cy="579286"/>
          </a:xfrm>
          <a:prstGeom prst="rect">
            <a:avLst/>
          </a:prstGeom>
          <a:solidFill>
            <a:srgbClr val="A6A6A6"/>
          </a:solidFill>
          <a:ln>
            <a:solidFill>
              <a:srgbClr val="A6A6A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07586" y="4860223"/>
            <a:ext cx="359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.5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1299451" y="5383175"/>
            <a:ext cx="2433317" cy="0"/>
          </a:xfrm>
          <a:prstGeom prst="line">
            <a:avLst/>
          </a:prstGeom>
          <a:ln>
            <a:solidFill>
              <a:srgbClr val="A6A6A6"/>
            </a:solidFill>
            <a:prstDash val="dot"/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2194498" y="5382383"/>
            <a:ext cx="205617" cy="294630"/>
          </a:xfrm>
          <a:prstGeom prst="rect">
            <a:avLst/>
          </a:prstGeom>
          <a:solidFill>
            <a:srgbClr val="A6A6A6"/>
          </a:solidFill>
          <a:ln>
            <a:solidFill>
              <a:srgbClr val="A6A6A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45096" y="5148909"/>
            <a:ext cx="47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.25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5395110" y="5708841"/>
            <a:ext cx="2433317" cy="1"/>
          </a:xfrm>
          <a:prstGeom prst="line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V="1">
            <a:off x="5395110" y="4258703"/>
            <a:ext cx="0" cy="14501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5056443" y="5509350"/>
            <a:ext cx="303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5056443" y="4272394"/>
            <a:ext cx="288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 rot="19134368">
            <a:off x="5542469" y="5726686"/>
            <a:ext cx="36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FBFBF"/>
                </a:solidFill>
              </a:rPr>
              <a:t>hi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 rot="19134368">
            <a:off x="6036288" y="5694017"/>
            <a:ext cx="531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FBFBF"/>
                </a:solidFill>
              </a:rPr>
              <a:t>hey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5649110" y="5390020"/>
            <a:ext cx="205617" cy="2946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13141C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302252" y="6155093"/>
            <a:ext cx="7747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BFBFBF"/>
                </a:solidFill>
              </a:rPr>
              <a:t>David</a:t>
            </a:r>
            <a:endParaRPr lang="en-US" sz="2000" dirty="0">
              <a:solidFill>
                <a:srgbClr val="BFBFBF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 rot="19134368">
            <a:off x="6679692" y="5723236"/>
            <a:ext cx="533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FBFBF"/>
                </a:solidFill>
              </a:rPr>
              <a:t>bye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 rot="19134368">
            <a:off x="7206397" y="5752458"/>
            <a:ext cx="567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FBFBF"/>
                </a:solidFill>
              </a:rPr>
              <a:t>ciao</a:t>
            </a:r>
            <a:endParaRPr lang="en-US" dirty="0">
              <a:solidFill>
                <a:srgbClr val="BFBFBF"/>
              </a:solidFill>
            </a:endParaRPr>
          </a:p>
        </p:txBody>
      </p:sp>
      <p:cxnSp>
        <p:nvCxnSpPr>
          <p:cNvPr id="69" name="Straight Connector 68"/>
          <p:cNvCxnSpPr/>
          <p:nvPr/>
        </p:nvCxnSpPr>
        <p:spPr>
          <a:xfrm>
            <a:off x="5395110" y="5105364"/>
            <a:ext cx="2433317" cy="0"/>
          </a:xfrm>
          <a:prstGeom prst="line">
            <a:avLst/>
          </a:prstGeom>
          <a:ln>
            <a:prstDash val="dot"/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6845611" y="5382383"/>
            <a:ext cx="193313" cy="3099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13141C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003243" y="4867860"/>
            <a:ext cx="356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.5</a:t>
            </a:r>
            <a:endParaRPr lang="en-US" dirty="0"/>
          </a:p>
        </p:txBody>
      </p:sp>
      <p:cxnSp>
        <p:nvCxnSpPr>
          <p:cNvPr id="72" name="Straight Connector 71"/>
          <p:cNvCxnSpPr/>
          <p:nvPr/>
        </p:nvCxnSpPr>
        <p:spPr>
          <a:xfrm>
            <a:off x="5395108" y="5390812"/>
            <a:ext cx="2433317" cy="0"/>
          </a:xfrm>
          <a:prstGeom prst="line">
            <a:avLst/>
          </a:prstGeom>
          <a:ln>
            <a:prstDash val="dot"/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6241775" y="5390020"/>
            <a:ext cx="205617" cy="2946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13141C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940753" y="5156546"/>
            <a:ext cx="467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.25</a:t>
            </a:r>
            <a:endParaRPr lang="en-US" dirty="0"/>
          </a:p>
        </p:txBody>
      </p:sp>
      <p:sp>
        <p:nvSpPr>
          <p:cNvPr id="75" name="Rectangle 74"/>
          <p:cNvSpPr/>
          <p:nvPr/>
        </p:nvSpPr>
        <p:spPr>
          <a:xfrm>
            <a:off x="7409247" y="5389527"/>
            <a:ext cx="193313" cy="3099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13141C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082775" y="1814285"/>
            <a:ext cx="4438953" cy="405675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rgbClr val="13141C"/>
              </a:solidFill>
            </a:endParaRPr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221" y="2161215"/>
            <a:ext cx="2349500" cy="698500"/>
          </a:xfrm>
          <a:prstGeom prst="rect">
            <a:avLst/>
          </a:prstGeom>
        </p:spPr>
      </p:pic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604" y="3257758"/>
            <a:ext cx="3929743" cy="1092822"/>
          </a:xfrm>
          <a:prstGeom prst="rect">
            <a:avLst/>
          </a:prstGeom>
        </p:spPr>
      </p:pic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074" y="4594983"/>
            <a:ext cx="35687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17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4" grpId="0" animBg="1"/>
      <p:bldP spid="40" grpId="0" animBg="1"/>
      <p:bldP spid="48" grpId="0" animBg="1"/>
      <p:bldP spid="54" grpId="0" animBg="1"/>
      <p:bldP spid="57" grpId="0" animBg="1"/>
      <p:bldP spid="65" grpId="0" animBg="1"/>
      <p:bldP spid="70" grpId="0" animBg="1"/>
      <p:bldP spid="73" grpId="0" animBg="1"/>
      <p:bldP spid="7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 Distribution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299451" y="3185413"/>
            <a:ext cx="2433317" cy="1"/>
          </a:xfrm>
          <a:prstGeom prst="line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1299451" y="1735275"/>
            <a:ext cx="0" cy="14501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60784" y="2985922"/>
            <a:ext cx="303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60784" y="1748966"/>
            <a:ext cx="288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9134368">
            <a:off x="1446810" y="3203258"/>
            <a:ext cx="36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9134368">
            <a:off x="1940629" y="3170589"/>
            <a:ext cx="531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hey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553451" y="1994107"/>
            <a:ext cx="205619" cy="116711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13141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06593" y="3631665"/>
            <a:ext cx="706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Alice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 rot="19134368">
            <a:off x="2584033" y="3199808"/>
            <a:ext cx="533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bye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 rot="19134368">
            <a:off x="3110738" y="3229030"/>
            <a:ext cx="567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ciao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299451" y="1982012"/>
            <a:ext cx="2433317" cy="0"/>
          </a:xfrm>
          <a:prstGeom prst="line">
            <a:avLst/>
          </a:prstGeom>
          <a:ln>
            <a:prstDash val="dot"/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382804" y="3355168"/>
            <a:ext cx="2433317" cy="1"/>
          </a:xfrm>
          <a:prstGeom prst="line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5382804" y="1905030"/>
            <a:ext cx="0" cy="14501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044137" y="3155677"/>
            <a:ext cx="303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044137" y="1918721"/>
            <a:ext cx="288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 rot="19134368">
            <a:off x="5530163" y="3373013"/>
            <a:ext cx="36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 rot="19134368">
            <a:off x="6023982" y="3340344"/>
            <a:ext cx="531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hey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5636804" y="2751691"/>
            <a:ext cx="205619" cy="5792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13141C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289946" y="3801420"/>
            <a:ext cx="6109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Bob</a:t>
            </a:r>
            <a:endParaRPr lang="en-US" sz="2000" dirty="0"/>
          </a:p>
        </p:txBody>
      </p:sp>
      <p:sp>
        <p:nvSpPr>
          <p:cNvPr id="36" name="TextBox 35"/>
          <p:cNvSpPr txBox="1"/>
          <p:nvPr/>
        </p:nvSpPr>
        <p:spPr>
          <a:xfrm rot="19134368">
            <a:off x="6667386" y="3369563"/>
            <a:ext cx="533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bye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 rot="19134368">
            <a:off x="7194091" y="3398785"/>
            <a:ext cx="567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ciao</a:t>
            </a:r>
            <a:endParaRPr lang="en-US" dirty="0"/>
          </a:p>
        </p:txBody>
      </p:sp>
      <p:cxnSp>
        <p:nvCxnSpPr>
          <p:cNvPr id="39" name="Straight Connector 38"/>
          <p:cNvCxnSpPr/>
          <p:nvPr/>
        </p:nvCxnSpPr>
        <p:spPr>
          <a:xfrm>
            <a:off x="5382804" y="2751691"/>
            <a:ext cx="2433317" cy="0"/>
          </a:xfrm>
          <a:prstGeom prst="line">
            <a:avLst/>
          </a:prstGeom>
          <a:ln>
            <a:prstDash val="dot"/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6893780" y="2759328"/>
            <a:ext cx="205619" cy="5792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13141C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90937" y="2514187"/>
            <a:ext cx="356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.5</a:t>
            </a:r>
            <a:endParaRPr lang="en-US" dirty="0"/>
          </a:p>
        </p:txBody>
      </p:sp>
      <p:cxnSp>
        <p:nvCxnSpPr>
          <p:cNvPr id="42" name="Straight Connector 41"/>
          <p:cNvCxnSpPr/>
          <p:nvPr/>
        </p:nvCxnSpPr>
        <p:spPr>
          <a:xfrm>
            <a:off x="1299453" y="5522001"/>
            <a:ext cx="2433317" cy="1"/>
          </a:xfrm>
          <a:prstGeom prst="line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1299453" y="4071863"/>
            <a:ext cx="0" cy="14501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960786" y="5322510"/>
            <a:ext cx="303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960786" y="4085554"/>
            <a:ext cx="288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 rot="19134368">
            <a:off x="1446812" y="5539846"/>
            <a:ext cx="36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FBFBF"/>
                </a:solidFill>
              </a:rPr>
              <a:t>hi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 rot="19134368">
            <a:off x="1940631" y="5507177"/>
            <a:ext cx="531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FBFBF"/>
                </a:solidFill>
              </a:rPr>
              <a:t>hey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553453" y="5203180"/>
            <a:ext cx="205617" cy="2946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13141C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206595" y="6147456"/>
            <a:ext cx="8099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BFBFBF"/>
                </a:solidFill>
              </a:rPr>
              <a:t>Cathy</a:t>
            </a:r>
            <a:endParaRPr lang="en-US" sz="2000" dirty="0">
              <a:solidFill>
                <a:srgbClr val="BFBFB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 rot="19134368">
            <a:off x="2584035" y="5536396"/>
            <a:ext cx="533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FBFBF"/>
                </a:solidFill>
              </a:rPr>
              <a:t>bye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 rot="19134368">
            <a:off x="3110740" y="5565618"/>
            <a:ext cx="567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FBFBF"/>
                </a:solidFill>
              </a:rPr>
              <a:t>ciao</a:t>
            </a:r>
            <a:endParaRPr lang="en-US" dirty="0">
              <a:solidFill>
                <a:srgbClr val="BFBFBF"/>
              </a:solidFill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1299453" y="4918524"/>
            <a:ext cx="2433317" cy="0"/>
          </a:xfrm>
          <a:prstGeom prst="line">
            <a:avLst/>
          </a:prstGeom>
          <a:ln>
            <a:prstDash val="dot"/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2810429" y="4926161"/>
            <a:ext cx="205619" cy="5792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13141C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07586" y="4681020"/>
            <a:ext cx="356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.5</a:t>
            </a:r>
            <a:endParaRPr lang="en-US" dirty="0"/>
          </a:p>
        </p:txBody>
      </p:sp>
      <p:cxnSp>
        <p:nvCxnSpPr>
          <p:cNvPr id="56" name="Straight Connector 55"/>
          <p:cNvCxnSpPr/>
          <p:nvPr/>
        </p:nvCxnSpPr>
        <p:spPr>
          <a:xfrm>
            <a:off x="1299451" y="5203972"/>
            <a:ext cx="2433317" cy="0"/>
          </a:xfrm>
          <a:prstGeom prst="line">
            <a:avLst/>
          </a:prstGeom>
          <a:ln>
            <a:prstDash val="dot"/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2194498" y="5203180"/>
            <a:ext cx="205617" cy="2946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13141C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45096" y="4969706"/>
            <a:ext cx="467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.25</a:t>
            </a:r>
            <a:endParaRPr lang="en-US" dirty="0"/>
          </a:p>
        </p:txBody>
      </p:sp>
      <p:cxnSp>
        <p:nvCxnSpPr>
          <p:cNvPr id="59" name="Straight Connector 58"/>
          <p:cNvCxnSpPr/>
          <p:nvPr/>
        </p:nvCxnSpPr>
        <p:spPr>
          <a:xfrm>
            <a:off x="5395110" y="5708841"/>
            <a:ext cx="2433317" cy="1"/>
          </a:xfrm>
          <a:prstGeom prst="line">
            <a:avLst/>
          </a:prstGeom>
          <a:ln>
            <a:solidFill>
              <a:srgbClr val="A6A6A6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V="1">
            <a:off x="5395110" y="4258703"/>
            <a:ext cx="0" cy="1450139"/>
          </a:xfrm>
          <a:prstGeom prst="straightConnector1">
            <a:avLst/>
          </a:prstGeom>
          <a:ln>
            <a:solidFill>
              <a:srgbClr val="A6A6A6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5056443" y="5509350"/>
            <a:ext cx="303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5056443" y="4272394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FBFBF"/>
                </a:solidFill>
              </a:rPr>
              <a:t>1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 rot="19134368">
            <a:off x="5542469" y="5726686"/>
            <a:ext cx="36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FBFBF"/>
                </a:solidFill>
              </a:rPr>
              <a:t>hi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 rot="19134368">
            <a:off x="6036288" y="5694017"/>
            <a:ext cx="531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hey</a:t>
            </a:r>
            <a:endParaRPr lang="en-US" dirty="0"/>
          </a:p>
        </p:txBody>
      </p:sp>
      <p:sp>
        <p:nvSpPr>
          <p:cNvPr id="65" name="Rectangle 64"/>
          <p:cNvSpPr/>
          <p:nvPr/>
        </p:nvSpPr>
        <p:spPr>
          <a:xfrm>
            <a:off x="5649110" y="5390020"/>
            <a:ext cx="205617" cy="294630"/>
          </a:xfrm>
          <a:prstGeom prst="rect">
            <a:avLst/>
          </a:prstGeom>
          <a:solidFill>
            <a:srgbClr val="A6A6A6"/>
          </a:solidFill>
          <a:ln>
            <a:solidFill>
              <a:srgbClr val="A6A6A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13141C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302252" y="6155093"/>
            <a:ext cx="7747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BFBFBF"/>
                </a:solidFill>
              </a:rPr>
              <a:t>David</a:t>
            </a:r>
            <a:endParaRPr lang="en-US" sz="2000" dirty="0">
              <a:solidFill>
                <a:srgbClr val="BFBFBF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 rot="19134368">
            <a:off x="6679692" y="5723236"/>
            <a:ext cx="533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bye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 rot="19134368">
            <a:off x="7206397" y="5752458"/>
            <a:ext cx="567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ciao</a:t>
            </a:r>
            <a:endParaRPr lang="en-US" dirty="0"/>
          </a:p>
        </p:txBody>
      </p:sp>
      <p:cxnSp>
        <p:nvCxnSpPr>
          <p:cNvPr id="69" name="Straight Connector 68"/>
          <p:cNvCxnSpPr/>
          <p:nvPr/>
        </p:nvCxnSpPr>
        <p:spPr>
          <a:xfrm>
            <a:off x="5395110" y="5105364"/>
            <a:ext cx="2433317" cy="0"/>
          </a:xfrm>
          <a:prstGeom prst="line">
            <a:avLst/>
          </a:prstGeom>
          <a:ln>
            <a:solidFill>
              <a:srgbClr val="A6A6A6"/>
            </a:solidFill>
            <a:prstDash val="dot"/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6845611" y="5382383"/>
            <a:ext cx="193313" cy="309904"/>
          </a:xfrm>
          <a:prstGeom prst="rect">
            <a:avLst/>
          </a:prstGeom>
          <a:solidFill>
            <a:srgbClr val="A6A6A6"/>
          </a:solidFill>
          <a:ln>
            <a:solidFill>
              <a:srgbClr val="A6A6A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13141C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003243" y="4867860"/>
            <a:ext cx="359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FBFBF"/>
                </a:solidFill>
              </a:rPr>
              <a:t>.5</a:t>
            </a:r>
            <a:endParaRPr lang="en-US" dirty="0">
              <a:solidFill>
                <a:srgbClr val="BFBFBF"/>
              </a:solidFill>
            </a:endParaRPr>
          </a:p>
        </p:txBody>
      </p:sp>
      <p:cxnSp>
        <p:nvCxnSpPr>
          <p:cNvPr id="72" name="Straight Connector 71"/>
          <p:cNvCxnSpPr/>
          <p:nvPr/>
        </p:nvCxnSpPr>
        <p:spPr>
          <a:xfrm>
            <a:off x="5395108" y="5390812"/>
            <a:ext cx="2433317" cy="0"/>
          </a:xfrm>
          <a:prstGeom prst="line">
            <a:avLst/>
          </a:prstGeom>
          <a:ln>
            <a:solidFill>
              <a:srgbClr val="A6A6A6"/>
            </a:solidFill>
            <a:prstDash val="dot"/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6241775" y="5390020"/>
            <a:ext cx="205617" cy="294630"/>
          </a:xfrm>
          <a:prstGeom prst="rect">
            <a:avLst/>
          </a:prstGeom>
          <a:solidFill>
            <a:srgbClr val="A6A6A6"/>
          </a:solidFill>
          <a:ln>
            <a:solidFill>
              <a:srgbClr val="A6A6A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13141C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940753" y="5156546"/>
            <a:ext cx="47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FBFBF"/>
                </a:solidFill>
              </a:rPr>
              <a:t>.25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7409247" y="5389527"/>
            <a:ext cx="193313" cy="309904"/>
          </a:xfrm>
          <a:prstGeom prst="rect">
            <a:avLst/>
          </a:prstGeom>
          <a:solidFill>
            <a:srgbClr val="A6A6A6"/>
          </a:solidFill>
          <a:ln>
            <a:solidFill>
              <a:srgbClr val="A6A6A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13141C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57200" y="1670712"/>
            <a:ext cx="4438953" cy="45121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rgbClr val="13141C"/>
              </a:solidFill>
            </a:endParaRPr>
          </a:p>
        </p:txBody>
      </p:sp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39" y="2929505"/>
            <a:ext cx="3929743" cy="1092822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062" y="1951071"/>
            <a:ext cx="2565400" cy="698500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39" y="4164401"/>
            <a:ext cx="2569795" cy="178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633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4" grpId="0" animBg="1"/>
      <p:bldP spid="40" grpId="0" animBg="1"/>
      <p:bldP spid="48" grpId="0" animBg="1"/>
      <p:bldP spid="54" grpId="0" animBg="1"/>
      <p:bldP spid="57" grpId="0" animBg="1"/>
      <p:bldP spid="65" grpId="0" animBg="1"/>
      <p:bldP spid="70" grpId="0" animBg="1"/>
      <p:bldP spid="73" grpId="0" animBg="1"/>
      <p:bldP spid="7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 Distribution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299451" y="3364616"/>
            <a:ext cx="2433317" cy="1"/>
          </a:xfrm>
          <a:prstGeom prst="line">
            <a:avLst/>
          </a:prstGeom>
          <a:ln>
            <a:solidFill>
              <a:srgbClr val="A6A6A6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1299451" y="1914478"/>
            <a:ext cx="0" cy="1450139"/>
          </a:xfrm>
          <a:prstGeom prst="straightConnector1">
            <a:avLst/>
          </a:prstGeom>
          <a:ln>
            <a:solidFill>
              <a:srgbClr val="A6A6A6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60784" y="3165125"/>
            <a:ext cx="303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FBFBF"/>
                </a:solidFill>
              </a:rPr>
              <a:t>0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0784" y="1928169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FBFBF"/>
                </a:solidFill>
              </a:rPr>
              <a:t>1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9134368">
            <a:off x="1446810" y="3382461"/>
            <a:ext cx="36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FBFBF"/>
                </a:solidFill>
              </a:rPr>
              <a:t>hi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9134368">
            <a:off x="1940629" y="3349792"/>
            <a:ext cx="531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FBFBF"/>
                </a:solidFill>
              </a:rPr>
              <a:t>hey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53451" y="2173310"/>
            <a:ext cx="205619" cy="1167115"/>
          </a:xfrm>
          <a:prstGeom prst="rect">
            <a:avLst/>
          </a:prstGeom>
          <a:solidFill>
            <a:srgbClr val="A6A6A6"/>
          </a:solidFill>
          <a:ln>
            <a:solidFill>
              <a:srgbClr val="A6A6A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06593" y="3810868"/>
            <a:ext cx="706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BFBFBF"/>
                </a:solidFill>
              </a:rPr>
              <a:t>Alice</a:t>
            </a:r>
            <a:endParaRPr lang="en-US" sz="2000" dirty="0">
              <a:solidFill>
                <a:srgbClr val="BFBFB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rot="19134368">
            <a:off x="2584033" y="3379011"/>
            <a:ext cx="533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FBFBF"/>
                </a:solidFill>
              </a:rPr>
              <a:t>bye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19134368">
            <a:off x="3110738" y="3408233"/>
            <a:ext cx="567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FBFBF"/>
                </a:solidFill>
              </a:rPr>
              <a:t>ciao</a:t>
            </a:r>
            <a:endParaRPr lang="en-US" dirty="0">
              <a:solidFill>
                <a:srgbClr val="BFBFBF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299451" y="2161215"/>
            <a:ext cx="2433317" cy="0"/>
          </a:xfrm>
          <a:prstGeom prst="line">
            <a:avLst/>
          </a:prstGeom>
          <a:ln>
            <a:solidFill>
              <a:srgbClr val="A6A6A6"/>
            </a:solidFill>
            <a:prstDash val="dot"/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382804" y="3355168"/>
            <a:ext cx="2433317" cy="1"/>
          </a:xfrm>
          <a:prstGeom prst="line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5382804" y="1905030"/>
            <a:ext cx="0" cy="14501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044137" y="3155677"/>
            <a:ext cx="303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044137" y="1918721"/>
            <a:ext cx="288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 rot="19134368">
            <a:off x="5530163" y="3373013"/>
            <a:ext cx="36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 rot="19134368">
            <a:off x="6023982" y="3340344"/>
            <a:ext cx="531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hey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5636804" y="2751691"/>
            <a:ext cx="205619" cy="5792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13141C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289946" y="3801420"/>
            <a:ext cx="6109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Bob</a:t>
            </a:r>
            <a:endParaRPr lang="en-US" sz="2000" dirty="0"/>
          </a:p>
        </p:txBody>
      </p:sp>
      <p:sp>
        <p:nvSpPr>
          <p:cNvPr id="36" name="TextBox 35"/>
          <p:cNvSpPr txBox="1"/>
          <p:nvPr/>
        </p:nvSpPr>
        <p:spPr>
          <a:xfrm rot="19134368">
            <a:off x="6667386" y="3369563"/>
            <a:ext cx="533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bye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 rot="19134368">
            <a:off x="7194091" y="3398785"/>
            <a:ext cx="567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ciao</a:t>
            </a:r>
            <a:endParaRPr lang="en-US" dirty="0"/>
          </a:p>
        </p:txBody>
      </p:sp>
      <p:cxnSp>
        <p:nvCxnSpPr>
          <p:cNvPr id="39" name="Straight Connector 38"/>
          <p:cNvCxnSpPr/>
          <p:nvPr/>
        </p:nvCxnSpPr>
        <p:spPr>
          <a:xfrm>
            <a:off x="5382804" y="2751691"/>
            <a:ext cx="2433317" cy="0"/>
          </a:xfrm>
          <a:prstGeom prst="line">
            <a:avLst/>
          </a:prstGeom>
          <a:ln>
            <a:prstDash val="dot"/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6893780" y="2759328"/>
            <a:ext cx="205619" cy="5792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13141C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90937" y="2514187"/>
            <a:ext cx="356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.5</a:t>
            </a:r>
            <a:endParaRPr lang="en-US" dirty="0"/>
          </a:p>
        </p:txBody>
      </p:sp>
      <p:cxnSp>
        <p:nvCxnSpPr>
          <p:cNvPr id="42" name="Straight Connector 41"/>
          <p:cNvCxnSpPr/>
          <p:nvPr/>
        </p:nvCxnSpPr>
        <p:spPr>
          <a:xfrm>
            <a:off x="1299453" y="5701204"/>
            <a:ext cx="2433317" cy="1"/>
          </a:xfrm>
          <a:prstGeom prst="line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1299453" y="4251066"/>
            <a:ext cx="0" cy="14501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960786" y="5501713"/>
            <a:ext cx="303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960786" y="4264757"/>
            <a:ext cx="288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 rot="19134368">
            <a:off x="1446812" y="5719049"/>
            <a:ext cx="36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 rot="19134368">
            <a:off x="1940631" y="5686380"/>
            <a:ext cx="531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hey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1553453" y="5382383"/>
            <a:ext cx="205617" cy="2946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13141C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206595" y="6147456"/>
            <a:ext cx="8099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Cathy</a:t>
            </a:r>
            <a:endParaRPr lang="en-US" sz="2000" dirty="0"/>
          </a:p>
        </p:txBody>
      </p:sp>
      <p:sp>
        <p:nvSpPr>
          <p:cNvPr id="50" name="TextBox 49"/>
          <p:cNvSpPr txBox="1"/>
          <p:nvPr/>
        </p:nvSpPr>
        <p:spPr>
          <a:xfrm rot="19134368">
            <a:off x="2584035" y="5715599"/>
            <a:ext cx="533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bye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 rot="19134368">
            <a:off x="3110740" y="5744821"/>
            <a:ext cx="567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ciao</a:t>
            </a:r>
            <a:endParaRPr lang="en-US" dirty="0"/>
          </a:p>
        </p:txBody>
      </p:sp>
      <p:cxnSp>
        <p:nvCxnSpPr>
          <p:cNvPr id="53" name="Straight Connector 52"/>
          <p:cNvCxnSpPr/>
          <p:nvPr/>
        </p:nvCxnSpPr>
        <p:spPr>
          <a:xfrm>
            <a:off x="1299453" y="5097727"/>
            <a:ext cx="2433317" cy="0"/>
          </a:xfrm>
          <a:prstGeom prst="line">
            <a:avLst/>
          </a:prstGeom>
          <a:ln>
            <a:prstDash val="dot"/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2810429" y="5105364"/>
            <a:ext cx="205619" cy="5792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13141C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07586" y="4860223"/>
            <a:ext cx="356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.5</a:t>
            </a:r>
            <a:endParaRPr lang="en-US" dirty="0"/>
          </a:p>
        </p:txBody>
      </p:sp>
      <p:cxnSp>
        <p:nvCxnSpPr>
          <p:cNvPr id="56" name="Straight Connector 55"/>
          <p:cNvCxnSpPr/>
          <p:nvPr/>
        </p:nvCxnSpPr>
        <p:spPr>
          <a:xfrm>
            <a:off x="1299451" y="5383175"/>
            <a:ext cx="2433317" cy="0"/>
          </a:xfrm>
          <a:prstGeom prst="line">
            <a:avLst/>
          </a:prstGeom>
          <a:ln>
            <a:prstDash val="dot"/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2194498" y="5382383"/>
            <a:ext cx="205617" cy="2946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13141C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45096" y="5148909"/>
            <a:ext cx="467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.25</a:t>
            </a:r>
            <a:endParaRPr lang="en-US" dirty="0"/>
          </a:p>
        </p:txBody>
      </p:sp>
      <p:cxnSp>
        <p:nvCxnSpPr>
          <p:cNvPr id="59" name="Straight Connector 58"/>
          <p:cNvCxnSpPr/>
          <p:nvPr/>
        </p:nvCxnSpPr>
        <p:spPr>
          <a:xfrm>
            <a:off x="5395110" y="5708841"/>
            <a:ext cx="2433317" cy="1"/>
          </a:xfrm>
          <a:prstGeom prst="line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V="1">
            <a:off x="5395110" y="4258703"/>
            <a:ext cx="0" cy="14501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5056443" y="5509350"/>
            <a:ext cx="303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FBFBF"/>
                </a:solidFill>
              </a:rPr>
              <a:t>0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056443" y="4272394"/>
            <a:ext cx="288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 rot="19134368">
            <a:off x="5542469" y="5726686"/>
            <a:ext cx="36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FBFBF"/>
                </a:solidFill>
              </a:rPr>
              <a:t>hi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 rot="19134368">
            <a:off x="6036288" y="5694017"/>
            <a:ext cx="531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FBFBF"/>
                </a:solidFill>
              </a:rPr>
              <a:t>hey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5649110" y="5390020"/>
            <a:ext cx="205617" cy="2946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13141C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302252" y="6155093"/>
            <a:ext cx="7747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BFBFBF"/>
                </a:solidFill>
              </a:rPr>
              <a:t>David</a:t>
            </a:r>
            <a:endParaRPr lang="en-US" sz="2000" dirty="0">
              <a:solidFill>
                <a:srgbClr val="BFBFBF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 rot="19134368">
            <a:off x="6679692" y="5723236"/>
            <a:ext cx="533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FBFBF"/>
                </a:solidFill>
              </a:rPr>
              <a:t>bye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 rot="19134368">
            <a:off x="7206397" y="5752458"/>
            <a:ext cx="567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FBFBF"/>
                </a:solidFill>
              </a:rPr>
              <a:t>ciao</a:t>
            </a:r>
            <a:endParaRPr lang="en-US" dirty="0">
              <a:solidFill>
                <a:srgbClr val="BFBFBF"/>
              </a:solidFill>
            </a:endParaRPr>
          </a:p>
        </p:txBody>
      </p:sp>
      <p:cxnSp>
        <p:nvCxnSpPr>
          <p:cNvPr id="69" name="Straight Connector 68"/>
          <p:cNvCxnSpPr/>
          <p:nvPr/>
        </p:nvCxnSpPr>
        <p:spPr>
          <a:xfrm>
            <a:off x="5395110" y="5105364"/>
            <a:ext cx="2433317" cy="0"/>
          </a:xfrm>
          <a:prstGeom prst="line">
            <a:avLst/>
          </a:prstGeom>
          <a:ln>
            <a:prstDash val="dot"/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6845611" y="5382383"/>
            <a:ext cx="193313" cy="3099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13141C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003243" y="4867860"/>
            <a:ext cx="356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.5</a:t>
            </a:r>
            <a:endParaRPr lang="en-US" dirty="0"/>
          </a:p>
        </p:txBody>
      </p:sp>
      <p:cxnSp>
        <p:nvCxnSpPr>
          <p:cNvPr id="72" name="Straight Connector 71"/>
          <p:cNvCxnSpPr/>
          <p:nvPr/>
        </p:nvCxnSpPr>
        <p:spPr>
          <a:xfrm>
            <a:off x="5395108" y="5390812"/>
            <a:ext cx="2433317" cy="0"/>
          </a:xfrm>
          <a:prstGeom prst="line">
            <a:avLst/>
          </a:prstGeom>
          <a:ln>
            <a:prstDash val="dot"/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6241775" y="5390020"/>
            <a:ext cx="205617" cy="2946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13141C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940753" y="5156546"/>
            <a:ext cx="467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.25</a:t>
            </a:r>
            <a:endParaRPr lang="en-US" dirty="0"/>
          </a:p>
        </p:txBody>
      </p:sp>
      <p:sp>
        <p:nvSpPr>
          <p:cNvPr id="75" name="Rectangle 74"/>
          <p:cNvSpPr/>
          <p:nvPr/>
        </p:nvSpPr>
        <p:spPr>
          <a:xfrm>
            <a:off x="7409247" y="5389527"/>
            <a:ext cx="193313" cy="3099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13141C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082775" y="1814285"/>
            <a:ext cx="4438953" cy="440823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rgbClr val="13141C"/>
              </a:solidFill>
            </a:endParaRPr>
          </a:p>
        </p:txBody>
      </p:sp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380" y="2843517"/>
            <a:ext cx="3929743" cy="1092822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436" y="1973000"/>
            <a:ext cx="3416300" cy="698500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380" y="4172115"/>
            <a:ext cx="3436258" cy="185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725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4" grpId="0" animBg="1"/>
      <p:bldP spid="40" grpId="0" animBg="1"/>
      <p:bldP spid="48" grpId="0" animBg="1"/>
      <p:bldP spid="54" grpId="0" animBg="1"/>
      <p:bldP spid="57" grpId="0" animBg="1"/>
      <p:bldP spid="65" grpId="0" animBg="1"/>
      <p:bldP spid="70" grpId="0" animBg="1"/>
      <p:bldP spid="73" grpId="0" animBg="1"/>
      <p:bldP spid="7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 Distribution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299451" y="3364616"/>
            <a:ext cx="2433317" cy="1"/>
          </a:xfrm>
          <a:prstGeom prst="line">
            <a:avLst/>
          </a:prstGeom>
          <a:ln>
            <a:solidFill>
              <a:srgbClr val="A6A6A6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1299451" y="1914478"/>
            <a:ext cx="0" cy="1450139"/>
          </a:xfrm>
          <a:prstGeom prst="straightConnector1">
            <a:avLst/>
          </a:prstGeom>
          <a:ln>
            <a:solidFill>
              <a:srgbClr val="A6A6A6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60784" y="3165125"/>
            <a:ext cx="303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FBFBF"/>
                </a:solidFill>
              </a:rPr>
              <a:t>0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0784" y="1928169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FBFBF"/>
                </a:solidFill>
              </a:rPr>
              <a:t>1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9134368">
            <a:off x="1446810" y="3382461"/>
            <a:ext cx="36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FBFBF"/>
                </a:solidFill>
              </a:rPr>
              <a:t>hi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9134368">
            <a:off x="1940629" y="3349792"/>
            <a:ext cx="531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FBFBF"/>
                </a:solidFill>
              </a:rPr>
              <a:t>hey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53451" y="2173310"/>
            <a:ext cx="205619" cy="1167115"/>
          </a:xfrm>
          <a:prstGeom prst="rect">
            <a:avLst/>
          </a:prstGeom>
          <a:solidFill>
            <a:srgbClr val="A6A6A6"/>
          </a:solidFill>
          <a:ln>
            <a:solidFill>
              <a:srgbClr val="A6A6A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06593" y="3810868"/>
            <a:ext cx="706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BFBFBF"/>
                </a:solidFill>
              </a:rPr>
              <a:t>Alice</a:t>
            </a:r>
            <a:endParaRPr lang="en-US" sz="2000" dirty="0">
              <a:solidFill>
                <a:srgbClr val="BFBFB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rot="19134368">
            <a:off x="2584033" y="3379011"/>
            <a:ext cx="533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FBFBF"/>
                </a:solidFill>
              </a:rPr>
              <a:t>bye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19134368">
            <a:off x="3110738" y="3408233"/>
            <a:ext cx="567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FBFBF"/>
                </a:solidFill>
              </a:rPr>
              <a:t>ciao</a:t>
            </a:r>
            <a:endParaRPr lang="en-US" dirty="0">
              <a:solidFill>
                <a:srgbClr val="BFBFBF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299451" y="2161215"/>
            <a:ext cx="2433317" cy="0"/>
          </a:xfrm>
          <a:prstGeom prst="line">
            <a:avLst/>
          </a:prstGeom>
          <a:ln>
            <a:solidFill>
              <a:srgbClr val="A6A6A6"/>
            </a:solidFill>
            <a:prstDash val="dot"/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382804" y="3355168"/>
            <a:ext cx="2433317" cy="1"/>
          </a:xfrm>
          <a:prstGeom prst="line">
            <a:avLst/>
          </a:prstGeom>
          <a:ln>
            <a:solidFill>
              <a:srgbClr val="A6A6A6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5382804" y="1905030"/>
            <a:ext cx="0" cy="1450139"/>
          </a:xfrm>
          <a:prstGeom prst="straightConnector1">
            <a:avLst/>
          </a:prstGeom>
          <a:ln>
            <a:solidFill>
              <a:srgbClr val="A6A6A6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044137" y="3155677"/>
            <a:ext cx="303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FBFBF"/>
                </a:solidFill>
              </a:rPr>
              <a:t>0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44137" y="191872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FBFBF"/>
                </a:solidFill>
              </a:rPr>
              <a:t>1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19134368">
            <a:off x="5530163" y="3373013"/>
            <a:ext cx="36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FBFBF"/>
                </a:solidFill>
              </a:rPr>
              <a:t>hi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19134368">
            <a:off x="6023982" y="3340344"/>
            <a:ext cx="531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FBFBF"/>
                </a:solidFill>
              </a:rPr>
              <a:t>hey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636804" y="2751691"/>
            <a:ext cx="205619" cy="579286"/>
          </a:xfrm>
          <a:prstGeom prst="rect">
            <a:avLst/>
          </a:prstGeom>
          <a:solidFill>
            <a:srgbClr val="A6A6A6"/>
          </a:solidFill>
          <a:ln>
            <a:solidFill>
              <a:srgbClr val="A6A6A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289946" y="3801420"/>
            <a:ext cx="6109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BFBFBF"/>
                </a:solidFill>
              </a:rPr>
              <a:t>Bob</a:t>
            </a:r>
            <a:endParaRPr lang="en-US" sz="2000" dirty="0">
              <a:solidFill>
                <a:srgbClr val="BFBFB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rot="19134368">
            <a:off x="6667386" y="3369563"/>
            <a:ext cx="533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FBFBF"/>
                </a:solidFill>
              </a:rPr>
              <a:t>bye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 rot="19134368">
            <a:off x="7194091" y="3398785"/>
            <a:ext cx="567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FBFBF"/>
                </a:solidFill>
              </a:rPr>
              <a:t>ciao</a:t>
            </a:r>
            <a:endParaRPr lang="en-US" dirty="0">
              <a:solidFill>
                <a:srgbClr val="BFBFBF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5382804" y="2751691"/>
            <a:ext cx="2433317" cy="0"/>
          </a:xfrm>
          <a:prstGeom prst="line">
            <a:avLst/>
          </a:prstGeom>
          <a:ln>
            <a:solidFill>
              <a:srgbClr val="A6A6A6"/>
            </a:solidFill>
            <a:prstDash val="dot"/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6893780" y="2759328"/>
            <a:ext cx="205619" cy="579286"/>
          </a:xfrm>
          <a:prstGeom prst="rect">
            <a:avLst/>
          </a:prstGeom>
          <a:solidFill>
            <a:srgbClr val="A6A6A6"/>
          </a:solidFill>
          <a:ln>
            <a:solidFill>
              <a:srgbClr val="A6A6A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90937" y="2514187"/>
            <a:ext cx="359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FBFBF"/>
                </a:solidFill>
              </a:rPr>
              <a:t>.5</a:t>
            </a:r>
            <a:endParaRPr lang="en-US" dirty="0">
              <a:solidFill>
                <a:srgbClr val="BFBFBF"/>
              </a:solidFill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1299453" y="5701204"/>
            <a:ext cx="2433317" cy="1"/>
          </a:xfrm>
          <a:prstGeom prst="line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1299453" y="4251066"/>
            <a:ext cx="0" cy="14501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960786" y="5501713"/>
            <a:ext cx="303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FBFBF"/>
                </a:solidFill>
              </a:rPr>
              <a:t>0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60786" y="4264757"/>
            <a:ext cx="288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 rot="19134368">
            <a:off x="1446812" y="5719049"/>
            <a:ext cx="36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FBFBF"/>
                </a:solidFill>
              </a:rPr>
              <a:t>hi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 rot="19134368">
            <a:off x="1940631" y="5686380"/>
            <a:ext cx="531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FBFBF"/>
                </a:solidFill>
              </a:rPr>
              <a:t>hey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553453" y="5382383"/>
            <a:ext cx="205617" cy="2946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206595" y="6147456"/>
            <a:ext cx="8099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BFBFBF"/>
                </a:solidFill>
              </a:rPr>
              <a:t>Cathy</a:t>
            </a:r>
            <a:endParaRPr lang="en-US" sz="2000" dirty="0">
              <a:solidFill>
                <a:srgbClr val="BFBFB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 rot="19134368">
            <a:off x="2584035" y="5715599"/>
            <a:ext cx="533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FBFBF"/>
                </a:solidFill>
              </a:rPr>
              <a:t>bye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 rot="19134368">
            <a:off x="3110740" y="5744821"/>
            <a:ext cx="567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FBFBF"/>
                </a:solidFill>
              </a:rPr>
              <a:t>ciao</a:t>
            </a:r>
            <a:endParaRPr lang="en-US" dirty="0">
              <a:solidFill>
                <a:srgbClr val="BFBFBF"/>
              </a:solidFill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1299453" y="5097727"/>
            <a:ext cx="2433317" cy="0"/>
          </a:xfrm>
          <a:prstGeom prst="line">
            <a:avLst/>
          </a:prstGeom>
          <a:ln>
            <a:prstDash val="dot"/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2810429" y="5105364"/>
            <a:ext cx="205619" cy="5792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13141C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07586" y="4860223"/>
            <a:ext cx="356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.5</a:t>
            </a:r>
            <a:endParaRPr lang="en-US" dirty="0"/>
          </a:p>
        </p:txBody>
      </p:sp>
      <p:cxnSp>
        <p:nvCxnSpPr>
          <p:cNvPr id="56" name="Straight Connector 55"/>
          <p:cNvCxnSpPr/>
          <p:nvPr/>
        </p:nvCxnSpPr>
        <p:spPr>
          <a:xfrm>
            <a:off x="1299451" y="5383175"/>
            <a:ext cx="2433317" cy="0"/>
          </a:xfrm>
          <a:prstGeom prst="line">
            <a:avLst/>
          </a:prstGeom>
          <a:ln>
            <a:prstDash val="dot"/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2194498" y="5382383"/>
            <a:ext cx="205617" cy="2946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45096" y="5148909"/>
            <a:ext cx="467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.25</a:t>
            </a:r>
            <a:endParaRPr lang="en-US" dirty="0"/>
          </a:p>
        </p:txBody>
      </p:sp>
      <p:cxnSp>
        <p:nvCxnSpPr>
          <p:cNvPr id="59" name="Straight Connector 58"/>
          <p:cNvCxnSpPr/>
          <p:nvPr/>
        </p:nvCxnSpPr>
        <p:spPr>
          <a:xfrm>
            <a:off x="5395110" y="5708841"/>
            <a:ext cx="2433317" cy="1"/>
          </a:xfrm>
          <a:prstGeom prst="line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V="1">
            <a:off x="5395110" y="4258703"/>
            <a:ext cx="0" cy="14501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5056443" y="5509350"/>
            <a:ext cx="303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5056443" y="4272394"/>
            <a:ext cx="288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 rot="19134368">
            <a:off x="5542469" y="5726686"/>
            <a:ext cx="36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 rot="19134368">
            <a:off x="6036288" y="5694017"/>
            <a:ext cx="531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hey</a:t>
            </a:r>
            <a:endParaRPr lang="en-US" dirty="0"/>
          </a:p>
        </p:txBody>
      </p:sp>
      <p:sp>
        <p:nvSpPr>
          <p:cNvPr id="65" name="Rectangle 64"/>
          <p:cNvSpPr/>
          <p:nvPr/>
        </p:nvSpPr>
        <p:spPr>
          <a:xfrm>
            <a:off x="5649110" y="5390020"/>
            <a:ext cx="205617" cy="2946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13141C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302252" y="6155093"/>
            <a:ext cx="7747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David</a:t>
            </a:r>
            <a:endParaRPr lang="en-US" sz="2000" dirty="0"/>
          </a:p>
        </p:txBody>
      </p:sp>
      <p:sp>
        <p:nvSpPr>
          <p:cNvPr id="67" name="TextBox 66"/>
          <p:cNvSpPr txBox="1"/>
          <p:nvPr/>
        </p:nvSpPr>
        <p:spPr>
          <a:xfrm rot="19134368">
            <a:off x="6679692" y="5723236"/>
            <a:ext cx="533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bye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 rot="19134368">
            <a:off x="7206397" y="5752458"/>
            <a:ext cx="567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ciao</a:t>
            </a:r>
            <a:endParaRPr lang="en-US" dirty="0"/>
          </a:p>
        </p:txBody>
      </p:sp>
      <p:cxnSp>
        <p:nvCxnSpPr>
          <p:cNvPr id="69" name="Straight Connector 68"/>
          <p:cNvCxnSpPr/>
          <p:nvPr/>
        </p:nvCxnSpPr>
        <p:spPr>
          <a:xfrm>
            <a:off x="5395110" y="5105364"/>
            <a:ext cx="2433317" cy="0"/>
          </a:xfrm>
          <a:prstGeom prst="line">
            <a:avLst/>
          </a:prstGeom>
          <a:ln>
            <a:prstDash val="dot"/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6845611" y="5382383"/>
            <a:ext cx="193313" cy="3099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13141C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003243" y="4867860"/>
            <a:ext cx="356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.5</a:t>
            </a:r>
            <a:endParaRPr lang="en-US" dirty="0"/>
          </a:p>
        </p:txBody>
      </p:sp>
      <p:cxnSp>
        <p:nvCxnSpPr>
          <p:cNvPr id="72" name="Straight Connector 71"/>
          <p:cNvCxnSpPr/>
          <p:nvPr/>
        </p:nvCxnSpPr>
        <p:spPr>
          <a:xfrm>
            <a:off x="5395108" y="5390812"/>
            <a:ext cx="2433317" cy="0"/>
          </a:xfrm>
          <a:prstGeom prst="line">
            <a:avLst/>
          </a:prstGeom>
          <a:ln>
            <a:prstDash val="dot"/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6241775" y="5390020"/>
            <a:ext cx="205617" cy="2946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13141C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940753" y="5156546"/>
            <a:ext cx="467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.25</a:t>
            </a:r>
            <a:endParaRPr lang="en-US" dirty="0"/>
          </a:p>
        </p:txBody>
      </p:sp>
      <p:sp>
        <p:nvSpPr>
          <p:cNvPr id="75" name="Rectangle 74"/>
          <p:cNvSpPr/>
          <p:nvPr/>
        </p:nvSpPr>
        <p:spPr>
          <a:xfrm>
            <a:off x="7409247" y="5389527"/>
            <a:ext cx="193313" cy="3099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13141C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08939" y="1677265"/>
            <a:ext cx="4438953" cy="420141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rgbClr val="13141C"/>
              </a:solidFill>
            </a:endParaRPr>
          </a:p>
        </p:txBody>
      </p:sp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44" y="3116345"/>
            <a:ext cx="3929743" cy="1092822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16" y="2074976"/>
            <a:ext cx="3454400" cy="698500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78" y="4501020"/>
            <a:ext cx="27813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927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4" grpId="0" animBg="1"/>
      <p:bldP spid="40" grpId="0" animBg="1"/>
      <p:bldP spid="48" grpId="0" animBg="1"/>
      <p:bldP spid="54" grpId="0" animBg="1"/>
      <p:bldP spid="57" grpId="0" animBg="1"/>
      <p:bldP spid="65" grpId="0" animBg="1"/>
      <p:bldP spid="70" grpId="0" animBg="1"/>
      <p:bldP spid="73" grpId="0" animBg="1"/>
      <p:bldP spid="7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(revisited)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0752"/>
          </a:xfrm>
        </p:spPr>
        <p:txBody>
          <a:bodyPr anchor="t">
            <a:normAutofit/>
          </a:bodyPr>
          <a:lstStyle/>
          <a:p>
            <a:r>
              <a:rPr lang="en-US" sz="2800" dirty="0" smtClean="0"/>
              <a:t>Frequency-domain entropy</a:t>
            </a:r>
          </a:p>
          <a:p>
            <a:pPr lvl="1"/>
            <a:r>
              <a:rPr lang="en-US" sz="2400" dirty="0" smtClean="0"/>
              <a:t>Differentiate between walking and cycling</a:t>
            </a:r>
          </a:p>
          <a:p>
            <a:r>
              <a:rPr lang="en-US" dirty="0" smtClean="0"/>
              <a:t>What is </a:t>
            </a:r>
            <a:r>
              <a:rPr lang="en-US" i="1" dirty="0" smtClean="0"/>
              <a:t>frequency domain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What is </a:t>
            </a:r>
            <a:r>
              <a:rPr lang="en-US" i="1" dirty="0" smtClean="0"/>
              <a:t>Entropy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What is </a:t>
            </a:r>
            <a:r>
              <a:rPr lang="en-US" i="1" dirty="0" smtClean="0"/>
              <a:t>frequency-domain entropy</a:t>
            </a:r>
            <a:r>
              <a:rPr lang="en-US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34270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13169</TotalTime>
  <Words>1226</Words>
  <Application>Microsoft Macintosh PowerPoint</Application>
  <PresentationFormat>On-screen Show (4:3)</PresentationFormat>
  <Paragraphs>345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Activity Recognition 3 Classification</vt:lpstr>
      <vt:lpstr>Entropy: Formula</vt:lpstr>
      <vt:lpstr>Message Distribution</vt:lpstr>
      <vt:lpstr>Message Distribution</vt:lpstr>
      <vt:lpstr>Message Distribution</vt:lpstr>
      <vt:lpstr>Message Distribution</vt:lpstr>
      <vt:lpstr>Message Distribution</vt:lpstr>
      <vt:lpstr>Message Distribution</vt:lpstr>
      <vt:lpstr>Features (revisited)</vt:lpstr>
      <vt:lpstr>Frequency-domain Entropy</vt:lpstr>
      <vt:lpstr>Correlation</vt:lpstr>
      <vt:lpstr>Correlation Coefficient</vt:lpstr>
      <vt:lpstr>Feature Set</vt:lpstr>
      <vt:lpstr>Feature selection/extraction</vt:lpstr>
      <vt:lpstr>Feature selection</vt:lpstr>
      <vt:lpstr>Feature selection:  Suboptimal Algorithms</vt:lpstr>
      <vt:lpstr>Feature Extraction</vt:lpstr>
      <vt:lpstr>PCA</vt:lpstr>
      <vt:lpstr>PowerPoint Presentation</vt:lpstr>
      <vt:lpstr>PCA</vt:lpstr>
      <vt:lpstr>Non-linear PCA</vt:lpstr>
      <vt:lpstr>Classification with supervised learning</vt:lpstr>
      <vt:lpstr>Type of Classifiers</vt:lpstr>
      <vt:lpstr>Type of Classifiers</vt:lpstr>
      <vt:lpstr>Decision Tree</vt:lpstr>
      <vt:lpstr>Template Matching</vt:lpstr>
      <vt:lpstr>Type of Classifiers</vt:lpstr>
      <vt:lpstr>k-NN</vt:lpstr>
      <vt:lpstr>k-NN</vt:lpstr>
      <vt:lpstr>kNN: Choosing K</vt:lpstr>
      <vt:lpstr>SVM(Support Vector Machine)</vt:lpstr>
      <vt:lpstr>Type of Classifiers</vt:lpstr>
      <vt:lpstr>Sequential Classifiers</vt:lpstr>
    </vt:vector>
  </TitlesOfParts>
  <Company>MJU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Minho Shin</dc:creator>
  <cp:lastModifiedBy>Minho Shin</cp:lastModifiedBy>
  <cp:revision>951</cp:revision>
  <dcterms:created xsi:type="dcterms:W3CDTF">2011-09-12T13:39:30Z</dcterms:created>
  <dcterms:modified xsi:type="dcterms:W3CDTF">2012-10-10T22:16:01Z</dcterms:modified>
</cp:coreProperties>
</file>