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35FA-692B-ED44-94E0-4A17719942D4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E815-C65A-4C4E-91AF-BF5FDD310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CAE6D6-D090-DA45-ACE6-C1C007E4F5AD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E58-6F0B-D547-8732-D1A77A0E859A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A52B-94FE-D04F-ADA0-40E95C52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Successful Kernel Exploitation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4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Virutal</a:t>
            </a:r>
            <a:r>
              <a:rPr lang="en-US" dirty="0" smtClean="0"/>
              <a:t> Address with Paging</a:t>
            </a:r>
            <a:endParaRPr lang="en-US" dirty="0"/>
          </a:p>
        </p:txBody>
      </p:sp>
      <p:pic>
        <p:nvPicPr>
          <p:cNvPr id="4" name="Content Placeholder 3" descr="Screen Shot 2016-10-06 at 4.3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r="-233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360182"/>
            <a:ext cx="6772275" cy="40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is Slow?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54719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page table from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memory</a:t>
            </a:r>
          </a:p>
          <a:p>
            <a:pPr marL="0" indent="0">
              <a:buNone/>
            </a:pPr>
            <a:r>
              <a:rPr lang="en-US" i="1" dirty="0" smtClean="0"/>
              <a:t>Access memory twice!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951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61" y="2444825"/>
            <a:ext cx="5477336" cy="41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TLB: Translation </a:t>
            </a:r>
            <a:r>
              <a:rPr lang="en-US" dirty="0" err="1" smtClean="0"/>
              <a:t>Lookaside</a:t>
            </a:r>
            <a:r>
              <a:rPr lang="en-US" dirty="0" smtClean="0"/>
              <a:t>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03" y="2252870"/>
            <a:ext cx="3087757" cy="38732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memory </a:t>
            </a:r>
            <a:r>
              <a:rPr lang="en-US" dirty="0" err="1" smtClean="0"/>
              <a:t>acess</a:t>
            </a:r>
            <a:r>
              <a:rPr lang="en-US" dirty="0" smtClean="0"/>
              <a:t> for TLB-hit</a:t>
            </a:r>
          </a:p>
          <a:p>
            <a:r>
              <a:rPr lang="en-US" dirty="0" smtClean="0"/>
              <a:t>TLB-flush problem</a:t>
            </a:r>
          </a:p>
          <a:p>
            <a:pPr lvl="1"/>
            <a:r>
              <a:rPr lang="en-US" dirty="0" smtClean="0"/>
              <a:t>Each context switch clears TLB</a:t>
            </a:r>
          </a:p>
          <a:p>
            <a:pPr lvl="1"/>
            <a:r>
              <a:rPr lang="en-US" dirty="0" smtClean="0"/>
              <a:t>TLB for kernel</a:t>
            </a:r>
          </a:p>
          <a:p>
            <a:r>
              <a:rPr lang="en-US" dirty="0" smtClean="0"/>
              <a:t>Kernel entries not flushed</a:t>
            </a:r>
          </a:p>
          <a:p>
            <a:r>
              <a:rPr lang="en-US" dirty="0" smtClean="0"/>
              <a:t>Kernel-User combined memory is good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48320"/>
            <a:ext cx="769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TLB is HW(fast) cache for V2P 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370840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ABI (Application Binary Interface ) </a:t>
            </a:r>
          </a:p>
          <a:p>
            <a:pPr lvl="1"/>
            <a:r>
              <a:rPr lang="en-US" dirty="0"/>
              <a:t>(</a:t>
            </a:r>
            <a:r>
              <a:rPr lang="en-US" dirty="0" smtClean="0"/>
              <a:t>API in machine code level)</a:t>
            </a:r>
          </a:p>
          <a:p>
            <a:pPr lvl="1"/>
            <a:r>
              <a:rPr lang="en-US" dirty="0" smtClean="0"/>
              <a:t>how </a:t>
            </a:r>
            <a:r>
              <a:rPr lang="en-US" dirty="0" err="1" smtClean="0"/>
              <a:t>executables</a:t>
            </a:r>
            <a:r>
              <a:rPr lang="en-US" dirty="0" smtClean="0"/>
              <a:t> are built (size, layout, data types)</a:t>
            </a:r>
          </a:p>
          <a:p>
            <a:pPr lvl="1"/>
            <a:r>
              <a:rPr lang="en-US" dirty="0" smtClean="0"/>
              <a:t>how functions are called (</a:t>
            </a:r>
            <a:r>
              <a:rPr lang="en-US" i="1" dirty="0" smtClean="0">
                <a:solidFill>
                  <a:srgbClr val="FF0000"/>
                </a:solidFill>
              </a:rPr>
              <a:t>calling convention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system calls are made</a:t>
            </a:r>
          </a:p>
          <a:p>
            <a:pPr lvl="1"/>
            <a:r>
              <a:rPr lang="en-US" dirty="0" smtClean="0"/>
              <a:t>Customers: OS, compilers</a:t>
            </a:r>
          </a:p>
          <a:p>
            <a:r>
              <a:rPr lang="en-US" dirty="0" smtClean="0"/>
              <a:t>Calling convention</a:t>
            </a:r>
          </a:p>
          <a:p>
            <a:pPr lvl="1"/>
            <a:r>
              <a:rPr lang="en-US" dirty="0" smtClean="0"/>
              <a:t>how parameters/return values are passed</a:t>
            </a:r>
          </a:p>
          <a:p>
            <a:pPr lvl="1"/>
            <a:r>
              <a:rPr lang="en-US" dirty="0" smtClean="0"/>
              <a:t>how control is transferred back to caller</a:t>
            </a:r>
          </a:p>
          <a:p>
            <a:pPr lvl="1"/>
            <a:r>
              <a:rPr lang="en-US" dirty="0" smtClean="0"/>
              <a:t>all architecture uses </a:t>
            </a:r>
            <a:r>
              <a:rPr lang="en-US" dirty="0" smtClean="0">
                <a:solidFill>
                  <a:srgbClr val="FF0000"/>
                </a:solidFill>
              </a:rPr>
              <a:t>STACK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679"/>
          <a:stretch/>
        </p:blipFill>
        <p:spPr>
          <a:xfrm>
            <a:off x="5742609" y="1151703"/>
            <a:ext cx="1735271" cy="1609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76" y="1307203"/>
            <a:ext cx="1360355" cy="1360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Def</a:t>
            </a:r>
            <a:r>
              <a:rPr lang="en-US" sz="2800" dirty="0" smtClean="0"/>
              <a:t>: pile of objects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 widely used data structure in programming</a:t>
            </a:r>
          </a:p>
          <a:p>
            <a:r>
              <a:rPr lang="en-US" sz="2800" dirty="0" smtClean="0"/>
              <a:t>Data is in and out on one side only: push/pop</a:t>
            </a:r>
          </a:p>
          <a:p>
            <a:r>
              <a:rPr lang="en-US" sz="2800" dirty="0" smtClean="0"/>
              <a:t>LIFO (Last In First Out)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80" y="4008782"/>
            <a:ext cx="3922441" cy="2740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76" y="4366039"/>
            <a:ext cx="3949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6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Convention with Stack</a:t>
            </a:r>
            <a:endParaRPr lang="en-US" dirty="0"/>
          </a:p>
        </p:txBody>
      </p:sp>
      <p:pic>
        <p:nvPicPr>
          <p:cNvPr id="5" name="Picture 4" descr="Screen Shot 2016-10-06 at 3.3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16" y="2444258"/>
            <a:ext cx="3801722" cy="441374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587756" y="2342414"/>
            <a:ext cx="179705" cy="251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935186" y="2594029"/>
            <a:ext cx="179705" cy="23364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7196" y="2594029"/>
            <a:ext cx="802683" cy="485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0763" y="1629505"/>
            <a:ext cx="1701209" cy="299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 Pointer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0863" y="1357728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</a:t>
            </a:r>
            <a:endParaRPr lang="en-US" sz="1400" dirty="0"/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5942252" y="1929047"/>
            <a:ext cx="539116" cy="664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6-10-06 at 3.3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3" y="5465789"/>
            <a:ext cx="5251716" cy="439767"/>
          </a:xfrm>
          <a:prstGeom prst="rect">
            <a:avLst/>
          </a:prstGeom>
        </p:spPr>
      </p:pic>
      <p:pic>
        <p:nvPicPr>
          <p:cNvPr id="4" name="Picture 3" descr="Screen Shot 2016-10-06 at 3.32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" y="1315985"/>
            <a:ext cx="5199471" cy="324323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1892895" y="5164093"/>
            <a:ext cx="0" cy="301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4090" y="4828604"/>
            <a:ext cx="14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pointer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74090" y="6114363"/>
            <a:ext cx="124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Caller’s frame pointer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5099" y="6122979"/>
            <a:ext cx="124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Caller’s inst. pointer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17" idx="0"/>
          </p:cNvCxnSpPr>
          <p:nvPr/>
        </p:nvCxnSpPr>
        <p:spPr>
          <a:xfrm flipV="1">
            <a:off x="1798042" y="5905556"/>
            <a:ext cx="334460" cy="2088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661584" y="5811104"/>
            <a:ext cx="189739" cy="31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791" y="4794761"/>
            <a:ext cx="96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instruction pointer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15646" y="5317981"/>
            <a:ext cx="241554" cy="241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Arrow 26"/>
          <p:cNvSpPr/>
          <p:nvPr/>
        </p:nvSpPr>
        <p:spPr>
          <a:xfrm>
            <a:off x="3869652" y="5197936"/>
            <a:ext cx="622978" cy="2678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73318" y="6242441"/>
            <a:ext cx="1761111" cy="395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Some arguments are passed to register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98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x86-32bit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38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in 1978 Intel 8086 16-bit CPU (CISC)</a:t>
            </a:r>
          </a:p>
          <a:p>
            <a:r>
              <a:rPr lang="en-US" dirty="0" smtClean="0"/>
              <a:t>Still current x86 boots in Real Mode (16-bit) of 8086</a:t>
            </a:r>
          </a:p>
          <a:p>
            <a:pPr lvl="1"/>
            <a:r>
              <a:rPr lang="en-US" dirty="0" smtClean="0"/>
              <a:t>x86 supports Backward compatibility </a:t>
            </a:r>
          </a:p>
          <a:p>
            <a:r>
              <a:rPr lang="en-US" dirty="0" smtClean="0"/>
              <a:t>Then, switch to Protected Mode (32-bit)</a:t>
            </a:r>
          </a:p>
          <a:p>
            <a:pPr lvl="1"/>
            <a:r>
              <a:rPr lang="en-US" dirty="0" smtClean="0"/>
              <a:t>provides paging MMU, privilege levels, 32-bit Virtual address space</a:t>
            </a:r>
          </a:p>
          <a:p>
            <a:pPr lvl="1"/>
            <a:r>
              <a:rPr lang="en-US" dirty="0" smtClean="0"/>
              <a:t>8 32bit general-purpose registers</a:t>
            </a:r>
          </a:p>
          <a:p>
            <a:pPr lvl="2"/>
            <a:r>
              <a:rPr lang="en-US" dirty="0" smtClean="0"/>
              <a:t>EAX, EBX, ECX, EDX, ESI, EDI, EBP (frame pointer), ESP (stack pointer)</a:t>
            </a:r>
          </a:p>
          <a:p>
            <a:pPr lvl="1"/>
            <a:r>
              <a:rPr lang="en-US" dirty="0" smtClean="0"/>
              <a:t>six 16-bit segment registers</a:t>
            </a:r>
          </a:p>
          <a:p>
            <a:pPr lvl="2"/>
            <a:r>
              <a:rPr lang="en-US" dirty="0" smtClean="0"/>
              <a:t>CS, DS, ES, FS, GS, SS</a:t>
            </a:r>
          </a:p>
          <a:p>
            <a:pPr lvl="1"/>
            <a:r>
              <a:rPr lang="en-US" dirty="0" smtClean="0"/>
              <a:t>other special-purpose registers</a:t>
            </a:r>
          </a:p>
          <a:p>
            <a:pPr lvl="2"/>
            <a:r>
              <a:rPr lang="en-US" dirty="0" smtClean="0"/>
              <a:t>EIP (instruction pointer), EFLAG (execution state) CR0-CR7, IDTR (IDT pointer), GDTR (segment descriptor table pointer)</a:t>
            </a:r>
          </a:p>
          <a:p>
            <a:pPr lvl="1"/>
            <a:r>
              <a:rPr lang="en-US" dirty="0" err="1" smtClean="0"/>
              <a:t>privilleg</a:t>
            </a:r>
            <a:r>
              <a:rPr lang="en-US" dirty="0" smtClean="0"/>
              <a:t> levels</a:t>
            </a:r>
          </a:p>
          <a:p>
            <a:pPr lvl="2"/>
            <a:r>
              <a:rPr lang="en-US" dirty="0" smtClean="0"/>
              <a:t>ring 0 (kernel), ring 3 (user-land), ring 2, 3 (not used)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8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supports both paging and segmentation</a:t>
            </a:r>
          </a:p>
          <a:p>
            <a:pPr lvl="1"/>
            <a:r>
              <a:rPr lang="en-US" dirty="0" smtClean="0"/>
              <a:t>In protected mode, </a:t>
            </a:r>
            <a:r>
              <a:rPr lang="en-US" dirty="0" err="1" smtClean="0"/>
              <a:t>seg</a:t>
            </a:r>
            <a:r>
              <a:rPr lang="en-US" dirty="0" smtClean="0"/>
              <a:t>. is mandatory</a:t>
            </a:r>
          </a:p>
          <a:p>
            <a:pPr lvl="2"/>
            <a:r>
              <a:rPr lang="en-US" dirty="0" smtClean="0"/>
              <a:t>always address = </a:t>
            </a:r>
            <a:r>
              <a:rPr lang="en-US" dirty="0" err="1" smtClean="0"/>
              <a:t>seg:offset</a:t>
            </a:r>
            <a:endParaRPr lang="en-US" dirty="0" smtClean="0"/>
          </a:p>
          <a:p>
            <a:pPr lvl="2"/>
            <a:r>
              <a:rPr lang="en-US" dirty="0" smtClean="0"/>
              <a:t>Without </a:t>
            </a:r>
            <a:r>
              <a:rPr lang="en-US" dirty="0" err="1" smtClean="0"/>
              <a:t>seg</a:t>
            </a:r>
            <a:r>
              <a:rPr lang="en-US" dirty="0" smtClean="0"/>
              <a:t>, default is used</a:t>
            </a:r>
          </a:p>
          <a:p>
            <a:pPr lvl="3"/>
            <a:r>
              <a:rPr lang="en-US" dirty="0" smtClean="0"/>
              <a:t>CS for instruction, DS for data access, SS for stack, ES for string instructions</a:t>
            </a:r>
          </a:p>
          <a:p>
            <a:pPr lvl="2"/>
            <a:r>
              <a:rPr lang="en-US" dirty="0" smtClean="0"/>
              <a:t>All segments have 0 to 0xFFFFFFFF linear address</a:t>
            </a:r>
          </a:p>
          <a:p>
            <a:r>
              <a:rPr lang="en-US" dirty="0" smtClean="0"/>
              <a:t>2-level paging (PDT, PT)</a:t>
            </a:r>
          </a:p>
          <a:p>
            <a:pPr lvl="1"/>
            <a:r>
              <a:rPr lang="en-US" dirty="0" smtClean="0"/>
              <a:t>CR3 holds PDT address</a:t>
            </a:r>
          </a:p>
          <a:p>
            <a:pPr lvl="1"/>
            <a:r>
              <a:rPr lang="en-US" dirty="0" smtClean="0"/>
              <a:t>See slide 10</a:t>
            </a:r>
          </a:p>
          <a:p>
            <a:pPr lvl="1"/>
            <a:r>
              <a:rPr lang="en-US" dirty="0" smtClean="0"/>
              <a:t>Page flags</a:t>
            </a:r>
          </a:p>
          <a:p>
            <a:pPr lvl="2"/>
            <a:r>
              <a:rPr lang="en-US" dirty="0" smtClean="0"/>
              <a:t>page is READABLE or WRITABLE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FLAG for EXECUTABLE OR NOT (All pages are executable)</a:t>
            </a:r>
          </a:p>
          <a:p>
            <a:r>
              <a:rPr lang="en-US" dirty="0" smtClean="0"/>
              <a:t>WP (Write Protect) flag (in CR0)</a:t>
            </a:r>
          </a:p>
          <a:p>
            <a:pPr lvl="1"/>
            <a:r>
              <a:rPr lang="en-US" dirty="0" smtClean="0"/>
              <a:t>when set, no privileged code can modify read-only page</a:t>
            </a:r>
          </a:p>
          <a:p>
            <a:pPr lvl="1"/>
            <a:r>
              <a:rPr lang="en-US" dirty="0" smtClean="0"/>
              <a:t>Set by default on all modern kernels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x86-64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64-bit CPU for larger address space &amp; cheaper RAM price</a:t>
            </a:r>
          </a:p>
          <a:p>
            <a:r>
              <a:rPr lang="en-US" dirty="0" smtClean="0"/>
              <a:t>AMD 64 is 100% backward compatible </a:t>
            </a:r>
          </a:p>
          <a:p>
            <a:pPr lvl="1"/>
            <a:r>
              <a:rPr lang="en-US" dirty="0" smtClean="0"/>
              <a:t>Legacy Mode: like 32-bit</a:t>
            </a:r>
          </a:p>
          <a:p>
            <a:pPr lvl="1"/>
            <a:r>
              <a:rPr lang="en-US" dirty="0" smtClean="0"/>
              <a:t>Long Mode: native 64-bit</a:t>
            </a:r>
          </a:p>
          <a:p>
            <a:pPr lvl="2"/>
            <a:r>
              <a:rPr lang="en-US" dirty="0" smtClean="0"/>
              <a:t>Compatibility Mode: 32-bit app can run as is</a:t>
            </a:r>
          </a:p>
          <a:p>
            <a:pPr lvl="2"/>
            <a:r>
              <a:rPr lang="en-US" dirty="0" smtClean="0"/>
              <a:t>Full 64-bit mode</a:t>
            </a:r>
          </a:p>
          <a:p>
            <a:pPr lvl="2"/>
            <a:r>
              <a:rPr lang="en-US" dirty="0" smtClean="0"/>
              <a:t>Fast switching between Comp. &amp; Full</a:t>
            </a:r>
          </a:p>
          <a:p>
            <a:pPr lvl="2"/>
            <a:r>
              <a:rPr lang="en-US" dirty="0" smtClean="0"/>
              <a:t>Mac OS X (up to Snow Leopard) runs 64-bit apps in 32-bit kernel</a:t>
            </a:r>
          </a:p>
          <a:p>
            <a:pPr lvl="1"/>
            <a:r>
              <a:rPr lang="en-US" dirty="0" smtClean="0"/>
              <a:t>Commercial success for compatibility</a:t>
            </a:r>
            <a:endParaRPr lang="en-US" dirty="0"/>
          </a:p>
          <a:p>
            <a:r>
              <a:rPr lang="en-US" dirty="0"/>
              <a:t>Intel IA64 </a:t>
            </a:r>
            <a:r>
              <a:rPr lang="en-US" dirty="0" smtClean="0"/>
              <a:t>is not backward compatible (x86-64)</a:t>
            </a:r>
          </a:p>
          <a:p>
            <a:pPr lvl="1"/>
            <a:r>
              <a:rPr lang="en-US" dirty="0" smtClean="0"/>
              <a:t>Compatible version: EM64T/IA-32e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 in 64-bit CPUs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664617" cy="48579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Extended 32-bit general-purpose registers (EAX</a:t>
            </a:r>
            <a:r>
              <a:rPr lang="en-US" dirty="0" smtClean="0">
                <a:sym typeface="Wingdings"/>
              </a:rPr>
              <a:t>RAX, EBXRBX, </a:t>
            </a:r>
            <a:r>
              <a:rPr lang="is-IS" dirty="0" smtClean="0">
                <a:sym typeface="Wingdings"/>
              </a:rPr>
              <a:t>…)</a:t>
            </a:r>
          </a:p>
          <a:p>
            <a:r>
              <a:rPr lang="is-IS" dirty="0" smtClean="0">
                <a:sym typeface="Wingdings"/>
              </a:rPr>
              <a:t>8 new 64-bit registers: R8 to R15</a:t>
            </a:r>
          </a:p>
          <a:p>
            <a:r>
              <a:rPr lang="is-IS" dirty="0" smtClean="0">
                <a:sym typeface="Wingdings"/>
              </a:rPr>
              <a:t>Nonexecute (NX) flag for pages</a:t>
            </a:r>
          </a:p>
          <a:p>
            <a:r>
              <a:rPr lang="is-IS" dirty="0" smtClean="0">
                <a:sym typeface="Wingdings"/>
              </a:rPr>
              <a:t>RIP (64-bit version of EIP) to reference memory relative to IP</a:t>
            </a:r>
          </a:p>
          <a:p>
            <a:r>
              <a:rPr lang="en-US" dirty="0">
                <a:sym typeface="Wingdings"/>
              </a:rPr>
              <a:t>Segmentation is rarely used</a:t>
            </a:r>
          </a:p>
          <a:p>
            <a:pPr lvl="1"/>
            <a:r>
              <a:rPr lang="en-US" dirty="0">
                <a:sym typeface="Wingdings"/>
              </a:rPr>
              <a:t>GS is used in both user/kernel. Used for switching</a:t>
            </a:r>
          </a:p>
          <a:p>
            <a:r>
              <a:rPr lang="en-US" dirty="0">
                <a:sym typeface="Wingdings"/>
              </a:rPr>
              <a:t>x86-64 ABI: most arguments passed to register with some exceptions (leaf functions</a:t>
            </a:r>
            <a:r>
              <a:rPr lang="en-US" dirty="0" smtClean="0">
                <a:sym typeface="Wingdings"/>
              </a:rPr>
              <a:t>)</a:t>
            </a:r>
            <a:endParaRPr lang="is-IS" dirty="0" smtClean="0">
              <a:sym typeface="Wingdings"/>
            </a:endParaRPr>
          </a:p>
          <a:p>
            <a:r>
              <a:rPr lang="is-IS" dirty="0" smtClean="0">
                <a:sym typeface="Wingdings"/>
              </a:rPr>
              <a:t>Larger virtual address space </a:t>
            </a:r>
          </a:p>
          <a:p>
            <a:pPr lvl="1"/>
            <a:r>
              <a:rPr lang="is-IS" dirty="0" smtClean="0">
                <a:sym typeface="Wingdings"/>
              </a:rPr>
              <a:t>Ideally 0~2</a:t>
            </a:r>
            <a:r>
              <a:rPr lang="is-IS" baseline="30000" dirty="0" smtClean="0">
                <a:sym typeface="Wingdings"/>
              </a:rPr>
              <a:t>64</a:t>
            </a:r>
            <a:r>
              <a:rPr lang="is-IS" dirty="0" smtClean="0">
                <a:sym typeface="Wingdings"/>
              </a:rPr>
              <a:t>-1 (16 EB =1 million Tera): TOO MUCH</a:t>
            </a:r>
          </a:p>
          <a:p>
            <a:pPr lvl="1"/>
            <a:r>
              <a:rPr lang="is-IS" dirty="0" smtClean="0">
                <a:sym typeface="Wingdings"/>
              </a:rPr>
              <a:t>Now use 2</a:t>
            </a:r>
            <a:r>
              <a:rPr lang="is-IS" baseline="30000" dirty="0" smtClean="0">
                <a:sym typeface="Wingdings"/>
              </a:rPr>
              <a:t>48</a:t>
            </a:r>
            <a:r>
              <a:rPr lang="ko-KR" altLang="en-US" baseline="30000" dirty="0" smtClean="0">
                <a:sym typeface="Wingdings"/>
              </a:rPr>
              <a:t> </a:t>
            </a:r>
            <a:r>
              <a:rPr lang="en-US" altLang="ko-KR" dirty="0" smtClean="0">
                <a:sym typeface="Wingdings"/>
              </a:rPr>
              <a:t>addresses (64 TB)</a:t>
            </a:r>
          </a:p>
          <a:p>
            <a:pPr lvl="2"/>
            <a:r>
              <a:rPr lang="en-US" dirty="0" smtClean="0">
                <a:sym typeface="Wingdings"/>
              </a:rPr>
              <a:t>16 MSBs are copy of 47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bit</a:t>
            </a:r>
          </a:p>
          <a:p>
            <a:pPr lvl="2"/>
            <a:r>
              <a:rPr lang="en-US" dirty="0" smtClean="0">
                <a:sym typeface="Wingdings"/>
              </a:rPr>
              <a:t>This makes hole of 2</a:t>
            </a:r>
            <a:r>
              <a:rPr lang="en-US" baseline="30000" dirty="0" smtClean="0">
                <a:sym typeface="Wingdings"/>
              </a:rPr>
              <a:t>16</a:t>
            </a:r>
            <a:r>
              <a:rPr lang="en-US" dirty="0" smtClean="0">
                <a:sym typeface="Wingdings"/>
              </a:rPr>
              <a:t>: used for user/kernel separation</a:t>
            </a:r>
          </a:p>
          <a:p>
            <a:r>
              <a:rPr lang="en-US" dirty="0" smtClean="0">
                <a:sym typeface="Wingdings"/>
              </a:rPr>
              <a:t>4-level paging (PML4, PDPT, PDT, PT)</a:t>
            </a:r>
          </a:p>
          <a:p>
            <a:pPr lvl="1"/>
            <a:r>
              <a:rPr lang="en-US" dirty="0" smtClean="0">
                <a:sym typeface="Wingdings"/>
              </a:rPr>
              <a:t>PML4, PDPT, PDT, PT offsets: 9 bits  512 </a:t>
            </a:r>
            <a:r>
              <a:rPr lang="en-US" dirty="0" err="1" smtClean="0">
                <a:sym typeface="Wingdings"/>
              </a:rPr>
              <a:t>entires</a:t>
            </a:r>
            <a:endParaRPr lang="en-US" dirty="0" smtClean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560"/>
          <a:stretch/>
        </p:blipFill>
        <p:spPr>
          <a:xfrm>
            <a:off x="7121817" y="2468563"/>
            <a:ext cx="17327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good exploit?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Works in many cases</a:t>
            </a:r>
          </a:p>
          <a:p>
            <a:pPr lvl="1"/>
            <a:r>
              <a:rPr lang="en-US" dirty="0" smtClean="0"/>
              <a:t>The exploit should always generate preconditions for the exploit to work</a:t>
            </a:r>
          </a:p>
          <a:p>
            <a:pPr lvl="1"/>
            <a:r>
              <a:rPr lang="en-US" dirty="0" smtClean="0"/>
              <a:t>If some precondition is not under control, know why</a:t>
            </a:r>
          </a:p>
          <a:p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Keep the machine stable</a:t>
            </a:r>
          </a:p>
          <a:p>
            <a:pPr lvl="1"/>
            <a:r>
              <a:rPr lang="en-US" dirty="0" smtClean="0"/>
              <a:t>Know how the exploit might crash the machine</a:t>
            </a:r>
          </a:p>
          <a:p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Get most you can get from the vulnerability</a:t>
            </a:r>
          </a:p>
          <a:p>
            <a:pPr lvl="1"/>
            <a:r>
              <a:rPr lang="en-US" dirty="0" smtClean="0"/>
              <a:t>Make portable exploit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IA64 paging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6434"/>
            <a:ext cx="8128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Gaining (or raising) privileges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Fixating the system</a:t>
            </a:r>
          </a:p>
          <a:p>
            <a:pPr lvl="1"/>
            <a:r>
              <a:rPr lang="en-US" dirty="0" smtClean="0"/>
              <a:t>Leave the system in a stable state to enjoy the ride</a:t>
            </a:r>
          </a:p>
        </p:txBody>
      </p:sp>
    </p:spTree>
    <p:extLst>
      <p:ext uri="{BB962C8B-B14F-4D97-AF65-F5344CB8AC3E}">
        <p14:creationId xmlns:p14="http://schemas.microsoft.com/office/powerpoint/2010/main" val="417801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the </a:t>
            </a:r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Want to safely &amp; reliably place the </a:t>
            </a:r>
            <a:r>
              <a:rPr lang="en-US" dirty="0" err="1" smtClean="0"/>
              <a:t>shellcode</a:t>
            </a:r>
            <a:endParaRPr lang="en-US" dirty="0" smtClean="0"/>
          </a:p>
          <a:p>
            <a:r>
              <a:rPr lang="en-US" dirty="0" smtClean="0"/>
              <a:t>Place (kernel? user? both?) depends on</a:t>
            </a:r>
          </a:p>
          <a:p>
            <a:pPr lvl="1"/>
            <a:r>
              <a:rPr lang="en-US" dirty="0" smtClean="0"/>
              <a:t>vulnerability type</a:t>
            </a:r>
          </a:p>
          <a:p>
            <a:pPr lvl="1"/>
            <a:r>
              <a:rPr lang="en-US" dirty="0" smtClean="0"/>
              <a:t>memory model</a:t>
            </a:r>
          </a:p>
          <a:p>
            <a:r>
              <a:rPr lang="en-US" dirty="0" smtClean="0"/>
              <a:t>Consider</a:t>
            </a:r>
          </a:p>
          <a:p>
            <a:pPr lvl="1"/>
            <a:r>
              <a:rPr lang="en-US" dirty="0" smtClean="0"/>
              <a:t>hijacked kernel path needs access the </a:t>
            </a:r>
            <a:r>
              <a:rPr lang="en-US" dirty="0" err="1" smtClean="0"/>
              <a:t>shellcode</a:t>
            </a:r>
            <a:endParaRPr lang="en-US" dirty="0" smtClean="0"/>
          </a:p>
          <a:p>
            <a:pPr lvl="2"/>
            <a:r>
              <a:rPr lang="en-US" dirty="0" smtClean="0"/>
              <a:t>kernel should directly access </a:t>
            </a:r>
            <a:r>
              <a:rPr lang="en-US" dirty="0" err="1" smtClean="0"/>
              <a:t>shellcode</a:t>
            </a:r>
            <a:r>
              <a:rPr lang="en-US" dirty="0" smtClean="0"/>
              <a:t> given current PT</a:t>
            </a:r>
          </a:p>
          <a:p>
            <a:pPr lvl="2"/>
            <a:r>
              <a:rPr lang="en-US" dirty="0" smtClean="0"/>
              <a:t>separated model: place in kernel </a:t>
            </a:r>
          </a:p>
          <a:p>
            <a:pPr lvl="2"/>
            <a:r>
              <a:rPr lang="en-US" dirty="0" smtClean="0"/>
              <a:t>combined model: place in </a:t>
            </a:r>
            <a:r>
              <a:rPr lang="en-US" dirty="0" err="1" smtClean="0"/>
              <a:t>kerenel</a:t>
            </a:r>
            <a:r>
              <a:rPr lang="en-US" dirty="0" smtClean="0"/>
              <a:t> and other processes</a:t>
            </a:r>
          </a:p>
          <a:p>
            <a:pPr lvl="1"/>
            <a:r>
              <a:rPr lang="en-US" dirty="0" smtClean="0"/>
              <a:t>Page with </a:t>
            </a:r>
            <a:r>
              <a:rPr lang="en-US" dirty="0" err="1" smtClean="0"/>
              <a:t>shellcode</a:t>
            </a:r>
            <a:r>
              <a:rPr lang="en-US" dirty="0" smtClean="0"/>
              <a:t> be executable</a:t>
            </a:r>
          </a:p>
          <a:p>
            <a:pPr lvl="2"/>
            <a:r>
              <a:rPr lang="en-US" dirty="0" smtClean="0"/>
              <a:t>Set the executable flag of the page</a:t>
            </a:r>
          </a:p>
          <a:p>
            <a:pPr lvl="2"/>
            <a:r>
              <a:rPr lang="en-US" dirty="0" smtClean="0"/>
              <a:t>Easy for user page, hard for kernel page</a:t>
            </a:r>
          </a:p>
          <a:p>
            <a:pPr lvl="1"/>
            <a:r>
              <a:rPr lang="en-US" dirty="0" smtClean="0"/>
              <a:t>Page with </a:t>
            </a:r>
            <a:r>
              <a:rPr lang="en-US" dirty="0" err="1" smtClean="0"/>
              <a:t>shellcode</a:t>
            </a:r>
            <a:r>
              <a:rPr lang="en-US" dirty="0" smtClean="0"/>
              <a:t> be in the memory (not paged out)</a:t>
            </a:r>
          </a:p>
          <a:p>
            <a:pPr lvl="2"/>
            <a:r>
              <a:rPr lang="en-US" dirty="0" smtClean="0"/>
              <a:t>Usually it is</a:t>
            </a:r>
          </a:p>
        </p:txBody>
      </p:sp>
    </p:spTree>
    <p:extLst>
      <p:ext uri="{BB962C8B-B14F-4D97-AF65-F5344CB8AC3E}">
        <p14:creationId xmlns:p14="http://schemas.microsoft.com/office/powerpoint/2010/main" val="250858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6 at 6.20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/>
          <a:stretch/>
        </p:blipFill>
        <p:spPr>
          <a:xfrm>
            <a:off x="4697040" y="3570533"/>
            <a:ext cx="4446960" cy="3258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 in User-Land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96769" cy="1970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can, put in user-land because</a:t>
            </a:r>
          </a:p>
          <a:p>
            <a:pPr lvl="1"/>
            <a:r>
              <a:rPr lang="en-US" dirty="0" smtClean="0"/>
              <a:t>Easier to meet the requirements</a:t>
            </a:r>
          </a:p>
          <a:p>
            <a:pPr lvl="1"/>
            <a:r>
              <a:rPr lang="en-US" dirty="0" smtClean="0"/>
              <a:t>Exploit becomes robust (not crashing the machine)</a:t>
            </a:r>
          </a:p>
          <a:p>
            <a:r>
              <a:rPr lang="en-US" dirty="0" smtClean="0"/>
              <a:t>You have control over the user-land process (</a:t>
            </a:r>
            <a:r>
              <a:rPr lang="en-US" dirty="0"/>
              <a:t>In local </a:t>
            </a:r>
            <a:r>
              <a:rPr lang="en-US" dirty="0" smtClean="0"/>
              <a:t>exploitation)</a:t>
            </a:r>
          </a:p>
          <a:p>
            <a:pPr lvl="1"/>
            <a:r>
              <a:rPr lang="en-US" dirty="0" smtClean="0"/>
              <a:t>You can write in C then compile</a:t>
            </a:r>
          </a:p>
          <a:p>
            <a:pPr lvl="1"/>
            <a:r>
              <a:rPr lang="en-US" dirty="0" smtClean="0"/>
              <a:t>But respect the ABI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37874"/>
            <a:ext cx="4143253" cy="275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You have enough space for </a:t>
            </a:r>
            <a:r>
              <a:rPr lang="en-US" sz="2000" dirty="0" err="1" smtClean="0"/>
              <a:t>shellcode</a:t>
            </a:r>
            <a:endParaRPr lang="en-US" sz="2000" dirty="0" smtClean="0"/>
          </a:p>
          <a:p>
            <a:pPr lvl="1"/>
            <a:r>
              <a:rPr lang="en-US" sz="1800" dirty="0" smtClean="0"/>
              <a:t>Lots of NOPs</a:t>
            </a:r>
          </a:p>
          <a:p>
            <a:pPr lvl="1"/>
            <a:r>
              <a:rPr lang="en-US" sz="1800" dirty="0" err="1" smtClean="0"/>
              <a:t>eg</a:t>
            </a:r>
            <a:r>
              <a:rPr lang="en-US" sz="1800" dirty="0" smtClean="0"/>
              <a:t>., if you can overwrite the half MSB of a pointer, you can make the pointer land on NOP zone for sure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5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 in Kernel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control over </a:t>
            </a:r>
            <a:r>
              <a:rPr lang="en-US" dirty="0" err="1" smtClean="0"/>
              <a:t>kenel</a:t>
            </a:r>
            <a:r>
              <a:rPr lang="en-US" dirty="0" smtClean="0"/>
              <a:t> page protection</a:t>
            </a:r>
          </a:p>
          <a:p>
            <a:r>
              <a:rPr lang="en-US" dirty="0" smtClean="0"/>
              <a:t>Very limited view of kernel virtual addresses</a:t>
            </a:r>
          </a:p>
          <a:p>
            <a:r>
              <a:rPr lang="en-US" dirty="0" smtClean="0"/>
              <a:t>No direct way to write into kernel memory</a:t>
            </a:r>
          </a:p>
          <a:p>
            <a:r>
              <a:rPr lang="en-US" dirty="0" smtClean="0"/>
              <a:t>Usually ends up with small memory under control</a:t>
            </a:r>
          </a:p>
          <a:p>
            <a:pPr lvl="1"/>
            <a:r>
              <a:rPr lang="en-US" dirty="0" smtClean="0"/>
              <a:t>Write </a:t>
            </a:r>
            <a:r>
              <a:rPr lang="en-US" dirty="0" err="1" smtClean="0"/>
              <a:t>shellcode</a:t>
            </a:r>
            <a:r>
              <a:rPr lang="en-US" dirty="0" smtClean="0"/>
              <a:t> in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7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Mixed/Multistage </a:t>
            </a:r>
            <a:r>
              <a:rPr lang="en-US" dirty="0" err="1" smtClean="0"/>
              <a:t>Shellcodes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Shellcodes</a:t>
            </a:r>
            <a:r>
              <a:rPr lang="en-US" dirty="0" smtClean="0"/>
              <a:t> in kernel is not common</a:t>
            </a:r>
          </a:p>
          <a:p>
            <a:r>
              <a:rPr lang="en-US" dirty="0" smtClean="0"/>
              <a:t>Often, hybrid</a:t>
            </a:r>
          </a:p>
          <a:p>
            <a:pPr lvl="1"/>
            <a:r>
              <a:rPr lang="en-US" dirty="0" smtClean="0"/>
              <a:t>Put small stub in kernel to communication with user land</a:t>
            </a:r>
          </a:p>
          <a:p>
            <a:pPr lvl="1"/>
            <a:r>
              <a:rPr lang="en-US" dirty="0" smtClean="0"/>
              <a:t>Or jump into user-space </a:t>
            </a:r>
            <a:r>
              <a:rPr lang="en-US" dirty="0" err="1" smtClean="0"/>
              <a:t>shellcode</a:t>
            </a:r>
            <a:endParaRPr lang="en-US" dirty="0" smtClean="0"/>
          </a:p>
          <a:p>
            <a:r>
              <a:rPr lang="en-US" dirty="0" smtClean="0"/>
              <a:t>Common when triggering in an interrupt context </a:t>
            </a:r>
          </a:p>
          <a:p>
            <a:pPr lvl="1"/>
            <a:r>
              <a:rPr lang="en-US" dirty="0" smtClean="0"/>
              <a:t>remote vulnerability trigger the bug inside interrupt handler triggered by the network card</a:t>
            </a:r>
          </a:p>
          <a:p>
            <a:r>
              <a:rPr lang="en-US" dirty="0" smtClean="0"/>
              <a:t>Two stages</a:t>
            </a:r>
          </a:p>
          <a:p>
            <a:pPr lvl="1"/>
            <a:r>
              <a:rPr lang="en-US" dirty="0" smtClean="0"/>
              <a:t>find a place to store second-level </a:t>
            </a:r>
            <a:r>
              <a:rPr lang="en-US" dirty="0" err="1" smtClean="0"/>
              <a:t>shellcode</a:t>
            </a:r>
            <a:r>
              <a:rPr lang="en-US" dirty="0" smtClean="0"/>
              <a:t> in kernel</a:t>
            </a:r>
          </a:p>
          <a:p>
            <a:pPr lvl="1"/>
            <a:r>
              <a:rPr lang="en-US" dirty="0" smtClean="0"/>
              <a:t>transfer control to the second stage</a:t>
            </a:r>
          </a:p>
          <a:p>
            <a:r>
              <a:rPr lang="en-US" dirty="0" smtClean="0"/>
              <a:t>Three stages (for remote exploitation)</a:t>
            </a:r>
          </a:p>
          <a:p>
            <a:pPr lvl="1"/>
            <a:r>
              <a:rPr lang="en-US" dirty="0" smtClean="0"/>
              <a:t>set up the transition to process context</a:t>
            </a:r>
          </a:p>
          <a:p>
            <a:pPr lvl="1"/>
            <a:r>
              <a:rPr lang="en-US" dirty="0" smtClean="0"/>
              <a:t>modify user-land program address space</a:t>
            </a:r>
          </a:p>
          <a:p>
            <a:pPr lvl="1"/>
            <a:r>
              <a:rPr lang="en-US" dirty="0" smtClean="0"/>
              <a:t>jump into executing the third-stage </a:t>
            </a:r>
            <a:r>
              <a:rPr lang="en-US" dirty="0" err="1" smtClean="0"/>
              <a:t>shellcode</a:t>
            </a:r>
            <a:r>
              <a:rPr lang="en-US" dirty="0" smtClean="0"/>
              <a:t> in user-land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7565"/>
            <a:ext cx="8229600" cy="3188598"/>
          </a:xfrm>
        </p:spPr>
        <p:txBody>
          <a:bodyPr/>
          <a:lstStyle/>
          <a:p>
            <a:r>
              <a:rPr lang="en-US" dirty="0" smtClean="0"/>
              <a:t>Each step creates preconditions of next step</a:t>
            </a:r>
          </a:p>
          <a:p>
            <a:r>
              <a:rPr lang="en-US" dirty="0" smtClean="0"/>
              <a:t>We go backward: identify what preconditions make execution successful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4799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74677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34555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992799" y="2098261"/>
            <a:ext cx="781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5552677" y="2098261"/>
            <a:ext cx="781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8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defines how the CPU behaves</a:t>
            </a:r>
          </a:p>
          <a:p>
            <a:pPr lvl="1"/>
            <a:r>
              <a:rPr lang="en-US" dirty="0" smtClean="0"/>
              <a:t>What instructions it can execute</a:t>
            </a:r>
          </a:p>
          <a:p>
            <a:pPr lvl="1"/>
            <a:r>
              <a:rPr lang="en-US" dirty="0" smtClean="0"/>
              <a:t>Which are </a:t>
            </a:r>
            <a:r>
              <a:rPr lang="en-US" dirty="0" err="1" smtClean="0"/>
              <a:t>previleged</a:t>
            </a:r>
            <a:r>
              <a:rPr lang="en-US" dirty="0" smtClean="0"/>
              <a:t> instructions?</a:t>
            </a:r>
          </a:p>
          <a:p>
            <a:pPr lvl="1"/>
            <a:r>
              <a:rPr lang="en-US" dirty="0" smtClean="0"/>
              <a:t>How it addresses memory (MMU)</a:t>
            </a:r>
          </a:p>
          <a:p>
            <a:r>
              <a:rPr lang="en-US" dirty="0" smtClean="0"/>
              <a:t>Why architecture?</a:t>
            </a:r>
          </a:p>
          <a:p>
            <a:pPr lvl="1"/>
            <a:r>
              <a:rPr lang="en-US" dirty="0" smtClean="0"/>
              <a:t>Kernel is SW closest to HW</a:t>
            </a:r>
          </a:p>
          <a:p>
            <a:r>
              <a:rPr lang="en-US" dirty="0" smtClean="0"/>
              <a:t>Focus on x86-64</a:t>
            </a:r>
          </a:p>
          <a:p>
            <a:r>
              <a:rPr lang="en-US" dirty="0" smtClean="0"/>
              <a:t>Try to be OS-independent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109" y="4216420"/>
            <a:ext cx="3134691" cy="20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and Register</a:t>
            </a:r>
          </a:p>
          <a:p>
            <a:r>
              <a:rPr lang="en-US" dirty="0" err="1" smtClean="0"/>
              <a:t>Interrrupts</a:t>
            </a:r>
            <a:r>
              <a:rPr lang="en-US" dirty="0" smtClean="0"/>
              <a:t> and Exceptions</a:t>
            </a:r>
          </a:p>
          <a:p>
            <a:r>
              <a:rPr lang="en-US" dirty="0" smtClean="0"/>
              <a:t>Memory Management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smtClean="0"/>
              <a:t>x86 and x86-64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217" y="3646491"/>
            <a:ext cx="2810564" cy="3001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&amp;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31496" cy="472771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CPU: execute instructions </a:t>
            </a:r>
          </a:p>
          <a:p>
            <a:r>
              <a:rPr lang="en-US" dirty="0" smtClean="0"/>
              <a:t>Instruction set contains</a:t>
            </a:r>
          </a:p>
          <a:p>
            <a:pPr lvl="1"/>
            <a:r>
              <a:rPr lang="en-US" dirty="0" smtClean="0"/>
              <a:t>arithmetic and logic (add, sub, or, and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control flow (jump, branch, call)</a:t>
            </a:r>
          </a:p>
          <a:p>
            <a:pPr lvl="1"/>
            <a:r>
              <a:rPr lang="en-US" dirty="0" smtClean="0"/>
              <a:t>memory manipulation (load, store, push, pop</a:t>
            </a:r>
            <a:r>
              <a:rPr lang="is-IS" dirty="0" smtClean="0"/>
              <a:t>…)</a:t>
            </a:r>
            <a:endParaRPr lang="en-US" dirty="0" smtClean="0"/>
          </a:p>
          <a:p>
            <a:r>
              <a:rPr lang="en-US" dirty="0" smtClean="0"/>
              <a:t>Memory(RAM) is slow, so CPU needs its own memory inside (Register)</a:t>
            </a:r>
          </a:p>
          <a:p>
            <a:pPr lvl="1"/>
            <a:r>
              <a:rPr lang="en-US" dirty="0" smtClean="0"/>
              <a:t>General-purpose registers</a:t>
            </a:r>
          </a:p>
          <a:p>
            <a:pPr lvl="2"/>
            <a:r>
              <a:rPr lang="en-US" dirty="0" smtClean="0"/>
              <a:t>temporary values</a:t>
            </a:r>
          </a:p>
          <a:p>
            <a:pPr lvl="1"/>
            <a:r>
              <a:rPr lang="en-US" dirty="0" smtClean="0"/>
              <a:t>Special-purpose registers: </a:t>
            </a:r>
          </a:p>
          <a:p>
            <a:pPr lvl="2"/>
            <a:r>
              <a:rPr lang="en-US" dirty="0" smtClean="0"/>
              <a:t>control information</a:t>
            </a:r>
          </a:p>
          <a:p>
            <a:r>
              <a:rPr lang="en-US" i="1" dirty="0" smtClean="0"/>
              <a:t>CPU works on register !</a:t>
            </a:r>
          </a:p>
          <a:p>
            <a:r>
              <a:rPr lang="en-US" dirty="0" smtClean="0"/>
              <a:t>CPU does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UP </a:t>
            </a:r>
            <a:r>
              <a:rPr lang="en-US" dirty="0" err="1" smtClean="0"/>
              <a:t>vs</a:t>
            </a:r>
            <a:r>
              <a:rPr lang="en-US" dirty="0" smtClean="0"/>
              <a:t> SMP</a:t>
            </a:r>
          </a:p>
          <a:p>
            <a:pPr lvl="1"/>
            <a:r>
              <a:rPr lang="en-US" dirty="0" smtClean="0"/>
              <a:t>SMP is more complex and difficult for OS</a:t>
            </a:r>
          </a:p>
          <a:p>
            <a:pPr lvl="1"/>
            <a:r>
              <a:rPr lang="en-US" dirty="0" smtClean="0"/>
              <a:t>SMP opens more opportunities for an attacker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89642" y="5024778"/>
            <a:ext cx="850348" cy="4417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23085" y="5024778"/>
            <a:ext cx="850348" cy="4417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Decode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556528" y="5024778"/>
            <a:ext cx="850348" cy="4417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Execute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2539990" y="5245648"/>
            <a:ext cx="583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3973433" y="5245648"/>
            <a:ext cx="583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>
          <a:xfrm flipH="1">
            <a:off x="1689642" y="5245648"/>
            <a:ext cx="3717234" cy="12700"/>
          </a:xfrm>
          <a:prstGeom prst="bentConnector5">
            <a:avLst>
              <a:gd name="adj1" fmla="val -6150"/>
              <a:gd name="adj2" fmla="val -3243472"/>
              <a:gd name="adj3" fmla="val 10615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&amp;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16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CPU’s instruction execution can be stopped</a:t>
            </a:r>
          </a:p>
          <a:p>
            <a:pPr lvl="1"/>
            <a:r>
              <a:rPr lang="en-US" dirty="0" smtClean="0"/>
              <a:t>because of error, or components (SW/HW) need CPU’s attention</a:t>
            </a:r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Exception (generated by CPU)</a:t>
            </a:r>
          </a:p>
          <a:p>
            <a:pPr lvl="2"/>
            <a:r>
              <a:rPr lang="en-US" dirty="0" smtClean="0"/>
              <a:t>caused by an error condition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Div</a:t>
            </a:r>
            <a:r>
              <a:rPr lang="en-US" dirty="0" smtClean="0"/>
              <a:t>/0, Page fault, 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Hardware interrupt (IRQ)</a:t>
            </a:r>
          </a:p>
          <a:p>
            <a:pPr lvl="2"/>
            <a:r>
              <a:rPr lang="en-US" dirty="0" smtClean="0"/>
              <a:t>unpredictable, at any time (</a:t>
            </a:r>
            <a:r>
              <a:rPr lang="en-US" dirty="0" err="1" smtClean="0"/>
              <a:t>eg</a:t>
            </a:r>
            <a:r>
              <a:rPr lang="en-US" dirty="0" smtClean="0"/>
              <a:t>. keyboard pressed)</a:t>
            </a:r>
          </a:p>
          <a:p>
            <a:pPr lvl="1"/>
            <a:r>
              <a:rPr lang="en-US" dirty="0" smtClean="0"/>
              <a:t>Software interrupt (called </a:t>
            </a:r>
            <a:r>
              <a:rPr lang="en-US" b="1" i="1" dirty="0" smtClean="0"/>
              <a:t>trap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by SW asking CPU’s attention. Used for system call</a:t>
            </a:r>
          </a:p>
          <a:p>
            <a:r>
              <a:rPr lang="en-US" dirty="0" smtClean="0"/>
              <a:t>IDT (Interrupt Descriptor Table)</a:t>
            </a:r>
          </a:p>
          <a:p>
            <a:pPr lvl="1"/>
            <a:r>
              <a:rPr lang="en-US" dirty="0" smtClean="0"/>
              <a:t>Remembers handler locations of interrupts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0634" y="5190417"/>
            <a:ext cx="1490868" cy="1181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0547" y="5300851"/>
            <a:ext cx="662608" cy="2760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IDTR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42998" y="4859128"/>
            <a:ext cx="57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7" name="Vertical Scroll 6"/>
          <p:cNvSpPr/>
          <p:nvPr/>
        </p:nvSpPr>
        <p:spPr>
          <a:xfrm>
            <a:off x="3843122" y="4947475"/>
            <a:ext cx="806174" cy="1634435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9178" y="4611272"/>
            <a:ext cx="68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2793155" y="5438895"/>
            <a:ext cx="1126023" cy="1380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52307" y="5576938"/>
            <a:ext cx="586553" cy="22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IDT</a:t>
            </a:r>
            <a:endParaRPr lang="en-US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87390"/>
              </p:ext>
            </p:extLst>
          </p:nvPr>
        </p:nvGraphicFramePr>
        <p:xfrm>
          <a:off x="5444425" y="5051063"/>
          <a:ext cx="673653" cy="14935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673653"/>
              </a:tblGrid>
              <a:tr h="192565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Div</a:t>
                      </a:r>
                      <a:r>
                        <a:rPr lang="en-US" sz="800" dirty="0" smtClean="0"/>
                        <a:t>/0</a:t>
                      </a:r>
                      <a:endParaRPr lang="en-US" sz="800" dirty="0"/>
                    </a:p>
                  </a:txBody>
                  <a:tcPr/>
                </a:tc>
              </a:tr>
              <a:tr h="19256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NM </a:t>
                      </a:r>
                      <a:r>
                        <a:rPr lang="en-US" sz="800" dirty="0" err="1" smtClean="0"/>
                        <a:t>Int</a:t>
                      </a:r>
                      <a:endParaRPr lang="en-US" sz="800" dirty="0"/>
                    </a:p>
                  </a:txBody>
                  <a:tcPr/>
                </a:tc>
              </a:tr>
              <a:tr h="19256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BP</a:t>
                      </a:r>
                      <a:endParaRPr lang="en-US" sz="800" dirty="0"/>
                    </a:p>
                  </a:txBody>
                  <a:tcPr/>
                </a:tc>
              </a:tr>
              <a:tr h="1925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25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25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19256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4538860" y="5051063"/>
            <a:ext cx="905565" cy="525875"/>
          </a:xfrm>
          <a:prstGeom prst="line">
            <a:avLst/>
          </a:prstGeom>
          <a:ln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</p:cNvCxnSpPr>
          <p:nvPr/>
        </p:nvCxnSpPr>
        <p:spPr>
          <a:xfrm>
            <a:off x="4548524" y="5764693"/>
            <a:ext cx="895901" cy="779890"/>
          </a:xfrm>
          <a:prstGeom prst="line">
            <a:avLst/>
          </a:prstGeom>
          <a:ln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34602" y="49916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32400" y="518821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64553" y="6268227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255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5886166" y="5073149"/>
            <a:ext cx="209826" cy="177397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166" y="5709124"/>
            <a:ext cx="209826" cy="177397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>
            <a:stCxn id="25" idx="6"/>
          </p:cNvCxnSpPr>
          <p:nvPr/>
        </p:nvCxnSpPr>
        <p:spPr>
          <a:xfrm flipH="1">
            <a:off x="4538860" y="5161848"/>
            <a:ext cx="1557132" cy="28569"/>
          </a:xfrm>
          <a:prstGeom prst="bentConnector5">
            <a:avLst>
              <a:gd name="adj1" fmla="val -14681"/>
              <a:gd name="adj2" fmla="val -976751"/>
              <a:gd name="adj3" fmla="val 63121"/>
            </a:avLst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6"/>
          </p:cNvCxnSpPr>
          <p:nvPr/>
        </p:nvCxnSpPr>
        <p:spPr>
          <a:xfrm flipH="1">
            <a:off x="4538860" y="5797823"/>
            <a:ext cx="1557132" cy="470404"/>
          </a:xfrm>
          <a:prstGeom prst="bentConnector3">
            <a:avLst>
              <a:gd name="adj1" fmla="val -14681"/>
            </a:avLst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820451" y="2998927"/>
            <a:ext cx="2058505" cy="20742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/>
              <a:buChar char="•"/>
            </a:pPr>
            <a:r>
              <a:rPr lang="en-US" sz="1400" dirty="0" smtClean="0"/>
              <a:t>Privileged mode</a:t>
            </a:r>
          </a:p>
          <a:p>
            <a:pPr marL="354013" lvl="1" indent="-184150">
              <a:buFont typeface="Arial"/>
              <a:buChar char="•"/>
            </a:pPr>
            <a:r>
              <a:rPr lang="en-US" sz="1400" dirty="0" smtClean="0"/>
              <a:t>can execute any instructions</a:t>
            </a:r>
          </a:p>
          <a:p>
            <a:pPr marL="176213" indent="-176213">
              <a:buFont typeface="Arial"/>
              <a:buChar char="•"/>
            </a:pPr>
            <a:r>
              <a:rPr lang="en-US" sz="1400" dirty="0" smtClean="0"/>
              <a:t>Unprivileged mode</a:t>
            </a:r>
          </a:p>
          <a:p>
            <a:pPr marL="354013" lvl="1" indent="-177800">
              <a:buFont typeface="Arial"/>
              <a:buChar char="•"/>
            </a:pPr>
            <a:r>
              <a:rPr lang="en-US" sz="1400" dirty="0" smtClean="0"/>
              <a:t>can execute some instructions</a:t>
            </a:r>
          </a:p>
          <a:p>
            <a:r>
              <a:rPr lang="en-US" sz="1400" i="1" dirty="0" err="1" smtClean="0">
                <a:solidFill>
                  <a:srgbClr val="FF0000"/>
                </a:solidFill>
              </a:rPr>
              <a:t>Unpriv</a:t>
            </a:r>
            <a:r>
              <a:rPr lang="en-US" sz="1400" dirty="0" smtClean="0">
                <a:solidFill>
                  <a:srgbClr val="FF0000"/>
                </a:solidFill>
              </a:rPr>
              <a:t>. SW can run priv. code by interrupt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9135" y="2661484"/>
            <a:ext cx="73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memory needs to be addressed</a:t>
            </a:r>
          </a:p>
          <a:p>
            <a:pPr lvl="1"/>
            <a:r>
              <a:rPr lang="en-US" dirty="0" smtClean="0"/>
              <a:t>Fetching instruction (by IP/PC register)</a:t>
            </a:r>
          </a:p>
          <a:p>
            <a:pPr lvl="1"/>
            <a:r>
              <a:rPr lang="en-US" dirty="0" smtClean="0"/>
              <a:t>Reading/writing data</a:t>
            </a:r>
          </a:p>
          <a:p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Segmentation</a:t>
            </a:r>
          </a:p>
          <a:p>
            <a:pPr lvl="2"/>
            <a:r>
              <a:rPr lang="en-US" dirty="0" smtClean="0"/>
              <a:t>not much used</a:t>
            </a:r>
            <a:br>
              <a:rPr lang="en-US" dirty="0" smtClean="0"/>
            </a:br>
            <a:r>
              <a:rPr lang="en-US" dirty="0" smtClean="0"/>
              <a:t>now</a:t>
            </a:r>
            <a:endParaRPr lang="en-US" dirty="0"/>
          </a:p>
        </p:txBody>
      </p:sp>
      <p:pic>
        <p:nvPicPr>
          <p:cNvPr id="4" name="Picture 3" descr="Screen Shot 2016-10-06 at 4.1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45" y="3556000"/>
            <a:ext cx="1645169" cy="2570163"/>
          </a:xfrm>
          <a:prstGeom prst="rect">
            <a:avLst/>
          </a:prstGeom>
        </p:spPr>
      </p:pic>
      <p:pic>
        <p:nvPicPr>
          <p:cNvPr id="5" name="Picture 4" descr="Screen Shot 2016-10-06 at 4.1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70" y="3926302"/>
            <a:ext cx="2033485" cy="2199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3478" y="6173314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1182" y="6171112"/>
            <a:ext cx="149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0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67" y="3122253"/>
            <a:ext cx="4199833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Memory </a:t>
            </a:r>
            <a:r>
              <a:rPr lang="en-US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Mgmt</a:t>
            </a:r>
            <a:r>
              <a:rPr lang="en-US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: </a:t>
            </a:r>
            <a:r>
              <a:rPr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</a:t>
            </a:r>
            <a:endParaRPr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</a:rPr>
              <a:t>Need: Fragmentation, Virtual address space</a:t>
            </a:r>
          </a:p>
          <a:p>
            <a:r>
              <a:rPr lang="en-US" sz="2800" dirty="0" smtClean="0">
                <a:latin typeface="Calibri" charset="0"/>
              </a:rPr>
              <a:t>Partition physical memory </a:t>
            </a:r>
            <a:r>
              <a:rPr lang="en-US" sz="2800" dirty="0">
                <a:latin typeface="Calibri" charset="0"/>
              </a:rPr>
              <a:t>into </a:t>
            </a:r>
            <a:r>
              <a:rPr lang="en-US" sz="2800" dirty="0" smtClean="0">
                <a:latin typeface="Calibri" charset="0"/>
              </a:rPr>
              <a:t>equal 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frames</a:t>
            </a:r>
          </a:p>
          <a:p>
            <a:r>
              <a:rPr lang="en-US" sz="2800" dirty="0" smtClean="0">
                <a:latin typeface="Calibri" charset="0"/>
              </a:rPr>
              <a:t>Divide logical memory into same-size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pages</a:t>
            </a:r>
          </a:p>
          <a:p>
            <a:r>
              <a:rPr lang="en-US" sz="2800" dirty="0" smtClean="0">
                <a:latin typeface="Calibri" charset="0"/>
              </a:rPr>
              <a:t>Each page can go to </a:t>
            </a:r>
            <a:br>
              <a:rPr lang="en-US" sz="2800" dirty="0" smtClean="0">
                <a:latin typeface="Calibri" charset="0"/>
              </a:rPr>
            </a:br>
            <a:r>
              <a:rPr lang="en-US" sz="2800" dirty="0" smtClean="0">
                <a:latin typeface="Calibri" charset="0"/>
              </a:rPr>
              <a:t>any free frame</a:t>
            </a:r>
          </a:p>
          <a:p>
            <a:r>
              <a:rPr lang="en-US" sz="2800" dirty="0" smtClean="0">
                <a:latin typeface="Calibri" charset="0"/>
              </a:rPr>
              <a:t>OS knows the mapping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page table</a:t>
            </a:r>
            <a:endParaRPr lang="en-US" sz="2400" dirty="0" smtClean="0">
              <a:latin typeface="Calibri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769211" y="3862740"/>
            <a:ext cx="1086740" cy="14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04248" y="4077072"/>
            <a:ext cx="1051703" cy="96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69211" y="4281749"/>
            <a:ext cx="1086740" cy="432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04248" y="4465065"/>
            <a:ext cx="1051703" cy="1661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93301" y="3596131"/>
            <a:ext cx="1086740" cy="2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93301" y="4006774"/>
            <a:ext cx="1086740" cy="70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93301" y="4281749"/>
            <a:ext cx="1086740" cy="65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93301" y="4465065"/>
            <a:ext cx="1086740" cy="222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1503</Words>
  <Application>Microsoft Macintosh PowerPoint</Application>
  <PresentationFormat>On-screen Show (4:3)</PresentationFormat>
  <Paragraphs>248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Successful Kernel Exploitation</vt:lpstr>
      <vt:lpstr>What is good exploit? </vt:lpstr>
      <vt:lpstr>Exploit development</vt:lpstr>
      <vt:lpstr>Architecture</vt:lpstr>
      <vt:lpstr>Concepts</vt:lpstr>
      <vt:lpstr>CPU &amp; Register</vt:lpstr>
      <vt:lpstr>Interrupt &amp; Exception</vt:lpstr>
      <vt:lpstr>Memory Management</vt:lpstr>
      <vt:lpstr>Memory Mgmt: Paging</vt:lpstr>
      <vt:lpstr>Virutal Address with Paging</vt:lpstr>
      <vt:lpstr>Paging is Slow?</vt:lpstr>
      <vt:lpstr>TLB: Translation Lookaside Buffer</vt:lpstr>
      <vt:lpstr>Why Stack</vt:lpstr>
      <vt:lpstr>What is stack?</vt:lpstr>
      <vt:lpstr>Calling Convention with Stack</vt:lpstr>
      <vt:lpstr>x86-32bit</vt:lpstr>
      <vt:lpstr>x86 Memory</vt:lpstr>
      <vt:lpstr>x86-64</vt:lpstr>
      <vt:lpstr>Extras in 64-bit CPUs</vt:lpstr>
      <vt:lpstr>IA64 paging</vt:lpstr>
      <vt:lpstr>Execution Step</vt:lpstr>
      <vt:lpstr>Placing the Shellcode</vt:lpstr>
      <vt:lpstr>Shellcode in User-Land</vt:lpstr>
      <vt:lpstr>Shellcode in Kernel Land</vt:lpstr>
      <vt:lpstr>Mixed/Multistage Shellcodes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Kernel Exploitation</dc:title>
  <dc:creator>Minho Shin</dc:creator>
  <cp:lastModifiedBy>Minho Shin</cp:lastModifiedBy>
  <cp:revision>121</cp:revision>
  <dcterms:created xsi:type="dcterms:W3CDTF">2016-10-05T17:53:13Z</dcterms:created>
  <dcterms:modified xsi:type="dcterms:W3CDTF">2016-10-06T09:54:08Z</dcterms:modified>
</cp:coreProperties>
</file>