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64" r:id="rId2"/>
    <p:sldId id="366" r:id="rId3"/>
    <p:sldId id="367" r:id="rId4"/>
    <p:sldId id="368" r:id="rId5"/>
    <p:sldId id="370" r:id="rId6"/>
    <p:sldId id="305" r:id="rId7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00"/>
    <a:srgbClr val="F2DCDB"/>
    <a:srgbClr val="E6B9B8"/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4" autoAdjust="0"/>
    <p:restoredTop sz="95073" autoAdjust="0"/>
  </p:normalViewPr>
  <p:slideViewPr>
    <p:cSldViewPr>
      <p:cViewPr varScale="1">
        <p:scale>
          <a:sx n="124" d="100"/>
          <a:sy n="124" d="100"/>
        </p:scale>
        <p:origin x="98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432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95668-1827-4746-B646-088A2E32A84D}" type="datetimeFigureOut">
              <a:rPr lang="ko-KR" altLang="en-US" smtClean="0"/>
              <a:pPr/>
              <a:t>2018. 3. 13.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8C451-D660-46A3-8E69-2A48E13040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46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200"/>
            </a:lvl1pPr>
          </a:lstStyle>
          <a:p>
            <a:fld id="{C8A0C118-1836-419E-91B9-BCFA240D580C}" type="datetimeFigureOut">
              <a:rPr lang="ko-KR" altLang="en-US" smtClean="0"/>
              <a:pPr/>
              <a:t>2018. 3. 13.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200"/>
            </a:lvl1pPr>
          </a:lstStyle>
          <a:p>
            <a:fld id="{3FF50D90-8D2F-4E4F-B1A6-565029CEDE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3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7"/>
          <p:cNvSpPr>
            <a:spLocks noChangeArrowheads="1"/>
          </p:cNvSpPr>
          <p:nvPr userDrawn="1"/>
        </p:nvSpPr>
        <p:spPr bwMode="gray">
          <a:xfrm>
            <a:off x="0" y="2467744"/>
            <a:ext cx="9144000" cy="153732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2" name="Rectangle 18"/>
          <p:cNvSpPr>
            <a:spLocks noChangeArrowheads="1"/>
          </p:cNvSpPr>
          <p:nvPr userDrawn="1"/>
        </p:nvSpPr>
        <p:spPr bwMode="gray">
          <a:xfrm>
            <a:off x="0" y="2463552"/>
            <a:ext cx="8229600" cy="1537320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4581128"/>
            <a:ext cx="5181600" cy="1362472"/>
          </a:xfrm>
        </p:spPr>
        <p:txBody>
          <a:bodyPr>
            <a:normAutofit/>
          </a:bodyPr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ko-KR" altLang="en-US" dirty="0"/>
              <a:t>마스터 부제목 스타일 편집</a:t>
            </a:r>
            <a:endParaRPr lang="en-US" altLang="ko-KR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0" y="6477000"/>
            <a:ext cx="2133600" cy="24447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 altLang="ko-K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8600" y="6477000"/>
            <a:ext cx="2895600" cy="244475"/>
          </a:xfrm>
        </p:spPr>
        <p:txBody>
          <a:bodyPr/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 altLang="ko-KR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EC860FE6-8308-47DF-9AC8-988AC369A0F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924800" cy="6858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altLang="ko-KR" dirty="0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6632"/>
            <a:ext cx="2500298" cy="5728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제목, 텍스트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4"/>
          <p:cNvSpPr txBox="1">
            <a:spLocks/>
          </p:cNvSpPr>
          <p:nvPr userDrawn="1"/>
        </p:nvSpPr>
        <p:spPr>
          <a:xfrm>
            <a:off x="5357786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725470"/>
          </a:xfrm>
        </p:spPr>
        <p:txBody>
          <a:bodyPr/>
          <a:lstStyle>
            <a:lvl1pPr>
              <a:defRPr baseline="0">
                <a:latin typeface="+mn-ea"/>
                <a:ea typeface="+mn-ea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+mn-lt"/>
                <a:ea typeface="+mn-ea"/>
              </a:defRPr>
            </a:lvl1pPr>
            <a:lvl2pPr>
              <a:defRPr sz="1800" baseline="0">
                <a:latin typeface="+mn-lt"/>
                <a:ea typeface="+mn-ea"/>
              </a:defRPr>
            </a:lvl2pPr>
            <a:lvl3pPr>
              <a:defRPr sz="1600" baseline="0">
                <a:latin typeface="+mn-lt"/>
                <a:ea typeface="+mn-ea"/>
              </a:defRPr>
            </a:lvl3pPr>
            <a:lvl4pPr>
              <a:defRPr sz="1400" baseline="0">
                <a:latin typeface="+mn-lt"/>
                <a:ea typeface="+mn-ea"/>
              </a:defRPr>
            </a:lvl4pPr>
            <a:lvl5pPr>
              <a:defRPr sz="1400" baseline="0">
                <a:latin typeface="+mn-lt"/>
                <a:ea typeface="+mn-ea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 rotWithShape="1">
          <a:blip r:embed="rId2" cstate="print"/>
          <a:srcRect r="18290"/>
          <a:stretch/>
        </p:blipFill>
        <p:spPr bwMode="auto">
          <a:xfrm>
            <a:off x="35496" y="6453336"/>
            <a:ext cx="1273791" cy="357166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348" y="2071679"/>
            <a:ext cx="7772400" cy="1214446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000232" y="3714752"/>
            <a:ext cx="6486516" cy="1500198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  <p:sp>
        <p:nvSpPr>
          <p:cNvPr id="6" name="직사각형 5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5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6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911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algn="r"/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3579278" y="6599632"/>
            <a:ext cx="1928826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1" name="Rectangle 15"/>
          <p:cNvSpPr>
            <a:spLocks noChangeArrowheads="1"/>
          </p:cNvSpPr>
          <p:nvPr userDrawn="1"/>
        </p:nvSpPr>
        <p:spPr bwMode="gray">
          <a:xfrm>
            <a:off x="0" y="-27384"/>
            <a:ext cx="9144000" cy="13982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3" name="Rectangle 16"/>
          <p:cNvSpPr>
            <a:spLocks noChangeArrowheads="1"/>
          </p:cNvSpPr>
          <p:nvPr userDrawn="1"/>
        </p:nvSpPr>
        <p:spPr bwMode="gray">
          <a:xfrm>
            <a:off x="0" y="-27384"/>
            <a:ext cx="8229600" cy="139824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9" name="Picture 2" descr="D:\New Folder\9_6.gif"/>
          <p:cNvPicPr>
            <a:picLocks noChangeAspect="1" noChangeArrowheads="1"/>
          </p:cNvPicPr>
          <p:nvPr userDrawn="1"/>
        </p:nvPicPr>
        <p:blipFill rotWithShape="1">
          <a:blip r:embed="rId15" cstate="print"/>
          <a:srcRect r="18290"/>
          <a:stretch/>
        </p:blipFill>
        <p:spPr bwMode="auto">
          <a:xfrm>
            <a:off x="35496" y="6453336"/>
            <a:ext cx="1273791" cy="35716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400" rtl="0" eaLnBrk="1" latinLnBrk="1" hangingPunct="1">
        <a:spcBef>
          <a:spcPct val="0"/>
        </a:spcBef>
        <a:buNone/>
        <a:defRPr sz="2800" b="1" kern="1200" baseline="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Wingdings" pitchFamily="2" charset="2"/>
        <a:buChar char="§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Wingdings" pitchFamily="2" charset="2"/>
        <a:buChar char="ü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oobin5509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336704" cy="2376264"/>
          </a:xfrm>
        </p:spPr>
        <p:txBody>
          <a:bodyPr>
            <a:normAutofit fontScale="92500" lnSpcReduction="10000"/>
          </a:bodyPr>
          <a:lstStyle/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dirty="0"/>
              <a:t>Mar 14</a:t>
            </a:r>
            <a:r>
              <a:rPr lang="en-US" altLang="ko-KR" baseline="30000" dirty="0"/>
              <a:t>th</a:t>
            </a:r>
            <a:r>
              <a:rPr lang="en-US" altLang="ko-KR" dirty="0"/>
              <a:t>, 2018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dirty="0"/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dirty="0"/>
              <a:t>Gun Ro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1600" dirty="0">
              <a:latin typeface="맑은 고딕" pitchFamily="50" charset="-127"/>
              <a:ea typeface="맑은 고딕" pitchFamily="50" charset="-127"/>
            </a:endParaRP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Data Engineering Laboratory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Department of Computer Engineering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 err="1">
                <a:latin typeface="맑은 고딕" pitchFamily="50" charset="-127"/>
                <a:ea typeface="맑은 고딕" pitchFamily="50" charset="-127"/>
              </a:rPr>
              <a:t>Myongji</a:t>
            </a: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 University</a:t>
            </a: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1800" dirty="0">
              <a:latin typeface="맑은 고딕" pitchFamily="50" charset="-127"/>
              <a:ea typeface="맑은 고딕" pitchFamily="50" charset="-127"/>
            </a:endParaRP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2000" dirty="0">
                <a:latin typeface="맑은 고딕" pitchFamily="50" charset="-127"/>
                <a:ea typeface="맑은 고딕" pitchFamily="50" charset="-127"/>
              </a:rPr>
              <a:t>Email : </a:t>
            </a:r>
            <a:r>
              <a:rPr lang="en-US" altLang="ko-KR" sz="2000" dirty="0">
                <a:latin typeface="맑은 고딕" pitchFamily="50" charset="-127"/>
                <a:ea typeface="맑은 고딕" pitchFamily="50" charset="-127"/>
                <a:hlinkClick r:id="rId2"/>
              </a:rPr>
              <a:t>laylow861@gmail.com</a:t>
            </a: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2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352928" cy="685800"/>
          </a:xfrm>
        </p:spPr>
        <p:txBody>
          <a:bodyPr>
            <a:noAutofit/>
          </a:bodyPr>
          <a:lstStyle/>
          <a:p>
            <a:pPr algn="ctr"/>
            <a:r>
              <a:rPr lang="en-US" altLang="ko-KR" sz="2800" dirty="0"/>
              <a:t>Bitcoin: A Peer-to-Peer electronic Cash System</a:t>
            </a:r>
            <a:br>
              <a:rPr lang="en-US" altLang="ko-KR" sz="3600" dirty="0"/>
            </a:br>
            <a:r>
              <a:rPr lang="en-US" altLang="ko-KR" sz="3600" dirty="0"/>
              <a:t>- </a:t>
            </a:r>
            <a:r>
              <a:rPr lang="en-US" altLang="ko-KR" sz="2400" dirty="0"/>
              <a:t>Proof-of-Work</a:t>
            </a:r>
            <a:br>
              <a:rPr lang="en-US" altLang="ko-KR" sz="3600" dirty="0"/>
            </a:b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53406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For Every Transaction,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To prevent double-spending problem,</a:t>
            </a:r>
          </a:p>
          <a:p>
            <a:pPr lvl="1" latinLnBrk="0"/>
            <a:r>
              <a:rPr lang="en-US" dirty="0"/>
              <a:t>Receiver(payee) must know that the previous owners did not double-spend(not sign any earlier transactions) the coin </a:t>
            </a:r>
          </a:p>
          <a:p>
            <a:pPr lvl="1" latinLnBrk="0"/>
            <a:r>
              <a:rPr lang="en-US" dirty="0"/>
              <a:t>Need to confirm that the same transaction haven’t happened before</a:t>
            </a:r>
          </a:p>
          <a:p>
            <a:pPr marL="914400" lvl="2" indent="0" latinLnBrk="0">
              <a:buNone/>
            </a:pPr>
            <a:r>
              <a:rPr lang="en-US" dirty="0"/>
              <a:t>(it’s the first one)</a:t>
            </a:r>
          </a:p>
          <a:p>
            <a:pPr lvl="1" latinLnBrk="0"/>
            <a:r>
              <a:rPr lang="en-US" dirty="0"/>
              <a:t>Solutions:</a:t>
            </a:r>
          </a:p>
          <a:p>
            <a:pPr lvl="2" latinLnBrk="0"/>
            <a:r>
              <a:rPr lang="en-US" dirty="0"/>
              <a:t>With a trusted third party: </a:t>
            </a:r>
          </a:p>
          <a:p>
            <a:pPr lvl="3" latinLnBrk="0"/>
            <a:r>
              <a:rPr lang="en-US" dirty="0"/>
              <a:t>the third party is aware of all transactions</a:t>
            </a:r>
          </a:p>
          <a:p>
            <a:pPr lvl="2" latinLnBrk="0"/>
            <a:r>
              <a:rPr lang="en-US" dirty="0"/>
              <a:t>Without the trusted party:</a:t>
            </a:r>
          </a:p>
          <a:p>
            <a:pPr lvl="3" latinLnBrk="0"/>
            <a:r>
              <a:rPr lang="en-US" dirty="0"/>
              <a:t>Payee needs a proof that each transaction was the first received</a:t>
            </a:r>
          </a:p>
          <a:p>
            <a:pPr lvl="3" latinLnBrk="0"/>
            <a:r>
              <a:rPr lang="en-US" dirty="0"/>
              <a:t>-&gt; Timestamping transactions and sharing them among nodes, possible to figure out whether it has happened before or not</a:t>
            </a:r>
          </a:p>
          <a:p>
            <a:pPr latinLnBrk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30935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FDC45-602E-6A48-820E-EA7695BF0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Timestamp 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999D4-6EA8-E145-99D9-A23FF925E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square">
            <a:normAutofit fontScale="92500" lnSpcReduction="10000"/>
          </a:bodyPr>
          <a:lstStyle/>
          <a:p>
            <a:pPr latinLnBrk="0"/>
            <a:r>
              <a:rPr lang="en-US" dirty="0"/>
              <a:t>Process:</a:t>
            </a:r>
          </a:p>
          <a:p>
            <a:pPr lvl="1" latinLnBrk="0"/>
            <a:r>
              <a:rPr lang="en-US" dirty="0"/>
              <a:t>1. Taking a hash of a block of items(transactions), and publish it</a:t>
            </a:r>
          </a:p>
          <a:p>
            <a:pPr lvl="1" latinLnBrk="0"/>
            <a:r>
              <a:rPr lang="en-US" dirty="0"/>
              <a:t>2. Use the previous timestamp(hash) and current timestamp, and     make a new hash(chain)</a:t>
            </a:r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atinLnBrk="0"/>
            <a:r>
              <a:rPr lang="en-US" dirty="0"/>
              <a:t>It proves that the data must have existed in order to get into the hash</a:t>
            </a:r>
          </a:p>
          <a:p>
            <a:pPr lvl="1" latinLnBrk="0"/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If a new transaction was received and does not exist in the latest timestamp, it’s the first received!</a:t>
            </a:r>
          </a:p>
          <a:p>
            <a:pPr lvl="1" latinLnBrk="0"/>
            <a:endParaRPr lang="en-US" dirty="0"/>
          </a:p>
          <a:p>
            <a:pPr latinLnBrk="0"/>
            <a:r>
              <a:rPr lang="en-US" dirty="0"/>
              <a:t>Needs a DISTRIBUTED timestamp server!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E1D97-5301-1A4C-9DD8-DF10C11AC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9F9A73-299A-6D41-A248-642B4AAB50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348880"/>
            <a:ext cx="5866110" cy="1792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654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8CAD1-9899-B94C-A6A1-9202286BA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E5C9E-655C-1B41-89AD-FD0792AC2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To implement a distributed timestamp server(peer-to-peer basis),</a:t>
            </a:r>
          </a:p>
          <a:p>
            <a:pPr lvl="1" latinLnBrk="0"/>
            <a:r>
              <a:rPr lang="en-US" dirty="0"/>
              <a:t>Without any trusted party,</a:t>
            </a:r>
          </a:p>
          <a:p>
            <a:pPr lvl="1" latinLnBrk="0"/>
            <a:r>
              <a:rPr lang="en-US" dirty="0"/>
              <a:t>Each node(peer) must prove that they are not fake ones</a:t>
            </a:r>
          </a:p>
          <a:p>
            <a:pPr lvl="1" latinLnBrk="0"/>
            <a:endParaRPr lang="en-US" dirty="0"/>
          </a:p>
          <a:p>
            <a:pPr latinLnBrk="0"/>
            <a:r>
              <a:rPr lang="en-US" dirty="0" err="1"/>
              <a:t>Hashcash</a:t>
            </a:r>
            <a:r>
              <a:rPr lang="en-US" dirty="0"/>
              <a:t> by Adam Back 2002</a:t>
            </a:r>
          </a:p>
          <a:p>
            <a:pPr lvl="1" latinLnBrk="0"/>
            <a:r>
              <a:rPr lang="en-US" dirty="0"/>
              <a:t>Proposed to distinguish junk (spam) emails from the regular ones</a:t>
            </a:r>
          </a:p>
          <a:p>
            <a:pPr lvl="1" latinLnBrk="0"/>
            <a:r>
              <a:rPr lang="en-US" dirty="0"/>
              <a:t>CPU cost function</a:t>
            </a:r>
          </a:p>
          <a:p>
            <a:pPr lvl="2" latinLnBrk="0"/>
            <a:r>
              <a:rPr lang="en-US" dirty="0"/>
              <a:t>calculate a hash value, and added to an email </a:t>
            </a:r>
          </a:p>
          <a:p>
            <a:pPr lvl="2" latinLnBrk="0"/>
            <a:r>
              <a:rPr lang="en-US" b="1" dirty="0"/>
              <a:t>proves that a certain amount of CPU work is used(proves that it’s not a spam)</a:t>
            </a:r>
            <a:r>
              <a:rPr lang="en-US" dirty="0"/>
              <a:t> to send a email</a:t>
            </a:r>
          </a:p>
          <a:p>
            <a:pPr lvl="2" latinLnBrk="0"/>
            <a:r>
              <a:rPr lang="en-US" dirty="0"/>
              <a:t>The cost function itself should be </a:t>
            </a:r>
            <a:r>
              <a:rPr lang="en-US" b="1" dirty="0"/>
              <a:t>efficiently verifiable</a:t>
            </a:r>
            <a:r>
              <a:rPr lang="en-US" dirty="0"/>
              <a:t>, but </a:t>
            </a:r>
            <a:r>
              <a:rPr lang="en-US" b="1" dirty="0"/>
              <a:t>expensive to compute</a:t>
            </a:r>
          </a:p>
          <a:p>
            <a:pPr latinLnBrk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585C9-033E-A748-A754-B7923D89A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24275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C8BF8-D53F-E94B-BBD6-022C4BDF9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B32E3-1BB4-FC4B-94A5-525FAFAE7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</a:t>
            </a:r>
          </a:p>
          <a:p>
            <a:pPr lvl="1"/>
            <a:r>
              <a:rPr lang="en-US" dirty="0"/>
              <a:t>1. create a Hash(SHA-256) using </a:t>
            </a:r>
            <a:r>
              <a:rPr lang="en-US" dirty="0" err="1"/>
              <a:t>prev</a:t>
            </a:r>
            <a:r>
              <a:rPr lang="en-US" dirty="0"/>
              <a:t> hash, nonce, and transactions</a:t>
            </a:r>
          </a:p>
          <a:p>
            <a:pPr lvl="1"/>
            <a:r>
              <a:rPr lang="en-US" dirty="0"/>
              <a:t>2. check if the hash digest fits the rules or not</a:t>
            </a:r>
          </a:p>
          <a:p>
            <a:pPr lvl="2"/>
            <a:r>
              <a:rPr lang="en-US" dirty="0"/>
              <a:t>1. if YES, this hash value of new block will be published widely</a:t>
            </a:r>
          </a:p>
          <a:p>
            <a:pPr lvl="2"/>
            <a:r>
              <a:rPr lang="en-US" dirty="0"/>
              <a:t>2. if NO, increase nonce value, goes back to 1. </a:t>
            </a:r>
          </a:p>
          <a:p>
            <a:pPr lvl="3"/>
            <a:r>
              <a:rPr lang="en-US" dirty="0"/>
              <a:t>(nonce begins from 0 )</a:t>
            </a:r>
          </a:p>
          <a:p>
            <a:pPr lvl="3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3D05D6-683D-7148-B5D4-A003E7B58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5</a:t>
            </a:fld>
            <a:endParaRPr lang="ko-KR" altLang="en-US" dirty="0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D0C467D6-E2B7-B24B-85AC-0C4FBB4BE3E6}"/>
              </a:ext>
            </a:extLst>
          </p:cNvPr>
          <p:cNvGrpSpPr/>
          <p:nvPr/>
        </p:nvGrpSpPr>
        <p:grpSpPr>
          <a:xfrm>
            <a:off x="327906" y="3310348"/>
            <a:ext cx="8673250" cy="3218687"/>
            <a:chOff x="116261" y="1904816"/>
            <a:chExt cx="8673250" cy="3218687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568AF296-F09C-EC45-B57D-17F878E9B02F}"/>
                </a:ext>
              </a:extLst>
            </p:cNvPr>
            <p:cNvGrpSpPr/>
            <p:nvPr/>
          </p:nvGrpSpPr>
          <p:grpSpPr>
            <a:xfrm>
              <a:off x="858562" y="1904816"/>
              <a:ext cx="1944216" cy="1008112"/>
              <a:chOff x="858562" y="1904816"/>
              <a:chExt cx="1944216" cy="100811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D12E5B5-5AD4-7541-8031-FB19E8BB75FF}"/>
                  </a:ext>
                </a:extLst>
              </p:cNvPr>
              <p:cNvSpPr/>
              <p:nvPr/>
            </p:nvSpPr>
            <p:spPr>
              <a:xfrm>
                <a:off x="858562" y="1904816"/>
                <a:ext cx="1944216" cy="100811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A0A52FA-27BD-8449-848A-5170B59CAF27}"/>
                  </a:ext>
                </a:extLst>
              </p:cNvPr>
              <p:cNvSpPr/>
              <p:nvPr/>
            </p:nvSpPr>
            <p:spPr>
              <a:xfrm>
                <a:off x="930570" y="1976633"/>
                <a:ext cx="864096" cy="360231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err="1">
                    <a:solidFill>
                      <a:schemeClr val="tx1"/>
                    </a:solidFill>
                  </a:rPr>
                  <a:t>Prev</a:t>
                </a:r>
                <a:r>
                  <a:rPr lang="en-US" sz="1100" dirty="0">
                    <a:solidFill>
                      <a:schemeClr val="tx1"/>
                    </a:solidFill>
                  </a:rPr>
                  <a:t> Hash</a:t>
                </a: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7CC4771-0277-1742-984D-A84FAA549EE0}"/>
                  </a:ext>
                </a:extLst>
              </p:cNvPr>
              <p:cNvSpPr/>
              <p:nvPr/>
            </p:nvSpPr>
            <p:spPr>
              <a:xfrm>
                <a:off x="1866674" y="1976633"/>
                <a:ext cx="864096" cy="360231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Nonce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FE8DEB7-CB16-D548-BAE2-6E1185B7D7F0}"/>
                  </a:ext>
                </a:extLst>
              </p:cNvPr>
              <p:cNvSpPr/>
              <p:nvPr/>
            </p:nvSpPr>
            <p:spPr>
              <a:xfrm>
                <a:off x="1002578" y="2551178"/>
                <a:ext cx="432048" cy="21773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err="1">
                    <a:solidFill>
                      <a:schemeClr val="tx1"/>
                    </a:solidFill>
                  </a:rPr>
                  <a:t>Tx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A1A6918-AA4D-264E-85D4-4F5685CB23BD}"/>
                  </a:ext>
                </a:extLst>
              </p:cNvPr>
              <p:cNvSpPr/>
              <p:nvPr/>
            </p:nvSpPr>
            <p:spPr>
              <a:xfrm>
                <a:off x="1506634" y="2551178"/>
                <a:ext cx="432048" cy="21773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err="1">
                    <a:solidFill>
                      <a:schemeClr val="tx1"/>
                    </a:solidFill>
                  </a:rPr>
                  <a:t>Tx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BA6517-3CE2-3643-99F4-5BD64F63DA31}"/>
                  </a:ext>
                </a:extLst>
              </p:cNvPr>
              <p:cNvSpPr/>
              <p:nvPr/>
            </p:nvSpPr>
            <p:spPr>
              <a:xfrm>
                <a:off x="2010690" y="2552888"/>
                <a:ext cx="432048" cy="21773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..</a:t>
                </a:r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70182DA-E8D2-A046-87A0-9183F873DD92}"/>
                </a:ext>
              </a:extLst>
            </p:cNvPr>
            <p:cNvSpPr/>
            <p:nvPr/>
          </p:nvSpPr>
          <p:spPr>
            <a:xfrm>
              <a:off x="3239654" y="2115404"/>
              <a:ext cx="1476094" cy="57606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SHA-256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E7BD5D55-D864-EC4A-A3EB-D7EE1BACE9AE}"/>
                </a:ext>
              </a:extLst>
            </p:cNvPr>
            <p:cNvCxnSpPr>
              <a:cxnSpLocks/>
              <a:endCxn id="5" idx="1"/>
            </p:cNvCxnSpPr>
            <p:nvPr/>
          </p:nvCxnSpPr>
          <p:spPr>
            <a:xfrm>
              <a:off x="116261" y="2403436"/>
              <a:ext cx="742301" cy="543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AB3F6AF-70CF-A34B-A675-86F3E86E73B8}"/>
                </a:ext>
              </a:extLst>
            </p:cNvPr>
            <p:cNvCxnSpPr>
              <a:cxnSpLocks/>
              <a:stCxn id="5" idx="3"/>
              <a:endCxn id="11" idx="1"/>
            </p:cNvCxnSpPr>
            <p:nvPr/>
          </p:nvCxnSpPr>
          <p:spPr>
            <a:xfrm flipV="1">
              <a:off x="2802778" y="2403436"/>
              <a:ext cx="436876" cy="543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Decision 17">
              <a:extLst>
                <a:ext uri="{FF2B5EF4-FFF2-40B4-BE49-F238E27FC236}">
                  <a16:creationId xmlns:a16="http://schemas.microsoft.com/office/drawing/2014/main" id="{1C9D567D-83E4-6640-8057-6A522C78A18C}"/>
                </a:ext>
              </a:extLst>
            </p:cNvPr>
            <p:cNvSpPr/>
            <p:nvPr/>
          </p:nvSpPr>
          <p:spPr>
            <a:xfrm>
              <a:off x="4844848" y="3076557"/>
              <a:ext cx="2588477" cy="1473018"/>
            </a:xfrm>
            <a:prstGeom prst="flowChartDecision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r>
                <a:rPr lang="en-US" dirty="0">
                  <a:solidFill>
                    <a:schemeClr val="tx1"/>
                  </a:solidFill>
                </a:rPr>
                <a:t>Does the value fit the rule?</a:t>
              </a:r>
            </a:p>
          </p:txBody>
        </p:sp>
        <p:cxnSp>
          <p:nvCxnSpPr>
            <p:cNvPr id="30" name="Elbow Connector 29">
              <a:extLst>
                <a:ext uri="{FF2B5EF4-FFF2-40B4-BE49-F238E27FC236}">
                  <a16:creationId xmlns:a16="http://schemas.microsoft.com/office/drawing/2014/main" id="{2EA8A687-B4DE-944F-B157-7A0232229152}"/>
                </a:ext>
              </a:extLst>
            </p:cNvPr>
            <p:cNvCxnSpPr>
              <a:cxnSpLocks/>
              <a:stCxn id="18" idx="2"/>
              <a:endCxn id="5" idx="2"/>
            </p:cNvCxnSpPr>
            <p:nvPr/>
          </p:nvCxnSpPr>
          <p:spPr>
            <a:xfrm rot="5400000" flipH="1">
              <a:off x="3166555" y="1577044"/>
              <a:ext cx="1636647" cy="4308417"/>
            </a:xfrm>
            <a:prstGeom prst="bentConnector3">
              <a:avLst>
                <a:gd name="adj1" fmla="val -139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CC4AD74-F58B-0E44-8738-9C703526AFE2}"/>
                </a:ext>
              </a:extLst>
            </p:cNvPr>
            <p:cNvSpPr txBox="1"/>
            <p:nvPr/>
          </p:nvSpPr>
          <p:spPr>
            <a:xfrm>
              <a:off x="5800964" y="4795178"/>
              <a:ext cx="46198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NO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779CA08-E648-6F47-B69C-9BA316CA9AC0}"/>
                </a:ext>
              </a:extLst>
            </p:cNvPr>
            <p:cNvSpPr txBox="1"/>
            <p:nvPr/>
          </p:nvSpPr>
          <p:spPr>
            <a:xfrm>
              <a:off x="3224066" y="4815726"/>
              <a:ext cx="19883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Increase Nonce value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2C8DFF04-D05D-1D4F-8F7E-2260640BF574}"/>
                </a:ext>
              </a:extLst>
            </p:cNvPr>
            <p:cNvSpPr/>
            <p:nvPr/>
          </p:nvSpPr>
          <p:spPr>
            <a:xfrm>
              <a:off x="5206996" y="2225839"/>
              <a:ext cx="1864182" cy="35519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256-bit value</a:t>
              </a: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7A6184B4-A59F-724E-908E-845392161268}"/>
                </a:ext>
              </a:extLst>
            </p:cNvPr>
            <p:cNvCxnSpPr>
              <a:cxnSpLocks/>
              <a:stCxn id="11" idx="3"/>
              <a:endCxn id="52" idx="1"/>
            </p:cNvCxnSpPr>
            <p:nvPr/>
          </p:nvCxnSpPr>
          <p:spPr>
            <a:xfrm>
              <a:off x="4715748" y="2403436"/>
              <a:ext cx="49124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1B826BFB-8DFE-6F47-99CF-E52AF899CE61}"/>
                </a:ext>
              </a:extLst>
            </p:cNvPr>
            <p:cNvCxnSpPr>
              <a:cxnSpLocks/>
              <a:stCxn id="52" idx="2"/>
            </p:cNvCxnSpPr>
            <p:nvPr/>
          </p:nvCxnSpPr>
          <p:spPr>
            <a:xfrm>
              <a:off x="6139087" y="2581032"/>
              <a:ext cx="0" cy="4933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9A13B07D-973F-D541-9F64-59260E5B3BB8}"/>
                </a:ext>
              </a:extLst>
            </p:cNvPr>
            <p:cNvCxnSpPr>
              <a:cxnSpLocks/>
              <a:stCxn id="18" idx="3"/>
            </p:cNvCxnSpPr>
            <p:nvPr/>
          </p:nvCxnSpPr>
          <p:spPr>
            <a:xfrm>
              <a:off x="7433325" y="3813066"/>
              <a:ext cx="135618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FC9FCB25-0A87-1546-81AF-7522E825C959}"/>
                </a:ext>
              </a:extLst>
            </p:cNvPr>
            <p:cNvSpPr txBox="1"/>
            <p:nvPr/>
          </p:nvSpPr>
          <p:spPr>
            <a:xfrm>
              <a:off x="7367083" y="3480375"/>
              <a:ext cx="4764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YES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B5FF2234-926C-8A4C-8571-66C617BDE26B}"/>
                </a:ext>
              </a:extLst>
            </p:cNvPr>
            <p:cNvSpPr txBox="1"/>
            <p:nvPr/>
          </p:nvSpPr>
          <p:spPr>
            <a:xfrm>
              <a:off x="7353098" y="3837981"/>
              <a:ext cx="1003801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Publish it</a:t>
              </a:r>
            </a:p>
            <a:p>
              <a:r>
                <a:rPr lang="en-US" sz="1400" dirty="0"/>
                <a:t>through</a:t>
              </a:r>
            </a:p>
            <a:p>
              <a:r>
                <a:rPr lang="en-US" sz="1400" dirty="0"/>
                <a:t>the nodes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6727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end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9844375"/>
      </p:ext>
    </p:extLst>
  </p:cSld>
  <p:clrMapOvr>
    <a:masterClrMapping/>
  </p:clrMapOvr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테마">
      <a:majorFont>
        <a:latin typeface="Britannic Bold"/>
        <a:ea typeface="HY헤드라인M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 w="6350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8580</TotalTime>
  <Words>405</Words>
  <Application>Microsoft Macintosh PowerPoint</Application>
  <PresentationFormat>On-screen Show (4:3)</PresentationFormat>
  <Paragraphs>72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맑은 고딕</vt:lpstr>
      <vt:lpstr>Arial</vt:lpstr>
      <vt:lpstr>Wingdings</vt:lpstr>
      <vt:lpstr>테마1</vt:lpstr>
      <vt:lpstr>Bitcoin: A Peer-to-Peer electronic Cash System - Proof-of-Work </vt:lpstr>
      <vt:lpstr>For Every Transaction,</vt:lpstr>
      <vt:lpstr>Timestamp Server</vt:lpstr>
      <vt:lpstr>Proof of Work</vt:lpstr>
      <vt:lpstr>Proof of Work</vt:lpstr>
      <vt:lpstr>end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강의 소개</dc:title>
  <dc:creator>Jonghoon Chun</dc:creator>
  <cp:lastModifiedBy>노건</cp:lastModifiedBy>
  <cp:revision>422</cp:revision>
  <cp:lastPrinted>2017-08-31T02:29:36Z</cp:lastPrinted>
  <dcterms:created xsi:type="dcterms:W3CDTF">2010-08-22T11:32:56Z</dcterms:created>
  <dcterms:modified xsi:type="dcterms:W3CDTF">2018-03-13T14:06:10Z</dcterms:modified>
</cp:coreProperties>
</file>