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0" r:id="rId4"/>
    <p:sldId id="269" r:id="rId5"/>
    <p:sldId id="258" r:id="rId6"/>
    <p:sldId id="268" r:id="rId7"/>
    <p:sldId id="271" r:id="rId8"/>
    <p:sldId id="259" r:id="rId9"/>
    <p:sldId id="272" r:id="rId10"/>
    <p:sldId id="266" r:id="rId11"/>
    <p:sldId id="273" r:id="rId12"/>
    <p:sldId id="265" r:id="rId13"/>
    <p:sldId id="275" r:id="rId14"/>
    <p:sldId id="276" r:id="rId15"/>
    <p:sldId id="277" r:id="rId16"/>
    <p:sldId id="274" r:id="rId17"/>
    <p:sldId id="261" r:id="rId18"/>
    <p:sldId id="262" r:id="rId19"/>
  </p:sldIdLst>
  <p:sldSz cx="9144000" cy="6858000" type="screen4x3"/>
  <p:notesSz cx="6858000" cy="9144000"/>
  <p:embeddedFontLst>
    <p:embeddedFont>
      <p:font typeface="나눔고딕" panose="020B0600000101010101" charset="-127"/>
      <p:regular r:id="rId21"/>
      <p:bold r:id="rId22"/>
    </p:embeddedFont>
    <p:embeddedFont>
      <p:font typeface="맑은 고딕" panose="020B0503020000020004" pitchFamily="50" charset="-127"/>
      <p:regular r:id="rId23"/>
      <p:bold r:id="rId24"/>
    </p:embeddedFont>
    <p:embeddedFont>
      <p:font typeface="함초롬돋움" panose="02030504000101010101" pitchFamily="18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2EA12-CDB1-4981-B55B-2350D73D49EC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D7576-8A59-43C1-86AF-38E45BA34F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88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D7576-8A59-43C1-86AF-38E45BA34F6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15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635E-4EB0-4382-8F5C-63EF0D158F02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40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BAEB-3B0E-4FCA-A4A0-09117A94DC9F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87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E8A1B-F803-4E26-BA86-0BBD0676296C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90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E89B-93A6-4FF4-BE30-4DA6E76CD855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40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0E7B-5ECA-4FBF-9AC6-3ADC5ACDA7B1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03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03D54-6D72-4E88-A53B-80BD38A4AF90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40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78F7-C66E-4D53-A74B-FA05352530B6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3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F88C-D672-4565-BD25-10546E8FFCBD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5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2DF2-9958-4494-A58C-9DF4303A8CB1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48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9588-CA52-4862-81B3-56B41120B5FE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7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7D06-2D2E-42A1-B39B-836C93EC0383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74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F3804-EAD5-458B-BCC2-B375D67CAC94}" type="datetime1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D9B4-78ED-4908-8F2D-3EF04C9D00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55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898641" y="1650866"/>
            <a:ext cx="4897495" cy="1922150"/>
            <a:chOff x="4067944" y="2348880"/>
            <a:chExt cx="4897495" cy="1922150"/>
          </a:xfrm>
        </p:grpSpPr>
        <p:sp>
          <p:nvSpPr>
            <p:cNvPr id="6" name="TextBox 5"/>
            <p:cNvSpPr txBox="1"/>
            <p:nvPr/>
          </p:nvSpPr>
          <p:spPr>
            <a:xfrm>
              <a:off x="4067944" y="2348880"/>
              <a:ext cx="4897495" cy="12926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800" b="1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algn="r"/>
              <a:r>
                <a:rPr lang="ko-KR" altLang="en-US" sz="3000" dirty="0" smtClean="0">
                  <a:solidFill>
                    <a:schemeClr val="accent1">
                      <a:lumMod val="50000"/>
                    </a:schemeClr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실시간 기부 웹 어플리케이션</a:t>
              </a:r>
              <a:endParaRPr lang="en-US" altLang="ko-KR" sz="3000" dirty="0" smtClean="0">
                <a:solidFill>
                  <a:schemeClr val="accent1">
                    <a:lumMod val="50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  <a:p>
              <a:pPr algn="r"/>
              <a:r>
                <a:rPr lang="ko-KR" altLang="en-US" sz="4800" dirty="0" err="1" smtClean="0">
                  <a:solidFill>
                    <a:schemeClr val="accent1">
                      <a:lumMod val="50000"/>
                    </a:schemeClr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기부</a:t>
              </a:r>
              <a:r>
                <a:rPr lang="ko-KR" altLang="en-US" sz="4800" dirty="0" err="1">
                  <a:solidFill>
                    <a:schemeClr val="accent1">
                      <a:lumMod val="50000"/>
                    </a:schemeClr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미</a:t>
              </a:r>
              <a:endParaRPr lang="ko-KR" altLang="en-US" sz="4800" dirty="0">
                <a:solidFill>
                  <a:schemeClr val="accent1">
                    <a:lumMod val="50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4211960" y="2348880"/>
              <a:ext cx="468052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499992" y="3717032"/>
              <a:ext cx="43924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4211960" y="3645024"/>
              <a:ext cx="468052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660232" y="5445224"/>
            <a:ext cx="221406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2016.04.18</a:t>
            </a:r>
          </a:p>
          <a:p>
            <a:r>
              <a:rPr lang="ko-KR" altLang="en-US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endParaRPr lang="en-US" altLang="ko-KR" sz="3200" b="1" i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endParaRPr lang="en-US" altLang="ko-KR" dirty="0" smtClean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22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endCxn id="5" idx="1"/>
          </p:cNvCxnSpPr>
          <p:nvPr/>
        </p:nvCxnSpPr>
        <p:spPr>
          <a:xfrm>
            <a:off x="-36512" y="6525344"/>
            <a:ext cx="6891298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854786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</a:p>
        </p:txBody>
      </p:sp>
      <p:cxnSp>
        <p:nvCxnSpPr>
          <p:cNvPr id="6" name="직선 연결선 5"/>
          <p:cNvCxnSpPr>
            <a:stCxn id="5" idx="3"/>
          </p:cNvCxnSpPr>
          <p:nvPr/>
        </p:nvCxnSpPr>
        <p:spPr>
          <a:xfrm flipV="1">
            <a:off x="8337884" y="6525347"/>
            <a:ext cx="806116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1" name="직각 삼각형 10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2687" y="159023"/>
            <a:ext cx="2210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사용자 요구사항</a:t>
            </a:r>
            <a:endParaRPr lang="ko-KR" altLang="en-US" sz="240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2050" name="Picture 2" descr="C:\Users\Jang\Desktop\UseCaseDiagra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924959" cy="31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29828"/>
              </p:ext>
            </p:extLst>
          </p:nvPr>
        </p:nvGraphicFramePr>
        <p:xfrm>
          <a:off x="4290882" y="2106528"/>
          <a:ext cx="4529590" cy="2560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751"/>
                <a:gridCol w="3232839"/>
              </a:tblGrid>
              <a:tr h="139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Usecase</a:t>
                      </a:r>
                      <a:endParaRPr lang="ko-KR" altLang="en-US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description</a:t>
                      </a:r>
                      <a:endParaRPr lang="ko-KR" altLang="en-US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전자화폐</a:t>
                      </a:r>
                      <a:endParaRPr lang="en-US" altLang="ko-KR" dirty="0" smtClean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시스템</a:t>
                      </a:r>
                      <a:endParaRPr lang="ko-KR" altLang="en-US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100" spc="-1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기부를 위한 전자화폐의 구매 및 그 사용을 위한 시스템을 담당한다</a:t>
                      </a:r>
                      <a:r>
                        <a:rPr lang="en-US" altLang="ko-KR" sz="1800" kern="100" spc="-1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.</a:t>
                      </a:r>
                      <a:endParaRPr lang="ko-KR" altLang="en-US" sz="1800" kern="100" spc="0" dirty="0">
                        <a:solidFill>
                          <a:srgbClr val="000000"/>
                        </a:solidFill>
                        <a:effectLst/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필터링</a:t>
                      </a:r>
                      <a:endParaRPr lang="ko-KR" altLang="en-US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기부자가 원하는 관심분야의 </a:t>
                      </a:r>
                      <a:r>
                        <a:rPr lang="ko-KR" altLang="en-US" sz="1800" kern="1200" dirty="0" err="1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피기부자</a:t>
                      </a:r>
                      <a:r>
                        <a:rPr lang="ko-KR" altLang="en-US" sz="1800" kern="120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 목록이 </a:t>
                      </a:r>
                      <a:r>
                        <a:rPr lang="ko-KR" altLang="en-US" sz="1800" kern="1200" dirty="0" err="1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필터링</a:t>
                      </a:r>
                      <a:r>
                        <a:rPr lang="ko-KR" altLang="en-US" sz="1800" kern="120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 된다</a:t>
                      </a:r>
                      <a:r>
                        <a:rPr lang="en-US" altLang="ko-KR" sz="1800" kern="120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.</a:t>
                      </a:r>
                      <a:endParaRPr lang="ko-KR" altLang="en-US" sz="1800" kern="1200" dirty="0" smtClean="0">
                        <a:effectLst/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관리자</a:t>
                      </a:r>
                      <a:endParaRPr lang="ko-KR" altLang="en-US" dirty="0"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ko-KR" altLang="en-US" sz="1800" kern="120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관리자가 웹 사이트내의 영상을 등록</a:t>
                      </a:r>
                      <a:r>
                        <a:rPr lang="en-US" altLang="ko-KR" sz="1800" kern="120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, </a:t>
                      </a:r>
                      <a:r>
                        <a:rPr lang="ko-KR" altLang="en-US" sz="1800" kern="120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관리할 수 있다</a:t>
                      </a:r>
                      <a:r>
                        <a:rPr lang="en-US" altLang="ko-KR" sz="1800" kern="1200" dirty="0" smtClean="0">
                          <a:effectLst/>
                          <a:latin typeface="함초롬돋움" panose="02030504000101010101" pitchFamily="18" charset="-127"/>
                          <a:ea typeface="함초롬돋움" panose="02030504000101010101" pitchFamily="18" charset="-127"/>
                          <a:cs typeface="함초롬돋움" panose="02030504000101010101" pitchFamily="18" charset="-127"/>
                        </a:rPr>
                        <a:t>.</a:t>
                      </a:r>
                      <a:endParaRPr lang="ko-KR" altLang="en-US" sz="1800" kern="1200" dirty="0">
                        <a:solidFill>
                          <a:schemeClr val="dk1"/>
                        </a:solidFill>
                        <a:effectLst/>
                        <a:latin typeface="함초롬돋움" panose="02030504000101010101" pitchFamily="18" charset="-127"/>
                        <a:ea typeface="함초롬돋움" panose="02030504000101010101" pitchFamily="18" charset="-127"/>
                        <a:cs typeface="함초롬돋움" panose="02030504000101010101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6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각 삼각형 11"/>
          <p:cNvSpPr/>
          <p:nvPr/>
        </p:nvSpPr>
        <p:spPr>
          <a:xfrm rot="16200000">
            <a:off x="2946064" y="2856421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2750038" y="2903748"/>
            <a:ext cx="337303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4000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User Interface</a:t>
            </a:r>
            <a:endParaRPr lang="ko-KR" altLang="en-US" sz="4000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83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" name="직각 삼각형 4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4588" y="159023"/>
            <a:ext cx="18870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400" dirty="0">
                <a:solidFill>
                  <a:schemeClr val="tx1"/>
                </a:solidFill>
              </a:rPr>
              <a:t>User </a:t>
            </a:r>
            <a:r>
              <a:rPr lang="en-US" altLang="ko-KR" sz="2400" dirty="0" smtClean="0">
                <a:solidFill>
                  <a:schemeClr val="tx1"/>
                </a:solidFill>
              </a:rPr>
              <a:t>interface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직선 연결선 7"/>
          <p:cNvCxnSpPr>
            <a:endCxn id="9" idx="1"/>
          </p:cNvCxnSpPr>
          <p:nvPr/>
        </p:nvCxnSpPr>
        <p:spPr>
          <a:xfrm>
            <a:off x="-36512" y="6525344"/>
            <a:ext cx="6891298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54786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</a:p>
        </p:txBody>
      </p:sp>
      <p:cxnSp>
        <p:nvCxnSpPr>
          <p:cNvPr id="10" name="직선 연결선 9"/>
          <p:cNvCxnSpPr>
            <a:stCxn id="9" idx="3"/>
          </p:cNvCxnSpPr>
          <p:nvPr/>
        </p:nvCxnSpPr>
        <p:spPr>
          <a:xfrm flipV="1">
            <a:off x="8337884" y="6525347"/>
            <a:ext cx="806116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/>
          <p:cNvGrpSpPr/>
          <p:nvPr/>
        </p:nvGrpSpPr>
        <p:grpSpPr>
          <a:xfrm>
            <a:off x="286394" y="731605"/>
            <a:ext cx="8501628" cy="5328592"/>
            <a:chOff x="286394" y="731605"/>
            <a:chExt cx="8501628" cy="532859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94" y="731605"/>
              <a:ext cx="8501628" cy="4084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92972" y="1580180"/>
              <a:ext cx="976615" cy="39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err="1" smtClean="0"/>
                <a:t>기부미</a:t>
              </a:r>
              <a:endParaRPr lang="ko-KR" alt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9414" y="820044"/>
              <a:ext cx="2188791" cy="23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/>
                <a:t>http://giveme.com</a:t>
              </a:r>
              <a:endParaRPr lang="ko-KR" alt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9588" y="819423"/>
              <a:ext cx="819865" cy="23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dirty="0" err="1" smtClean="0"/>
                <a:t>기부</a:t>
              </a:r>
              <a:r>
                <a:rPr lang="ko-KR" altLang="en-US" sz="800" dirty="0" err="1"/>
                <a:t>미</a:t>
              </a:r>
              <a:endParaRPr lang="ko-KR" alt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05582" y="1719184"/>
              <a:ext cx="447199" cy="19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 dirty="0" smtClean="0">
                  <a:solidFill>
                    <a:schemeClr val="bg1"/>
                  </a:solidFill>
                </a:rPr>
                <a:t>기부</a:t>
              </a:r>
              <a:endParaRPr lang="ko-KR" alt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36861" y="4815707"/>
              <a:ext cx="8446313" cy="1244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4288" y="2204864"/>
              <a:ext cx="4471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700" dirty="0" smtClean="0">
                  <a:solidFill>
                    <a:schemeClr val="bg1"/>
                  </a:solidFill>
                </a:rPr>
                <a:t>기부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50975" y="3717032"/>
            <a:ext cx="2112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관심 있는 분야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게임   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endParaRPr lang="en-US" altLang="ko-KR" sz="900" dirty="0" smtClean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연령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:20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대   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endParaRPr lang="en-US" altLang="ko-KR" sz="900" dirty="0" smtClean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지역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서울</a:t>
            </a:r>
            <a:endParaRPr lang="en-US" altLang="ko-KR" sz="900" dirty="0" smtClean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자기소개 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sz="900" dirty="0" err="1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캡스톤을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하는데 자본이 부족합니다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. 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도와주세요</a:t>
            </a:r>
            <a:endParaRPr lang="ko-KR" altLang="en-US" sz="9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2204864"/>
            <a:ext cx="192889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86394" y="5824718"/>
            <a:ext cx="8501628" cy="235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보유 </a:t>
            </a:r>
            <a:r>
              <a:rPr lang="ko-KR" altLang="en-US" sz="1100" dirty="0" err="1" smtClean="0"/>
              <a:t>기부띠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: 20						               </a:t>
            </a:r>
            <a:r>
              <a:rPr lang="ko-KR" altLang="en-US" sz="1100" dirty="0" err="1" smtClean="0"/>
              <a:t>기부띠</a:t>
            </a:r>
            <a:r>
              <a:rPr lang="ko-KR" altLang="en-US" sz="1100" dirty="0" smtClean="0"/>
              <a:t> 구매하기</a:t>
            </a:r>
            <a:endParaRPr lang="ko-KR" altLang="en-US" sz="11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28" y="2204864"/>
            <a:ext cx="200930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779912" y="3717032"/>
            <a:ext cx="21129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관심 있는 분야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댄</a:t>
            </a:r>
            <a:r>
              <a:rPr lang="ko-KR" altLang="en-US" sz="9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스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 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</a:p>
          <a:p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연령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:20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대   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endParaRPr lang="en-US" altLang="ko-KR" sz="900" dirty="0" smtClean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지역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광</a:t>
            </a:r>
            <a:r>
              <a:rPr lang="ko-KR" altLang="en-US" sz="9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주</a:t>
            </a:r>
            <a:endParaRPr lang="en-US" altLang="ko-KR" sz="900" dirty="0" smtClean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자기소개 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: </a:t>
            </a:r>
            <a:r>
              <a:rPr lang="ko-KR" altLang="en-US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댄스와 관심 있는 학생들입니다</a:t>
            </a:r>
            <a:r>
              <a:rPr lang="en-US" altLang="ko-KR" sz="9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. </a:t>
            </a:r>
            <a:endParaRPr lang="ko-KR" altLang="en-US" sz="9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4614863"/>
            <a:ext cx="1928896" cy="120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14863"/>
            <a:ext cx="2112914" cy="120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0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" name="직각 삼각형 4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4588" y="159023"/>
            <a:ext cx="18870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400" dirty="0">
                <a:solidFill>
                  <a:schemeClr val="tx1"/>
                </a:solidFill>
              </a:rPr>
              <a:t>User </a:t>
            </a:r>
            <a:r>
              <a:rPr lang="en-US" altLang="ko-KR" sz="2400" dirty="0" smtClean="0">
                <a:solidFill>
                  <a:schemeClr val="tx1"/>
                </a:solidFill>
              </a:rPr>
              <a:t>interface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직선 연결선 7"/>
          <p:cNvCxnSpPr>
            <a:endCxn id="9" idx="1"/>
          </p:cNvCxnSpPr>
          <p:nvPr/>
        </p:nvCxnSpPr>
        <p:spPr>
          <a:xfrm>
            <a:off x="-36512" y="6525344"/>
            <a:ext cx="6891298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54786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</a:p>
        </p:txBody>
      </p:sp>
      <p:cxnSp>
        <p:nvCxnSpPr>
          <p:cNvPr id="10" name="직선 연결선 9"/>
          <p:cNvCxnSpPr>
            <a:stCxn id="9" idx="3"/>
          </p:cNvCxnSpPr>
          <p:nvPr/>
        </p:nvCxnSpPr>
        <p:spPr>
          <a:xfrm flipV="1">
            <a:off x="8337884" y="6525347"/>
            <a:ext cx="806116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/>
          <p:cNvGrpSpPr/>
          <p:nvPr/>
        </p:nvGrpSpPr>
        <p:grpSpPr>
          <a:xfrm>
            <a:off x="286394" y="731605"/>
            <a:ext cx="8501628" cy="5328592"/>
            <a:chOff x="286394" y="731605"/>
            <a:chExt cx="8501628" cy="532859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94" y="731605"/>
              <a:ext cx="8501628" cy="4084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92972" y="1580180"/>
              <a:ext cx="976615" cy="39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err="1" smtClean="0"/>
                <a:t>기부미</a:t>
              </a:r>
              <a:endParaRPr lang="ko-KR" alt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9414" y="820044"/>
              <a:ext cx="2188791" cy="23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/>
                <a:t>http://giveme.com</a:t>
              </a:r>
              <a:endParaRPr lang="ko-KR" alt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9588" y="819423"/>
              <a:ext cx="819865" cy="23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dirty="0" err="1" smtClean="0"/>
                <a:t>기부</a:t>
              </a:r>
              <a:r>
                <a:rPr lang="ko-KR" altLang="en-US" sz="800" dirty="0" err="1"/>
                <a:t>미</a:t>
              </a:r>
              <a:endParaRPr lang="ko-KR" alt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05582" y="1719184"/>
              <a:ext cx="447199" cy="19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 dirty="0" smtClean="0">
                  <a:solidFill>
                    <a:schemeClr val="bg1"/>
                  </a:solidFill>
                </a:rPr>
                <a:t>기부</a:t>
              </a:r>
              <a:endParaRPr lang="ko-KR" alt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36861" y="4815707"/>
              <a:ext cx="8446313" cy="1244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4288" y="2204864"/>
              <a:ext cx="4471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700" dirty="0" smtClean="0">
                  <a:solidFill>
                    <a:schemeClr val="bg1"/>
                  </a:solidFill>
                </a:rPr>
                <a:t>기부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47664" y="2060848"/>
            <a:ext cx="4890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기부목록        </a:t>
            </a:r>
            <a:endParaRPr lang="ko-KR" altLang="en-US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53045"/>
              </p:ext>
            </p:extLst>
          </p:nvPr>
        </p:nvGraphicFramePr>
        <p:xfrm>
          <a:off x="1489208" y="2420888"/>
          <a:ext cx="5365578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88526"/>
                <a:gridCol w="1788526"/>
                <a:gridCol w="178852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피 기부자</a:t>
                      </a:r>
                      <a:r>
                        <a:rPr lang="en-US" altLang="ko-KR" sz="1200" dirty="0" smtClean="0"/>
                        <a:t>(ID,</a:t>
                      </a:r>
                      <a:r>
                        <a:rPr lang="ko-KR" altLang="en-US" sz="1200" dirty="0" smtClean="0"/>
                        <a:t>이름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기부금액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기부날짜</a:t>
                      </a:r>
                      <a:endParaRPr lang="ko-KR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 smtClean="0"/>
                        <a:t>기부미</a:t>
                      </a:r>
                      <a:r>
                        <a:rPr lang="en-US" altLang="ko-KR" sz="1050" dirty="0" smtClean="0"/>
                        <a:t>,</a:t>
                      </a:r>
                      <a:r>
                        <a:rPr lang="ko-KR" altLang="en-US" sz="1050" dirty="0" err="1" smtClean="0"/>
                        <a:t>김웅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100</a:t>
                      </a:r>
                      <a:r>
                        <a:rPr lang="ko-KR" altLang="en-US" sz="1050" dirty="0" smtClean="0"/>
                        <a:t>개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2016.01.23</a:t>
                      </a:r>
                      <a:endParaRPr lang="ko-KR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 smtClean="0"/>
                        <a:t>기뭉띠</a:t>
                      </a:r>
                      <a:r>
                        <a:rPr lang="en-US" altLang="ko-KR" sz="1050" dirty="0" smtClean="0"/>
                        <a:t>,</a:t>
                      </a:r>
                      <a:r>
                        <a:rPr lang="ko-KR" altLang="en-US" sz="1050" dirty="0" smtClean="0"/>
                        <a:t>김도현</a:t>
                      </a:r>
                      <a:endParaRPr lang="ko-KR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50</a:t>
                      </a:r>
                      <a:r>
                        <a:rPr lang="ko-KR" altLang="en-US" sz="1000" dirty="0" smtClean="0"/>
                        <a:t>개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2015.03.30</a:t>
                      </a:r>
                      <a:endParaRPr lang="ko-KR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스미니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장은지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r>
                        <a:rPr lang="ko-KR" altLang="en-US" sz="1000" dirty="0" smtClean="0"/>
                        <a:t>개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2011.11.25</a:t>
                      </a:r>
                      <a:endParaRPr lang="ko-KR" altLang="en-US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1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" name="직각 삼각형 4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4588" y="159023"/>
            <a:ext cx="18870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400" dirty="0">
                <a:solidFill>
                  <a:schemeClr val="tx1"/>
                </a:solidFill>
              </a:rPr>
              <a:t>User </a:t>
            </a:r>
            <a:r>
              <a:rPr lang="en-US" altLang="ko-KR" sz="2400" dirty="0" smtClean="0">
                <a:solidFill>
                  <a:schemeClr val="tx1"/>
                </a:solidFill>
              </a:rPr>
              <a:t>interface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직선 연결선 7"/>
          <p:cNvCxnSpPr>
            <a:endCxn id="9" idx="1"/>
          </p:cNvCxnSpPr>
          <p:nvPr/>
        </p:nvCxnSpPr>
        <p:spPr>
          <a:xfrm>
            <a:off x="-36512" y="6525344"/>
            <a:ext cx="6891298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54786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</a:p>
        </p:txBody>
      </p:sp>
      <p:cxnSp>
        <p:nvCxnSpPr>
          <p:cNvPr id="10" name="직선 연결선 9"/>
          <p:cNvCxnSpPr>
            <a:stCxn id="9" idx="3"/>
          </p:cNvCxnSpPr>
          <p:nvPr/>
        </p:nvCxnSpPr>
        <p:spPr>
          <a:xfrm flipV="1">
            <a:off x="8337884" y="6525347"/>
            <a:ext cx="806116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/>
          <p:cNvGrpSpPr/>
          <p:nvPr/>
        </p:nvGrpSpPr>
        <p:grpSpPr>
          <a:xfrm>
            <a:off x="286394" y="731605"/>
            <a:ext cx="8501628" cy="5328592"/>
            <a:chOff x="286394" y="731605"/>
            <a:chExt cx="8501628" cy="532859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94" y="731605"/>
              <a:ext cx="8501628" cy="4084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92972" y="1580180"/>
              <a:ext cx="976615" cy="395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err="1" smtClean="0"/>
                <a:t>기부미</a:t>
              </a:r>
              <a:endParaRPr lang="ko-KR" alt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9414" y="820044"/>
              <a:ext cx="2188791" cy="23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 smtClean="0"/>
                <a:t>http://giveme.com</a:t>
              </a:r>
              <a:endParaRPr lang="ko-KR" altLang="en-US" sz="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9588" y="819423"/>
              <a:ext cx="819865" cy="230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800" dirty="0" err="1" smtClean="0"/>
                <a:t>기부</a:t>
              </a:r>
              <a:r>
                <a:rPr lang="ko-KR" altLang="en-US" sz="800" dirty="0" err="1"/>
                <a:t>미</a:t>
              </a:r>
              <a:endParaRPr lang="ko-KR" alt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05582" y="1719184"/>
              <a:ext cx="447199" cy="19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 dirty="0" smtClean="0">
                  <a:solidFill>
                    <a:schemeClr val="bg1"/>
                  </a:solidFill>
                </a:rPr>
                <a:t>기부</a:t>
              </a:r>
              <a:endParaRPr lang="ko-KR" altLang="en-US" sz="600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336861" y="4815707"/>
              <a:ext cx="8446313" cy="1244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4288" y="2204864"/>
              <a:ext cx="4471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700" dirty="0" smtClean="0">
                  <a:solidFill>
                    <a:schemeClr val="bg1"/>
                  </a:solidFill>
                </a:rPr>
                <a:t>기부</a:t>
              </a:r>
              <a:endParaRPr lang="ko-KR" altLang="en-US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47221" y="2060848"/>
            <a:ext cx="4890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결제하기        </a:t>
            </a:r>
            <a:endParaRPr lang="ko-KR" altLang="en-US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852937"/>
            <a:ext cx="8599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14" y="2797300"/>
            <a:ext cx="89486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55" y="4221088"/>
            <a:ext cx="923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02038"/>
            <a:ext cx="8953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71800" y="4371781"/>
            <a:ext cx="77136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100</a:t>
            </a:r>
            <a:r>
              <a:rPr lang="ko-KR" altLang="en-US" sz="1000" dirty="0" smtClean="0"/>
              <a:t>개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100" b="1" dirty="0" smtClean="0"/>
              <a:t>10.000</a:t>
            </a:r>
            <a:r>
              <a:rPr lang="ko-KR" altLang="en-US" sz="1100" b="1" dirty="0" smtClean="0"/>
              <a:t>원</a:t>
            </a:r>
            <a:endParaRPr lang="ko-KR" altLang="en-US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71800" y="2924944"/>
            <a:ext cx="6896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10</a:t>
            </a:r>
            <a:r>
              <a:rPr lang="ko-KR" altLang="en-US" sz="1000" dirty="0" smtClean="0"/>
              <a:t>개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100" b="1" dirty="0" smtClean="0"/>
              <a:t>1.000</a:t>
            </a:r>
            <a:r>
              <a:rPr lang="ko-KR" altLang="en-US" sz="1100" b="1" dirty="0" smtClean="0"/>
              <a:t>원</a:t>
            </a:r>
            <a:endParaRPr lang="ko-KR" altLang="en-US" sz="105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001874" y="2931621"/>
            <a:ext cx="6896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50</a:t>
            </a:r>
            <a:r>
              <a:rPr lang="ko-KR" altLang="en-US" sz="1000" dirty="0" smtClean="0"/>
              <a:t>개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100" b="1" dirty="0"/>
              <a:t>5</a:t>
            </a:r>
            <a:r>
              <a:rPr lang="en-US" altLang="ko-KR" sz="1100" b="1" dirty="0" smtClean="0"/>
              <a:t>.000</a:t>
            </a:r>
            <a:r>
              <a:rPr lang="ko-KR" altLang="en-US" sz="1100" b="1" dirty="0" smtClean="0"/>
              <a:t>원</a:t>
            </a:r>
            <a:endParaRPr lang="ko-KR" altLang="en-US" sz="105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43414" y="4371781"/>
            <a:ext cx="77136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300</a:t>
            </a:r>
            <a:r>
              <a:rPr lang="ko-KR" altLang="en-US" sz="1000" dirty="0" smtClean="0"/>
              <a:t>개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100" b="1" dirty="0" smtClean="0"/>
              <a:t>30.000</a:t>
            </a:r>
            <a:r>
              <a:rPr lang="ko-KR" altLang="en-US" sz="1100" b="1" dirty="0" smtClean="0"/>
              <a:t>원</a:t>
            </a:r>
            <a:endParaRPr lang="ko-KR" altLang="en-US" sz="105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18" y="3109342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94" y="3109342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94" y="4549502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49502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5" name="직각 삼각형 4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64588" y="159023"/>
            <a:ext cx="188705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sz="2400" dirty="0">
                <a:solidFill>
                  <a:schemeClr val="tx1"/>
                </a:solidFill>
              </a:rPr>
              <a:t>User </a:t>
            </a:r>
            <a:r>
              <a:rPr lang="en-US" altLang="ko-KR" sz="2400" dirty="0" smtClean="0">
                <a:solidFill>
                  <a:schemeClr val="tx1"/>
                </a:solidFill>
              </a:rPr>
              <a:t>interface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직선 연결선 7"/>
          <p:cNvCxnSpPr>
            <a:endCxn id="9" idx="1"/>
          </p:cNvCxnSpPr>
          <p:nvPr/>
        </p:nvCxnSpPr>
        <p:spPr>
          <a:xfrm>
            <a:off x="-36512" y="6525344"/>
            <a:ext cx="6891298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54786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</a:p>
        </p:txBody>
      </p:sp>
      <p:cxnSp>
        <p:nvCxnSpPr>
          <p:cNvPr id="10" name="직선 연결선 9"/>
          <p:cNvCxnSpPr>
            <a:stCxn id="9" idx="3"/>
          </p:cNvCxnSpPr>
          <p:nvPr/>
        </p:nvCxnSpPr>
        <p:spPr>
          <a:xfrm flipV="1">
            <a:off x="8337884" y="6525347"/>
            <a:ext cx="806116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노태균\4-1\캡스톤\제목 없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53" y="1556791"/>
            <a:ext cx="44481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각 삼각형 11"/>
          <p:cNvSpPr/>
          <p:nvPr/>
        </p:nvSpPr>
        <p:spPr>
          <a:xfrm rot="16200000">
            <a:off x="2946064" y="2856421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2298793" y="2903748"/>
            <a:ext cx="4275530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4000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프로젝트 일정 계획</a:t>
            </a:r>
            <a:endParaRPr lang="ko-KR" altLang="en-US" sz="4000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21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5" name="직각 삼각형 4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68318" y="159023"/>
            <a:ext cx="25635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프로젝트 일정</a:t>
            </a:r>
            <a:r>
              <a:rPr lang="en-US" altLang="ko-KR" sz="24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계획</a:t>
            </a:r>
            <a:endParaRPr lang="ko-KR" altLang="en-US" sz="240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cxnSp>
        <p:nvCxnSpPr>
          <p:cNvPr id="8" name="직선 연결선 7"/>
          <p:cNvCxnSpPr>
            <a:endCxn id="9" idx="1"/>
          </p:cNvCxnSpPr>
          <p:nvPr/>
        </p:nvCxnSpPr>
        <p:spPr>
          <a:xfrm>
            <a:off x="-36512" y="6525344"/>
            <a:ext cx="6891298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54786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</a:p>
        </p:txBody>
      </p:sp>
      <p:cxnSp>
        <p:nvCxnSpPr>
          <p:cNvPr id="10" name="직선 연결선 9"/>
          <p:cNvCxnSpPr>
            <a:stCxn id="9" idx="3"/>
          </p:cNvCxnSpPr>
          <p:nvPr/>
        </p:nvCxnSpPr>
        <p:spPr>
          <a:xfrm flipV="1">
            <a:off x="8337884" y="6525347"/>
            <a:ext cx="806116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82629"/>
              </p:ext>
            </p:extLst>
          </p:nvPr>
        </p:nvGraphicFramePr>
        <p:xfrm>
          <a:off x="286394" y="836712"/>
          <a:ext cx="8606085" cy="504056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36793"/>
                <a:gridCol w="526378"/>
                <a:gridCol w="526378"/>
                <a:gridCol w="526378"/>
                <a:gridCol w="526378"/>
                <a:gridCol w="526378"/>
                <a:gridCol w="526378"/>
                <a:gridCol w="526378"/>
                <a:gridCol w="526378"/>
                <a:gridCol w="526378"/>
                <a:gridCol w="526378"/>
                <a:gridCol w="526378"/>
                <a:gridCol w="526378"/>
                <a:gridCol w="526378"/>
                <a:gridCol w="526378"/>
              </a:tblGrid>
              <a:tr h="426509">
                <a:tc rowSpan="2"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월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2650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i="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주제 선정 및</a:t>
                      </a:r>
                      <a:endParaRPr lang="en-US" altLang="ko-KR" sz="1300" b="1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요구사항 분석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개념 설계</a:t>
                      </a:r>
                      <a:endParaRPr lang="en-US" altLang="ko-KR" sz="1300" b="1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프로젝트 </a:t>
                      </a:r>
                      <a:endParaRPr lang="en-US" altLang="ko-KR" sz="1300" b="1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개발 및 구현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프로젝트</a:t>
                      </a:r>
                      <a: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300" b="1" i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테스트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결점보완 </a:t>
                      </a:r>
                      <a:endParaRPr lang="en-US" altLang="ko-KR" sz="1300" b="1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및 수정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최종 프로젝트 </a:t>
                      </a:r>
                      <a:endParaRPr lang="en-US" altLang="ko-KR" sz="1300" b="1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ctr" latinLnBrk="1"/>
                      <a:r>
                        <a:rPr lang="ko-KR" altLang="en-US" sz="1300" b="1" i="0" baseline="0" dirty="0" smtClean="0">
                          <a:solidFill>
                            <a:schemeClr val="tx1"/>
                          </a:solidFill>
                        </a:rPr>
                        <a:t>결과 발표</a:t>
                      </a:r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latinLnBrk="1"/>
                      <a:endParaRPr lang="ko-KR" altLang="en-US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5" name="직선 화살표 연결선 24"/>
          <p:cNvCxnSpPr/>
          <p:nvPr/>
        </p:nvCxnSpPr>
        <p:spPr>
          <a:xfrm>
            <a:off x="1547664" y="2060848"/>
            <a:ext cx="1602919" cy="0"/>
          </a:xfrm>
          <a:prstGeom prst="straightConnector1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2627784" y="2780928"/>
            <a:ext cx="1041898" cy="0"/>
          </a:xfrm>
          <a:prstGeom prst="straightConnector1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3131840" y="3429000"/>
            <a:ext cx="3085620" cy="0"/>
          </a:xfrm>
          <a:prstGeom prst="straightConnector1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>
            <a:off x="5220072" y="4149080"/>
            <a:ext cx="1041898" cy="0"/>
          </a:xfrm>
          <a:prstGeom prst="straightConnector1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5755922" y="4869160"/>
            <a:ext cx="2128446" cy="0"/>
          </a:xfrm>
          <a:prstGeom prst="straightConnector1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7867475" y="5517232"/>
            <a:ext cx="520949" cy="0"/>
          </a:xfrm>
          <a:prstGeom prst="straightConnector1">
            <a:avLst/>
          </a:prstGeom>
          <a:ln w="57150" cap="rnd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347864" y="3225170"/>
            <a:ext cx="256352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40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감사합니다</a:t>
            </a:r>
            <a:endParaRPr lang="ko-KR" altLang="en-US" sz="400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48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07504" y="116632"/>
            <a:ext cx="1457450" cy="1080120"/>
            <a:chOff x="395536" y="116632"/>
            <a:chExt cx="1457450" cy="1080120"/>
          </a:xfrm>
        </p:grpSpPr>
        <p:cxnSp>
          <p:nvCxnSpPr>
            <p:cNvPr id="2" name="직선 연결선 1"/>
            <p:cNvCxnSpPr/>
            <p:nvPr/>
          </p:nvCxnSpPr>
          <p:spPr>
            <a:xfrm>
              <a:off x="467544" y="1196752"/>
              <a:ext cx="115212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395536" y="260648"/>
              <a:ext cx="14574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2800" b="1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C00000"/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algn="ctr"/>
              <a:r>
                <a:rPr lang="ko-KR" altLang="en-US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목</a:t>
              </a:r>
              <a:r>
                <a:rPr lang="ko-KR" alt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차</a:t>
              </a:r>
              <a:r>
                <a:rPr lang="en-US" altLang="ko-KR" sz="4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ko-KR" altLang="en-US" sz="4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467544" y="116632"/>
              <a:ext cx="1128783" cy="24045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463380" y="1661899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2" name="직각 삼각형 11"/>
          <p:cNvSpPr/>
          <p:nvPr/>
        </p:nvSpPr>
        <p:spPr>
          <a:xfrm rot="16200000">
            <a:off x="2689598" y="1869505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915816" y="1916832"/>
            <a:ext cx="1931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400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프로젝트 개요</a:t>
            </a:r>
            <a:endParaRPr lang="ko-KR" altLang="en-US" sz="2400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2780" y="2348880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5" name="직각 삼각형 14"/>
          <p:cNvSpPr/>
          <p:nvPr/>
        </p:nvSpPr>
        <p:spPr>
          <a:xfrm rot="16200000">
            <a:off x="3098998" y="2556486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419872" y="2535287"/>
            <a:ext cx="13003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24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개발환경</a:t>
            </a:r>
            <a:endParaRPr lang="ko-KR" altLang="en-US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6836" y="3068960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9" name="직각 삼각형 18"/>
          <p:cNvSpPr/>
          <p:nvPr/>
        </p:nvSpPr>
        <p:spPr>
          <a:xfrm rot="16200000">
            <a:off x="3603054" y="3276566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889463" y="3284984"/>
            <a:ext cx="21371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24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사용자요구사항</a:t>
            </a:r>
            <a:endParaRPr lang="ko-KR" altLang="en-US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8414" y="3861048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2" name="직각 삼각형 21"/>
          <p:cNvSpPr/>
          <p:nvPr/>
        </p:nvSpPr>
        <p:spPr>
          <a:xfrm rot="16200000">
            <a:off x="4164632" y="406865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488771" y="4045713"/>
            <a:ext cx="19768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24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User interface</a:t>
            </a:r>
            <a:endParaRPr lang="ko-KR" altLang="en-US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8494" y="4653136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5" name="직각 삼각형 24"/>
          <p:cNvSpPr/>
          <p:nvPr/>
        </p:nvSpPr>
        <p:spPr>
          <a:xfrm rot="16200000">
            <a:off x="4884712" y="4860742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167465" y="4839543"/>
            <a:ext cx="24288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24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프로젝트일정계획</a:t>
            </a:r>
            <a:endParaRPr lang="ko-KR" altLang="en-US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1934820" y="2271679"/>
            <a:ext cx="2709188" cy="3389569"/>
            <a:chOff x="1849254" y="2129068"/>
            <a:chExt cx="2709188" cy="3389569"/>
          </a:xfrm>
        </p:grpSpPr>
        <p:grpSp>
          <p:nvGrpSpPr>
            <p:cNvPr id="58" name="그룹 57"/>
            <p:cNvGrpSpPr/>
            <p:nvPr/>
          </p:nvGrpSpPr>
          <p:grpSpPr>
            <a:xfrm>
              <a:off x="1849254" y="2129068"/>
              <a:ext cx="1354594" cy="2042371"/>
              <a:chOff x="1691680" y="2129068"/>
              <a:chExt cx="1354594" cy="2042371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2339752" y="3488863"/>
                <a:ext cx="706522" cy="1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>
                <a:off x="3046274" y="3484458"/>
                <a:ext cx="0" cy="686981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>
                <a:off x="2326194" y="2801882"/>
                <a:ext cx="0" cy="686981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/>
              <p:cNvCxnSpPr/>
              <p:nvPr/>
            </p:nvCxnSpPr>
            <p:spPr>
              <a:xfrm>
                <a:off x="1691680" y="2816049"/>
                <a:ext cx="648072" cy="0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/>
              <p:cNvCxnSpPr/>
              <p:nvPr/>
            </p:nvCxnSpPr>
            <p:spPr>
              <a:xfrm>
                <a:off x="1691680" y="2129068"/>
                <a:ext cx="0" cy="686981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그룹 58"/>
            <p:cNvGrpSpPr/>
            <p:nvPr/>
          </p:nvGrpSpPr>
          <p:grpSpPr>
            <a:xfrm>
              <a:off x="3203848" y="4149080"/>
              <a:ext cx="1354594" cy="1369557"/>
              <a:chOff x="1691680" y="2801882"/>
              <a:chExt cx="1354594" cy="1369557"/>
            </a:xfrm>
          </p:grpSpPr>
          <p:cxnSp>
            <p:nvCxnSpPr>
              <p:cNvPr id="60" name="직선 연결선 59"/>
              <p:cNvCxnSpPr/>
              <p:nvPr/>
            </p:nvCxnSpPr>
            <p:spPr>
              <a:xfrm>
                <a:off x="2339752" y="3488863"/>
                <a:ext cx="706522" cy="1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직선 연결선 60"/>
              <p:cNvCxnSpPr/>
              <p:nvPr/>
            </p:nvCxnSpPr>
            <p:spPr>
              <a:xfrm>
                <a:off x="3046274" y="3484458"/>
                <a:ext cx="0" cy="686981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직선 연결선 61"/>
              <p:cNvCxnSpPr/>
              <p:nvPr/>
            </p:nvCxnSpPr>
            <p:spPr>
              <a:xfrm>
                <a:off x="2326194" y="2801882"/>
                <a:ext cx="0" cy="686981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/>
              <p:cNvCxnSpPr/>
              <p:nvPr/>
            </p:nvCxnSpPr>
            <p:spPr>
              <a:xfrm>
                <a:off x="1691680" y="2816049"/>
                <a:ext cx="648072" cy="0"/>
              </a:xfrm>
              <a:prstGeom prst="line">
                <a:avLst/>
              </a:prstGeom>
              <a:ln w="34925">
                <a:solidFill>
                  <a:schemeClr val="tx1">
                    <a:lumMod val="50000"/>
                    <a:lumOff val="50000"/>
                    <a:alpha val="68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367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각 삼각형 11"/>
          <p:cNvSpPr/>
          <p:nvPr/>
        </p:nvSpPr>
        <p:spPr>
          <a:xfrm rot="16200000">
            <a:off x="2946064" y="2856421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2843808" y="2903748"/>
            <a:ext cx="318548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4000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프로젝트 개요</a:t>
            </a:r>
            <a:endParaRPr lang="ko-KR" altLang="en-US" sz="4000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499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직각 삼각형 2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>
            <a:endCxn id="9" idx="1"/>
          </p:cNvCxnSpPr>
          <p:nvPr/>
        </p:nvCxnSpPr>
        <p:spPr>
          <a:xfrm>
            <a:off x="-36512" y="6525344"/>
            <a:ext cx="6891301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54789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  <a:endParaRPr lang="ko-KR" altLang="en-US" sz="1600" b="1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cxnSp>
        <p:nvCxnSpPr>
          <p:cNvPr id="11" name="직선 연결선 10"/>
          <p:cNvCxnSpPr>
            <a:stCxn id="9" idx="3"/>
          </p:cNvCxnSpPr>
          <p:nvPr/>
        </p:nvCxnSpPr>
        <p:spPr>
          <a:xfrm flipV="1">
            <a:off x="8337887" y="6525347"/>
            <a:ext cx="806113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146" y="159023"/>
            <a:ext cx="1931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프로젝트 개요</a:t>
            </a:r>
            <a:endParaRPr lang="ko-KR" altLang="en-US" sz="240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05" y="1484784"/>
            <a:ext cx="7651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* </a:t>
            </a:r>
            <a:r>
              <a:rPr lang="ko-KR" altLang="en-US" sz="24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사용자가 </a:t>
            </a:r>
            <a:r>
              <a:rPr lang="ko-KR" altLang="en-US" sz="24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기부를 손쉽게 할 수 있는 웹을 개발한다</a:t>
            </a:r>
            <a:r>
              <a:rPr lang="en-US" altLang="ko-KR" sz="24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. </a:t>
            </a:r>
            <a:endParaRPr lang="en-US" altLang="ko-KR" sz="2400" dirty="0" smtClean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r>
              <a:rPr lang="ko-KR" altLang="en-US" sz="24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손쉽게 </a:t>
            </a:r>
            <a:r>
              <a:rPr lang="ko-KR" altLang="en-US" sz="24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이용 가능한 결제 </a:t>
            </a:r>
            <a:r>
              <a:rPr lang="ko-KR" altLang="en-US" sz="24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솔루션과 </a:t>
            </a:r>
            <a:r>
              <a:rPr lang="ko-KR" altLang="en-US" sz="24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알고리즘을 적용해</a:t>
            </a:r>
            <a:r>
              <a:rPr lang="en-US" altLang="ko-KR" sz="24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, </a:t>
            </a:r>
            <a:endParaRPr lang="en-US" altLang="ko-KR" sz="2400" dirty="0" smtClean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  <a:p>
            <a:r>
              <a:rPr lang="ko-KR" altLang="en-US" sz="24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누구나 </a:t>
            </a:r>
            <a:r>
              <a:rPr lang="ko-KR" altLang="en-US" sz="24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편리하게</a:t>
            </a:r>
            <a:r>
              <a:rPr lang="en-US" altLang="ko-KR" sz="24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, </a:t>
            </a:r>
            <a:r>
              <a:rPr lang="ko-KR" altLang="en-US" sz="24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복잡한 절차 없이 기부할 수 있게 된다</a:t>
            </a:r>
            <a:r>
              <a:rPr lang="en-US" altLang="ko-KR" sz="24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.</a:t>
            </a:r>
            <a:endParaRPr lang="ko-KR" altLang="en-US" sz="2400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30" y="2996952"/>
            <a:ext cx="4793950" cy="32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5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직각 삼각형 2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>
            <a:endCxn id="9" idx="1"/>
          </p:cNvCxnSpPr>
          <p:nvPr/>
        </p:nvCxnSpPr>
        <p:spPr>
          <a:xfrm>
            <a:off x="-36512" y="6525344"/>
            <a:ext cx="6891301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54789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  <a:endParaRPr lang="ko-KR" altLang="en-US" sz="1600" b="1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cxnSp>
        <p:nvCxnSpPr>
          <p:cNvPr id="11" name="직선 연결선 10"/>
          <p:cNvCxnSpPr>
            <a:stCxn id="9" idx="3"/>
          </p:cNvCxnSpPr>
          <p:nvPr/>
        </p:nvCxnSpPr>
        <p:spPr>
          <a:xfrm flipV="1">
            <a:off x="8337887" y="6525347"/>
            <a:ext cx="806113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146" y="159023"/>
            <a:ext cx="1931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프로젝트 개요</a:t>
            </a:r>
            <a:endParaRPr lang="ko-KR" altLang="en-US" sz="240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376625" y="2276872"/>
            <a:ext cx="2390750" cy="2119590"/>
          </a:xfrm>
          <a:prstGeom prst="ellipse">
            <a:avLst/>
          </a:prstGeom>
          <a:solidFill>
            <a:schemeClr val="bg2">
              <a:lumMod val="90000"/>
              <a:alpha val="58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기부미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3" y="14847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깨끗</a:t>
            </a:r>
            <a:r>
              <a:rPr lang="ko-KR" altLang="en-US" sz="2400" b="1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한</a:t>
            </a:r>
            <a:r>
              <a:rPr lang="ko-KR" altLang="en-US" sz="2400" b="1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경로</a:t>
            </a:r>
            <a:endParaRPr lang="ko-KR" altLang="en-US" sz="24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2367" y="154198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전자화폐화</a:t>
            </a:r>
            <a:endParaRPr lang="ko-KR" altLang="en-US" sz="24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2468" y="497603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일상적인 기부</a:t>
            </a:r>
            <a:endParaRPr lang="ko-KR" altLang="en-US" sz="24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7624" y="50851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단순한 절차</a:t>
            </a:r>
            <a:endParaRPr lang="ko-KR" altLang="en-US" sz="2400" b="1" dirty="0"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16" name="위쪽 화살표 15"/>
          <p:cNvSpPr/>
          <p:nvPr/>
        </p:nvSpPr>
        <p:spPr>
          <a:xfrm rot="18484382">
            <a:off x="2875393" y="1720686"/>
            <a:ext cx="214449" cy="1618289"/>
          </a:xfrm>
          <a:prstGeom prst="upArrow">
            <a:avLst>
              <a:gd name="adj1" fmla="val 10493"/>
              <a:gd name="adj2" fmla="val 95209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위쪽 화살표 34"/>
          <p:cNvSpPr/>
          <p:nvPr/>
        </p:nvSpPr>
        <p:spPr>
          <a:xfrm rot="3295719">
            <a:off x="6027613" y="1755850"/>
            <a:ext cx="169710" cy="1694849"/>
          </a:xfrm>
          <a:prstGeom prst="upArrow">
            <a:avLst>
              <a:gd name="adj1" fmla="val 10493"/>
              <a:gd name="adj2" fmla="val 95209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위쪽 화살표 35"/>
          <p:cNvSpPr/>
          <p:nvPr/>
        </p:nvSpPr>
        <p:spPr>
          <a:xfrm rot="13877532" flipH="1">
            <a:off x="2923671" y="3414565"/>
            <a:ext cx="197177" cy="1783826"/>
          </a:xfrm>
          <a:prstGeom prst="upArrow">
            <a:avLst>
              <a:gd name="adj1" fmla="val 10493"/>
              <a:gd name="adj2" fmla="val 95209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위쪽 화살표 36"/>
          <p:cNvSpPr/>
          <p:nvPr/>
        </p:nvSpPr>
        <p:spPr>
          <a:xfrm rot="7720677">
            <a:off x="6097664" y="3365235"/>
            <a:ext cx="148418" cy="1868373"/>
          </a:xfrm>
          <a:prstGeom prst="upArrow">
            <a:avLst>
              <a:gd name="adj1" fmla="val 10493"/>
              <a:gd name="adj2" fmla="val 95209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2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" name="직각 삼각형 2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>
            <a:endCxn id="9" idx="1"/>
          </p:cNvCxnSpPr>
          <p:nvPr/>
        </p:nvCxnSpPr>
        <p:spPr>
          <a:xfrm>
            <a:off x="-36512" y="6525344"/>
            <a:ext cx="6891301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6854789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  <a:endParaRPr lang="ko-KR" altLang="en-US" sz="1600" b="1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cxnSp>
        <p:nvCxnSpPr>
          <p:cNvPr id="11" name="직선 연결선 10"/>
          <p:cNvCxnSpPr>
            <a:stCxn id="9" idx="3"/>
          </p:cNvCxnSpPr>
          <p:nvPr/>
        </p:nvCxnSpPr>
        <p:spPr>
          <a:xfrm flipV="1">
            <a:off x="8337887" y="6525347"/>
            <a:ext cx="806113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146" y="159023"/>
            <a:ext cx="1931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프로젝트 개요</a:t>
            </a:r>
            <a:endParaRPr lang="ko-KR" altLang="en-US" sz="240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563888" y="593011"/>
            <a:ext cx="1753335" cy="1539845"/>
            <a:chOff x="4591118" y="1028918"/>
            <a:chExt cx="1562100" cy="1438275"/>
          </a:xfrm>
        </p:grpSpPr>
        <p:pic>
          <p:nvPicPr>
            <p:cNvPr id="3084" name="Picture 12" descr="http://blogfiles.naver.net/20140629_185/studygir_1404048129795DjIdQ_PNG/0561120_%284%2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118" y="1028918"/>
              <a:ext cx="1562100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622685" y="1446431"/>
              <a:ext cx="13883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4800" b="1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r>
                <a:rPr lang="ko-KR" altLang="en-US" sz="2000" b="0" dirty="0" smtClean="0">
                  <a:solidFill>
                    <a:schemeClr val="tx1"/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편리한 절차</a:t>
              </a:r>
              <a:r>
                <a:rPr lang="en-US" altLang="ko-KR" sz="2000" b="0" dirty="0" smtClean="0">
                  <a:solidFill>
                    <a:schemeClr val="tx1"/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 </a:t>
              </a:r>
              <a:endParaRPr lang="ko-KR" altLang="en-US" sz="2000" b="0" dirty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</p:grpSp>
      <p:pic>
        <p:nvPicPr>
          <p:cNvPr id="3082" name="Picture 10" descr="http://postfiles7.naver.net/20140629_294/studygir_1404048131779RVF7U_PNG/0561120_%288%29.png?type=w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62414"/>
            <a:ext cx="179876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5868144" y="1990395"/>
            <a:ext cx="1693516" cy="1609879"/>
            <a:chOff x="5614788" y="2467193"/>
            <a:chExt cx="1533525" cy="1438275"/>
          </a:xfrm>
        </p:grpSpPr>
        <p:pic>
          <p:nvPicPr>
            <p:cNvPr id="3076" name="Picture 4" descr="http://postfiles6.naver.net/20140629_149/studygir_14040481312946f0nd_PNG/0561120_%287%29.png?type=w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788" y="2467193"/>
              <a:ext cx="1533525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5627811" y="2924944"/>
              <a:ext cx="13334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4800" b="1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r>
                <a:rPr lang="ko-KR" altLang="en-US" sz="2000" b="0" dirty="0" smtClean="0">
                  <a:solidFill>
                    <a:schemeClr val="tx1"/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간편한 </a:t>
              </a:r>
              <a:r>
                <a:rPr lang="en-US" altLang="ko-KR" sz="2000" b="0" dirty="0" smtClean="0">
                  <a:solidFill>
                    <a:schemeClr val="tx1"/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UI</a:t>
              </a:r>
              <a:endParaRPr lang="ko-KR" altLang="en-US" sz="2000" b="0" dirty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346869" y="2049872"/>
            <a:ext cx="1712963" cy="1595152"/>
            <a:chOff x="1043608" y="1713098"/>
            <a:chExt cx="1605533" cy="1438275"/>
          </a:xfrm>
        </p:grpSpPr>
        <p:pic>
          <p:nvPicPr>
            <p:cNvPr id="3074" name="Picture 2" descr="http://postfiles5.naver.net/20140629_148/studygir_1404048130781MeFvb_PNG/0561120_%286%29.png?type=w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713098"/>
              <a:ext cx="1533525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043608" y="1929026"/>
              <a:ext cx="152665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4800" b="1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r>
                <a:rPr lang="ko-KR" altLang="en-US" sz="2000" b="0" dirty="0" err="1" smtClean="0">
                  <a:solidFill>
                    <a:schemeClr val="tx1"/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원터치</a:t>
              </a:r>
              <a:r>
                <a:rPr lang="ko-KR" altLang="en-US" sz="2000" b="0" dirty="0" smtClean="0">
                  <a:solidFill>
                    <a:schemeClr val="tx1"/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 </a:t>
              </a:r>
              <a:endParaRPr lang="en-US" altLang="ko-KR" sz="2000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  <a:p>
              <a:r>
                <a:rPr lang="ko-KR" altLang="en-US" sz="2000" b="0" dirty="0" smtClean="0">
                  <a:solidFill>
                    <a:schemeClr val="tx1"/>
                  </a:solidFill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결제 시스템</a:t>
              </a:r>
              <a:endParaRPr lang="ko-KR" altLang="en-US" sz="2000" b="0" dirty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267744" y="4162414"/>
            <a:ext cx="1728192" cy="1642850"/>
            <a:chOff x="1706446" y="4162414"/>
            <a:chExt cx="1728192" cy="1642850"/>
          </a:xfrm>
        </p:grpSpPr>
        <p:pic>
          <p:nvPicPr>
            <p:cNvPr id="3078" name="Picture 6" descr="http://postfiles13.naver.net/20140629_60/studygir_1404048129286tynQ2_PNG/0561120_%283%29.png?type=w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446" y="4162414"/>
              <a:ext cx="1728192" cy="164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09740" y="4606656"/>
              <a:ext cx="15808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여러 유형의 </a:t>
              </a:r>
              <a:endParaRPr lang="en-US" altLang="ko-KR" sz="2000" dirty="0" smtClean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  <a:p>
              <a:pPr algn="ctr"/>
              <a:r>
                <a:rPr lang="ko-KR" altLang="en-US" sz="2000" dirty="0" smtClean="0">
                  <a:latin typeface="함초롬돋움" panose="02030504000101010101" pitchFamily="18" charset="-127"/>
                  <a:ea typeface="함초롬돋움" panose="02030504000101010101" pitchFamily="18" charset="-127"/>
                  <a:cs typeface="함초롬돋움" panose="02030504000101010101" pitchFamily="18" charset="-127"/>
                </a:rPr>
                <a:t>기부</a:t>
              </a:r>
              <a:endParaRPr lang="ko-KR" altLang="en-US" sz="2000" dirty="0"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48064" y="4715852"/>
            <a:ext cx="10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신뢰성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0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각 삼각형 11"/>
          <p:cNvSpPr/>
          <p:nvPr/>
        </p:nvSpPr>
        <p:spPr>
          <a:xfrm rot="16200000">
            <a:off x="2946064" y="2856421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3321503" y="2903748"/>
            <a:ext cx="223009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4000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개발 환경</a:t>
            </a:r>
            <a:endParaRPr lang="ko-KR" altLang="en-US" sz="4000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47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>
            <a:endCxn id="5" idx="1"/>
          </p:cNvCxnSpPr>
          <p:nvPr/>
        </p:nvCxnSpPr>
        <p:spPr>
          <a:xfrm>
            <a:off x="-36512" y="6525344"/>
            <a:ext cx="6891298" cy="29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854786" y="6359016"/>
            <a:ext cx="1483098" cy="33855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spc="-150" dirty="0" err="1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런던펍</a:t>
            </a:r>
            <a:r>
              <a:rPr lang="ko-KR" altLang="en-US" sz="1600" b="1" spc="-15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 중간발표</a:t>
            </a:r>
          </a:p>
        </p:txBody>
      </p:sp>
      <p:cxnSp>
        <p:nvCxnSpPr>
          <p:cNvPr id="6" name="직선 연결선 5"/>
          <p:cNvCxnSpPr>
            <a:stCxn id="5" idx="3"/>
          </p:cNvCxnSpPr>
          <p:nvPr/>
        </p:nvCxnSpPr>
        <p:spPr>
          <a:xfrm flipV="1">
            <a:off x="8337884" y="6525347"/>
            <a:ext cx="806116" cy="294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-99392"/>
            <a:ext cx="538930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1" name="직각 삼각형 10"/>
          <p:cNvSpPr/>
          <p:nvPr/>
        </p:nvSpPr>
        <p:spPr>
          <a:xfrm rot="16200000">
            <a:off x="333722" y="108214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57939" y="159023"/>
            <a:ext cx="130035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240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개발환경</a:t>
            </a:r>
            <a:endParaRPr lang="ko-KR" altLang="en-US" sz="240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1264399"/>
            <a:ext cx="7222268" cy="410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marL="342900" indent="-342900" algn="l">
              <a:lnSpc>
                <a:spcPct val="150000"/>
              </a:lnSpc>
              <a:buFont typeface="나눔고딕" charset="-127"/>
              <a:buChar char="*"/>
            </a:pPr>
            <a:r>
              <a:rPr lang="en-US" altLang="ko-KR" sz="3000" b="0" dirty="0" smtClean="0">
                <a:solidFill>
                  <a:schemeClr val="tx1"/>
                </a:solidFill>
              </a:rPr>
              <a:t>Language –</a:t>
            </a:r>
            <a:r>
              <a:rPr lang="en-US" altLang="ko-KR" sz="3000" b="0" dirty="0" err="1" smtClean="0">
                <a:solidFill>
                  <a:schemeClr val="tx1"/>
                </a:solidFill>
              </a:rPr>
              <a:t>javascript</a:t>
            </a:r>
            <a:r>
              <a:rPr lang="en-US" altLang="ko-KR" sz="3000" b="0" dirty="0">
                <a:solidFill>
                  <a:schemeClr val="tx1"/>
                </a:solidFill>
              </a:rPr>
              <a:t>, JSP, </a:t>
            </a:r>
            <a:r>
              <a:rPr lang="en-US" altLang="ko-KR" sz="3000" b="0" dirty="0" smtClean="0">
                <a:solidFill>
                  <a:schemeClr val="tx1"/>
                </a:solidFill>
              </a:rPr>
              <a:t>Node.js</a:t>
            </a:r>
          </a:p>
          <a:p>
            <a:pPr marL="342900" indent="-342900" algn="l">
              <a:lnSpc>
                <a:spcPct val="150000"/>
              </a:lnSpc>
              <a:buFont typeface="나눔고딕" charset="-127"/>
              <a:buChar char="*"/>
            </a:pPr>
            <a:endParaRPr lang="en-US" altLang="ko-KR" sz="30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buFont typeface="나눔고딕" charset="-127"/>
              <a:buChar char="*"/>
            </a:pPr>
            <a:r>
              <a:rPr lang="en-US" altLang="ko-KR" sz="3000" b="0" dirty="0">
                <a:solidFill>
                  <a:schemeClr val="tx1"/>
                </a:solidFill>
              </a:rPr>
              <a:t>Development </a:t>
            </a:r>
            <a:r>
              <a:rPr lang="en-US" altLang="ko-KR" sz="3000" b="0" dirty="0" smtClean="0">
                <a:solidFill>
                  <a:schemeClr val="tx1"/>
                </a:solidFill>
              </a:rPr>
              <a:t>tool</a:t>
            </a:r>
            <a:r>
              <a:rPr lang="en-US" altLang="ko-KR" sz="3000" b="0" dirty="0">
                <a:solidFill>
                  <a:schemeClr val="tx1"/>
                </a:solidFill>
              </a:rPr>
              <a:t> – </a:t>
            </a:r>
            <a:r>
              <a:rPr lang="en-US" altLang="ko-KR" sz="3000" b="0" dirty="0" err="1" smtClean="0">
                <a:solidFill>
                  <a:schemeClr val="tx1"/>
                </a:solidFill>
              </a:rPr>
              <a:t>Intelli</a:t>
            </a:r>
            <a:r>
              <a:rPr lang="en-US" altLang="ko-KR" sz="3000" b="0" dirty="0" smtClean="0">
                <a:solidFill>
                  <a:schemeClr val="tx1"/>
                </a:solidFill>
              </a:rPr>
              <a:t> J, </a:t>
            </a:r>
            <a:r>
              <a:rPr lang="en-US" altLang="ko-KR" sz="3000" b="0" dirty="0" smtClean="0">
                <a:solidFill>
                  <a:schemeClr val="tx1"/>
                </a:solidFill>
              </a:rPr>
              <a:t>mongoose</a:t>
            </a:r>
          </a:p>
          <a:p>
            <a:pPr marL="342900" indent="-342900" algn="l">
              <a:lnSpc>
                <a:spcPct val="150000"/>
              </a:lnSpc>
              <a:buFont typeface="나눔고딕" charset="-127"/>
              <a:buChar char="*"/>
            </a:pPr>
            <a:endParaRPr lang="en-US" altLang="ko-KR" sz="3000" b="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buFont typeface="나눔고딕" charset="-127"/>
              <a:buChar char="*"/>
            </a:pPr>
            <a:r>
              <a:rPr lang="en-US" altLang="ko-KR" sz="3000" b="0" dirty="0" smtClean="0">
                <a:solidFill>
                  <a:schemeClr val="tx1"/>
                </a:solidFill>
              </a:rPr>
              <a:t>DB </a:t>
            </a:r>
            <a:r>
              <a:rPr lang="en-US" altLang="ko-KR" sz="3000" b="0" dirty="0" smtClean="0">
                <a:solidFill>
                  <a:schemeClr val="tx1"/>
                </a:solidFill>
              </a:rPr>
              <a:t>–MongoDB</a:t>
            </a:r>
          </a:p>
          <a:p>
            <a:pPr algn="l">
              <a:lnSpc>
                <a:spcPct val="150000"/>
              </a:lnSpc>
            </a:pPr>
            <a:endParaRPr lang="ko-KR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각 삼각형 11"/>
          <p:cNvSpPr/>
          <p:nvPr/>
        </p:nvSpPr>
        <p:spPr>
          <a:xfrm rot="16200000">
            <a:off x="2946064" y="2856421"/>
            <a:ext cx="504056" cy="598711"/>
          </a:xfrm>
          <a:prstGeom prst="rtTriangle">
            <a:avLst/>
          </a:prstGeom>
          <a:pattFill prst="dot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TextBox 12"/>
          <p:cNvSpPr txBox="1"/>
          <p:nvPr/>
        </p:nvSpPr>
        <p:spPr>
          <a:xfrm>
            <a:off x="2604963" y="2903748"/>
            <a:ext cx="366318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algn="ctr">
              <a:defRPr sz="4800" b="1" spc="-15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z="4000" b="0" dirty="0" smtClean="0">
                <a:solidFill>
                  <a:schemeClr val="tx1"/>
                </a:solidFill>
                <a:latin typeface="함초롬돋움" panose="02030504000101010101" pitchFamily="18" charset="-127"/>
                <a:ea typeface="함초롬돋움" panose="02030504000101010101" pitchFamily="18" charset="-127"/>
                <a:cs typeface="함초롬돋움" panose="02030504000101010101" pitchFamily="18" charset="-127"/>
              </a:rPr>
              <a:t>사용자 요구사항</a:t>
            </a:r>
            <a:endParaRPr lang="ko-KR" altLang="en-US" sz="4000" b="0" dirty="0">
              <a:solidFill>
                <a:schemeClr val="tx1"/>
              </a:solidFill>
              <a:latin typeface="함초롬돋움" panose="02030504000101010101" pitchFamily="18" charset="-127"/>
              <a:ea typeface="함초롬돋움" panose="02030504000101010101" pitchFamily="18" charset="-127"/>
              <a:cs typeface="함초롬돋움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83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복합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347</Words>
  <Application>Microsoft Office PowerPoint</Application>
  <PresentationFormat>화면 슬라이드 쇼(4:3)</PresentationFormat>
  <Paragraphs>159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굴림</vt:lpstr>
      <vt:lpstr>Arial</vt:lpstr>
      <vt:lpstr>나눔고딕</vt:lpstr>
      <vt:lpstr>맑은 고딕</vt:lpstr>
      <vt:lpstr>함초롬돋움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mycom</dc:creator>
  <cp:lastModifiedBy>user2</cp:lastModifiedBy>
  <cp:revision>52</cp:revision>
  <dcterms:created xsi:type="dcterms:W3CDTF">2015-10-31T15:28:32Z</dcterms:created>
  <dcterms:modified xsi:type="dcterms:W3CDTF">2016-04-17T12:59:56Z</dcterms:modified>
</cp:coreProperties>
</file>