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  <p:sldId id="259" r:id="rId4"/>
    <p:sldId id="258" r:id="rId5"/>
    <p:sldId id="260" r:id="rId6"/>
    <p:sldId id="261" r:id="rId7"/>
    <p:sldId id="1517" r:id="rId8"/>
    <p:sldId id="262" r:id="rId9"/>
    <p:sldId id="263" r:id="rId10"/>
    <p:sldId id="264" r:id="rId11"/>
    <p:sldId id="265" r:id="rId12"/>
    <p:sldId id="266" r:id="rId13"/>
    <p:sldId id="267" r:id="rId14"/>
    <p:sldId id="1520" r:id="rId15"/>
    <p:sldId id="268" r:id="rId16"/>
    <p:sldId id="269" r:id="rId17"/>
    <p:sldId id="1518" r:id="rId18"/>
    <p:sldId id="270" r:id="rId19"/>
    <p:sldId id="1519" r:id="rId20"/>
    <p:sldId id="1521" r:id="rId21"/>
    <p:sldId id="1523" r:id="rId22"/>
    <p:sldId id="1529" r:id="rId23"/>
    <p:sldId id="1522" r:id="rId24"/>
    <p:sldId id="1524" r:id="rId25"/>
    <p:sldId id="1525" r:id="rId26"/>
    <p:sldId id="1526" r:id="rId27"/>
    <p:sldId id="1527" r:id="rId28"/>
    <p:sldId id="1528" r:id="rId29"/>
    <p:sldId id="1530" r:id="rId30"/>
    <p:sldId id="1531" r:id="rId31"/>
    <p:sldId id="1534" r:id="rId32"/>
    <p:sldId id="1535" r:id="rId33"/>
    <p:sldId id="1536" r:id="rId34"/>
    <p:sldId id="1537" r:id="rId35"/>
    <p:sldId id="1548" r:id="rId36"/>
    <p:sldId id="1549" r:id="rId37"/>
    <p:sldId id="1550" r:id="rId38"/>
    <p:sldId id="1538" r:id="rId39"/>
    <p:sldId id="1551" r:id="rId40"/>
    <p:sldId id="1539" r:id="rId41"/>
    <p:sldId id="1552" r:id="rId42"/>
    <p:sldId id="1543" r:id="rId43"/>
    <p:sldId id="1553" r:id="rId44"/>
    <p:sldId id="1561" r:id="rId45"/>
    <p:sldId id="1554" r:id="rId46"/>
    <p:sldId id="1544" r:id="rId47"/>
    <p:sldId id="1545" r:id="rId48"/>
    <p:sldId id="1546" r:id="rId49"/>
    <p:sldId id="1541" r:id="rId50"/>
    <p:sldId id="1555" r:id="rId51"/>
    <p:sldId id="1556" r:id="rId52"/>
    <p:sldId id="1557" r:id="rId53"/>
    <p:sldId id="1562" r:id="rId54"/>
    <p:sldId id="1558" r:id="rId55"/>
    <p:sldId id="1559" r:id="rId56"/>
    <p:sldId id="1563" r:id="rId57"/>
    <p:sldId id="1560" r:id="rId58"/>
    <p:sldId id="1564" r:id="rId59"/>
    <p:sldId id="1566" r:id="rId60"/>
    <p:sldId id="1565" r:id="rId61"/>
    <p:sldId id="1567" r:id="rId62"/>
    <p:sldId id="1568" r:id="rId63"/>
    <p:sldId id="1569" r:id="rId64"/>
    <p:sldId id="1570" r:id="rId65"/>
    <p:sldId id="1571" r:id="rId66"/>
    <p:sldId id="1572" r:id="rId67"/>
    <p:sldId id="1573" r:id="rId68"/>
    <p:sldId id="1574" r:id="rId69"/>
    <p:sldId id="1575" r:id="rId70"/>
    <p:sldId id="1577" r:id="rId71"/>
    <p:sldId id="1576" r:id="rId72"/>
    <p:sldId id="1578" r:id="rId73"/>
    <p:sldId id="1580" r:id="rId74"/>
    <p:sldId id="1579" r:id="rId75"/>
    <p:sldId id="1581" r:id="rId76"/>
    <p:sldId id="1582" r:id="rId77"/>
    <p:sldId id="1584" r:id="rId78"/>
    <p:sldId id="1585" r:id="rId79"/>
    <p:sldId id="1586" r:id="rId80"/>
    <p:sldId id="1587" r:id="rId81"/>
    <p:sldId id="1588" r:id="rId82"/>
    <p:sldId id="1589" r:id="rId83"/>
    <p:sldId id="1591" r:id="rId84"/>
    <p:sldId id="1592" r:id="rId85"/>
    <p:sldId id="1593" r:id="rId86"/>
    <p:sldId id="1594" r:id="rId8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29A5A6A6-4D47-7743-9EFD-52DAB51F285D}">
          <p14:sldIdLst>
            <p14:sldId id="256"/>
            <p14:sldId id="257"/>
            <p14:sldId id="259"/>
            <p14:sldId id="258"/>
            <p14:sldId id="260"/>
            <p14:sldId id="261"/>
            <p14:sldId id="1517"/>
            <p14:sldId id="262"/>
            <p14:sldId id="263"/>
            <p14:sldId id="264"/>
            <p14:sldId id="265"/>
            <p14:sldId id="266"/>
            <p14:sldId id="267"/>
            <p14:sldId id="1520"/>
            <p14:sldId id="268"/>
            <p14:sldId id="269"/>
            <p14:sldId id="1518"/>
            <p14:sldId id="270"/>
            <p14:sldId id="1519"/>
            <p14:sldId id="1521"/>
            <p14:sldId id="1523"/>
            <p14:sldId id="1529"/>
            <p14:sldId id="1522"/>
            <p14:sldId id="1524"/>
            <p14:sldId id="1525"/>
            <p14:sldId id="1526"/>
            <p14:sldId id="1527"/>
            <p14:sldId id="1528"/>
            <p14:sldId id="1530"/>
            <p14:sldId id="1531"/>
            <p14:sldId id="1534"/>
            <p14:sldId id="1535"/>
            <p14:sldId id="1536"/>
            <p14:sldId id="1537"/>
            <p14:sldId id="1548"/>
            <p14:sldId id="1549"/>
            <p14:sldId id="1550"/>
            <p14:sldId id="1538"/>
            <p14:sldId id="1551"/>
            <p14:sldId id="1539"/>
            <p14:sldId id="1552"/>
            <p14:sldId id="1543"/>
            <p14:sldId id="1553"/>
            <p14:sldId id="1561"/>
            <p14:sldId id="1554"/>
            <p14:sldId id="1544"/>
            <p14:sldId id="1545"/>
            <p14:sldId id="1546"/>
            <p14:sldId id="1541"/>
            <p14:sldId id="1555"/>
            <p14:sldId id="1556"/>
            <p14:sldId id="1557"/>
            <p14:sldId id="1562"/>
            <p14:sldId id="1558"/>
            <p14:sldId id="1559"/>
            <p14:sldId id="1563"/>
            <p14:sldId id="1560"/>
            <p14:sldId id="1564"/>
            <p14:sldId id="1566"/>
            <p14:sldId id="1565"/>
            <p14:sldId id="1567"/>
            <p14:sldId id="1568"/>
            <p14:sldId id="1569"/>
            <p14:sldId id="1570"/>
            <p14:sldId id="1571"/>
            <p14:sldId id="1572"/>
            <p14:sldId id="1573"/>
            <p14:sldId id="1574"/>
            <p14:sldId id="1575"/>
            <p14:sldId id="1577"/>
            <p14:sldId id="1576"/>
            <p14:sldId id="1578"/>
            <p14:sldId id="1580"/>
            <p14:sldId id="1579"/>
            <p14:sldId id="1581"/>
            <p14:sldId id="1582"/>
            <p14:sldId id="1584"/>
            <p14:sldId id="1585"/>
            <p14:sldId id="1586"/>
            <p14:sldId id="1587"/>
            <p14:sldId id="1588"/>
            <p14:sldId id="1589"/>
            <p14:sldId id="1591"/>
            <p14:sldId id="1592"/>
            <p14:sldId id="1593"/>
            <p14:sldId id="1594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432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282"/>
    <p:restoredTop sz="94682"/>
  </p:normalViewPr>
  <p:slideViewPr>
    <p:cSldViewPr snapToGrid="0" snapToObjects="1">
      <p:cViewPr varScale="1">
        <p:scale>
          <a:sx n="122" d="100"/>
          <a:sy n="122" d="100"/>
        </p:scale>
        <p:origin x="1168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viewProps" Target="viewProps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90" Type="http://schemas.openxmlformats.org/officeDocument/2006/relationships/theme" Target="theme/theme1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presProps" Target="presProps.xml"/><Relationship Id="rId9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microsoft.com/office/2016/11/relationships/changesInfo" Target="changesInfos/changesInfo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nho Shin" userId="11507148_tp_dropbox" providerId="OAuth2" clId="{1CD852B4-379A-0741-A98F-E428BC96D017}"/>
    <pc:docChg chg="undo custSel addSld delSld modSld">
      <pc:chgData name="Minho Shin" userId="11507148_tp_dropbox" providerId="OAuth2" clId="{1CD852B4-379A-0741-A98F-E428BC96D017}" dt="2018-08-19T07:41:09.367" v="3849" actId="20577"/>
      <pc:docMkLst>
        <pc:docMk/>
      </pc:docMkLst>
      <pc:sldChg chg="modSp new">
        <pc:chgData name="Minho Shin" userId="11507148_tp_dropbox" providerId="OAuth2" clId="{1CD852B4-379A-0741-A98F-E428BC96D017}" dt="2018-08-19T05:50:26.896" v="193" actId="20577"/>
        <pc:sldMkLst>
          <pc:docMk/>
          <pc:sldMk cId="631824006" sldId="262"/>
        </pc:sldMkLst>
        <pc:spChg chg="mod">
          <ac:chgData name="Minho Shin" userId="11507148_tp_dropbox" providerId="OAuth2" clId="{1CD852B4-379A-0741-A98F-E428BC96D017}" dt="2018-08-19T05:48:53.642" v="29" actId="20577"/>
          <ac:spMkLst>
            <pc:docMk/>
            <pc:sldMk cId="631824006" sldId="262"/>
            <ac:spMk id="2" creationId="{35266F90-5093-E14E-A5E4-F7D2CC435E75}"/>
          </ac:spMkLst>
        </pc:spChg>
        <pc:spChg chg="mod">
          <ac:chgData name="Minho Shin" userId="11507148_tp_dropbox" providerId="OAuth2" clId="{1CD852B4-379A-0741-A98F-E428BC96D017}" dt="2018-08-19T05:50:26.896" v="193" actId="20577"/>
          <ac:spMkLst>
            <pc:docMk/>
            <pc:sldMk cId="631824006" sldId="262"/>
            <ac:spMk id="3" creationId="{45F8749F-1757-4843-96CF-BD9F09393241}"/>
          </ac:spMkLst>
        </pc:spChg>
      </pc:sldChg>
      <pc:sldChg chg="modSp new">
        <pc:chgData name="Minho Shin" userId="11507148_tp_dropbox" providerId="OAuth2" clId="{1CD852B4-379A-0741-A98F-E428BC96D017}" dt="2018-08-19T06:02:50.999" v="845" actId="20577"/>
        <pc:sldMkLst>
          <pc:docMk/>
          <pc:sldMk cId="4167451773" sldId="263"/>
        </pc:sldMkLst>
        <pc:spChg chg="mod">
          <ac:chgData name="Minho Shin" userId="11507148_tp_dropbox" providerId="OAuth2" clId="{1CD852B4-379A-0741-A98F-E428BC96D017}" dt="2018-08-19T05:50:43.737" v="221" actId="20577"/>
          <ac:spMkLst>
            <pc:docMk/>
            <pc:sldMk cId="4167451773" sldId="263"/>
            <ac:spMk id="2" creationId="{E5575DC1-7307-284C-B5E7-4280D31FE055}"/>
          </ac:spMkLst>
        </pc:spChg>
        <pc:spChg chg="mod">
          <ac:chgData name="Minho Shin" userId="11507148_tp_dropbox" providerId="OAuth2" clId="{1CD852B4-379A-0741-A98F-E428BC96D017}" dt="2018-08-19T06:02:50.999" v="845" actId="20577"/>
          <ac:spMkLst>
            <pc:docMk/>
            <pc:sldMk cId="4167451773" sldId="263"/>
            <ac:spMk id="3" creationId="{342CFC58-3CDE-3A40-ABAE-F9E972231702}"/>
          </ac:spMkLst>
        </pc:spChg>
      </pc:sldChg>
      <pc:sldChg chg="modSp new">
        <pc:chgData name="Minho Shin" userId="11507148_tp_dropbox" providerId="OAuth2" clId="{1CD852B4-379A-0741-A98F-E428BC96D017}" dt="2018-08-19T06:11:59.283" v="1318" actId="20577"/>
        <pc:sldMkLst>
          <pc:docMk/>
          <pc:sldMk cId="3384966546" sldId="264"/>
        </pc:sldMkLst>
        <pc:spChg chg="mod">
          <ac:chgData name="Minho Shin" userId="11507148_tp_dropbox" providerId="OAuth2" clId="{1CD852B4-379A-0741-A98F-E428BC96D017}" dt="2018-08-19T06:06:39.773" v="853" actId="20577"/>
          <ac:spMkLst>
            <pc:docMk/>
            <pc:sldMk cId="3384966546" sldId="264"/>
            <ac:spMk id="2" creationId="{3D12557F-3938-ED4D-A406-939F538AEC47}"/>
          </ac:spMkLst>
        </pc:spChg>
        <pc:spChg chg="mod">
          <ac:chgData name="Minho Shin" userId="11507148_tp_dropbox" providerId="OAuth2" clId="{1CD852B4-379A-0741-A98F-E428BC96D017}" dt="2018-08-19T06:11:59.283" v="1318" actId="20577"/>
          <ac:spMkLst>
            <pc:docMk/>
            <pc:sldMk cId="3384966546" sldId="264"/>
            <ac:spMk id="3" creationId="{E42EC557-12F9-EA43-9ECD-1375F8743297}"/>
          </ac:spMkLst>
        </pc:spChg>
      </pc:sldChg>
      <pc:sldChg chg="modSp new">
        <pc:chgData name="Minho Shin" userId="11507148_tp_dropbox" providerId="OAuth2" clId="{1CD852B4-379A-0741-A98F-E428BC96D017}" dt="2018-08-19T06:14:28.123" v="1463" actId="20577"/>
        <pc:sldMkLst>
          <pc:docMk/>
          <pc:sldMk cId="3245975339" sldId="265"/>
        </pc:sldMkLst>
        <pc:spChg chg="mod">
          <ac:chgData name="Minho Shin" userId="11507148_tp_dropbox" providerId="OAuth2" clId="{1CD852B4-379A-0741-A98F-E428BC96D017}" dt="2018-08-19T06:12:52.523" v="1343" actId="20577"/>
          <ac:spMkLst>
            <pc:docMk/>
            <pc:sldMk cId="3245975339" sldId="265"/>
            <ac:spMk id="2" creationId="{56B3A115-EA33-E145-A9C8-9BCC95F27B34}"/>
          </ac:spMkLst>
        </pc:spChg>
        <pc:spChg chg="mod">
          <ac:chgData name="Minho Shin" userId="11507148_tp_dropbox" providerId="OAuth2" clId="{1CD852B4-379A-0741-A98F-E428BC96D017}" dt="2018-08-19T06:14:28.123" v="1463" actId="20577"/>
          <ac:spMkLst>
            <pc:docMk/>
            <pc:sldMk cId="3245975339" sldId="265"/>
            <ac:spMk id="3" creationId="{D213E7C3-E28E-6448-A0AD-775EC1513EBA}"/>
          </ac:spMkLst>
        </pc:spChg>
      </pc:sldChg>
      <pc:sldChg chg="modSp new">
        <pc:chgData name="Minho Shin" userId="11507148_tp_dropbox" providerId="OAuth2" clId="{1CD852B4-379A-0741-A98F-E428BC96D017}" dt="2018-08-19T06:46:55.656" v="2152" actId="20577"/>
        <pc:sldMkLst>
          <pc:docMk/>
          <pc:sldMk cId="4188691804" sldId="266"/>
        </pc:sldMkLst>
        <pc:spChg chg="mod">
          <ac:chgData name="Minho Shin" userId="11507148_tp_dropbox" providerId="OAuth2" clId="{1CD852B4-379A-0741-A98F-E428BC96D017}" dt="2018-08-19T06:14:39.422" v="1473" actId="20577"/>
          <ac:spMkLst>
            <pc:docMk/>
            <pc:sldMk cId="4188691804" sldId="266"/>
            <ac:spMk id="2" creationId="{C5C27139-B8B5-2D46-9E3C-867CCAD82515}"/>
          </ac:spMkLst>
        </pc:spChg>
        <pc:spChg chg="mod">
          <ac:chgData name="Minho Shin" userId="11507148_tp_dropbox" providerId="OAuth2" clId="{1CD852B4-379A-0741-A98F-E428BC96D017}" dt="2018-08-19T06:46:55.656" v="2152" actId="20577"/>
          <ac:spMkLst>
            <pc:docMk/>
            <pc:sldMk cId="4188691804" sldId="266"/>
            <ac:spMk id="3" creationId="{2E89287F-E754-0447-8447-2A6CB9510E0C}"/>
          </ac:spMkLst>
        </pc:spChg>
      </pc:sldChg>
      <pc:sldChg chg="modSp new">
        <pc:chgData name="Minho Shin" userId="11507148_tp_dropbox" providerId="OAuth2" clId="{1CD852B4-379A-0741-A98F-E428BC96D017}" dt="2018-08-19T07:02:08.966" v="2702" actId="20577"/>
        <pc:sldMkLst>
          <pc:docMk/>
          <pc:sldMk cId="2310464855" sldId="267"/>
        </pc:sldMkLst>
        <pc:spChg chg="mod">
          <ac:chgData name="Minho Shin" userId="11507148_tp_dropbox" providerId="OAuth2" clId="{1CD852B4-379A-0741-A98F-E428BC96D017}" dt="2018-08-19T06:53:14.259" v="2325" actId="20577"/>
          <ac:spMkLst>
            <pc:docMk/>
            <pc:sldMk cId="2310464855" sldId="267"/>
            <ac:spMk id="2" creationId="{F3CECBCF-4E58-A541-A1F7-4D80762D11D1}"/>
          </ac:spMkLst>
        </pc:spChg>
        <pc:spChg chg="mod">
          <ac:chgData name="Minho Shin" userId="11507148_tp_dropbox" providerId="OAuth2" clId="{1CD852B4-379A-0741-A98F-E428BC96D017}" dt="2018-08-19T07:02:08.966" v="2702" actId="20577"/>
          <ac:spMkLst>
            <pc:docMk/>
            <pc:sldMk cId="2310464855" sldId="267"/>
            <ac:spMk id="3" creationId="{E5C32592-2A74-B54F-8C11-B6AD791EC6DF}"/>
          </ac:spMkLst>
        </pc:spChg>
      </pc:sldChg>
      <pc:sldChg chg="modSp new">
        <pc:chgData name="Minho Shin" userId="11507148_tp_dropbox" providerId="OAuth2" clId="{1CD852B4-379A-0741-A98F-E428BC96D017}" dt="2018-08-19T07:10:39.890" v="3208" actId="14"/>
        <pc:sldMkLst>
          <pc:docMk/>
          <pc:sldMk cId="2748291357" sldId="268"/>
        </pc:sldMkLst>
        <pc:spChg chg="mod">
          <ac:chgData name="Minho Shin" userId="11507148_tp_dropbox" providerId="OAuth2" clId="{1CD852B4-379A-0741-A98F-E428BC96D017}" dt="2018-08-19T07:02:25.662" v="2736" actId="20577"/>
          <ac:spMkLst>
            <pc:docMk/>
            <pc:sldMk cId="2748291357" sldId="268"/>
            <ac:spMk id="2" creationId="{840278D2-59F7-C54A-9B9F-15815D472B24}"/>
          </ac:spMkLst>
        </pc:spChg>
        <pc:spChg chg="mod">
          <ac:chgData name="Minho Shin" userId="11507148_tp_dropbox" providerId="OAuth2" clId="{1CD852B4-379A-0741-A98F-E428BC96D017}" dt="2018-08-19T07:10:39.890" v="3208" actId="14"/>
          <ac:spMkLst>
            <pc:docMk/>
            <pc:sldMk cId="2748291357" sldId="268"/>
            <ac:spMk id="3" creationId="{BED1E258-0BF2-C24B-A182-E118D8D37227}"/>
          </ac:spMkLst>
        </pc:spChg>
      </pc:sldChg>
      <pc:sldChg chg="modSp new">
        <pc:chgData name="Minho Shin" userId="11507148_tp_dropbox" providerId="OAuth2" clId="{1CD852B4-379A-0741-A98F-E428BC96D017}" dt="2018-08-19T07:37:24.584" v="3649" actId="20577"/>
        <pc:sldMkLst>
          <pc:docMk/>
          <pc:sldMk cId="1449151670" sldId="269"/>
        </pc:sldMkLst>
        <pc:spChg chg="mod">
          <ac:chgData name="Minho Shin" userId="11507148_tp_dropbox" providerId="OAuth2" clId="{1CD852B4-379A-0741-A98F-E428BC96D017}" dt="2018-08-19T07:10:55.811" v="3229" actId="20577"/>
          <ac:spMkLst>
            <pc:docMk/>
            <pc:sldMk cId="1449151670" sldId="269"/>
            <ac:spMk id="2" creationId="{4BCBEB24-C125-F744-96A8-3E707D85A6BF}"/>
          </ac:spMkLst>
        </pc:spChg>
        <pc:spChg chg="mod">
          <ac:chgData name="Minho Shin" userId="11507148_tp_dropbox" providerId="OAuth2" clId="{1CD852B4-379A-0741-A98F-E428BC96D017}" dt="2018-08-19T07:37:24.584" v="3649" actId="20577"/>
          <ac:spMkLst>
            <pc:docMk/>
            <pc:sldMk cId="1449151670" sldId="269"/>
            <ac:spMk id="3" creationId="{F9CB71A5-B88D-2749-B840-BB0DF9573D60}"/>
          </ac:spMkLst>
        </pc:spChg>
      </pc:sldChg>
      <pc:sldChg chg="modSp new">
        <pc:chgData name="Minho Shin" userId="11507148_tp_dropbox" providerId="OAuth2" clId="{1CD852B4-379A-0741-A98F-E428BC96D017}" dt="2018-08-19T07:41:09.367" v="3849" actId="20577"/>
        <pc:sldMkLst>
          <pc:docMk/>
          <pc:sldMk cId="3220941048" sldId="270"/>
        </pc:sldMkLst>
        <pc:spChg chg="mod">
          <ac:chgData name="Minho Shin" userId="11507148_tp_dropbox" providerId="OAuth2" clId="{1CD852B4-379A-0741-A98F-E428BC96D017}" dt="2018-08-19T07:40:25.730" v="3791" actId="20577"/>
          <ac:spMkLst>
            <pc:docMk/>
            <pc:sldMk cId="3220941048" sldId="270"/>
            <ac:spMk id="2" creationId="{9C348BFC-25A6-B24A-BCEE-B3B5284E948C}"/>
          </ac:spMkLst>
        </pc:spChg>
        <pc:spChg chg="mod">
          <ac:chgData name="Minho Shin" userId="11507148_tp_dropbox" providerId="OAuth2" clId="{1CD852B4-379A-0741-A98F-E428BC96D017}" dt="2018-08-19T07:41:09.367" v="3849" actId="20577"/>
          <ac:spMkLst>
            <pc:docMk/>
            <pc:sldMk cId="3220941048" sldId="270"/>
            <ac:spMk id="3" creationId="{D652961A-DDED-4640-8576-7FEEE42CF624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34D14-E690-4545-B755-322A5DBA6D7D}" type="datetimeFigureOut">
              <a:rPr lang="en-US" smtClean="0"/>
              <a:t>8/28/18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17C419-906C-C64A-8559-A244200CD4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10557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34D14-E690-4545-B755-322A5DBA6D7D}" type="datetimeFigureOut">
              <a:rPr lang="en-US" smtClean="0"/>
              <a:t>8/28/18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17C419-906C-C64A-8559-A244200CD4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65960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34D14-E690-4545-B755-322A5DBA6D7D}" type="datetimeFigureOut">
              <a:rPr lang="en-US" smtClean="0"/>
              <a:t>8/28/18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17C419-906C-C64A-8559-A244200CD4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02602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34D14-E690-4545-B755-322A5DBA6D7D}" type="datetimeFigureOut">
              <a:rPr lang="en-US" smtClean="0"/>
              <a:t>8/28/18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17C419-906C-C64A-8559-A244200CD4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80449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34D14-E690-4545-B755-322A5DBA6D7D}" type="datetimeFigureOut">
              <a:rPr lang="en-US" smtClean="0"/>
              <a:t>8/28/18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17C419-906C-C64A-8559-A244200CD4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28248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34D14-E690-4545-B755-322A5DBA6D7D}" type="datetimeFigureOut">
              <a:rPr lang="en-US" smtClean="0"/>
              <a:t>8/28/18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17C419-906C-C64A-8559-A244200CD4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93476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34D14-E690-4545-B755-322A5DBA6D7D}" type="datetimeFigureOut">
              <a:rPr lang="en-US" smtClean="0"/>
              <a:t>8/28/18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17C419-906C-C64A-8559-A244200CD4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53109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34D14-E690-4545-B755-322A5DBA6D7D}" type="datetimeFigureOut">
              <a:rPr lang="en-US" smtClean="0"/>
              <a:t>8/28/18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17C419-906C-C64A-8559-A244200CD4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72432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34D14-E690-4545-B755-322A5DBA6D7D}" type="datetimeFigureOut">
              <a:rPr lang="en-US" smtClean="0"/>
              <a:t>8/28/18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17C419-906C-C64A-8559-A244200CD4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58617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34D14-E690-4545-B755-322A5DBA6D7D}" type="datetimeFigureOut">
              <a:rPr lang="en-US" smtClean="0"/>
              <a:t>8/28/18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17C419-906C-C64A-8559-A244200CD4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59310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34D14-E690-4545-B755-322A5DBA6D7D}" type="datetimeFigureOut">
              <a:rPr lang="en-US" smtClean="0"/>
              <a:t>8/28/18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17C419-906C-C64A-8559-A244200CD4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6049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C34D14-E690-4545-B755-322A5DBA6D7D}" type="datetimeFigureOut">
              <a:rPr lang="en-US" smtClean="0"/>
              <a:t>8/28/18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17C419-906C-C64A-8559-A244200CD4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16725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apidtables.com/convert/number/hex-to-decimal.html" TargetMode="External"/><Relationship Id="rId2" Type="http://schemas.openxmlformats.org/officeDocument/2006/relationships/hyperlink" Target="https://emn178.github.io/online-tools/keccak_256.html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ithub.com/ethereum/solidity" TargetMode="Externa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F142FF-316F-5949-BDF8-292D1AA84B5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Ethereum Development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36F7564-D020-A248-9F92-166AA837450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ko-KR" altLang="en-US" dirty="0"/>
              <a:t>신민호</a:t>
            </a:r>
            <a:endParaRPr lang="en-US" altLang="ko-KR" dirty="0"/>
          </a:p>
          <a:p>
            <a:r>
              <a:rPr lang="ko-KR" altLang="en-US" dirty="0"/>
              <a:t>명지대학교</a:t>
            </a:r>
            <a:endParaRPr lang="en-US" altLang="ko-KR" dirty="0"/>
          </a:p>
          <a:p>
            <a:r>
              <a:rPr lang="en-US" altLang="ko-KR" dirty="0" err="1"/>
              <a:t>hmcl.mju.ac.kr</a:t>
            </a:r>
            <a:endParaRPr lang="en-US" altLang="ko-KR" dirty="0"/>
          </a:p>
          <a:p>
            <a:r>
              <a:rPr lang="en-US" dirty="0"/>
              <a:t>mhshin@mju.ac.kr</a:t>
            </a:r>
          </a:p>
        </p:txBody>
      </p:sp>
    </p:spTree>
    <p:extLst>
      <p:ext uri="{BB962C8B-B14F-4D97-AF65-F5344CB8AC3E}">
        <p14:creationId xmlns:p14="http://schemas.microsoft.com/office/powerpoint/2010/main" val="20475188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12557F-3938-ED4D-A406-939F538AEC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Predefined global variables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2EC557-12F9-EA43-9ECD-1375F87432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905000"/>
            <a:ext cx="7886700" cy="4587874"/>
          </a:xfrm>
        </p:spPr>
        <p:txBody>
          <a:bodyPr>
            <a:normAutofit fontScale="92500"/>
          </a:bodyPr>
          <a:lstStyle/>
          <a:p>
            <a:r>
              <a:rPr lang="en-US" dirty="0"/>
              <a:t>Address</a:t>
            </a:r>
          </a:p>
          <a:p>
            <a:pPr lvl="1"/>
            <a:r>
              <a:rPr lang="en-US" dirty="0" err="1"/>
              <a:t>address.balance</a:t>
            </a:r>
            <a:endParaRPr lang="en-US" dirty="0"/>
          </a:p>
          <a:p>
            <a:pPr lvl="1"/>
            <a:r>
              <a:rPr lang="en-US" dirty="0" err="1"/>
              <a:t>address.transfer</a:t>
            </a:r>
            <a:r>
              <a:rPr lang="en-US" dirty="0"/>
              <a:t>(</a:t>
            </a:r>
            <a:r>
              <a:rPr lang="en-US" dirty="0" err="1"/>
              <a:t>amnt</a:t>
            </a:r>
            <a:r>
              <a:rPr lang="en-US" dirty="0"/>
              <a:t>): send ether to this address, throwing exceptions if error</a:t>
            </a:r>
          </a:p>
          <a:p>
            <a:pPr lvl="1"/>
            <a:r>
              <a:rPr lang="en-US" dirty="0" err="1"/>
              <a:t>address.send</a:t>
            </a:r>
            <a:r>
              <a:rPr lang="en-US" dirty="0"/>
              <a:t>(</a:t>
            </a:r>
            <a:r>
              <a:rPr lang="en-US" dirty="0" err="1"/>
              <a:t>amnt</a:t>
            </a:r>
            <a:r>
              <a:rPr lang="en-US" dirty="0"/>
              <a:t>): send ether to this address, returning T/F</a:t>
            </a:r>
          </a:p>
          <a:p>
            <a:r>
              <a:rPr lang="en-US" dirty="0"/>
              <a:t>Functions</a:t>
            </a:r>
          </a:p>
          <a:p>
            <a:pPr lvl="1"/>
            <a:r>
              <a:rPr lang="en-US" dirty="0" err="1"/>
              <a:t>addmod</a:t>
            </a:r>
            <a:r>
              <a:rPr lang="en-US" dirty="0"/>
              <a:t>/</a:t>
            </a:r>
            <a:r>
              <a:rPr lang="en-US" dirty="0" err="1"/>
              <a:t>mulmod</a:t>
            </a:r>
            <a:r>
              <a:rPr lang="en-US" dirty="0"/>
              <a:t>: add/multiply with mod</a:t>
            </a:r>
          </a:p>
          <a:p>
            <a:pPr lvl="1"/>
            <a:r>
              <a:rPr lang="en-US" dirty="0"/>
              <a:t>keccak256/sha256/ripemd160</a:t>
            </a:r>
          </a:p>
          <a:p>
            <a:pPr lvl="1"/>
            <a:r>
              <a:rPr lang="en-US" dirty="0" err="1"/>
              <a:t>ecrecover</a:t>
            </a:r>
            <a:r>
              <a:rPr lang="en-US" dirty="0"/>
              <a:t>: recover the address from a signature</a:t>
            </a:r>
          </a:p>
          <a:p>
            <a:pPr lvl="1"/>
            <a:r>
              <a:rPr lang="en-US" dirty="0" err="1"/>
              <a:t>selfdestruct</a:t>
            </a:r>
            <a:r>
              <a:rPr lang="en-US" dirty="0"/>
              <a:t>(</a:t>
            </a:r>
            <a:r>
              <a:rPr lang="en-US" dirty="0" err="1"/>
              <a:t>addr</a:t>
            </a:r>
            <a:r>
              <a:rPr lang="en-US" dirty="0"/>
              <a:t>): delete the contract, returning left ether to </a:t>
            </a:r>
            <a:r>
              <a:rPr lang="en-US" dirty="0" err="1"/>
              <a:t>addr</a:t>
            </a:r>
            <a:endParaRPr lang="en-US" dirty="0"/>
          </a:p>
          <a:p>
            <a:pPr lvl="1"/>
            <a:r>
              <a:rPr lang="en-US" dirty="0"/>
              <a:t>this: address of the contract account</a:t>
            </a:r>
          </a:p>
        </p:txBody>
      </p:sp>
    </p:spTree>
    <p:extLst>
      <p:ext uri="{BB962C8B-B14F-4D97-AF65-F5344CB8AC3E}">
        <p14:creationId xmlns:p14="http://schemas.microsoft.com/office/powerpoint/2010/main" val="33849665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B3A115-EA33-E145-A9C8-9BCC95F27B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Principal data types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13E7C3-E28E-6448-A0AD-775EC1513E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Contract</a:t>
            </a:r>
          </a:p>
          <a:p>
            <a:r>
              <a:rPr lang="en-US" dirty="0"/>
              <a:t>Interface: like Java interface</a:t>
            </a:r>
          </a:p>
          <a:p>
            <a:r>
              <a:rPr lang="en-US" dirty="0"/>
              <a:t>Library: provides useful functions. Use “</a:t>
            </a:r>
            <a:r>
              <a:rPr lang="en-US" dirty="0" err="1"/>
              <a:t>delegatecall</a:t>
            </a:r>
            <a:r>
              <a:rPr lang="en-US" dirty="0"/>
              <a:t>()”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59753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C27139-B8B5-2D46-9E3C-867CCAD825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Functions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89287F-E754-0447-8447-2A6CB9510E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function</a:t>
            </a:r>
            <a:r>
              <a:rPr lang="en-US" dirty="0"/>
              <a:t> &lt;name&gt;(&lt;params&gt;) </a:t>
            </a:r>
            <a:r>
              <a:rPr lang="en-US" altLang="ko-KR" dirty="0"/>
              <a:t>&lt;accessibility&gt; &lt;behavior&gt; &lt;modifier&gt; &lt;returns&gt; { &lt;definition&gt; }</a:t>
            </a:r>
          </a:p>
          <a:p>
            <a:pPr lvl="1"/>
            <a:r>
              <a:rPr lang="en-US" dirty="0"/>
              <a:t>&lt;accessibility&gt;=public|external|internal|private</a:t>
            </a:r>
          </a:p>
          <a:p>
            <a:pPr lvl="2"/>
            <a:r>
              <a:rPr lang="en-US" dirty="0"/>
              <a:t>Public: both outside and inside can call </a:t>
            </a:r>
          </a:p>
          <a:p>
            <a:pPr lvl="2"/>
            <a:r>
              <a:rPr lang="en-US" dirty="0"/>
              <a:t>External: only from outside unless (this.&lt;func&gt;)</a:t>
            </a:r>
          </a:p>
          <a:p>
            <a:pPr lvl="2"/>
            <a:r>
              <a:rPr lang="en-US" dirty="0"/>
              <a:t>Internal: only from inside and derived contracts</a:t>
            </a:r>
          </a:p>
          <a:p>
            <a:pPr lvl="2"/>
            <a:r>
              <a:rPr lang="en-US" dirty="0"/>
              <a:t>Private: only from inside, not from derived ones</a:t>
            </a:r>
          </a:p>
          <a:p>
            <a:pPr lvl="1"/>
            <a:r>
              <a:rPr lang="en-US" dirty="0"/>
              <a:t>&lt;behavior&gt;=constant|view|pure|payable</a:t>
            </a:r>
          </a:p>
          <a:p>
            <a:pPr lvl="2"/>
            <a:r>
              <a:rPr lang="en-US" dirty="0"/>
              <a:t>Constant(view): no change in state(storage)</a:t>
            </a:r>
          </a:p>
          <a:p>
            <a:pPr lvl="2"/>
            <a:r>
              <a:rPr lang="en-US" dirty="0"/>
              <a:t>Pure: no access to state (declarative)</a:t>
            </a:r>
          </a:p>
          <a:p>
            <a:pPr lvl="2"/>
            <a:r>
              <a:rPr lang="en-US" dirty="0"/>
              <a:t>Payable: accept incoming payment</a:t>
            </a:r>
          </a:p>
          <a:p>
            <a:pPr lvl="2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86918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CECBCF-4E58-A541-A1F7-4D80762D11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Constructor &amp; Destructor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C32592-2A74-B54F-8C11-B6AD791EC6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Name of constructor</a:t>
            </a:r>
          </a:p>
          <a:p>
            <a:pPr lvl="1"/>
            <a:r>
              <a:rPr lang="en-US" dirty="0"/>
              <a:t>~0.4.21: &lt;contract_name&gt;()</a:t>
            </a:r>
          </a:p>
          <a:p>
            <a:pPr lvl="1"/>
            <a:r>
              <a:rPr lang="en-US" dirty="0"/>
              <a:t>0.4.22~: constructor()</a:t>
            </a:r>
          </a:p>
          <a:p>
            <a:r>
              <a:rPr lang="en-US" dirty="0"/>
              <a:t>Destroying a contract</a:t>
            </a:r>
          </a:p>
          <a:p>
            <a:pPr lvl="1"/>
            <a:r>
              <a:rPr lang="en-US" dirty="0"/>
              <a:t>Call “</a:t>
            </a:r>
            <a:r>
              <a:rPr lang="en-US" dirty="0" err="1"/>
              <a:t>selfdestruct</a:t>
            </a:r>
            <a:r>
              <a:rPr lang="en-US" dirty="0"/>
              <a:t>( address recipient )”</a:t>
            </a:r>
          </a:p>
          <a:p>
            <a:pPr lvl="2"/>
            <a:r>
              <a:rPr lang="en-US" dirty="0"/>
              <a:t>Remove the contract and send left ether to recipient</a:t>
            </a:r>
          </a:p>
          <a:p>
            <a:pPr lvl="1"/>
            <a:r>
              <a:rPr lang="en-US" dirty="0"/>
              <a:t>Make sure you prepare a public function to destroy</a:t>
            </a:r>
          </a:p>
          <a:p>
            <a:pPr lvl="2"/>
            <a:r>
              <a:rPr lang="en-US" dirty="0"/>
              <a:t>Should be called only by the creator</a:t>
            </a:r>
          </a:p>
          <a:p>
            <a:pPr lvl="3"/>
            <a:r>
              <a:rPr lang="en-US" dirty="0"/>
              <a:t>Require(msg.sender == owner)</a:t>
            </a:r>
          </a:p>
          <a:p>
            <a:r>
              <a:rPr lang="en-US" dirty="0">
                <a:solidFill>
                  <a:srgbClr val="FF0000"/>
                </a:solidFill>
              </a:rPr>
              <a:t>[EX] </a:t>
            </a:r>
            <a:r>
              <a:rPr lang="en-US" dirty="0"/>
              <a:t>Add constructor/destructor to Faucet.sol</a:t>
            </a:r>
          </a:p>
          <a:p>
            <a:pPr lvl="1"/>
            <a:endParaRPr lang="en-US" dirty="0"/>
          </a:p>
          <a:p>
            <a:pPr lvl="2"/>
            <a:endParaRPr lang="en-US" dirty="0"/>
          </a:p>
          <a:p>
            <a:pPr lvl="2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04648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68212C-529D-CB42-8717-13EFD2E8BB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Faucet.sol</a:t>
            </a:r>
            <a:r>
              <a:rPr lang="en-US" dirty="0"/>
              <a:t>: constructor/destructor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0CB0E78-5591-BC4B-BCE2-C22DA9C84DA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73429" y="1825624"/>
            <a:ext cx="4836668" cy="4786287"/>
          </a:xfrm>
        </p:spPr>
      </p:pic>
    </p:spTree>
    <p:extLst>
      <p:ext uri="{BB962C8B-B14F-4D97-AF65-F5344CB8AC3E}">
        <p14:creationId xmlns:p14="http://schemas.microsoft.com/office/powerpoint/2010/main" val="6154245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0278D2-59F7-C54A-9B9F-15815D472B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Function Modifier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D1E258-0BF2-C24B-A182-E118D8D372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Defines requirements applying multiple functions</a:t>
            </a:r>
          </a:p>
          <a:p>
            <a:pPr lvl="1"/>
            <a:r>
              <a:rPr lang="en-US" dirty="0"/>
              <a:t>Eg: the caller should be the owner of the contract</a:t>
            </a:r>
          </a:p>
          <a:p>
            <a:pPr marL="914400" lvl="2" indent="0">
              <a:buNone/>
            </a:pPr>
            <a:r>
              <a:rPr lang="en-US" dirty="0">
                <a:solidFill>
                  <a:srgbClr val="0432FF"/>
                </a:solidFill>
              </a:rPr>
              <a:t>Modifier onlyOwner {</a:t>
            </a:r>
          </a:p>
          <a:p>
            <a:pPr marL="914400" lvl="2" indent="0">
              <a:buNone/>
            </a:pPr>
            <a:r>
              <a:rPr lang="en-US" dirty="0">
                <a:solidFill>
                  <a:srgbClr val="0432FF"/>
                </a:solidFill>
              </a:rPr>
              <a:t>	require(msg.sender == owner);</a:t>
            </a:r>
          </a:p>
          <a:p>
            <a:pPr marL="914400" lvl="2" indent="0">
              <a:buNone/>
            </a:pPr>
            <a:r>
              <a:rPr lang="en-US" dirty="0">
                <a:solidFill>
                  <a:srgbClr val="0432FF"/>
                </a:solidFill>
              </a:rPr>
              <a:t>	_;</a:t>
            </a:r>
          </a:p>
          <a:p>
            <a:pPr marL="914400" lvl="2" indent="0">
              <a:buNone/>
            </a:pPr>
            <a:r>
              <a:rPr lang="en-US" dirty="0">
                <a:solidFill>
                  <a:srgbClr val="0432FF"/>
                </a:solidFill>
              </a:rPr>
              <a:t>}</a:t>
            </a:r>
          </a:p>
          <a:p>
            <a:pPr marL="914400" lvl="2" indent="0">
              <a:buNone/>
            </a:pPr>
            <a:r>
              <a:rPr lang="en-US" dirty="0">
                <a:solidFill>
                  <a:srgbClr val="0432FF"/>
                </a:solidFill>
              </a:rPr>
              <a:t>Function destructor() public </a:t>
            </a:r>
            <a:r>
              <a:rPr lang="en-US" dirty="0">
                <a:solidFill>
                  <a:srgbClr val="FF0000"/>
                </a:solidFill>
              </a:rPr>
              <a:t>onlyOwner</a:t>
            </a:r>
            <a:r>
              <a:rPr lang="en-US" dirty="0">
                <a:solidFill>
                  <a:srgbClr val="0432FF"/>
                </a:solidFill>
              </a:rPr>
              <a:t> { </a:t>
            </a:r>
            <a:r>
              <a:rPr lang="en-US" dirty="0" err="1">
                <a:solidFill>
                  <a:srgbClr val="0432FF"/>
                </a:solidFill>
              </a:rPr>
              <a:t>selfdestruct</a:t>
            </a:r>
            <a:r>
              <a:rPr lang="en-US" dirty="0">
                <a:solidFill>
                  <a:srgbClr val="0432FF"/>
                </a:solidFill>
              </a:rPr>
              <a:t>(owner); }</a:t>
            </a:r>
          </a:p>
          <a:p>
            <a:pPr lvl="1"/>
            <a:r>
              <a:rPr lang="en-US" dirty="0"/>
              <a:t>“_;” : placeholder for the modified function</a:t>
            </a:r>
          </a:p>
          <a:p>
            <a:r>
              <a:rPr lang="en-US" dirty="0"/>
              <a:t>Modifier can access variables in modified function</a:t>
            </a:r>
          </a:p>
          <a:p>
            <a:pPr lvl="1"/>
            <a:r>
              <a:rPr lang="en-US" dirty="0"/>
              <a:t>Not vice versa</a:t>
            </a:r>
          </a:p>
        </p:txBody>
      </p:sp>
    </p:spTree>
    <p:extLst>
      <p:ext uri="{BB962C8B-B14F-4D97-AF65-F5344CB8AC3E}">
        <p14:creationId xmlns:p14="http://schemas.microsoft.com/office/powerpoint/2010/main" val="27482913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CBEB24-C125-F744-96A8-3E707D85A6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Contract Inheritance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CB71A5-B88D-2749-B840-BB0DF9573D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Child contract inherits Parent contract</a:t>
            </a:r>
          </a:p>
          <a:p>
            <a:pPr lvl="1"/>
            <a:r>
              <a:rPr lang="en-US" dirty="0"/>
              <a:t>Contract Child is Parent { … }</a:t>
            </a:r>
          </a:p>
          <a:p>
            <a:pPr lvl="1"/>
            <a:r>
              <a:rPr lang="en-US" dirty="0"/>
              <a:t>Contract Child is Parent1, Parent2 { … }</a:t>
            </a:r>
          </a:p>
          <a:p>
            <a:r>
              <a:rPr lang="en-US" dirty="0">
                <a:solidFill>
                  <a:srgbClr val="FF0000"/>
                </a:solidFill>
              </a:rPr>
              <a:t>[EX] </a:t>
            </a:r>
            <a:r>
              <a:rPr lang="en-US" dirty="0"/>
              <a:t>Faucet with inheritances</a:t>
            </a:r>
          </a:p>
          <a:p>
            <a:pPr lvl="1"/>
            <a:r>
              <a:rPr lang="en-US" dirty="0"/>
              <a:t>Create Owned contract w/ onlyOwner modifier</a:t>
            </a:r>
          </a:p>
          <a:p>
            <a:pPr lvl="1"/>
            <a:r>
              <a:rPr lang="en-US" dirty="0"/>
              <a:t>Create Mortal contract inheriting Owner, w/ destructor</a:t>
            </a:r>
          </a:p>
          <a:p>
            <a:pPr lvl="1"/>
            <a:r>
              <a:rPr lang="en-US" dirty="0"/>
              <a:t>Create Faucet contract inheriting Mortal, w/ withdraw and feedback</a:t>
            </a:r>
          </a:p>
        </p:txBody>
      </p:sp>
    </p:spTree>
    <p:extLst>
      <p:ext uri="{BB962C8B-B14F-4D97-AF65-F5344CB8AC3E}">
        <p14:creationId xmlns:p14="http://schemas.microsoft.com/office/powerpoint/2010/main" val="144915167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178CB1-3C91-764E-BDB9-F8A1348E55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Faucet with Inheritance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A5E7A3-1CF3-F442-98FF-29CAC299BB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sz="2000" dirty="0">
                <a:solidFill>
                  <a:srgbClr val="FF0000"/>
                </a:solidFill>
              </a:rPr>
              <a:t>contract Owned</a:t>
            </a:r>
            <a:r>
              <a:rPr lang="en-US" sz="2000" dirty="0"/>
              <a:t> { </a:t>
            </a:r>
            <a:br>
              <a:rPr lang="en-US" sz="2000" dirty="0"/>
            </a:br>
            <a:r>
              <a:rPr lang="en-US" sz="2000" dirty="0"/>
              <a:t>	address owner;  	</a:t>
            </a:r>
          </a:p>
          <a:p>
            <a:pPr marL="914400" lvl="2" indent="0">
              <a:buNone/>
            </a:pPr>
            <a:r>
              <a:rPr lang="en-US" dirty="0"/>
              <a:t>constructor() { owner = </a:t>
            </a:r>
            <a:r>
              <a:rPr lang="en-US" dirty="0" err="1"/>
              <a:t>msg.sender</a:t>
            </a:r>
            <a:r>
              <a:rPr lang="en-US" dirty="0"/>
              <a:t>; } </a:t>
            </a:r>
          </a:p>
          <a:p>
            <a:pPr marL="914400" lvl="2" indent="0">
              <a:buNone/>
            </a:pPr>
            <a:r>
              <a:rPr lang="en-US" dirty="0"/>
              <a:t>modifier </a:t>
            </a:r>
            <a:r>
              <a:rPr lang="en-US" dirty="0" err="1"/>
              <a:t>onlyOwner</a:t>
            </a:r>
            <a:r>
              <a:rPr lang="en-US" dirty="0"/>
              <a:t> {require(</a:t>
            </a:r>
            <a:r>
              <a:rPr lang="en-US" dirty="0" err="1"/>
              <a:t>msg.sender</a:t>
            </a:r>
            <a:r>
              <a:rPr lang="en-US" dirty="0"/>
              <a:t> == owner); _; } </a:t>
            </a:r>
          </a:p>
          <a:p>
            <a:pPr marL="0" indent="0">
              <a:buNone/>
            </a:pPr>
            <a:r>
              <a:rPr lang="en-US" sz="2000" dirty="0"/>
              <a:t>}</a:t>
            </a:r>
            <a:endParaRPr lang="en-US" dirty="0"/>
          </a:p>
          <a:p>
            <a:pPr marL="0" indent="0">
              <a:buNone/>
            </a:pPr>
            <a:r>
              <a:rPr lang="en-US" sz="2000" dirty="0">
                <a:solidFill>
                  <a:srgbClr val="FF0000"/>
                </a:solidFill>
              </a:rPr>
              <a:t>contract Mortal </a:t>
            </a:r>
            <a:r>
              <a:rPr lang="en-US" sz="2000" dirty="0"/>
              <a:t>is Owned { </a:t>
            </a:r>
          </a:p>
          <a:p>
            <a:pPr marL="0" indent="0">
              <a:buNone/>
            </a:pPr>
            <a:r>
              <a:rPr lang="en-US" sz="2000" dirty="0"/>
              <a:t>	function destroy() public </a:t>
            </a:r>
            <a:r>
              <a:rPr lang="en-US" sz="2000" dirty="0" err="1"/>
              <a:t>onlyOwner</a:t>
            </a:r>
            <a:r>
              <a:rPr lang="en-US" sz="2000" dirty="0"/>
              <a:t> { </a:t>
            </a:r>
            <a:r>
              <a:rPr lang="en-US" sz="2000" dirty="0" err="1"/>
              <a:t>selfdestruct</a:t>
            </a:r>
            <a:r>
              <a:rPr lang="en-US" sz="2000" dirty="0"/>
              <a:t>(owner); } </a:t>
            </a:r>
          </a:p>
          <a:p>
            <a:pPr marL="0" indent="0">
              <a:buNone/>
            </a:pPr>
            <a:r>
              <a:rPr lang="en-US" sz="2000" dirty="0"/>
              <a:t>}</a:t>
            </a:r>
          </a:p>
          <a:p>
            <a:pPr marL="0" indent="0">
              <a:buNone/>
            </a:pPr>
            <a:r>
              <a:rPr lang="en-US" sz="2000" dirty="0">
                <a:solidFill>
                  <a:srgbClr val="FF0000"/>
                </a:solidFill>
              </a:rPr>
              <a:t>contract Faucet</a:t>
            </a:r>
            <a:r>
              <a:rPr lang="en-US" sz="2000" dirty="0"/>
              <a:t> is Mortal { </a:t>
            </a:r>
          </a:p>
          <a:p>
            <a:pPr marL="0" indent="0">
              <a:buNone/>
            </a:pPr>
            <a:r>
              <a:rPr lang="en-US" sz="2000" dirty="0"/>
              <a:t>	function withdraw(</a:t>
            </a:r>
            <a:r>
              <a:rPr lang="en-US" sz="2000" dirty="0" err="1"/>
              <a:t>uint</a:t>
            </a:r>
            <a:r>
              <a:rPr lang="en-US" sz="2000" dirty="0"/>
              <a:t> </a:t>
            </a:r>
            <a:r>
              <a:rPr lang="en-US" sz="2000" dirty="0" err="1"/>
              <a:t>withdraw_amount</a:t>
            </a:r>
            <a:r>
              <a:rPr lang="en-US" sz="2000" dirty="0"/>
              <a:t>) public { </a:t>
            </a:r>
          </a:p>
          <a:p>
            <a:pPr marL="0" indent="0">
              <a:buNone/>
            </a:pPr>
            <a:r>
              <a:rPr lang="en-US" sz="2000" dirty="0"/>
              <a:t>		require(</a:t>
            </a:r>
            <a:r>
              <a:rPr lang="en-US" sz="2000" dirty="0" err="1"/>
              <a:t>withdraw_amount</a:t>
            </a:r>
            <a:r>
              <a:rPr lang="en-US" sz="2000" dirty="0"/>
              <a:t> &lt;= 0.1 ether); </a:t>
            </a:r>
          </a:p>
          <a:p>
            <a:pPr marL="0" indent="0">
              <a:buNone/>
            </a:pPr>
            <a:r>
              <a:rPr lang="en-US" sz="2000" dirty="0"/>
              <a:t>		</a:t>
            </a:r>
            <a:r>
              <a:rPr lang="en-US" sz="2000" dirty="0" err="1"/>
              <a:t>msg.sender.transfer</a:t>
            </a:r>
            <a:r>
              <a:rPr lang="en-US" sz="2000" dirty="0"/>
              <a:t>(</a:t>
            </a:r>
            <a:r>
              <a:rPr lang="en-US" sz="2000" dirty="0" err="1"/>
              <a:t>withdraw_amount</a:t>
            </a:r>
            <a:r>
              <a:rPr lang="en-US" sz="2000" dirty="0"/>
              <a:t>); } </a:t>
            </a:r>
          </a:p>
          <a:p>
            <a:pPr marL="0" indent="0">
              <a:buNone/>
            </a:pPr>
            <a:r>
              <a:rPr lang="en-US" sz="2000" dirty="0"/>
              <a:t>	function () public payable {} </a:t>
            </a:r>
          </a:p>
          <a:p>
            <a:pPr marL="0" indent="0">
              <a:buNone/>
            </a:pPr>
            <a:r>
              <a:rPr lang="en-US" sz="2000" dirty="0"/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333773239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348BFC-25A6-B24A-BCEE-B3B5284E94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Error handling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52961A-DDED-4640-8576-7FEEE42CF6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596196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20000"/>
              </a:lnSpc>
            </a:pPr>
            <a:r>
              <a:rPr lang="en-US" dirty="0"/>
              <a:t>Error handling by assert(), require(), revert()</a:t>
            </a:r>
          </a:p>
          <a:p>
            <a:pPr>
              <a:lnSpc>
                <a:spcPct val="120000"/>
              </a:lnSpc>
            </a:pPr>
            <a:r>
              <a:rPr lang="en-US" dirty="0"/>
              <a:t>Upon error</a:t>
            </a:r>
          </a:p>
          <a:p>
            <a:pPr lvl="1">
              <a:lnSpc>
                <a:spcPct val="120000"/>
              </a:lnSpc>
            </a:pPr>
            <a:r>
              <a:rPr lang="en-US" dirty="0"/>
              <a:t>Contract terminates</a:t>
            </a:r>
          </a:p>
          <a:p>
            <a:pPr lvl="1">
              <a:lnSpc>
                <a:spcPct val="120000"/>
              </a:lnSpc>
            </a:pPr>
            <a:r>
              <a:rPr lang="en-US" dirty="0"/>
              <a:t>all state changes are reverted (on every called contracts)</a:t>
            </a:r>
          </a:p>
          <a:p>
            <a:pPr>
              <a:lnSpc>
                <a:spcPct val="120000"/>
              </a:lnSpc>
            </a:pPr>
            <a:r>
              <a:rPr lang="en-US" dirty="0"/>
              <a:t>assert and require is the same: but conventionally</a:t>
            </a:r>
          </a:p>
          <a:p>
            <a:pPr lvl="1">
              <a:lnSpc>
                <a:spcPct val="120000"/>
              </a:lnSpc>
            </a:pPr>
            <a:r>
              <a:rPr lang="en-US" dirty="0"/>
              <a:t>assert: test internal conditions</a:t>
            </a:r>
          </a:p>
          <a:p>
            <a:pPr lvl="1">
              <a:lnSpc>
                <a:spcPct val="120000"/>
              </a:lnSpc>
            </a:pPr>
            <a:r>
              <a:rPr lang="en-US" dirty="0"/>
              <a:t>require: test inputs</a:t>
            </a:r>
          </a:p>
          <a:p>
            <a:pPr>
              <a:lnSpc>
                <a:spcPct val="120000"/>
              </a:lnSpc>
            </a:pPr>
            <a:r>
              <a:rPr lang="en-US" dirty="0"/>
              <a:t>require(&lt;condition&gt;, “message”)</a:t>
            </a:r>
          </a:p>
          <a:p>
            <a:pPr>
              <a:lnSpc>
                <a:spcPct val="120000"/>
              </a:lnSpc>
            </a:pPr>
            <a:r>
              <a:rPr lang="en-US" dirty="0" err="1"/>
              <a:t>msg.sender.transfer</a:t>
            </a:r>
            <a:r>
              <a:rPr lang="en-US" dirty="0"/>
              <a:t>(</a:t>
            </a:r>
            <a:r>
              <a:rPr lang="en-US" dirty="0" err="1"/>
              <a:t>withdraw_amount</a:t>
            </a:r>
            <a:r>
              <a:rPr lang="en-US" dirty="0"/>
              <a:t>);</a:t>
            </a:r>
          </a:p>
          <a:p>
            <a:pPr lvl="1">
              <a:lnSpc>
                <a:spcPct val="120000"/>
              </a:lnSpc>
            </a:pPr>
            <a:r>
              <a:rPr lang="en-US" dirty="0"/>
              <a:t>This will error anyway if balance of sender &lt; </a:t>
            </a:r>
            <a:r>
              <a:rPr lang="en-US" dirty="0" err="1"/>
              <a:t>withdraw_amount</a:t>
            </a:r>
            <a:endParaRPr lang="en-US" dirty="0"/>
          </a:p>
          <a:p>
            <a:pPr lvl="1">
              <a:lnSpc>
                <a:spcPct val="120000"/>
              </a:lnSpc>
            </a:pPr>
            <a:r>
              <a:rPr lang="en-US" dirty="0"/>
              <a:t>Use require(</a:t>
            </a:r>
            <a:r>
              <a:rPr lang="en-US" dirty="0" err="1"/>
              <a:t>this.balance</a:t>
            </a:r>
            <a:r>
              <a:rPr lang="en-US" dirty="0"/>
              <a:t> &gt;= </a:t>
            </a:r>
            <a:r>
              <a:rPr lang="en-US" dirty="0" err="1"/>
              <a:t>withdraw_amount</a:t>
            </a:r>
            <a:r>
              <a:rPr lang="en-US" dirty="0"/>
              <a:t>, “Insufficient balance” );</a:t>
            </a:r>
          </a:p>
        </p:txBody>
      </p:sp>
    </p:spTree>
    <p:extLst>
      <p:ext uri="{BB962C8B-B14F-4D97-AF65-F5344CB8AC3E}">
        <p14:creationId xmlns:p14="http://schemas.microsoft.com/office/powerpoint/2010/main" val="322094104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7CAD84-D19C-0942-B396-975D5E0150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Event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55AE87-A8B9-9045-976F-F5838F335E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492469"/>
            <a:ext cx="7886700" cy="5065986"/>
          </a:xfrm>
        </p:spPr>
        <p:txBody>
          <a:bodyPr>
            <a:normAutofit fontScale="92500" lnSpcReduction="10000"/>
          </a:bodyPr>
          <a:lstStyle/>
          <a:p>
            <a:r>
              <a:rPr lang="en-US" sz="1600" dirty="0"/>
              <a:t>When transaction completes (success or not)</a:t>
            </a:r>
          </a:p>
          <a:p>
            <a:pPr lvl="1"/>
            <a:r>
              <a:rPr lang="en-US" sz="1400" dirty="0"/>
              <a:t>transaction receipt is produced</a:t>
            </a:r>
          </a:p>
          <a:p>
            <a:pPr lvl="1"/>
            <a:r>
              <a:rPr lang="en-US" sz="1400" dirty="0"/>
              <a:t>the receipt contains logs</a:t>
            </a:r>
          </a:p>
          <a:p>
            <a:pPr lvl="1"/>
            <a:r>
              <a:rPr lang="en-US" sz="1400" dirty="0">
                <a:solidFill>
                  <a:srgbClr val="FF0000"/>
                </a:solidFill>
              </a:rPr>
              <a:t>Event generates these logs</a:t>
            </a:r>
          </a:p>
          <a:p>
            <a:r>
              <a:rPr lang="en-US" sz="1600" dirty="0" err="1"/>
              <a:t>DApps</a:t>
            </a:r>
            <a:r>
              <a:rPr lang="en-US" sz="1600" dirty="0"/>
              <a:t> can can monitor “events”</a:t>
            </a:r>
          </a:p>
          <a:p>
            <a:r>
              <a:rPr lang="en-US" sz="1600" dirty="0"/>
              <a:t>Declaration</a:t>
            </a:r>
          </a:p>
          <a:p>
            <a:pPr lvl="1"/>
            <a:r>
              <a:rPr lang="en-US" sz="1400" dirty="0"/>
              <a:t>event &lt;name&gt;( &lt;type&gt; [indexed] &lt;param1&gt;, … )</a:t>
            </a:r>
          </a:p>
          <a:p>
            <a:pPr lvl="1"/>
            <a:r>
              <a:rPr lang="en-US" sz="1400" dirty="0"/>
              <a:t>ex: </a:t>
            </a:r>
            <a:r>
              <a:rPr lang="en-US" sz="1400" dirty="0">
                <a:solidFill>
                  <a:srgbClr val="0432FF"/>
                </a:solidFill>
              </a:rPr>
              <a:t>event Withdrawal(address indexed to, </a:t>
            </a:r>
            <a:r>
              <a:rPr lang="en-US" sz="1400" dirty="0" err="1">
                <a:solidFill>
                  <a:srgbClr val="0432FF"/>
                </a:solidFill>
              </a:rPr>
              <a:t>uint</a:t>
            </a:r>
            <a:r>
              <a:rPr lang="en-US" sz="1400" dirty="0">
                <a:solidFill>
                  <a:srgbClr val="0432FF"/>
                </a:solidFill>
              </a:rPr>
              <a:t> amount); </a:t>
            </a:r>
          </a:p>
          <a:p>
            <a:pPr lvl="1"/>
            <a:r>
              <a:rPr lang="en-US" sz="1400" dirty="0"/>
              <a:t>Parameters are recorded in the log</a:t>
            </a:r>
          </a:p>
          <a:p>
            <a:pPr lvl="1"/>
            <a:r>
              <a:rPr lang="en-US" sz="1400" dirty="0"/>
              <a:t>Indexed parameters are used for filtering for specific value</a:t>
            </a:r>
          </a:p>
          <a:p>
            <a:r>
              <a:rPr lang="en-US" sz="1600" dirty="0"/>
              <a:t>Emitting</a:t>
            </a:r>
          </a:p>
          <a:p>
            <a:pPr lvl="1"/>
            <a:r>
              <a:rPr lang="en-US" sz="1400" dirty="0"/>
              <a:t>emit &lt;name&gt;( &lt;param1_value&gt;, … )</a:t>
            </a:r>
          </a:p>
          <a:p>
            <a:pPr lvl="1"/>
            <a:r>
              <a:rPr lang="en-US" sz="1400" dirty="0"/>
              <a:t>ex: </a:t>
            </a:r>
            <a:r>
              <a:rPr lang="en-US" sz="1400" dirty="0">
                <a:solidFill>
                  <a:srgbClr val="0432FF"/>
                </a:solidFill>
              </a:rPr>
              <a:t>emit </a:t>
            </a:r>
            <a:r>
              <a:rPr lang="en-US" sz="1400" dirty="0" err="1">
                <a:solidFill>
                  <a:srgbClr val="0432FF"/>
                </a:solidFill>
              </a:rPr>
              <a:t>Withdrawl</a:t>
            </a:r>
            <a:r>
              <a:rPr lang="en-US" sz="1400" dirty="0">
                <a:solidFill>
                  <a:srgbClr val="0432FF"/>
                </a:solidFill>
              </a:rPr>
              <a:t>(</a:t>
            </a:r>
            <a:r>
              <a:rPr lang="en-US" sz="1400" dirty="0" err="1">
                <a:solidFill>
                  <a:srgbClr val="0432FF"/>
                </a:solidFill>
              </a:rPr>
              <a:t>msg.sender</a:t>
            </a:r>
            <a:r>
              <a:rPr lang="en-US" sz="1400" dirty="0">
                <a:solidFill>
                  <a:srgbClr val="0432FF"/>
                </a:solidFill>
              </a:rPr>
              <a:t>, </a:t>
            </a:r>
            <a:r>
              <a:rPr lang="en-US" sz="1400" dirty="0" err="1">
                <a:solidFill>
                  <a:srgbClr val="0432FF"/>
                </a:solidFill>
              </a:rPr>
              <a:t>withdraw_amount</a:t>
            </a:r>
            <a:r>
              <a:rPr lang="en-US" sz="1400" dirty="0">
                <a:solidFill>
                  <a:srgbClr val="0432FF"/>
                </a:solidFill>
              </a:rPr>
              <a:t>);</a:t>
            </a:r>
          </a:p>
          <a:p>
            <a:r>
              <a:rPr lang="en-US" sz="1600" dirty="0"/>
              <a:t>Check with </a:t>
            </a:r>
            <a:r>
              <a:rPr lang="en-US" sz="1600" dirty="0" err="1"/>
              <a:t>etherscan’s</a:t>
            </a:r>
            <a:r>
              <a:rPr lang="en-US" sz="1600" dirty="0"/>
              <a:t> Transaction info (Event log)</a:t>
            </a:r>
          </a:p>
          <a:p>
            <a:pPr lvl="1"/>
            <a:r>
              <a:rPr lang="en-US" sz="1400" dirty="0"/>
              <a:t>topic[0]: Keccak256(&lt;function prototype&gt;)</a:t>
            </a:r>
          </a:p>
          <a:p>
            <a:pPr lvl="1"/>
            <a:r>
              <a:rPr lang="en-US" sz="1400" dirty="0"/>
              <a:t>topic[</a:t>
            </a:r>
            <a:r>
              <a:rPr lang="en-US" sz="1400" dirty="0" err="1"/>
              <a:t>i</a:t>
            </a:r>
            <a:r>
              <a:rPr lang="en-US" sz="1400" dirty="0"/>
              <a:t>]: </a:t>
            </a:r>
            <a:r>
              <a:rPr lang="en-US" sz="1400" dirty="0" err="1"/>
              <a:t>ith</a:t>
            </a:r>
            <a:r>
              <a:rPr lang="en-US" sz="1400" dirty="0"/>
              <a:t> indexed value</a:t>
            </a:r>
          </a:p>
          <a:p>
            <a:pPr lvl="1"/>
            <a:r>
              <a:rPr lang="en-US" sz="1400" dirty="0"/>
              <a:t>Data: non-indexed value</a:t>
            </a:r>
          </a:p>
          <a:p>
            <a:r>
              <a:rPr lang="en-US" sz="1600" dirty="0"/>
              <a:t>Online keccack256: </a:t>
            </a:r>
            <a:r>
              <a:rPr lang="en-US" sz="1600" dirty="0">
                <a:hlinkClick r:id="rId2"/>
              </a:rPr>
              <a:t>https://emn178.github.io/online-tools/keccak_256.html</a:t>
            </a:r>
            <a:endParaRPr lang="en-US" sz="1600" dirty="0"/>
          </a:p>
          <a:p>
            <a:r>
              <a:rPr lang="en-US" sz="1600" dirty="0"/>
              <a:t>Online </a:t>
            </a:r>
            <a:r>
              <a:rPr lang="en-US" sz="1600" dirty="0" err="1"/>
              <a:t>Hex</a:t>
            </a:r>
            <a:r>
              <a:rPr lang="en-US" sz="1600" dirty="0" err="1">
                <a:sym typeface="Wingdings" pitchFamily="2" charset="2"/>
              </a:rPr>
              <a:t>Decimal</a:t>
            </a:r>
            <a:r>
              <a:rPr lang="en-US" sz="1600" dirty="0">
                <a:sym typeface="Wingdings" pitchFamily="2" charset="2"/>
              </a:rPr>
              <a:t> converter: </a:t>
            </a:r>
            <a:r>
              <a:rPr lang="en-US" sz="1600" dirty="0">
                <a:sym typeface="Wingdings" pitchFamily="2" charset="2"/>
                <a:hlinkClick r:id="rId3"/>
              </a:rPr>
              <a:t>https://www.rapidtables.com/convert/number/hex-to-decimal.html</a:t>
            </a:r>
            <a:endParaRPr lang="en-US" sz="1600" dirty="0">
              <a:sym typeface="Wingdings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28884853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3710DF-A28C-DA43-BA36-19FF5B5188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Ethereum </a:t>
            </a:r>
            <a:r>
              <a:rPr lang="en-US" dirty="0" err="1"/>
              <a:t>HIgh-level</a:t>
            </a:r>
            <a:r>
              <a:rPr lang="en-US" dirty="0"/>
              <a:t> Languages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40F269-C2C8-0A41-B9A4-72BB7ED3C4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LLL</a:t>
            </a:r>
          </a:p>
          <a:p>
            <a:pPr lvl="1"/>
            <a:r>
              <a:rPr lang="en-US" dirty="0"/>
              <a:t>First Ethereum language, functional, rarely used</a:t>
            </a:r>
          </a:p>
          <a:p>
            <a:r>
              <a:rPr lang="en-US" dirty="0"/>
              <a:t>Serpent</a:t>
            </a:r>
          </a:p>
          <a:p>
            <a:pPr lvl="1"/>
            <a:r>
              <a:rPr lang="en-US" dirty="0"/>
              <a:t>Procedural, similar to Python, by </a:t>
            </a:r>
            <a:r>
              <a:rPr lang="en-US" dirty="0" err="1"/>
              <a:t>Vitalik</a:t>
            </a:r>
            <a:r>
              <a:rPr lang="en-US" dirty="0"/>
              <a:t>, little used</a:t>
            </a:r>
          </a:p>
          <a:p>
            <a:r>
              <a:rPr lang="en-US" dirty="0"/>
              <a:t>Solidity</a:t>
            </a:r>
          </a:p>
          <a:p>
            <a:pPr lvl="1"/>
            <a:r>
              <a:rPr lang="en-US" dirty="0"/>
              <a:t>Procedural, similar to Java/C++, Most popular, by Gavin</a:t>
            </a:r>
          </a:p>
          <a:p>
            <a:r>
              <a:rPr lang="en-US" dirty="0" err="1"/>
              <a:t>Vyper</a:t>
            </a:r>
            <a:endParaRPr lang="en-US" dirty="0"/>
          </a:p>
          <a:p>
            <a:pPr lvl="1"/>
            <a:r>
              <a:rPr lang="en-US" dirty="0"/>
              <a:t>Functional, </a:t>
            </a:r>
            <a:r>
              <a:rPr lang="en-US" dirty="0" err="1"/>
              <a:t>Pyton</a:t>
            </a:r>
            <a:r>
              <a:rPr lang="en-US" dirty="0"/>
              <a:t>-like, by </a:t>
            </a:r>
            <a:r>
              <a:rPr lang="en-US" dirty="0" err="1"/>
              <a:t>Vitalik</a:t>
            </a:r>
            <a:endParaRPr lang="en-US" dirty="0"/>
          </a:p>
          <a:p>
            <a:r>
              <a:rPr lang="en-US" dirty="0"/>
              <a:t>Bamboo</a:t>
            </a:r>
          </a:p>
          <a:p>
            <a:pPr lvl="1"/>
            <a:r>
              <a:rPr lang="en-US" dirty="0"/>
              <a:t>No loops, Increase auditability, very new</a:t>
            </a:r>
          </a:p>
        </p:txBody>
      </p:sp>
    </p:spTree>
    <p:extLst>
      <p:ext uri="{BB962C8B-B14F-4D97-AF65-F5344CB8AC3E}">
        <p14:creationId xmlns:p14="http://schemas.microsoft.com/office/powerpoint/2010/main" val="16461095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862FCF-73B5-3341-AEDA-1455256591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Faucet.sol</a:t>
            </a:r>
            <a:r>
              <a:rPr lang="en-US" dirty="0"/>
              <a:t>: Events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E7472C9-0988-1747-ADA3-12BE471BA47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70234" y="1561258"/>
            <a:ext cx="4834759" cy="5125187"/>
          </a:xfr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B0BF1155-FD38-C14B-BD8E-2D1789DD09C2}"/>
              </a:ext>
            </a:extLst>
          </p:cNvPr>
          <p:cNvSpPr/>
          <p:nvPr/>
        </p:nvSpPr>
        <p:spPr>
          <a:xfrm>
            <a:off x="2501462" y="2070538"/>
            <a:ext cx="4035972" cy="37837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F1D8E54-B5C5-2D41-B21B-5BF9B5CF4E03}"/>
              </a:ext>
            </a:extLst>
          </p:cNvPr>
          <p:cNvSpPr/>
          <p:nvPr/>
        </p:nvSpPr>
        <p:spPr>
          <a:xfrm>
            <a:off x="2822028" y="5260428"/>
            <a:ext cx="3599793" cy="26801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3AFB4C3-0276-214A-9797-48AD430749E8}"/>
              </a:ext>
            </a:extLst>
          </p:cNvPr>
          <p:cNvSpPr/>
          <p:nvPr/>
        </p:nvSpPr>
        <p:spPr>
          <a:xfrm>
            <a:off x="2772104" y="6148552"/>
            <a:ext cx="3061138" cy="26801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38694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AD1B29-C823-F544-85E3-B530AD964F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Constructor with arguments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FAFC2B-43F6-3C45-95AE-AF244A6C0D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Constructor can have arguments</a:t>
            </a:r>
          </a:p>
          <a:p>
            <a:r>
              <a:rPr lang="en-US" dirty="0"/>
              <a:t>Given in the data of the contract </a:t>
            </a:r>
            <a:r>
              <a:rPr lang="en-US" dirty="0" err="1"/>
              <a:t>creationg</a:t>
            </a:r>
            <a:r>
              <a:rPr lang="en-US" dirty="0"/>
              <a:t> </a:t>
            </a:r>
            <a:r>
              <a:rPr lang="en-US" dirty="0" err="1"/>
              <a:t>tx</a:t>
            </a:r>
            <a:endParaRPr lang="en-US" dirty="0"/>
          </a:p>
          <a:p>
            <a:r>
              <a:rPr lang="en-US" dirty="0"/>
              <a:t>If not given, argument value is considered 0</a:t>
            </a:r>
          </a:p>
          <a:p>
            <a:endParaRPr lang="en-US" dirty="0"/>
          </a:p>
          <a:p>
            <a:r>
              <a:rPr lang="en-US" dirty="0"/>
              <a:t>constructor(</a:t>
            </a:r>
            <a:r>
              <a:rPr lang="en-US" dirty="0" err="1"/>
              <a:t>int</a:t>
            </a:r>
            <a:r>
              <a:rPr lang="en-US" dirty="0"/>
              <a:t> _</a:t>
            </a:r>
            <a:r>
              <a:rPr lang="en-US" dirty="0" err="1"/>
              <a:t>initval</a:t>
            </a:r>
            <a:r>
              <a:rPr lang="en-US" dirty="0"/>
              <a:t>) public {</a:t>
            </a:r>
            <a:br>
              <a:rPr lang="en-US" dirty="0"/>
            </a:br>
            <a:r>
              <a:rPr lang="en-US" dirty="0"/>
              <a:t>	</a:t>
            </a:r>
            <a:r>
              <a:rPr lang="en-US" dirty="0" err="1"/>
              <a:t>initval</a:t>
            </a:r>
            <a:r>
              <a:rPr lang="en-US" dirty="0"/>
              <a:t> = _</a:t>
            </a:r>
            <a:r>
              <a:rPr lang="en-US" dirty="0" err="1"/>
              <a:t>initval</a:t>
            </a:r>
            <a:r>
              <a:rPr lang="en-US" dirty="0"/>
              <a:t>;</a:t>
            </a:r>
            <a:br>
              <a:rPr lang="en-US" dirty="0"/>
            </a:br>
            <a:r>
              <a:rPr lang="en-US" dirty="0"/>
              <a:t>}</a:t>
            </a:r>
          </a:p>
          <a:p>
            <a:r>
              <a:rPr lang="en-US" dirty="0">
                <a:solidFill>
                  <a:srgbClr val="FF0000"/>
                </a:solidFill>
              </a:rPr>
              <a:t>EX</a:t>
            </a:r>
          </a:p>
          <a:p>
            <a:pPr lvl="1"/>
            <a:r>
              <a:rPr lang="en-US" dirty="0"/>
              <a:t>Check if the argument of the constructor is passed </a:t>
            </a:r>
            <a:r>
              <a:rPr lang="en-US" dirty="0" err="1"/>
              <a:t>correcgtly</a:t>
            </a:r>
            <a:r>
              <a:rPr lang="en-US" dirty="0"/>
              <a:t>, using Event</a:t>
            </a:r>
          </a:p>
        </p:txBody>
      </p:sp>
    </p:spTree>
    <p:extLst>
      <p:ext uri="{BB962C8B-B14F-4D97-AF65-F5344CB8AC3E}">
        <p14:creationId xmlns:p14="http://schemas.microsoft.com/office/powerpoint/2010/main" val="118459635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179AF0-0E3A-8642-82E1-0985D23119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Casting to Contract / Address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884905-D686-B941-8836-17E6E05268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Given an address, convert to a contract type</a:t>
            </a:r>
          </a:p>
          <a:p>
            <a:pPr lvl="1"/>
            <a:r>
              <a:rPr lang="en-US" dirty="0"/>
              <a:t>&lt;</a:t>
            </a:r>
            <a:r>
              <a:rPr lang="en-US" dirty="0" err="1"/>
              <a:t>ContractName</a:t>
            </a:r>
            <a:r>
              <a:rPr lang="en-US" dirty="0"/>
              <a:t>&gt;(&lt;address&gt;)</a:t>
            </a:r>
          </a:p>
          <a:p>
            <a:pPr lvl="2"/>
            <a:r>
              <a:rPr lang="en-US" dirty="0">
                <a:solidFill>
                  <a:srgbClr val="0432FF"/>
                </a:solidFill>
              </a:rPr>
              <a:t>foo( address </a:t>
            </a:r>
            <a:r>
              <a:rPr lang="en-US" dirty="0" err="1">
                <a:solidFill>
                  <a:srgbClr val="0432FF"/>
                </a:solidFill>
              </a:rPr>
              <a:t>faucet_addr</a:t>
            </a:r>
            <a:r>
              <a:rPr lang="en-US" dirty="0">
                <a:solidFill>
                  <a:srgbClr val="0432FF"/>
                </a:solidFill>
              </a:rPr>
              <a:t> ) {</a:t>
            </a:r>
            <a:br>
              <a:rPr lang="en-US" dirty="0">
                <a:solidFill>
                  <a:srgbClr val="0432FF"/>
                </a:solidFill>
              </a:rPr>
            </a:br>
            <a:r>
              <a:rPr lang="en-US" dirty="0">
                <a:solidFill>
                  <a:srgbClr val="0432FF"/>
                </a:solidFill>
              </a:rPr>
              <a:t>	Faucet faucet = Faucet(</a:t>
            </a:r>
            <a:r>
              <a:rPr lang="en-US" dirty="0" err="1">
                <a:solidFill>
                  <a:srgbClr val="0432FF"/>
                </a:solidFill>
              </a:rPr>
              <a:t>faucet_addr</a:t>
            </a:r>
            <a:r>
              <a:rPr lang="en-US" dirty="0">
                <a:solidFill>
                  <a:srgbClr val="0432FF"/>
                </a:solidFill>
              </a:rPr>
              <a:t>);</a:t>
            </a:r>
            <a:br>
              <a:rPr lang="en-US" dirty="0">
                <a:solidFill>
                  <a:srgbClr val="0432FF"/>
                </a:solidFill>
              </a:rPr>
            </a:br>
            <a:r>
              <a:rPr lang="en-US" dirty="0">
                <a:solidFill>
                  <a:srgbClr val="0432FF"/>
                </a:solidFill>
              </a:rPr>
              <a:t>}</a:t>
            </a:r>
          </a:p>
          <a:p>
            <a:pPr lvl="1"/>
            <a:r>
              <a:rPr lang="en-US" dirty="0"/>
              <a:t>Now can access methods of Faucet by faucet.&lt;method&gt;</a:t>
            </a:r>
          </a:p>
          <a:p>
            <a:r>
              <a:rPr lang="en-US" dirty="0"/>
              <a:t>Given a contract type, convert to address</a:t>
            </a:r>
          </a:p>
          <a:p>
            <a:pPr lvl="1"/>
            <a:r>
              <a:rPr lang="en-US" dirty="0"/>
              <a:t>address(&lt;Contract&gt;)</a:t>
            </a:r>
          </a:p>
          <a:p>
            <a:pPr lvl="2"/>
            <a:r>
              <a:rPr lang="en-US" dirty="0">
                <a:solidFill>
                  <a:srgbClr val="0432FF"/>
                </a:solidFill>
              </a:rPr>
              <a:t>address(faucet).balance</a:t>
            </a:r>
          </a:p>
          <a:p>
            <a:pPr lvl="1"/>
            <a:r>
              <a:rPr lang="en-US" dirty="0"/>
              <a:t>Now you can handle a contract by the address</a:t>
            </a:r>
          </a:p>
        </p:txBody>
      </p:sp>
    </p:spTree>
    <p:extLst>
      <p:ext uri="{BB962C8B-B14F-4D97-AF65-F5344CB8AC3E}">
        <p14:creationId xmlns:p14="http://schemas.microsoft.com/office/powerpoint/2010/main" val="120220173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09965A-7B9E-7944-8990-EDC56F7E81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Calling other (new) Contracts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50F48D-3C6A-454D-9521-E90E4C1E07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Calling other contract from a contract is useful and dangerous</a:t>
            </a:r>
          </a:p>
          <a:p>
            <a:pPr lvl="1"/>
            <a:r>
              <a:rPr lang="en-US" dirty="0"/>
              <a:t>Risk: no idea about the called contract or calling contract</a:t>
            </a:r>
          </a:p>
          <a:p>
            <a:r>
              <a:rPr lang="en-US" dirty="0"/>
              <a:t>Safest way</a:t>
            </a:r>
          </a:p>
          <a:p>
            <a:pPr lvl="1"/>
            <a:r>
              <a:rPr lang="en-US" dirty="0"/>
              <a:t>Create the contract by yourself and then call it</a:t>
            </a:r>
          </a:p>
          <a:p>
            <a:r>
              <a:rPr lang="en-US" dirty="0"/>
              <a:t>Create a contract within a contract</a:t>
            </a:r>
          </a:p>
          <a:p>
            <a:pPr lvl="1"/>
            <a:r>
              <a:rPr lang="en-US" dirty="0">
                <a:solidFill>
                  <a:srgbClr val="0432FF"/>
                </a:solidFill>
              </a:rPr>
              <a:t>new &lt;</a:t>
            </a:r>
            <a:r>
              <a:rPr lang="en-US" dirty="0" err="1">
                <a:solidFill>
                  <a:srgbClr val="0432FF"/>
                </a:solidFill>
              </a:rPr>
              <a:t>Contract_Name</a:t>
            </a:r>
            <a:r>
              <a:rPr lang="en-US" dirty="0">
                <a:solidFill>
                  <a:srgbClr val="0432FF"/>
                </a:solidFill>
              </a:rPr>
              <a:t>&gt;(</a:t>
            </a:r>
            <a:r>
              <a:rPr lang="en-US" dirty="0" err="1">
                <a:solidFill>
                  <a:srgbClr val="0432FF"/>
                </a:solidFill>
              </a:rPr>
              <a:t>agruments</a:t>
            </a:r>
            <a:r>
              <a:rPr lang="en-US" dirty="0">
                <a:solidFill>
                  <a:srgbClr val="0432FF"/>
                </a:solidFill>
              </a:rPr>
              <a:t>)</a:t>
            </a:r>
          </a:p>
          <a:p>
            <a:pPr lvl="1"/>
            <a:r>
              <a:rPr lang="en-US" dirty="0"/>
              <a:t>Declare a variable to assign the created contract address</a:t>
            </a:r>
          </a:p>
          <a:p>
            <a:pPr lvl="1"/>
            <a:r>
              <a:rPr lang="en-US" dirty="0"/>
              <a:t>Destroy created contract when creating contract is destroyed</a:t>
            </a:r>
          </a:p>
          <a:p>
            <a:pPr lvl="1"/>
            <a:endParaRPr lang="en-US" dirty="0">
              <a:solidFill>
                <a:srgbClr val="0432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69659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0D21CD-5F71-024A-B5CF-FD32AD2AB3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ContractCreator.sol</a:t>
            </a:r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7DCD9DF-3302-774D-823D-2C86A827928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98700" y="1821712"/>
            <a:ext cx="4546600" cy="3581400"/>
          </a:xfr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D89227F6-6A50-CF49-A00B-19E2E382C61E}"/>
              </a:ext>
            </a:extLst>
          </p:cNvPr>
          <p:cNvSpPr/>
          <p:nvPr/>
        </p:nvSpPr>
        <p:spPr>
          <a:xfrm>
            <a:off x="2711669" y="2070538"/>
            <a:ext cx="2417379" cy="29429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7F1AED6-0735-A64B-9103-53FC964CC78A}"/>
              </a:ext>
            </a:extLst>
          </p:cNvPr>
          <p:cNvSpPr/>
          <p:nvPr/>
        </p:nvSpPr>
        <p:spPr>
          <a:xfrm>
            <a:off x="3189889" y="3073196"/>
            <a:ext cx="3021725" cy="30062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83ADC2D-2A50-534C-8D11-74B56578D810}"/>
              </a:ext>
            </a:extLst>
          </p:cNvPr>
          <p:cNvSpPr/>
          <p:nvPr/>
        </p:nvSpPr>
        <p:spPr>
          <a:xfrm>
            <a:off x="3179380" y="4356210"/>
            <a:ext cx="2559270" cy="30062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673016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9DFE01-3653-C946-8109-E1E808ED1B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Calling Other Existing Contract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36073A-9EE7-964F-BB41-92A5310780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554154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10000"/>
              </a:lnSpc>
            </a:pPr>
            <a:r>
              <a:rPr lang="en-US" dirty="0"/>
              <a:t>Call already-existing contract’s function</a:t>
            </a:r>
          </a:p>
          <a:p>
            <a:pPr lvl="1">
              <a:lnSpc>
                <a:spcPct val="110000"/>
              </a:lnSpc>
            </a:pPr>
            <a:r>
              <a:rPr lang="en-US" dirty="0"/>
              <a:t>Make sure you know what you are doing</a:t>
            </a:r>
          </a:p>
          <a:p>
            <a:pPr>
              <a:lnSpc>
                <a:spcPct val="110000"/>
              </a:lnSpc>
            </a:pPr>
            <a:r>
              <a:rPr lang="en-US" dirty="0"/>
              <a:t>Steps</a:t>
            </a:r>
          </a:p>
          <a:p>
            <a:pPr lvl="1">
              <a:lnSpc>
                <a:spcPct val="110000"/>
              </a:lnSpc>
            </a:pPr>
            <a:r>
              <a:rPr lang="en-US" dirty="0"/>
              <a:t>get the reference to the contract from the address</a:t>
            </a:r>
          </a:p>
          <a:p>
            <a:pPr lvl="2">
              <a:lnSpc>
                <a:spcPct val="110000"/>
              </a:lnSpc>
            </a:pPr>
            <a:r>
              <a:rPr lang="en-US" dirty="0"/>
              <a:t>declare a variable: </a:t>
            </a:r>
            <a:r>
              <a:rPr lang="en-US" dirty="0">
                <a:solidFill>
                  <a:srgbClr val="0432FF"/>
                </a:solidFill>
              </a:rPr>
              <a:t>Faucet _faucet;</a:t>
            </a:r>
          </a:p>
          <a:p>
            <a:pPr lvl="2">
              <a:lnSpc>
                <a:spcPct val="110000"/>
              </a:lnSpc>
            </a:pPr>
            <a:r>
              <a:rPr lang="en-US" dirty="0"/>
              <a:t>cast the address: </a:t>
            </a:r>
            <a:r>
              <a:rPr lang="en-US" dirty="0">
                <a:solidFill>
                  <a:srgbClr val="0432FF"/>
                </a:solidFill>
              </a:rPr>
              <a:t>_faucet = Faucet(</a:t>
            </a:r>
            <a:r>
              <a:rPr lang="en-US" dirty="0" err="1">
                <a:solidFill>
                  <a:srgbClr val="0432FF"/>
                </a:solidFill>
              </a:rPr>
              <a:t>faucet_addr</a:t>
            </a:r>
            <a:r>
              <a:rPr lang="en-US" dirty="0">
                <a:solidFill>
                  <a:srgbClr val="0432FF"/>
                </a:solidFill>
              </a:rPr>
              <a:t>);</a:t>
            </a:r>
          </a:p>
          <a:p>
            <a:pPr lvl="1">
              <a:lnSpc>
                <a:spcPct val="110000"/>
              </a:lnSpc>
            </a:pPr>
            <a:r>
              <a:rPr lang="en-US" dirty="0"/>
              <a:t>Call the function</a:t>
            </a:r>
          </a:p>
          <a:p>
            <a:pPr lvl="2">
              <a:lnSpc>
                <a:spcPct val="110000"/>
              </a:lnSpc>
            </a:pPr>
            <a:r>
              <a:rPr lang="en-US" dirty="0">
                <a:solidFill>
                  <a:srgbClr val="0432FF"/>
                </a:solidFill>
              </a:rPr>
              <a:t>_</a:t>
            </a:r>
            <a:r>
              <a:rPr lang="en-US" dirty="0" err="1">
                <a:solidFill>
                  <a:srgbClr val="0432FF"/>
                </a:solidFill>
              </a:rPr>
              <a:t>faucet.withdraw</a:t>
            </a:r>
            <a:r>
              <a:rPr lang="en-US" dirty="0">
                <a:solidFill>
                  <a:srgbClr val="0432FF"/>
                </a:solidFill>
              </a:rPr>
              <a:t>(0.1 ether);</a:t>
            </a:r>
          </a:p>
          <a:p>
            <a:pPr>
              <a:lnSpc>
                <a:spcPct val="110000"/>
              </a:lnSpc>
            </a:pPr>
            <a:r>
              <a:rPr lang="en-US" dirty="0">
                <a:solidFill>
                  <a:srgbClr val="FF0000"/>
                </a:solidFill>
              </a:rPr>
              <a:t>Warning!</a:t>
            </a:r>
          </a:p>
          <a:p>
            <a:pPr lvl="1">
              <a:lnSpc>
                <a:spcPct val="110000"/>
              </a:lnSpc>
            </a:pPr>
            <a:r>
              <a:rPr lang="en-US" dirty="0"/>
              <a:t>You are not sure if the called function will do what you except it to do</a:t>
            </a:r>
          </a:p>
          <a:p>
            <a:pPr lvl="2">
              <a:lnSpc>
                <a:spcPct val="110000"/>
              </a:lnSpc>
            </a:pPr>
            <a:r>
              <a:rPr lang="en-US" dirty="0"/>
              <a:t>The call can succeed only if the function signature matches</a:t>
            </a:r>
          </a:p>
          <a:p>
            <a:pPr lvl="1">
              <a:lnSpc>
                <a:spcPct val="110000"/>
              </a:lnSpc>
            </a:pPr>
            <a:r>
              <a:rPr lang="en-US" dirty="0"/>
              <a:t>You may don’t want to try to kill the contract upon your destruction</a:t>
            </a:r>
          </a:p>
        </p:txBody>
      </p:sp>
    </p:spTree>
    <p:extLst>
      <p:ext uri="{BB962C8B-B14F-4D97-AF65-F5344CB8AC3E}">
        <p14:creationId xmlns:p14="http://schemas.microsoft.com/office/powerpoint/2010/main" val="345762186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490E9F-8703-3C4B-9156-D9772D7565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ContractCaller.sol</a:t>
            </a:r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E0E6F0A-0D8D-114F-AE21-DCF8FA405CE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71700" y="2507073"/>
            <a:ext cx="4800600" cy="2336800"/>
          </a:xfrm>
        </p:spPr>
      </p:pic>
    </p:spTree>
    <p:extLst>
      <p:ext uri="{BB962C8B-B14F-4D97-AF65-F5344CB8AC3E}">
        <p14:creationId xmlns:p14="http://schemas.microsoft.com/office/powerpoint/2010/main" val="376903831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EE9AE-B971-6B48-8DE7-777EC80CE3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Low-level Contract Calling: call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3DC536-34A4-3F4D-988E-3E814E2BF5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Most flexible and most dangerous method</a:t>
            </a:r>
          </a:p>
          <a:p>
            <a:pPr lvl="1"/>
            <a:r>
              <a:rPr lang="en-US" dirty="0" err="1">
                <a:solidFill>
                  <a:srgbClr val="0432FF"/>
                </a:solidFill>
              </a:rPr>
              <a:t>faucet_addr.call</a:t>
            </a:r>
            <a:r>
              <a:rPr lang="en-US" dirty="0">
                <a:solidFill>
                  <a:srgbClr val="0432FF"/>
                </a:solidFill>
              </a:rPr>
              <a:t>( “withdraw”, 0.1 ether );</a:t>
            </a:r>
          </a:p>
          <a:p>
            <a:r>
              <a:rPr lang="en-US" dirty="0"/>
              <a:t>call returns true/false for error handling</a:t>
            </a:r>
          </a:p>
          <a:p>
            <a:pPr lvl="1"/>
            <a:r>
              <a:rPr lang="en-US" dirty="0">
                <a:solidFill>
                  <a:srgbClr val="0432FF"/>
                </a:solidFill>
              </a:rPr>
              <a:t>if !(</a:t>
            </a:r>
            <a:r>
              <a:rPr lang="en-US" dirty="0" err="1">
                <a:solidFill>
                  <a:srgbClr val="0432FF"/>
                </a:solidFill>
              </a:rPr>
              <a:t>faucet_addr.call</a:t>
            </a:r>
            <a:r>
              <a:rPr lang="en-US" dirty="0">
                <a:solidFill>
                  <a:srgbClr val="0432FF"/>
                </a:solidFill>
              </a:rPr>
              <a:t>( “withdraw”, 0.1 ether ) )  {</a:t>
            </a:r>
            <a:br>
              <a:rPr lang="en-US" dirty="0">
                <a:solidFill>
                  <a:srgbClr val="0432FF"/>
                </a:solidFill>
              </a:rPr>
            </a:br>
            <a:r>
              <a:rPr lang="en-US" dirty="0">
                <a:solidFill>
                  <a:srgbClr val="0432FF"/>
                </a:solidFill>
              </a:rPr>
              <a:t>	revert( “Withdrawal failed” );</a:t>
            </a:r>
            <a:br>
              <a:rPr lang="en-US" dirty="0">
                <a:solidFill>
                  <a:srgbClr val="0432FF"/>
                </a:solidFill>
              </a:rPr>
            </a:br>
            <a:r>
              <a:rPr lang="en-US" dirty="0">
                <a:solidFill>
                  <a:srgbClr val="0432FF"/>
                </a:solidFill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257388603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EE9AE-B971-6B48-8DE7-777EC80CE3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Low-level Contract Calling: </a:t>
            </a:r>
            <a:r>
              <a:rPr lang="en-US" sz="3600" b="1" dirty="0" err="1"/>
              <a:t>delegatecall</a:t>
            </a:r>
            <a:endParaRPr lang="en-US" sz="36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3DC536-34A4-3F4D-988E-3E814E2BF5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Same as “call’ except</a:t>
            </a:r>
          </a:p>
          <a:p>
            <a:pPr lvl="1"/>
            <a:r>
              <a:rPr lang="en-US" sz="2000" dirty="0"/>
              <a:t>calls the other contracts function </a:t>
            </a:r>
            <a:r>
              <a:rPr lang="en-US" sz="2000" i="1" dirty="0">
                <a:solidFill>
                  <a:srgbClr val="FF0000"/>
                </a:solidFill>
              </a:rPr>
              <a:t>within its own context</a:t>
            </a:r>
          </a:p>
          <a:p>
            <a:pPr lvl="1"/>
            <a:r>
              <a:rPr lang="en-US" sz="2000" dirty="0" err="1"/>
              <a:t>eg.</a:t>
            </a:r>
            <a:r>
              <a:rPr lang="en-US" sz="2000" dirty="0"/>
              <a:t>, </a:t>
            </a:r>
            <a:r>
              <a:rPr lang="en-US" sz="2000" dirty="0" err="1"/>
              <a:t>msg.sender</a:t>
            </a:r>
            <a:r>
              <a:rPr lang="en-US" sz="2000" dirty="0"/>
              <a:t>, this doesn’t change</a:t>
            </a:r>
          </a:p>
          <a:p>
            <a:r>
              <a:rPr lang="en-US" sz="2400" dirty="0"/>
              <a:t>Mostly used for library call</a:t>
            </a:r>
          </a:p>
          <a:p>
            <a:pPr lvl="1"/>
            <a:r>
              <a:rPr lang="en-US" sz="2000" dirty="0"/>
              <a:t>If not, use with great caution</a:t>
            </a:r>
          </a:p>
          <a:p>
            <a:pPr lvl="1"/>
            <a:r>
              <a:rPr lang="en-US" sz="2000" dirty="0" err="1">
                <a:solidFill>
                  <a:srgbClr val="0432FF"/>
                </a:solidFill>
              </a:rPr>
              <a:t>math_addr.delegatecall</a:t>
            </a:r>
            <a:r>
              <a:rPr lang="en-US" sz="2000" dirty="0">
                <a:solidFill>
                  <a:srgbClr val="0432FF"/>
                </a:solidFill>
              </a:rPr>
              <a:t>(“</a:t>
            </a:r>
            <a:r>
              <a:rPr lang="en-US" sz="2000" dirty="0" err="1">
                <a:solidFill>
                  <a:srgbClr val="0432FF"/>
                </a:solidFill>
              </a:rPr>
              <a:t>squareroot</a:t>
            </a:r>
            <a:r>
              <a:rPr lang="en-US" sz="2000" dirty="0">
                <a:solidFill>
                  <a:srgbClr val="0432FF"/>
                </a:solidFill>
              </a:rPr>
              <a:t>”, 4);</a:t>
            </a:r>
          </a:p>
          <a:p>
            <a:pPr lvl="1"/>
            <a:r>
              <a:rPr lang="en-US" sz="2000" dirty="0" err="1">
                <a:solidFill>
                  <a:srgbClr val="0432FF"/>
                </a:solidFill>
              </a:rPr>
              <a:t>math_addr.delegatecall</a:t>
            </a:r>
            <a:r>
              <a:rPr lang="en-US" sz="2000" dirty="0">
                <a:solidFill>
                  <a:srgbClr val="0432FF"/>
                </a:solidFill>
              </a:rPr>
              <a:t>(bytes4(keccak256(“</a:t>
            </a:r>
            <a:r>
              <a:rPr lang="en-US" sz="2000" dirty="0" err="1">
                <a:solidFill>
                  <a:srgbClr val="0432FF"/>
                </a:solidFill>
              </a:rPr>
              <a:t>squareroot</a:t>
            </a:r>
            <a:r>
              <a:rPr lang="en-US" sz="2000" dirty="0">
                <a:solidFill>
                  <a:srgbClr val="0432FF"/>
                </a:solidFill>
              </a:rPr>
              <a:t>(uint256)”)), 4);</a:t>
            </a:r>
          </a:p>
          <a:p>
            <a:pPr lvl="1"/>
            <a:r>
              <a:rPr lang="en-US" sz="2000" dirty="0"/>
              <a:t>Difference: with </a:t>
            </a:r>
            <a:r>
              <a:rPr lang="en-US" sz="2000" dirty="0" err="1"/>
              <a:t>func</a:t>
            </a:r>
            <a:r>
              <a:rPr lang="en-US" sz="2000" dirty="0"/>
              <a:t> name, arguments are 32-bytes padded</a:t>
            </a:r>
          </a:p>
          <a:p>
            <a:endParaRPr lang="en-US" sz="2400" dirty="0">
              <a:solidFill>
                <a:srgbClr val="0432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804826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E30569-EEFE-8346-AA97-ECCF17C9ED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Calling Contexts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CA17107-93F6-4D43-8674-22EC5E86168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28650" y="1992992"/>
            <a:ext cx="7886700" cy="2229843"/>
          </a:xfrm>
        </p:spPr>
      </p:pic>
    </p:spTree>
    <p:extLst>
      <p:ext uri="{BB962C8B-B14F-4D97-AF65-F5344CB8AC3E}">
        <p14:creationId xmlns:p14="http://schemas.microsoft.com/office/powerpoint/2010/main" val="22977760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E75100-7C44-CF44-AE3E-D793784DBF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Development Tools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35BEC0-6A1B-994F-A554-36C9741AC1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(Option 1) Use any standalone editor</a:t>
            </a:r>
          </a:p>
          <a:p>
            <a:pPr lvl="1"/>
            <a:r>
              <a:rPr lang="en-US" dirty="0"/>
              <a:t>Use Atom, VI, Emacs, …</a:t>
            </a:r>
          </a:p>
          <a:p>
            <a:pPr lvl="1"/>
            <a:r>
              <a:rPr lang="en-US" dirty="0"/>
              <a:t>Compile with </a:t>
            </a:r>
            <a:r>
              <a:rPr lang="en-US" dirty="0" err="1"/>
              <a:t>solc</a:t>
            </a:r>
            <a:endParaRPr lang="en-US" dirty="0"/>
          </a:p>
          <a:p>
            <a:r>
              <a:rPr lang="en-US" dirty="0"/>
              <a:t>(Option 2) Web-based environment</a:t>
            </a:r>
          </a:p>
          <a:p>
            <a:pPr lvl="1"/>
            <a:r>
              <a:rPr lang="en-US" dirty="0" err="1"/>
              <a:t>remix.ethereum.org</a:t>
            </a:r>
            <a:endParaRPr lang="en-US" dirty="0"/>
          </a:p>
          <a:p>
            <a:pPr lvl="1"/>
            <a:r>
              <a:rPr lang="en-US" dirty="0" err="1"/>
              <a:t>EthFiddle.com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797810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11C921-2E1C-8C48-AD2B-6F72D2C2F0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Gas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0E7BAE-9E40-0144-8284-B5A9D05B24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Gas is used to execute your functions</a:t>
            </a:r>
          </a:p>
          <a:p>
            <a:r>
              <a:rPr lang="en-US" dirty="0"/>
              <a:t>If gas ran short in the middle of execution</a:t>
            </a:r>
          </a:p>
          <a:p>
            <a:pPr lvl="1"/>
            <a:r>
              <a:rPr lang="en-US" dirty="0"/>
              <a:t>“Out of gas” (OOG) exception is thrown</a:t>
            </a:r>
          </a:p>
          <a:p>
            <a:pPr lvl="1"/>
            <a:r>
              <a:rPr lang="en-US" dirty="0"/>
              <a:t>All state changes are reverted</a:t>
            </a:r>
          </a:p>
          <a:p>
            <a:pPr lvl="1"/>
            <a:r>
              <a:rPr lang="en-US" dirty="0"/>
              <a:t>Gases used are payed (not refund)</a:t>
            </a:r>
          </a:p>
          <a:p>
            <a:r>
              <a:rPr lang="en-US" dirty="0"/>
              <a:t>How to minimize gas consumption</a:t>
            </a:r>
          </a:p>
          <a:p>
            <a:pPr lvl="1"/>
            <a:r>
              <a:rPr lang="en-US" dirty="0"/>
              <a:t>Avoid dynamic-size array: </a:t>
            </a:r>
            <a:r>
              <a:rPr lang="en-US" dirty="0" err="1"/>
              <a:t>int</a:t>
            </a:r>
            <a:r>
              <a:rPr lang="en-US" dirty="0"/>
              <a:t> a[]</a:t>
            </a:r>
          </a:p>
          <a:p>
            <a:pPr lvl="1"/>
            <a:r>
              <a:rPr lang="en-US" dirty="0"/>
              <a:t>Avoid calls to other contract: you never know</a:t>
            </a:r>
          </a:p>
          <a:p>
            <a:pPr lvl="1"/>
            <a:r>
              <a:rPr lang="en-US" dirty="0"/>
              <a:t>Estimate gas cost</a:t>
            </a:r>
          </a:p>
        </p:txBody>
      </p:sp>
    </p:spTree>
    <p:extLst>
      <p:ext uri="{BB962C8B-B14F-4D97-AF65-F5344CB8AC3E}">
        <p14:creationId xmlns:p14="http://schemas.microsoft.com/office/powerpoint/2010/main" val="25856781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030B69-4F70-A641-A47F-4842409926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err="1"/>
              <a:t>Devflow</a:t>
            </a:r>
            <a:r>
              <a:rPr lang="en-US" sz="4000" dirty="0"/>
              <a:t>: Ganache/Remix/</a:t>
            </a:r>
            <a:r>
              <a:rPr lang="en-US" sz="4000" dirty="0" err="1"/>
              <a:t>Metamask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B89F98-AFD8-0045-9583-74E5CAF23E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Using </a:t>
            </a:r>
            <a:r>
              <a:rPr lang="en-US" dirty="0" err="1"/>
              <a:t>Ropsten</a:t>
            </a:r>
            <a:r>
              <a:rPr lang="en-US" dirty="0"/>
              <a:t> test network takes time for mining</a:t>
            </a:r>
          </a:p>
          <a:p>
            <a:r>
              <a:rPr lang="en-US" dirty="0"/>
              <a:t>Using </a:t>
            </a:r>
            <a:r>
              <a:rPr lang="en-US" dirty="0" err="1"/>
              <a:t>JavascriptVM</a:t>
            </a:r>
            <a:r>
              <a:rPr lang="en-US" dirty="0"/>
              <a:t> is too rudimentary</a:t>
            </a:r>
          </a:p>
          <a:p>
            <a:r>
              <a:rPr lang="en-US" dirty="0"/>
              <a:t>Ganache provides a private blockchain of one node</a:t>
            </a:r>
          </a:p>
          <a:p>
            <a:r>
              <a:rPr lang="en-US" dirty="0"/>
              <a:t>A client can connect to it via HTTP protocol </a:t>
            </a:r>
          </a:p>
          <a:p>
            <a:r>
              <a:rPr lang="en-US" dirty="0"/>
              <a:t>One possible simple </a:t>
            </a:r>
            <a:r>
              <a:rPr lang="en-US" dirty="0" err="1"/>
              <a:t>devflow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Remix for compilation and deployment of contracts</a:t>
            </a:r>
          </a:p>
          <a:p>
            <a:pPr lvl="1"/>
            <a:r>
              <a:rPr lang="en-US" dirty="0" err="1"/>
              <a:t>Metamask</a:t>
            </a:r>
            <a:r>
              <a:rPr lang="en-US" dirty="0"/>
              <a:t> for account management</a:t>
            </a:r>
          </a:p>
          <a:p>
            <a:pPr lvl="1"/>
            <a:r>
              <a:rPr lang="en-US" dirty="0"/>
              <a:t>Ganache for block chain</a:t>
            </a:r>
          </a:p>
        </p:txBody>
      </p:sp>
    </p:spTree>
    <p:extLst>
      <p:ext uri="{BB962C8B-B14F-4D97-AF65-F5344CB8AC3E}">
        <p14:creationId xmlns:p14="http://schemas.microsoft.com/office/powerpoint/2010/main" val="349351334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7E9F84C-830E-654B-A6EB-F16E93BCA71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Design of Smart Contract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05CE0F38-A9FD-9C42-A3CE-44ECC666E46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650364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A56A32-74F1-324C-82B3-890CD9C983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Proj-1: Simple Coin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A46321-58F2-4841-8A59-207485E9DA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Goal: Create a virtual coin in a smart contract</a:t>
            </a:r>
          </a:p>
          <a:p>
            <a:r>
              <a:rPr lang="en-US" dirty="0"/>
              <a:t>Use cases</a:t>
            </a:r>
          </a:p>
          <a:p>
            <a:pPr lvl="1"/>
            <a:r>
              <a:rPr lang="en-US" dirty="0"/>
              <a:t>The minter can create more coins</a:t>
            </a:r>
          </a:p>
          <a:p>
            <a:pPr lvl="1"/>
            <a:r>
              <a:rPr lang="en-US" dirty="0"/>
              <a:t>Coins can be sent to other EOAs</a:t>
            </a:r>
          </a:p>
          <a:p>
            <a:pPr lvl="1"/>
            <a:r>
              <a:rPr lang="en-US" dirty="0"/>
              <a:t>Coin transfers are logged</a:t>
            </a:r>
          </a:p>
          <a:p>
            <a:r>
              <a:rPr lang="en-US" dirty="0"/>
              <a:t>Design questions</a:t>
            </a:r>
          </a:p>
          <a:p>
            <a:pPr lvl="1"/>
            <a:r>
              <a:rPr lang="en-US" dirty="0"/>
              <a:t>Name of the contract?</a:t>
            </a:r>
          </a:p>
          <a:p>
            <a:pPr lvl="1"/>
            <a:r>
              <a:rPr lang="en-US" dirty="0"/>
              <a:t>What public methods?</a:t>
            </a:r>
          </a:p>
          <a:p>
            <a:pPr lvl="1"/>
            <a:r>
              <a:rPr lang="en-US" dirty="0"/>
              <a:t>What internal data?</a:t>
            </a:r>
          </a:p>
        </p:txBody>
      </p:sp>
    </p:spTree>
    <p:extLst>
      <p:ext uri="{BB962C8B-B14F-4D97-AF65-F5344CB8AC3E}">
        <p14:creationId xmlns:p14="http://schemas.microsoft.com/office/powerpoint/2010/main" val="175057007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A56A32-74F1-324C-82B3-890CD9C983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Proj-1: Simple Coin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A46321-58F2-4841-8A59-207485E9DA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err="1"/>
              <a:t>Funcs</a:t>
            </a:r>
            <a:endParaRPr lang="en-US" dirty="0"/>
          </a:p>
          <a:p>
            <a:pPr lvl="1"/>
            <a:r>
              <a:rPr lang="en-US" dirty="0"/>
              <a:t>constructor(): sets who is the minter</a:t>
            </a:r>
          </a:p>
          <a:p>
            <a:pPr lvl="1"/>
            <a:r>
              <a:rPr lang="en-US" dirty="0"/>
              <a:t>mint(amount): create more coins</a:t>
            </a:r>
          </a:p>
          <a:p>
            <a:pPr lvl="1"/>
            <a:r>
              <a:rPr lang="en-US" dirty="0"/>
              <a:t>send(from, to, amount): transfer coin between EOAs</a:t>
            </a:r>
          </a:p>
          <a:p>
            <a:r>
              <a:rPr lang="en-US" dirty="0"/>
              <a:t>Data</a:t>
            </a:r>
          </a:p>
          <a:p>
            <a:pPr lvl="1"/>
            <a:r>
              <a:rPr lang="en-US" dirty="0"/>
              <a:t>minter: can mint coins</a:t>
            </a:r>
          </a:p>
          <a:p>
            <a:pPr lvl="1"/>
            <a:r>
              <a:rPr lang="en-US" dirty="0"/>
              <a:t>balances: manage coin balances of each EOA</a:t>
            </a:r>
          </a:p>
          <a:p>
            <a:pPr lvl="2"/>
            <a:r>
              <a:rPr lang="en-US" dirty="0"/>
              <a:t>mapping from account to number of coins</a:t>
            </a:r>
          </a:p>
          <a:p>
            <a:r>
              <a:rPr lang="en-US" dirty="0"/>
              <a:t>Event</a:t>
            </a:r>
          </a:p>
          <a:p>
            <a:pPr lvl="1"/>
            <a:r>
              <a:rPr lang="en-US" dirty="0"/>
              <a:t>sent(from, to, amount): log the transfer of coins</a:t>
            </a:r>
          </a:p>
          <a:p>
            <a:r>
              <a:rPr lang="en-US" dirty="0"/>
              <a:t>Use modifier for minter check</a:t>
            </a:r>
          </a:p>
        </p:txBody>
      </p:sp>
    </p:spTree>
    <p:extLst>
      <p:ext uri="{BB962C8B-B14F-4D97-AF65-F5344CB8AC3E}">
        <p14:creationId xmlns:p14="http://schemas.microsoft.com/office/powerpoint/2010/main" val="169126337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A56A32-74F1-324C-82B3-890CD9C983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Proj-1: Simple Coin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A46321-58F2-4841-8A59-207485E9DA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Contract</a:t>
            </a:r>
          </a:p>
          <a:p>
            <a:pPr lvl="1"/>
            <a:r>
              <a:rPr lang="en-US" dirty="0">
                <a:solidFill>
                  <a:srgbClr val="0432FF"/>
                </a:solidFill>
              </a:rPr>
              <a:t>contract </a:t>
            </a:r>
            <a:r>
              <a:rPr lang="en-US" dirty="0" err="1">
                <a:solidFill>
                  <a:srgbClr val="0432FF"/>
                </a:solidFill>
              </a:rPr>
              <a:t>SimpleCoin</a:t>
            </a:r>
            <a:r>
              <a:rPr lang="en-US" dirty="0">
                <a:solidFill>
                  <a:srgbClr val="0432FF"/>
                </a:solidFill>
              </a:rPr>
              <a:t> {</a:t>
            </a:r>
            <a:br>
              <a:rPr lang="en-US" dirty="0">
                <a:solidFill>
                  <a:srgbClr val="0432FF"/>
                </a:solidFill>
              </a:rPr>
            </a:br>
            <a:r>
              <a:rPr lang="en-US" dirty="0">
                <a:solidFill>
                  <a:srgbClr val="0432FF"/>
                </a:solidFill>
              </a:rPr>
              <a:t>…</a:t>
            </a:r>
            <a:br>
              <a:rPr lang="en-US" dirty="0">
                <a:solidFill>
                  <a:srgbClr val="0432FF"/>
                </a:solidFill>
              </a:rPr>
            </a:br>
            <a:r>
              <a:rPr lang="en-US" dirty="0">
                <a:solidFill>
                  <a:srgbClr val="0432FF"/>
                </a:solidFill>
              </a:rPr>
              <a:t>}</a:t>
            </a:r>
          </a:p>
          <a:p>
            <a:r>
              <a:rPr lang="en-US" dirty="0"/>
              <a:t>Data</a:t>
            </a:r>
          </a:p>
          <a:p>
            <a:pPr lvl="1"/>
            <a:r>
              <a:rPr lang="en-US" dirty="0"/>
              <a:t>minter: can mint coins</a:t>
            </a:r>
          </a:p>
          <a:p>
            <a:pPr lvl="2"/>
            <a:r>
              <a:rPr lang="en-US" dirty="0">
                <a:solidFill>
                  <a:srgbClr val="0432FF"/>
                </a:solidFill>
              </a:rPr>
              <a:t>address minter;</a:t>
            </a:r>
          </a:p>
          <a:p>
            <a:pPr lvl="1"/>
            <a:r>
              <a:rPr lang="en-US" dirty="0"/>
              <a:t>balances: manage coin balances of each EOA</a:t>
            </a:r>
          </a:p>
          <a:p>
            <a:pPr lvl="2"/>
            <a:r>
              <a:rPr lang="en-US" dirty="0"/>
              <a:t>mapping from account to number of coins</a:t>
            </a:r>
          </a:p>
          <a:p>
            <a:pPr lvl="2"/>
            <a:r>
              <a:rPr lang="en-US" dirty="0">
                <a:solidFill>
                  <a:srgbClr val="0432FF"/>
                </a:solidFill>
              </a:rPr>
              <a:t>mapping (address =&gt; </a:t>
            </a:r>
            <a:r>
              <a:rPr lang="en-US" dirty="0" err="1">
                <a:solidFill>
                  <a:srgbClr val="0432FF"/>
                </a:solidFill>
              </a:rPr>
              <a:t>uint</a:t>
            </a:r>
            <a:r>
              <a:rPr lang="en-US" dirty="0">
                <a:solidFill>
                  <a:srgbClr val="0432FF"/>
                </a:solidFill>
              </a:rPr>
              <a:t>) balances;</a:t>
            </a:r>
          </a:p>
        </p:txBody>
      </p:sp>
    </p:spTree>
    <p:extLst>
      <p:ext uri="{BB962C8B-B14F-4D97-AF65-F5344CB8AC3E}">
        <p14:creationId xmlns:p14="http://schemas.microsoft.com/office/powerpoint/2010/main" val="379453835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A56A32-74F1-324C-82B3-890CD9C983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Proj-1: Simple Coin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A46321-58F2-4841-8A59-207485E9DA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492469"/>
            <a:ext cx="7886700" cy="5013434"/>
          </a:xfrm>
        </p:spPr>
        <p:txBody>
          <a:bodyPr>
            <a:normAutofit fontScale="62500" lnSpcReduction="20000"/>
          </a:bodyPr>
          <a:lstStyle/>
          <a:p>
            <a:pPr>
              <a:lnSpc>
                <a:spcPct val="120000"/>
              </a:lnSpc>
            </a:pPr>
            <a:r>
              <a:rPr lang="en-US" dirty="0" err="1"/>
              <a:t>Funcs</a:t>
            </a:r>
            <a:endParaRPr lang="en-US" dirty="0"/>
          </a:p>
          <a:p>
            <a:pPr lvl="1">
              <a:lnSpc>
                <a:spcPct val="120000"/>
              </a:lnSpc>
            </a:pPr>
            <a:r>
              <a:rPr lang="en-US" dirty="0"/>
              <a:t>constructor(): sets who is the minter</a:t>
            </a:r>
          </a:p>
          <a:p>
            <a:pPr lvl="2">
              <a:lnSpc>
                <a:spcPct val="120000"/>
              </a:lnSpc>
            </a:pPr>
            <a:r>
              <a:rPr lang="en-US" dirty="0">
                <a:solidFill>
                  <a:srgbClr val="0432FF"/>
                </a:solidFill>
              </a:rPr>
              <a:t>constructor() public {</a:t>
            </a:r>
            <a:br>
              <a:rPr lang="en-US" dirty="0">
                <a:solidFill>
                  <a:srgbClr val="0432FF"/>
                </a:solidFill>
              </a:rPr>
            </a:br>
            <a:r>
              <a:rPr lang="en-US" dirty="0">
                <a:solidFill>
                  <a:srgbClr val="0432FF"/>
                </a:solidFill>
              </a:rPr>
              <a:t>	minter = </a:t>
            </a:r>
            <a:r>
              <a:rPr lang="en-US" dirty="0" err="1">
                <a:solidFill>
                  <a:srgbClr val="0432FF"/>
                </a:solidFill>
              </a:rPr>
              <a:t>msg.sender</a:t>
            </a:r>
            <a:r>
              <a:rPr lang="en-US" dirty="0">
                <a:solidFill>
                  <a:srgbClr val="0432FF"/>
                </a:solidFill>
              </a:rPr>
              <a:t>;</a:t>
            </a:r>
            <a:br>
              <a:rPr lang="en-US" dirty="0">
                <a:solidFill>
                  <a:srgbClr val="0432FF"/>
                </a:solidFill>
              </a:rPr>
            </a:br>
            <a:r>
              <a:rPr lang="en-US" dirty="0">
                <a:solidFill>
                  <a:srgbClr val="0432FF"/>
                </a:solidFill>
              </a:rPr>
              <a:t>}</a:t>
            </a:r>
          </a:p>
          <a:p>
            <a:pPr lvl="1">
              <a:lnSpc>
                <a:spcPct val="120000"/>
              </a:lnSpc>
            </a:pPr>
            <a:r>
              <a:rPr lang="en-US" dirty="0"/>
              <a:t>modifier </a:t>
            </a:r>
            <a:r>
              <a:rPr lang="en-US" dirty="0" err="1"/>
              <a:t>onlyMinter</a:t>
            </a:r>
            <a:endParaRPr lang="en-US" dirty="0"/>
          </a:p>
          <a:p>
            <a:pPr lvl="2">
              <a:lnSpc>
                <a:spcPct val="120000"/>
              </a:lnSpc>
            </a:pPr>
            <a:r>
              <a:rPr lang="en-US" dirty="0">
                <a:solidFill>
                  <a:srgbClr val="0432FF"/>
                </a:solidFill>
              </a:rPr>
              <a:t>modifier </a:t>
            </a:r>
            <a:r>
              <a:rPr lang="en-US" dirty="0" err="1">
                <a:solidFill>
                  <a:srgbClr val="0432FF"/>
                </a:solidFill>
              </a:rPr>
              <a:t>onlyMinter</a:t>
            </a:r>
            <a:r>
              <a:rPr lang="en-US" dirty="0">
                <a:solidFill>
                  <a:srgbClr val="0432FF"/>
                </a:solidFill>
              </a:rPr>
              <a:t> {</a:t>
            </a:r>
            <a:br>
              <a:rPr lang="en-US" dirty="0">
                <a:solidFill>
                  <a:srgbClr val="0432FF"/>
                </a:solidFill>
              </a:rPr>
            </a:br>
            <a:r>
              <a:rPr lang="en-US" dirty="0">
                <a:solidFill>
                  <a:srgbClr val="0432FF"/>
                </a:solidFill>
              </a:rPr>
              <a:t>	require( </a:t>
            </a:r>
            <a:r>
              <a:rPr lang="en-US" dirty="0" err="1">
                <a:solidFill>
                  <a:srgbClr val="0432FF"/>
                </a:solidFill>
              </a:rPr>
              <a:t>msg.sender</a:t>
            </a:r>
            <a:r>
              <a:rPr lang="en-US" dirty="0">
                <a:solidFill>
                  <a:srgbClr val="0432FF"/>
                </a:solidFill>
              </a:rPr>
              <a:t> == minter );</a:t>
            </a:r>
            <a:br>
              <a:rPr lang="en-US" dirty="0">
                <a:solidFill>
                  <a:srgbClr val="0432FF"/>
                </a:solidFill>
              </a:rPr>
            </a:br>
            <a:r>
              <a:rPr lang="en-US" dirty="0">
                <a:solidFill>
                  <a:srgbClr val="0432FF"/>
                </a:solidFill>
              </a:rPr>
              <a:t>	_;</a:t>
            </a:r>
            <a:br>
              <a:rPr lang="en-US" dirty="0">
                <a:solidFill>
                  <a:srgbClr val="0432FF"/>
                </a:solidFill>
              </a:rPr>
            </a:br>
            <a:r>
              <a:rPr lang="en-US" dirty="0">
                <a:solidFill>
                  <a:srgbClr val="0432FF"/>
                </a:solidFill>
              </a:rPr>
              <a:t>}</a:t>
            </a:r>
          </a:p>
          <a:p>
            <a:pPr lvl="1">
              <a:lnSpc>
                <a:spcPct val="120000"/>
              </a:lnSpc>
            </a:pPr>
            <a:r>
              <a:rPr lang="en-US" dirty="0"/>
              <a:t>mint(amount): create more coins</a:t>
            </a:r>
          </a:p>
          <a:p>
            <a:pPr lvl="2">
              <a:lnSpc>
                <a:spcPct val="120000"/>
              </a:lnSpc>
            </a:pPr>
            <a:r>
              <a:rPr lang="en-US" dirty="0">
                <a:solidFill>
                  <a:srgbClr val="0432FF"/>
                </a:solidFill>
              </a:rPr>
              <a:t>function mint(</a:t>
            </a:r>
            <a:r>
              <a:rPr lang="en-US" dirty="0" err="1">
                <a:solidFill>
                  <a:srgbClr val="0432FF"/>
                </a:solidFill>
              </a:rPr>
              <a:t>uint</a:t>
            </a:r>
            <a:r>
              <a:rPr lang="en-US" dirty="0">
                <a:solidFill>
                  <a:srgbClr val="0432FF"/>
                </a:solidFill>
              </a:rPr>
              <a:t> amount) public </a:t>
            </a:r>
            <a:r>
              <a:rPr lang="en-US" dirty="0" err="1">
                <a:solidFill>
                  <a:srgbClr val="0432FF"/>
                </a:solidFill>
              </a:rPr>
              <a:t>onlyMinter</a:t>
            </a:r>
            <a:r>
              <a:rPr lang="en-US" dirty="0">
                <a:solidFill>
                  <a:srgbClr val="0432FF"/>
                </a:solidFill>
              </a:rPr>
              <a:t> {</a:t>
            </a:r>
            <a:br>
              <a:rPr lang="en-US" dirty="0">
                <a:solidFill>
                  <a:srgbClr val="0432FF"/>
                </a:solidFill>
              </a:rPr>
            </a:br>
            <a:r>
              <a:rPr lang="en-US" dirty="0">
                <a:solidFill>
                  <a:srgbClr val="0432FF"/>
                </a:solidFill>
              </a:rPr>
              <a:t>	balances[minter] += amount;</a:t>
            </a:r>
            <a:br>
              <a:rPr lang="en-US" dirty="0">
                <a:solidFill>
                  <a:srgbClr val="0432FF"/>
                </a:solidFill>
              </a:rPr>
            </a:br>
            <a:r>
              <a:rPr lang="en-US" dirty="0">
                <a:solidFill>
                  <a:srgbClr val="0432FF"/>
                </a:solidFill>
              </a:rPr>
              <a:t>}</a:t>
            </a:r>
          </a:p>
          <a:p>
            <a:pPr lvl="1">
              <a:lnSpc>
                <a:spcPct val="120000"/>
              </a:lnSpc>
            </a:pPr>
            <a:r>
              <a:rPr lang="en-US" dirty="0"/>
              <a:t>send(from, to, amount): transfer coin between EOAs</a:t>
            </a:r>
          </a:p>
          <a:p>
            <a:pPr lvl="2">
              <a:lnSpc>
                <a:spcPct val="120000"/>
              </a:lnSpc>
            </a:pPr>
            <a:r>
              <a:rPr lang="en-US" dirty="0">
                <a:solidFill>
                  <a:srgbClr val="0432FF"/>
                </a:solidFill>
              </a:rPr>
              <a:t>function send(address from, address to, </a:t>
            </a:r>
            <a:r>
              <a:rPr lang="en-US" dirty="0" err="1">
                <a:solidFill>
                  <a:srgbClr val="0432FF"/>
                </a:solidFill>
              </a:rPr>
              <a:t>uint</a:t>
            </a:r>
            <a:r>
              <a:rPr lang="en-US" dirty="0">
                <a:solidFill>
                  <a:srgbClr val="0432FF"/>
                </a:solidFill>
              </a:rPr>
              <a:t> amount) public </a:t>
            </a:r>
            <a:r>
              <a:rPr lang="en-US" dirty="0" err="1">
                <a:solidFill>
                  <a:srgbClr val="0432FF"/>
                </a:solidFill>
              </a:rPr>
              <a:t>onlyMinter</a:t>
            </a:r>
            <a:r>
              <a:rPr lang="en-US" dirty="0">
                <a:solidFill>
                  <a:srgbClr val="0432FF"/>
                </a:solidFill>
              </a:rPr>
              <a:t> {</a:t>
            </a:r>
            <a:br>
              <a:rPr lang="en-US" dirty="0">
                <a:solidFill>
                  <a:srgbClr val="0432FF"/>
                </a:solidFill>
              </a:rPr>
            </a:br>
            <a:r>
              <a:rPr lang="en-US" dirty="0">
                <a:solidFill>
                  <a:srgbClr val="0432FF"/>
                </a:solidFill>
              </a:rPr>
              <a:t>	require(balances[from] &gt;= amount);</a:t>
            </a:r>
            <a:br>
              <a:rPr lang="en-US" dirty="0">
                <a:solidFill>
                  <a:srgbClr val="0432FF"/>
                </a:solidFill>
              </a:rPr>
            </a:br>
            <a:r>
              <a:rPr lang="en-US" dirty="0">
                <a:solidFill>
                  <a:srgbClr val="0432FF"/>
                </a:solidFill>
              </a:rPr>
              <a:t>	balances[from] -= amount;</a:t>
            </a:r>
            <a:br>
              <a:rPr lang="en-US" dirty="0">
                <a:solidFill>
                  <a:srgbClr val="0432FF"/>
                </a:solidFill>
              </a:rPr>
            </a:br>
            <a:r>
              <a:rPr lang="en-US" dirty="0">
                <a:solidFill>
                  <a:srgbClr val="0432FF"/>
                </a:solidFill>
              </a:rPr>
              <a:t>	balances[to] += amount;</a:t>
            </a:r>
            <a:br>
              <a:rPr lang="en-US" dirty="0">
                <a:solidFill>
                  <a:srgbClr val="0432FF"/>
                </a:solidFill>
              </a:rPr>
            </a:br>
            <a:r>
              <a:rPr lang="en-US" dirty="0">
                <a:solidFill>
                  <a:srgbClr val="0432FF"/>
                </a:solidFill>
              </a:rPr>
              <a:t>}</a:t>
            </a:r>
          </a:p>
          <a:p>
            <a:pPr lvl="2">
              <a:lnSpc>
                <a:spcPct val="120000"/>
              </a:lnSpc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508396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A56A32-74F1-324C-82B3-890CD9C983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Proj-1: Simple Coin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A46321-58F2-4841-8A59-207485E9DA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Event</a:t>
            </a:r>
          </a:p>
          <a:p>
            <a:pPr lvl="1"/>
            <a:r>
              <a:rPr lang="en-US" dirty="0"/>
              <a:t>sent(from, to, amount): log the transfer of coins</a:t>
            </a:r>
          </a:p>
          <a:p>
            <a:pPr lvl="2"/>
            <a:r>
              <a:rPr lang="en-US" dirty="0">
                <a:solidFill>
                  <a:srgbClr val="0432FF"/>
                </a:solidFill>
              </a:rPr>
              <a:t>event sent(address indexed from, address indexed to, </a:t>
            </a:r>
            <a:r>
              <a:rPr lang="en-US" dirty="0" err="1">
                <a:solidFill>
                  <a:srgbClr val="0432FF"/>
                </a:solidFill>
              </a:rPr>
              <a:t>uint</a:t>
            </a:r>
            <a:r>
              <a:rPr lang="en-US" dirty="0">
                <a:solidFill>
                  <a:srgbClr val="0432FF"/>
                </a:solidFill>
              </a:rPr>
              <a:t> amount);</a:t>
            </a:r>
          </a:p>
          <a:p>
            <a:pPr lvl="2"/>
            <a:r>
              <a:rPr lang="en-US" dirty="0">
                <a:solidFill>
                  <a:srgbClr val="0432FF"/>
                </a:solidFill>
              </a:rPr>
              <a:t>emit sent(from, to, amount);</a:t>
            </a:r>
          </a:p>
        </p:txBody>
      </p:sp>
    </p:spTree>
    <p:extLst>
      <p:ext uri="{BB962C8B-B14F-4D97-AF65-F5344CB8AC3E}">
        <p14:creationId xmlns:p14="http://schemas.microsoft.com/office/powerpoint/2010/main" val="229329287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D14F50-E033-A743-AB60-0333848B46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Proj-1: Simple Coin (variations)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C2079A-7286-B741-8AC9-4E8D69111D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balanceOf</a:t>
            </a:r>
            <a:r>
              <a:rPr lang="en-US" dirty="0"/>
              <a:t>( address </a:t>
            </a:r>
            <a:r>
              <a:rPr lang="en-US" dirty="0" err="1"/>
              <a:t>eoa</a:t>
            </a:r>
            <a:r>
              <a:rPr lang="en-US" dirty="0"/>
              <a:t> )</a:t>
            </a:r>
          </a:p>
          <a:p>
            <a:pPr lvl="1"/>
            <a:r>
              <a:rPr lang="en-US" dirty="0"/>
              <a:t>Returns the balance of </a:t>
            </a:r>
            <a:r>
              <a:rPr lang="en-US" dirty="0" err="1"/>
              <a:t>eoa</a:t>
            </a:r>
            <a:endParaRPr lang="en-US" dirty="0"/>
          </a:p>
          <a:p>
            <a:r>
              <a:rPr lang="en-US" dirty="0" err="1"/>
              <a:t>mintTo</a:t>
            </a:r>
            <a:r>
              <a:rPr lang="en-US" dirty="0"/>
              <a:t>( address receiver, </a:t>
            </a:r>
            <a:r>
              <a:rPr lang="en-US" dirty="0" err="1"/>
              <a:t>uint</a:t>
            </a:r>
            <a:r>
              <a:rPr lang="en-US" dirty="0"/>
              <a:t> amount)</a:t>
            </a:r>
          </a:p>
          <a:p>
            <a:pPr lvl="1"/>
            <a:r>
              <a:rPr lang="en-US" dirty="0"/>
              <a:t>Mint new coin and give it directly to a receiver</a:t>
            </a:r>
          </a:p>
          <a:p>
            <a:r>
              <a:rPr lang="en-US" dirty="0"/>
              <a:t>event Minted( receiver, amount )</a:t>
            </a:r>
          </a:p>
          <a:p>
            <a:pPr lvl="1"/>
            <a:r>
              <a:rPr lang="en-US" dirty="0"/>
              <a:t>Log how much coins are minted and given to who</a:t>
            </a:r>
          </a:p>
        </p:txBody>
      </p:sp>
    </p:spTree>
    <p:extLst>
      <p:ext uri="{BB962C8B-B14F-4D97-AF65-F5344CB8AC3E}">
        <p14:creationId xmlns:p14="http://schemas.microsoft.com/office/powerpoint/2010/main" val="146368303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D14F50-E033-A743-AB60-0333848B46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Proj-1: Simple Coin (variations)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C2079A-7286-B741-8AC9-4E8D69111D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err="1"/>
              <a:t>balanceOf</a:t>
            </a:r>
            <a:r>
              <a:rPr lang="en-US" dirty="0"/>
              <a:t>( address </a:t>
            </a:r>
            <a:r>
              <a:rPr lang="en-US" dirty="0" err="1"/>
              <a:t>eoa</a:t>
            </a:r>
            <a:r>
              <a:rPr lang="en-US" dirty="0"/>
              <a:t> )</a:t>
            </a:r>
          </a:p>
          <a:p>
            <a:pPr lvl="1"/>
            <a:r>
              <a:rPr lang="en-US" dirty="0"/>
              <a:t>Returns the balance of </a:t>
            </a:r>
            <a:r>
              <a:rPr lang="en-US" dirty="0" err="1"/>
              <a:t>eoa</a:t>
            </a:r>
            <a:endParaRPr lang="en-US" dirty="0"/>
          </a:p>
          <a:p>
            <a:pPr lvl="1"/>
            <a:r>
              <a:rPr lang="en-US" dirty="0">
                <a:solidFill>
                  <a:srgbClr val="0432FF"/>
                </a:solidFill>
              </a:rPr>
              <a:t>function </a:t>
            </a:r>
            <a:r>
              <a:rPr lang="en-US" dirty="0" err="1">
                <a:solidFill>
                  <a:srgbClr val="0432FF"/>
                </a:solidFill>
              </a:rPr>
              <a:t>balanceOf</a:t>
            </a:r>
            <a:r>
              <a:rPr lang="en-US" dirty="0">
                <a:solidFill>
                  <a:srgbClr val="0432FF"/>
                </a:solidFill>
              </a:rPr>
              <a:t>(address </a:t>
            </a:r>
            <a:r>
              <a:rPr lang="en-US" dirty="0" err="1">
                <a:solidFill>
                  <a:srgbClr val="0432FF"/>
                </a:solidFill>
              </a:rPr>
              <a:t>eoa</a:t>
            </a:r>
            <a:r>
              <a:rPr lang="en-US" dirty="0">
                <a:solidFill>
                  <a:srgbClr val="0432FF"/>
                </a:solidFill>
              </a:rPr>
              <a:t>) public view returns (</a:t>
            </a:r>
            <a:r>
              <a:rPr lang="en-US" dirty="0" err="1">
                <a:solidFill>
                  <a:srgbClr val="0432FF"/>
                </a:solidFill>
              </a:rPr>
              <a:t>uint</a:t>
            </a:r>
            <a:r>
              <a:rPr lang="en-US" dirty="0">
                <a:solidFill>
                  <a:srgbClr val="0432FF"/>
                </a:solidFill>
              </a:rPr>
              <a:t>) {</a:t>
            </a:r>
            <a:br>
              <a:rPr lang="en-US" dirty="0">
                <a:solidFill>
                  <a:srgbClr val="0432FF"/>
                </a:solidFill>
              </a:rPr>
            </a:br>
            <a:r>
              <a:rPr lang="en-US" dirty="0">
                <a:solidFill>
                  <a:srgbClr val="0432FF"/>
                </a:solidFill>
              </a:rPr>
              <a:t>	return balances[</a:t>
            </a:r>
            <a:r>
              <a:rPr lang="en-US" dirty="0" err="1">
                <a:solidFill>
                  <a:srgbClr val="0432FF"/>
                </a:solidFill>
              </a:rPr>
              <a:t>eoa</a:t>
            </a:r>
            <a:r>
              <a:rPr lang="en-US" dirty="0">
                <a:solidFill>
                  <a:srgbClr val="0432FF"/>
                </a:solidFill>
              </a:rPr>
              <a:t>];</a:t>
            </a:r>
            <a:br>
              <a:rPr lang="en-US" dirty="0">
                <a:solidFill>
                  <a:srgbClr val="0432FF"/>
                </a:solidFill>
              </a:rPr>
            </a:br>
            <a:r>
              <a:rPr lang="en-US" dirty="0">
                <a:solidFill>
                  <a:srgbClr val="0432FF"/>
                </a:solidFill>
              </a:rPr>
              <a:t>}</a:t>
            </a:r>
          </a:p>
          <a:p>
            <a:r>
              <a:rPr lang="en-US" dirty="0" err="1"/>
              <a:t>mintTo</a:t>
            </a:r>
            <a:r>
              <a:rPr lang="en-US" dirty="0"/>
              <a:t>( address receiver, </a:t>
            </a:r>
            <a:r>
              <a:rPr lang="en-US" dirty="0" err="1"/>
              <a:t>uint</a:t>
            </a:r>
            <a:r>
              <a:rPr lang="en-US" dirty="0"/>
              <a:t> amount)</a:t>
            </a:r>
          </a:p>
          <a:p>
            <a:pPr lvl="1"/>
            <a:r>
              <a:rPr lang="en-US" dirty="0"/>
              <a:t>Mint new coin and give it directly to a receiver</a:t>
            </a:r>
          </a:p>
          <a:p>
            <a:pPr lvl="1"/>
            <a:r>
              <a:rPr lang="en-US" dirty="0">
                <a:solidFill>
                  <a:srgbClr val="0432FF"/>
                </a:solidFill>
              </a:rPr>
              <a:t>function </a:t>
            </a:r>
            <a:r>
              <a:rPr lang="en-US" dirty="0" err="1">
                <a:solidFill>
                  <a:srgbClr val="0432FF"/>
                </a:solidFill>
              </a:rPr>
              <a:t>mintTo</a:t>
            </a:r>
            <a:r>
              <a:rPr lang="en-US" dirty="0">
                <a:solidFill>
                  <a:srgbClr val="0432FF"/>
                </a:solidFill>
              </a:rPr>
              <a:t>(address rec, </a:t>
            </a:r>
            <a:r>
              <a:rPr lang="en-US" dirty="0" err="1">
                <a:solidFill>
                  <a:srgbClr val="0432FF"/>
                </a:solidFill>
              </a:rPr>
              <a:t>uint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amnt</a:t>
            </a:r>
            <a:r>
              <a:rPr lang="en-US" dirty="0">
                <a:solidFill>
                  <a:srgbClr val="0432FF"/>
                </a:solidFill>
              </a:rPr>
              <a:t>) public </a:t>
            </a:r>
            <a:r>
              <a:rPr lang="en-US" dirty="0" err="1">
                <a:solidFill>
                  <a:srgbClr val="0432FF"/>
                </a:solidFill>
              </a:rPr>
              <a:t>onlyMinter</a:t>
            </a:r>
            <a:r>
              <a:rPr lang="en-US" dirty="0">
                <a:solidFill>
                  <a:srgbClr val="0432FF"/>
                </a:solidFill>
              </a:rPr>
              <a:t> {</a:t>
            </a:r>
            <a:br>
              <a:rPr lang="en-US" dirty="0">
                <a:solidFill>
                  <a:srgbClr val="0432FF"/>
                </a:solidFill>
              </a:rPr>
            </a:br>
            <a:r>
              <a:rPr lang="en-US" dirty="0">
                <a:solidFill>
                  <a:srgbClr val="0432FF"/>
                </a:solidFill>
              </a:rPr>
              <a:t>	balances[rec] += </a:t>
            </a:r>
            <a:r>
              <a:rPr lang="en-US" dirty="0" err="1">
                <a:solidFill>
                  <a:srgbClr val="0432FF"/>
                </a:solidFill>
              </a:rPr>
              <a:t>amnt</a:t>
            </a:r>
            <a:r>
              <a:rPr lang="en-US" dirty="0">
                <a:solidFill>
                  <a:srgbClr val="0432FF"/>
                </a:solidFill>
              </a:rPr>
              <a:t>;</a:t>
            </a:r>
            <a:br>
              <a:rPr lang="en-US" dirty="0">
                <a:solidFill>
                  <a:srgbClr val="0432FF"/>
                </a:solidFill>
              </a:rPr>
            </a:br>
            <a:r>
              <a:rPr lang="en-US" dirty="0">
                <a:solidFill>
                  <a:srgbClr val="0432FF"/>
                </a:solidFill>
              </a:rPr>
              <a:t>}</a:t>
            </a:r>
          </a:p>
          <a:p>
            <a:r>
              <a:rPr lang="en-US" dirty="0"/>
              <a:t>event minted( receiver, amount )</a:t>
            </a:r>
          </a:p>
          <a:p>
            <a:pPr lvl="1"/>
            <a:r>
              <a:rPr lang="en-US" dirty="0"/>
              <a:t>Log how much coins are minted and given to who</a:t>
            </a:r>
          </a:p>
          <a:p>
            <a:pPr lvl="1"/>
            <a:r>
              <a:rPr lang="en-US" dirty="0">
                <a:solidFill>
                  <a:srgbClr val="0432FF"/>
                </a:solidFill>
              </a:rPr>
              <a:t>event minted( address indexed receiver, </a:t>
            </a:r>
            <a:r>
              <a:rPr lang="en-US" dirty="0" err="1">
                <a:solidFill>
                  <a:srgbClr val="0432FF"/>
                </a:solidFill>
              </a:rPr>
              <a:t>uint</a:t>
            </a:r>
            <a:r>
              <a:rPr lang="en-US" dirty="0">
                <a:solidFill>
                  <a:srgbClr val="0432FF"/>
                </a:solidFill>
              </a:rPr>
              <a:t> amount);</a:t>
            </a:r>
          </a:p>
          <a:p>
            <a:pPr lvl="1"/>
            <a:r>
              <a:rPr lang="en-US" dirty="0">
                <a:solidFill>
                  <a:srgbClr val="0432FF"/>
                </a:solidFill>
              </a:rPr>
              <a:t>emit minted( minter, amount ); // in mint()</a:t>
            </a:r>
          </a:p>
          <a:p>
            <a:pPr lvl="1"/>
            <a:r>
              <a:rPr lang="en-US" dirty="0">
                <a:solidFill>
                  <a:srgbClr val="0432FF"/>
                </a:solidFill>
              </a:rPr>
              <a:t>emit minted( receiver, amount ); // in </a:t>
            </a:r>
            <a:r>
              <a:rPr lang="en-US" dirty="0" err="1">
                <a:solidFill>
                  <a:srgbClr val="0432FF"/>
                </a:solidFill>
              </a:rPr>
              <a:t>mintTo</a:t>
            </a:r>
            <a:r>
              <a:rPr lang="en-US" dirty="0">
                <a:solidFill>
                  <a:srgbClr val="0432FF"/>
                </a:solidFill>
              </a:rPr>
              <a:t>()</a:t>
            </a:r>
          </a:p>
        </p:txBody>
      </p:sp>
    </p:spTree>
    <p:extLst>
      <p:ext uri="{BB962C8B-B14F-4D97-AF65-F5344CB8AC3E}">
        <p14:creationId xmlns:p14="http://schemas.microsoft.com/office/powerpoint/2010/main" val="12772682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A61F44-522A-E14D-BEEE-CCCE8CE4D4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Compiling a Smart Contract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205CC1-957F-734B-977A-E09F469D45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4"/>
            <a:ext cx="7886700" cy="4638237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Get Solidity compiler</a:t>
            </a:r>
          </a:p>
          <a:p>
            <a:pPr lvl="1"/>
            <a:r>
              <a:rPr lang="en-US" dirty="0">
                <a:hlinkClick r:id="rId2"/>
              </a:rPr>
              <a:t>https://github.com/ethereum/solidity</a:t>
            </a:r>
            <a:endParaRPr lang="en-US" dirty="0"/>
          </a:p>
          <a:p>
            <a:pPr lvl="1"/>
            <a:r>
              <a:rPr lang="en-US" dirty="0" err="1"/>
              <a:t>Solc</a:t>
            </a:r>
            <a:r>
              <a:rPr lang="en-US" dirty="0"/>
              <a:t> (Solidity Compiler)</a:t>
            </a:r>
          </a:p>
          <a:p>
            <a:pPr lvl="1"/>
            <a:r>
              <a:rPr lang="en-US" dirty="0"/>
              <a:t>Ubuntu</a:t>
            </a:r>
          </a:p>
          <a:p>
            <a:pPr lvl="2"/>
            <a:endParaRPr lang="en-US" dirty="0"/>
          </a:p>
          <a:p>
            <a:r>
              <a:rPr lang="en-US" dirty="0"/>
              <a:t>Version: 0.4.24 (latest)</a:t>
            </a:r>
          </a:p>
          <a:p>
            <a:pPr lvl="1"/>
            <a:r>
              <a:rPr lang="en-US" dirty="0"/>
              <a:t>MAJOR.MINOR.PATCH</a:t>
            </a:r>
          </a:p>
          <a:p>
            <a:pPr lvl="1"/>
            <a:r>
              <a:rPr lang="en-US" dirty="0"/>
              <a:t>0.x.y </a:t>
            </a:r>
            <a:r>
              <a:rPr lang="ko-KR" altLang="en-US" dirty="0"/>
              <a:t>에서는 </a:t>
            </a:r>
            <a:r>
              <a:rPr lang="en-US" altLang="ko-KR" dirty="0"/>
              <a:t>0.MAJOR.MINOR</a:t>
            </a:r>
          </a:p>
          <a:p>
            <a:pPr lvl="1"/>
            <a:r>
              <a:rPr lang="en-US" altLang="ko-KR" dirty="0"/>
              <a:t>Pragma solidity ^0.4.24;</a:t>
            </a:r>
          </a:p>
          <a:p>
            <a:r>
              <a:rPr lang="en-US" altLang="ko-KR" dirty="0"/>
              <a:t>Compile</a:t>
            </a:r>
          </a:p>
          <a:p>
            <a:pPr lvl="1"/>
            <a:r>
              <a:rPr lang="en-US" altLang="ko-KR" i="1" dirty="0">
                <a:solidFill>
                  <a:srgbClr val="FF0000"/>
                </a:solidFill>
              </a:rPr>
              <a:t>$ </a:t>
            </a:r>
            <a:r>
              <a:rPr lang="en-US" altLang="ko-KR" i="1" dirty="0" err="1">
                <a:solidFill>
                  <a:srgbClr val="FF0000"/>
                </a:solidFill>
              </a:rPr>
              <a:t>solc</a:t>
            </a:r>
            <a:r>
              <a:rPr lang="en-US" altLang="ko-KR" i="1" dirty="0">
                <a:solidFill>
                  <a:srgbClr val="FF0000"/>
                </a:solidFill>
              </a:rPr>
              <a:t> –version</a:t>
            </a:r>
          </a:p>
          <a:p>
            <a:pPr lvl="1"/>
            <a:r>
              <a:rPr lang="en-US" altLang="ko-KR" i="1" dirty="0">
                <a:solidFill>
                  <a:srgbClr val="FF0000"/>
                </a:solidFill>
              </a:rPr>
              <a:t>$ </a:t>
            </a:r>
            <a:r>
              <a:rPr lang="en-US" altLang="ko-KR" i="1" dirty="0" err="1">
                <a:solidFill>
                  <a:srgbClr val="FF0000"/>
                </a:solidFill>
              </a:rPr>
              <a:t>solc</a:t>
            </a:r>
            <a:r>
              <a:rPr lang="en-US" altLang="ko-KR" i="1" dirty="0">
                <a:solidFill>
                  <a:srgbClr val="FF0000"/>
                </a:solidFill>
              </a:rPr>
              <a:t> --optimize –bin </a:t>
            </a:r>
            <a:r>
              <a:rPr lang="en-US" altLang="ko-KR" i="1" dirty="0" err="1">
                <a:solidFill>
                  <a:srgbClr val="FF0000"/>
                </a:solidFill>
              </a:rPr>
              <a:t>Faucet.sol</a:t>
            </a:r>
            <a:endParaRPr lang="en-US" altLang="ko-KR" i="1" dirty="0">
              <a:solidFill>
                <a:srgbClr val="FF0000"/>
              </a:solidFill>
            </a:endParaRPr>
          </a:p>
          <a:p>
            <a:pPr lvl="1"/>
            <a:r>
              <a:rPr lang="en-US" altLang="ko-KR" i="1" dirty="0">
                <a:solidFill>
                  <a:srgbClr val="FF0000"/>
                </a:solidFill>
              </a:rPr>
              <a:t>$ </a:t>
            </a:r>
            <a:r>
              <a:rPr lang="en-US" altLang="ko-KR" i="1" dirty="0" err="1">
                <a:solidFill>
                  <a:srgbClr val="FF0000"/>
                </a:solidFill>
              </a:rPr>
              <a:t>solc</a:t>
            </a:r>
            <a:r>
              <a:rPr lang="en-US" altLang="ko-KR" i="1" dirty="0">
                <a:solidFill>
                  <a:srgbClr val="FF0000"/>
                </a:solidFill>
              </a:rPr>
              <a:t> --</a:t>
            </a:r>
            <a:r>
              <a:rPr lang="en-US" altLang="ko-KR" i="1" dirty="0" err="1">
                <a:solidFill>
                  <a:srgbClr val="FF0000"/>
                </a:solidFill>
              </a:rPr>
              <a:t>abi</a:t>
            </a:r>
            <a:r>
              <a:rPr lang="en-US" altLang="ko-KR" i="1" dirty="0">
                <a:solidFill>
                  <a:srgbClr val="FF0000"/>
                </a:solidFill>
              </a:rPr>
              <a:t> </a:t>
            </a:r>
            <a:r>
              <a:rPr lang="en-US" altLang="ko-KR" i="1" dirty="0" err="1">
                <a:solidFill>
                  <a:srgbClr val="FF0000"/>
                </a:solidFill>
              </a:rPr>
              <a:t>Faucet.sol</a:t>
            </a:r>
            <a:endParaRPr lang="en-US" altLang="ko-KR" i="1" dirty="0">
              <a:solidFill>
                <a:srgbClr val="FF0000"/>
              </a:solidFill>
            </a:endParaRPr>
          </a:p>
          <a:p>
            <a:endParaRPr lang="en-US" altLang="ko-KR" i="1" dirty="0">
              <a:solidFill>
                <a:srgbClr val="FF0000"/>
              </a:solidFill>
            </a:endParaRPr>
          </a:p>
          <a:p>
            <a:pPr lvl="1"/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3E53944-7F91-3442-827E-0690DD1D4B2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7191" b="12438"/>
          <a:stretch/>
        </p:blipFill>
        <p:spPr>
          <a:xfrm>
            <a:off x="2407854" y="2827284"/>
            <a:ext cx="4328291" cy="735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910103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9F5E7C-A1D9-1B4A-9668-914CD5544C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Tips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D9D1C1-8564-DE4B-B335-FB438EBBD5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What’s the difference between public and private data?</a:t>
            </a:r>
          </a:p>
          <a:p>
            <a:pPr marL="457200" lvl="1" indent="0">
              <a:buNone/>
            </a:pPr>
            <a:endParaRPr lang="en-US" dirty="0"/>
          </a:p>
          <a:p>
            <a:r>
              <a:rPr lang="en-US" dirty="0"/>
              <a:t>What does it mean to return a value by a function?</a:t>
            </a:r>
          </a:p>
          <a:p>
            <a:endParaRPr lang="en-US" dirty="0"/>
          </a:p>
          <a:p>
            <a:r>
              <a:rPr lang="en-US" dirty="0"/>
              <a:t>What it means for a function to have ”view” modifier?</a:t>
            </a:r>
          </a:p>
        </p:txBody>
      </p:sp>
    </p:spTree>
    <p:extLst>
      <p:ext uri="{BB962C8B-B14F-4D97-AF65-F5344CB8AC3E}">
        <p14:creationId xmlns:p14="http://schemas.microsoft.com/office/powerpoint/2010/main" val="239785335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2B203E-B7CB-CF4F-84BB-06071FC49B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Proj-2: Ballot v.1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4C14B6-3D76-0244-B2CB-F976C42C9E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2328577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Goal: Manage a voting ballot for transparent voting process</a:t>
            </a:r>
          </a:p>
          <a:p>
            <a:r>
              <a:rPr lang="en-US" dirty="0"/>
              <a:t>Use cases</a:t>
            </a:r>
          </a:p>
          <a:p>
            <a:pPr lvl="1"/>
            <a:r>
              <a:rPr lang="en-US" dirty="0"/>
              <a:t>U1: Chairman can create a ballot with a set of candidates</a:t>
            </a:r>
          </a:p>
          <a:p>
            <a:pPr lvl="1"/>
            <a:r>
              <a:rPr lang="en-US" dirty="0"/>
              <a:t>U2: Chairman can give a voting right to an EOA</a:t>
            </a:r>
          </a:p>
          <a:p>
            <a:pPr lvl="1"/>
            <a:r>
              <a:rPr lang="en-US" dirty="0"/>
              <a:t>U3: An EOA with voting right can vote for a candidate, only once!</a:t>
            </a:r>
          </a:p>
          <a:p>
            <a:pPr lvl="1"/>
            <a:r>
              <a:rPr lang="en-US" dirty="0"/>
              <a:t>U4: Chairman can determine the winner, and announce it</a:t>
            </a:r>
          </a:p>
          <a:p>
            <a:r>
              <a:rPr lang="en-US" dirty="0">
                <a:solidFill>
                  <a:srgbClr val="FF0000"/>
                </a:solidFill>
              </a:rPr>
              <a:t>[EX]</a:t>
            </a:r>
            <a:r>
              <a:rPr lang="en-US" dirty="0"/>
              <a:t> define contract Ballotv1 with modifier </a:t>
            </a:r>
            <a:r>
              <a:rPr lang="en-US" dirty="0" err="1"/>
              <a:t>onlyChairman</a:t>
            </a:r>
            <a:endParaRPr lang="en-US" dirty="0"/>
          </a:p>
          <a:p>
            <a:endParaRPr lang="en-US" dirty="0"/>
          </a:p>
        </p:txBody>
      </p:sp>
      <p:sp>
        <p:nvSpPr>
          <p:cNvPr id="4" name="Vertical Scroll 3">
            <a:extLst>
              <a:ext uri="{FF2B5EF4-FFF2-40B4-BE49-F238E27FC236}">
                <a16:creationId xmlns:a16="http://schemas.microsoft.com/office/drawing/2014/main" id="{8E520D69-9634-4E46-8CD0-0F1E1C09A478}"/>
              </a:ext>
            </a:extLst>
          </p:cNvPr>
          <p:cNvSpPr/>
          <p:nvPr/>
        </p:nvSpPr>
        <p:spPr>
          <a:xfrm>
            <a:off x="4723568" y="4412988"/>
            <a:ext cx="1481959" cy="1639614"/>
          </a:xfrm>
          <a:prstGeom prst="verticalScroll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Ballot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91C8A098-196A-4140-9336-B158E10BD0B2}"/>
              </a:ext>
            </a:extLst>
          </p:cNvPr>
          <p:cNvSpPr/>
          <p:nvPr/>
        </p:nvSpPr>
        <p:spPr>
          <a:xfrm>
            <a:off x="884507" y="4868533"/>
            <a:ext cx="966952" cy="430924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EOA1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04ECDC9D-E294-074A-ADEA-814C34107D88}"/>
              </a:ext>
            </a:extLst>
          </p:cNvPr>
          <p:cNvSpPr/>
          <p:nvPr/>
        </p:nvSpPr>
        <p:spPr>
          <a:xfrm>
            <a:off x="7682697" y="4289138"/>
            <a:ext cx="966952" cy="430924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EOA2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E88C74DC-AF50-7B4F-9B4B-14E4395C8364}"/>
              </a:ext>
            </a:extLst>
          </p:cNvPr>
          <p:cNvSpPr/>
          <p:nvPr/>
        </p:nvSpPr>
        <p:spPr>
          <a:xfrm>
            <a:off x="7682697" y="5299457"/>
            <a:ext cx="966952" cy="430924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EOAN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27D7E205-0D80-424A-9B60-23241CECC355}"/>
              </a:ext>
            </a:extLst>
          </p:cNvPr>
          <p:cNvCxnSpPr>
            <a:cxnSpLocks/>
            <a:endCxn id="4" idx="1"/>
          </p:cNvCxnSpPr>
          <p:nvPr/>
        </p:nvCxnSpPr>
        <p:spPr>
          <a:xfrm>
            <a:off x="1998182" y="5232795"/>
            <a:ext cx="291063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id="{02A96C28-DCF0-544B-8B22-FEDA87CE38F7}"/>
              </a:ext>
            </a:extLst>
          </p:cNvPr>
          <p:cNvSpPr/>
          <p:nvPr/>
        </p:nvSpPr>
        <p:spPr>
          <a:xfrm>
            <a:off x="884507" y="6259340"/>
            <a:ext cx="974177" cy="273269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Cand1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3651204-CB09-DD48-8C20-014329CF75AF}"/>
              </a:ext>
            </a:extLst>
          </p:cNvPr>
          <p:cNvSpPr/>
          <p:nvPr/>
        </p:nvSpPr>
        <p:spPr>
          <a:xfrm>
            <a:off x="2076116" y="6259339"/>
            <a:ext cx="974177" cy="273269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Cand2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0AE200F-64A6-1F4B-B27B-6BA72FD88CFF}"/>
              </a:ext>
            </a:extLst>
          </p:cNvPr>
          <p:cNvSpPr/>
          <p:nvPr/>
        </p:nvSpPr>
        <p:spPr>
          <a:xfrm>
            <a:off x="3511155" y="6259339"/>
            <a:ext cx="974177" cy="273269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CandN</a:t>
            </a:r>
            <a:endParaRPr 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66E80F5-A1D2-0746-9C98-E3C1AE3526B3}"/>
              </a:ext>
            </a:extLst>
          </p:cNvPr>
          <p:cNvSpPr txBox="1"/>
          <p:nvPr/>
        </p:nvSpPr>
        <p:spPr>
          <a:xfrm>
            <a:off x="1912131" y="4485143"/>
            <a:ext cx="276992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UC1: [cand1, cand2, …, </a:t>
            </a:r>
            <a:r>
              <a:rPr lang="en-US" sz="1600" dirty="0" err="1"/>
              <a:t>cand</a:t>
            </a:r>
            <a:r>
              <a:rPr lang="en-US" sz="1600" dirty="0"/>
              <a:t> N]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E68BE9A5-56F2-3542-B5EC-624D28DBE60D}"/>
              </a:ext>
            </a:extLst>
          </p:cNvPr>
          <p:cNvCxnSpPr>
            <a:endCxn id="14" idx="1"/>
          </p:cNvCxnSpPr>
          <p:nvPr/>
        </p:nvCxnSpPr>
        <p:spPr>
          <a:xfrm>
            <a:off x="2642082" y="6393497"/>
            <a:ext cx="869073" cy="2477"/>
          </a:xfrm>
          <a:prstGeom prst="line">
            <a:avLst/>
          </a:prstGeom>
          <a:ln>
            <a:prstDash val="sysDot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93027484-6EC5-0447-B705-6A8257BF5E45}"/>
              </a:ext>
            </a:extLst>
          </p:cNvPr>
          <p:cNvSpPr txBox="1"/>
          <p:nvPr/>
        </p:nvSpPr>
        <p:spPr>
          <a:xfrm>
            <a:off x="917904" y="5252658"/>
            <a:ext cx="96372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chairman</a:t>
            </a: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F2D3914B-A7C9-084B-86F1-70E9D8AE6A75}"/>
              </a:ext>
            </a:extLst>
          </p:cNvPr>
          <p:cNvCxnSpPr>
            <a:cxnSpLocks/>
          </p:cNvCxnSpPr>
          <p:nvPr/>
        </p:nvCxnSpPr>
        <p:spPr>
          <a:xfrm flipV="1">
            <a:off x="1998182" y="4788532"/>
            <a:ext cx="2910631" cy="298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BC64A083-D408-8F42-A3D4-1554CB4DBB8F}"/>
              </a:ext>
            </a:extLst>
          </p:cNvPr>
          <p:cNvCxnSpPr>
            <a:cxnSpLocks/>
            <a:stCxn id="6" idx="4"/>
            <a:endCxn id="8" idx="0"/>
          </p:cNvCxnSpPr>
          <p:nvPr/>
        </p:nvCxnSpPr>
        <p:spPr>
          <a:xfrm>
            <a:off x="8166173" y="4720062"/>
            <a:ext cx="0" cy="579395"/>
          </a:xfrm>
          <a:prstGeom prst="line">
            <a:avLst/>
          </a:prstGeom>
          <a:ln>
            <a:prstDash val="sysDot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34D27DB0-7E09-FC45-A07C-5E416937C16E}"/>
              </a:ext>
            </a:extLst>
          </p:cNvPr>
          <p:cNvSpPr txBox="1"/>
          <p:nvPr/>
        </p:nvSpPr>
        <p:spPr>
          <a:xfrm>
            <a:off x="2188595" y="4923468"/>
            <a:ext cx="239578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UC2: </a:t>
            </a:r>
            <a:r>
              <a:rPr lang="en-US" sz="1600" dirty="0" err="1"/>
              <a:t>registerVoter</a:t>
            </a:r>
            <a:r>
              <a:rPr lang="en-US" sz="1600" dirty="0"/>
              <a:t>( </a:t>
            </a:r>
            <a:r>
              <a:rPr lang="en-US" sz="1600" dirty="0" err="1"/>
              <a:t>EOAi</a:t>
            </a:r>
            <a:r>
              <a:rPr lang="en-US" sz="1600" dirty="0"/>
              <a:t> )</a:t>
            </a:r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372D37FF-3E9C-AB47-92A0-45A3CA7721AC}"/>
              </a:ext>
            </a:extLst>
          </p:cNvPr>
          <p:cNvCxnSpPr>
            <a:cxnSpLocks/>
            <a:stCxn id="6" idx="2"/>
          </p:cNvCxnSpPr>
          <p:nvPr/>
        </p:nvCxnSpPr>
        <p:spPr>
          <a:xfrm flipH="1">
            <a:off x="6039627" y="4504600"/>
            <a:ext cx="1643070" cy="728195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72B2E73C-24D8-5D41-A7DB-25BDFE954E8C}"/>
              </a:ext>
            </a:extLst>
          </p:cNvPr>
          <p:cNvSpPr txBox="1"/>
          <p:nvPr/>
        </p:nvSpPr>
        <p:spPr>
          <a:xfrm rot="20051994">
            <a:off x="6202538" y="4581807"/>
            <a:ext cx="126419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UC3: vote( </a:t>
            </a:r>
            <a:r>
              <a:rPr lang="en-US" sz="1600" dirty="0" err="1"/>
              <a:t>i</a:t>
            </a:r>
            <a:r>
              <a:rPr lang="en-US" sz="1600" dirty="0"/>
              <a:t> )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4339363D-5105-DD4A-BFD9-238398292054}"/>
              </a:ext>
            </a:extLst>
          </p:cNvPr>
          <p:cNvSpPr txBox="1"/>
          <p:nvPr/>
        </p:nvSpPr>
        <p:spPr>
          <a:xfrm rot="20129427">
            <a:off x="7269151" y="4517771"/>
            <a:ext cx="53893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once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1B31B5DE-A278-8B42-A158-6DEC500EDCFB}"/>
              </a:ext>
            </a:extLst>
          </p:cNvPr>
          <p:cNvSpPr txBox="1"/>
          <p:nvPr/>
        </p:nvSpPr>
        <p:spPr>
          <a:xfrm>
            <a:off x="2412798" y="5393970"/>
            <a:ext cx="218521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UC4: </a:t>
            </a:r>
            <a:r>
              <a:rPr lang="en-US" sz="1600" dirty="0" err="1"/>
              <a:t>winnerAnnounce</a:t>
            </a:r>
            <a:r>
              <a:rPr lang="en-US" sz="1600" dirty="0"/>
              <a:t>()</a:t>
            </a:r>
          </a:p>
        </p:txBody>
      </p:sp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id="{9BF20574-F9D9-9243-8536-ABF9C41E7A2C}"/>
              </a:ext>
            </a:extLst>
          </p:cNvPr>
          <p:cNvCxnSpPr>
            <a:cxnSpLocks/>
          </p:cNvCxnSpPr>
          <p:nvPr/>
        </p:nvCxnSpPr>
        <p:spPr>
          <a:xfrm>
            <a:off x="1998182" y="5660488"/>
            <a:ext cx="2910631" cy="3744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9C172297-2C10-684C-AFE0-CCFCA46593DD}"/>
              </a:ext>
            </a:extLst>
          </p:cNvPr>
          <p:cNvCxnSpPr>
            <a:cxnSpLocks/>
            <a:stCxn id="8" idx="2"/>
          </p:cNvCxnSpPr>
          <p:nvPr/>
        </p:nvCxnSpPr>
        <p:spPr>
          <a:xfrm flipH="1" flipV="1">
            <a:off x="6051613" y="5385047"/>
            <a:ext cx="1631084" cy="12987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50" name="TextBox 49">
            <a:extLst>
              <a:ext uri="{FF2B5EF4-FFF2-40B4-BE49-F238E27FC236}">
                <a16:creationId xmlns:a16="http://schemas.microsoft.com/office/drawing/2014/main" id="{F1541884-CC86-A541-8E84-7E43EC556722}"/>
              </a:ext>
            </a:extLst>
          </p:cNvPr>
          <p:cNvSpPr txBox="1"/>
          <p:nvPr/>
        </p:nvSpPr>
        <p:spPr>
          <a:xfrm rot="192698">
            <a:off x="6287186" y="5175990"/>
            <a:ext cx="126419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UC3: vote( </a:t>
            </a:r>
            <a:r>
              <a:rPr lang="en-US" sz="1600" dirty="0" err="1"/>
              <a:t>i</a:t>
            </a:r>
            <a:r>
              <a:rPr lang="en-US" sz="1600" dirty="0"/>
              <a:t> )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FEDA63E1-A786-0946-9C6C-3BB3BE3A1981}"/>
              </a:ext>
            </a:extLst>
          </p:cNvPr>
          <p:cNvSpPr txBox="1"/>
          <p:nvPr/>
        </p:nvSpPr>
        <p:spPr>
          <a:xfrm rot="238543">
            <a:off x="7239613" y="5446566"/>
            <a:ext cx="53893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once</a:t>
            </a:r>
          </a:p>
        </p:txBody>
      </p:sp>
    </p:spTree>
    <p:extLst>
      <p:ext uri="{BB962C8B-B14F-4D97-AF65-F5344CB8AC3E}">
        <p14:creationId xmlns:p14="http://schemas.microsoft.com/office/powerpoint/2010/main" val="94954868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2B203E-B7CB-CF4F-84BB-06071FC49B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Proj-2: Ballot v.1 (simple)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4C14B6-3D76-0244-B2CB-F976C42C9E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U1: Chairman can create a ballot with a set of candidates</a:t>
            </a:r>
          </a:p>
          <a:p>
            <a:pPr lvl="1"/>
            <a:r>
              <a:rPr lang="en-US" dirty="0">
                <a:solidFill>
                  <a:srgbClr val="0432FF"/>
                </a:solidFill>
              </a:rPr>
              <a:t>constructor( byte32[] </a:t>
            </a:r>
            <a:r>
              <a:rPr lang="en-US" dirty="0" err="1">
                <a:solidFill>
                  <a:srgbClr val="0432FF"/>
                </a:solidFill>
              </a:rPr>
              <a:t>candidateNames</a:t>
            </a:r>
            <a:r>
              <a:rPr lang="en-US" dirty="0">
                <a:solidFill>
                  <a:srgbClr val="0432FF"/>
                </a:solidFill>
              </a:rPr>
              <a:t> ) public {…}</a:t>
            </a:r>
          </a:p>
          <a:p>
            <a:pPr lvl="1"/>
            <a:r>
              <a:rPr lang="en-US" dirty="0"/>
              <a:t>We need a data structure to store candidate information</a:t>
            </a:r>
          </a:p>
          <a:p>
            <a:pPr lvl="2"/>
            <a:r>
              <a:rPr lang="en-US" dirty="0">
                <a:solidFill>
                  <a:srgbClr val="0432FF"/>
                </a:solidFill>
              </a:rPr>
              <a:t>struct Candidate { </a:t>
            </a:r>
            <a:br>
              <a:rPr lang="en-US" dirty="0">
                <a:solidFill>
                  <a:srgbClr val="0432FF"/>
                </a:solidFill>
              </a:rPr>
            </a:br>
            <a:r>
              <a:rPr lang="en-US" dirty="0">
                <a:solidFill>
                  <a:srgbClr val="0432FF"/>
                </a:solidFill>
              </a:rPr>
              <a:t>	byte32 name; </a:t>
            </a:r>
            <a:br>
              <a:rPr lang="en-US" dirty="0">
                <a:solidFill>
                  <a:srgbClr val="0432FF"/>
                </a:solidFill>
              </a:rPr>
            </a:br>
            <a:r>
              <a:rPr lang="en-US" dirty="0">
                <a:solidFill>
                  <a:srgbClr val="0432FF"/>
                </a:solidFill>
              </a:rPr>
              <a:t>	</a:t>
            </a:r>
            <a:r>
              <a:rPr lang="en-US" dirty="0" err="1">
                <a:solidFill>
                  <a:srgbClr val="0432FF"/>
                </a:solidFill>
              </a:rPr>
              <a:t>uint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voteCount</a:t>
            </a:r>
            <a:r>
              <a:rPr lang="en-US" dirty="0">
                <a:solidFill>
                  <a:srgbClr val="0432FF"/>
                </a:solidFill>
              </a:rPr>
              <a:t>; </a:t>
            </a:r>
            <a:br>
              <a:rPr lang="en-US" dirty="0">
                <a:solidFill>
                  <a:srgbClr val="0432FF"/>
                </a:solidFill>
              </a:rPr>
            </a:br>
            <a:r>
              <a:rPr lang="en-US" dirty="0">
                <a:solidFill>
                  <a:srgbClr val="0432FF"/>
                </a:solidFill>
              </a:rPr>
              <a:t>}</a:t>
            </a:r>
          </a:p>
          <a:p>
            <a:pPr lvl="1"/>
            <a:r>
              <a:rPr lang="en-US" dirty="0"/>
              <a:t>We need a data structure to store the list of candidate names</a:t>
            </a:r>
          </a:p>
          <a:p>
            <a:pPr lvl="2"/>
            <a:r>
              <a:rPr lang="en-US" dirty="0"/>
              <a:t>use a variable-size array of all candidates</a:t>
            </a:r>
          </a:p>
          <a:p>
            <a:pPr lvl="2"/>
            <a:r>
              <a:rPr lang="en-US" dirty="0">
                <a:solidFill>
                  <a:srgbClr val="0432FF"/>
                </a:solidFill>
              </a:rPr>
              <a:t>Candidate[] candidates;</a:t>
            </a:r>
          </a:p>
          <a:p>
            <a:pPr lvl="1"/>
            <a:r>
              <a:rPr lang="en-US" dirty="0"/>
              <a:t>Adding a candidate</a:t>
            </a:r>
          </a:p>
          <a:p>
            <a:pPr lvl="2"/>
            <a:r>
              <a:rPr lang="en-US" dirty="0" err="1">
                <a:solidFill>
                  <a:srgbClr val="0432FF"/>
                </a:solidFill>
              </a:rPr>
              <a:t>candidates.push</a:t>
            </a:r>
            <a:r>
              <a:rPr lang="en-US" dirty="0">
                <a:solidFill>
                  <a:srgbClr val="0432FF"/>
                </a:solidFill>
              </a:rPr>
              <a:t>( Candidate( { name: &lt;name&gt;, </a:t>
            </a:r>
            <a:r>
              <a:rPr lang="en-US" dirty="0" err="1">
                <a:solidFill>
                  <a:srgbClr val="0432FF"/>
                </a:solidFill>
              </a:rPr>
              <a:t>voteCount</a:t>
            </a:r>
            <a:r>
              <a:rPr lang="en-US" dirty="0">
                <a:solidFill>
                  <a:srgbClr val="0432FF"/>
                </a:solidFill>
              </a:rPr>
              <a:t>: &lt;count&gt; } ) )</a:t>
            </a:r>
          </a:p>
          <a:p>
            <a:pPr lvl="1"/>
            <a:r>
              <a:rPr lang="en-US" dirty="0"/>
              <a:t>Chairman is a voter!</a:t>
            </a:r>
          </a:p>
          <a:p>
            <a:pPr lvl="1"/>
            <a:r>
              <a:rPr lang="en-US" dirty="0"/>
              <a:t>We need a data structure for a voter</a:t>
            </a:r>
          </a:p>
          <a:p>
            <a:pPr lvl="2"/>
            <a:r>
              <a:rPr lang="en-US" dirty="0">
                <a:solidFill>
                  <a:srgbClr val="0432FF"/>
                </a:solidFill>
              </a:rPr>
              <a:t>struct Voter { bool voter, bool voted, </a:t>
            </a:r>
            <a:r>
              <a:rPr lang="en-US" dirty="0" err="1">
                <a:solidFill>
                  <a:srgbClr val="0432FF"/>
                </a:solidFill>
              </a:rPr>
              <a:t>uint</a:t>
            </a:r>
            <a:r>
              <a:rPr lang="en-US" dirty="0">
                <a:solidFill>
                  <a:srgbClr val="0432FF"/>
                </a:solidFill>
              </a:rPr>
              <a:t> vote }</a:t>
            </a:r>
          </a:p>
          <a:p>
            <a:pPr lvl="1"/>
            <a:r>
              <a:rPr lang="en-US" dirty="0"/>
              <a:t>We need a voter database</a:t>
            </a:r>
          </a:p>
          <a:p>
            <a:pPr lvl="2"/>
            <a:r>
              <a:rPr lang="en-US" dirty="0">
                <a:solidFill>
                  <a:srgbClr val="0432FF"/>
                </a:solidFill>
              </a:rPr>
              <a:t>mapping (address =&gt; Voter) voters;</a:t>
            </a:r>
          </a:p>
          <a:p>
            <a:pPr lvl="2"/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836248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2B203E-B7CB-CF4F-84BB-06071FC49B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Proj-2: Ballot v.1 (simple)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4C14B6-3D76-0244-B2CB-F976C42C9E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690688"/>
            <a:ext cx="7886700" cy="4933396"/>
          </a:xfrm>
        </p:spPr>
        <p:txBody>
          <a:bodyPr>
            <a:normAutofit fontScale="32500" lnSpcReduction="20000"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dirty="0">
                <a:solidFill>
                  <a:srgbClr val="0432FF"/>
                </a:solidFill>
              </a:rPr>
              <a:t>contract Ballotv1 {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dirty="0">
                <a:solidFill>
                  <a:srgbClr val="0432FF"/>
                </a:solidFill>
              </a:rPr>
              <a:t>	struct Candidate {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dirty="0">
                <a:solidFill>
                  <a:srgbClr val="0432FF"/>
                </a:solidFill>
              </a:rPr>
              <a:t>		byte32 name;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dirty="0">
                <a:solidFill>
                  <a:srgbClr val="0432FF"/>
                </a:solidFill>
              </a:rPr>
              <a:t>		</a:t>
            </a:r>
            <a:r>
              <a:rPr lang="en-US" dirty="0" err="1">
                <a:solidFill>
                  <a:srgbClr val="0432FF"/>
                </a:solidFill>
              </a:rPr>
              <a:t>uint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voteCount</a:t>
            </a:r>
            <a:r>
              <a:rPr lang="en-US" dirty="0">
                <a:solidFill>
                  <a:srgbClr val="0432FF"/>
                </a:solidFill>
              </a:rPr>
              <a:t>;  }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dirty="0">
                <a:solidFill>
                  <a:srgbClr val="0432FF"/>
                </a:solidFill>
              </a:rPr>
              <a:t>	struct Voter {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dirty="0">
                <a:solidFill>
                  <a:srgbClr val="0432FF"/>
                </a:solidFill>
              </a:rPr>
              <a:t>		bool registered;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dirty="0">
                <a:solidFill>
                  <a:srgbClr val="0432FF"/>
                </a:solidFill>
              </a:rPr>
              <a:t>		bool voted;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dirty="0">
                <a:solidFill>
                  <a:srgbClr val="0432FF"/>
                </a:solidFill>
              </a:rPr>
              <a:t>		</a:t>
            </a:r>
            <a:r>
              <a:rPr lang="en-US" dirty="0" err="1">
                <a:solidFill>
                  <a:srgbClr val="0432FF"/>
                </a:solidFill>
              </a:rPr>
              <a:t>uint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votedFor</a:t>
            </a:r>
            <a:r>
              <a:rPr lang="en-US" dirty="0">
                <a:solidFill>
                  <a:srgbClr val="0432FF"/>
                </a:solidFill>
              </a:rPr>
              <a:t>; }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dirty="0">
                <a:solidFill>
                  <a:srgbClr val="0432FF"/>
                </a:solidFill>
              </a:rPr>
              <a:t>	address chairman;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dirty="0">
                <a:solidFill>
                  <a:srgbClr val="0432FF"/>
                </a:solidFill>
              </a:rPr>
              <a:t>	mapping( address =&gt; Voter ) voters;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dirty="0">
                <a:solidFill>
                  <a:srgbClr val="0432FF"/>
                </a:solidFill>
              </a:rPr>
              <a:t>	Candidate[] candidates;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dirty="0">
                <a:solidFill>
                  <a:srgbClr val="0432FF"/>
                </a:solidFill>
              </a:rPr>
              <a:t>	modifier </a:t>
            </a:r>
            <a:r>
              <a:rPr lang="en-US" dirty="0" err="1">
                <a:solidFill>
                  <a:srgbClr val="0432FF"/>
                </a:solidFill>
              </a:rPr>
              <a:t>onlyChairman</a:t>
            </a:r>
            <a:r>
              <a:rPr lang="en-US" dirty="0">
                <a:solidFill>
                  <a:srgbClr val="0432FF"/>
                </a:solidFill>
              </a:rPr>
              <a:t> { require( </a:t>
            </a:r>
            <a:r>
              <a:rPr lang="en-US" dirty="0" err="1">
                <a:solidFill>
                  <a:srgbClr val="0432FF"/>
                </a:solidFill>
              </a:rPr>
              <a:t>msg.sender</a:t>
            </a:r>
            <a:r>
              <a:rPr lang="en-US" dirty="0">
                <a:solidFill>
                  <a:srgbClr val="0432FF"/>
                </a:solidFill>
              </a:rPr>
              <a:t> == chairman ); _; }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dirty="0">
                <a:solidFill>
                  <a:srgbClr val="0432FF"/>
                </a:solidFill>
              </a:rPr>
              <a:t>	 constructor( byte32[] </a:t>
            </a:r>
            <a:r>
              <a:rPr lang="en-US" dirty="0" err="1">
                <a:solidFill>
                  <a:srgbClr val="0432FF"/>
                </a:solidFill>
              </a:rPr>
              <a:t>candNames</a:t>
            </a:r>
            <a:r>
              <a:rPr lang="en-US" dirty="0">
                <a:solidFill>
                  <a:srgbClr val="0432FF"/>
                </a:solidFill>
              </a:rPr>
              <a:t> ) public {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dirty="0">
                <a:solidFill>
                  <a:srgbClr val="0432FF"/>
                </a:solidFill>
              </a:rPr>
              <a:t>		chairman = </a:t>
            </a:r>
            <a:r>
              <a:rPr lang="en-US" dirty="0" err="1">
                <a:solidFill>
                  <a:srgbClr val="0432FF"/>
                </a:solidFill>
              </a:rPr>
              <a:t>msg.sender</a:t>
            </a:r>
            <a:r>
              <a:rPr lang="en-US" dirty="0">
                <a:solidFill>
                  <a:srgbClr val="0432FF"/>
                </a:solidFill>
              </a:rPr>
              <a:t>;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dirty="0">
                <a:solidFill>
                  <a:srgbClr val="0432FF"/>
                </a:solidFill>
              </a:rPr>
              <a:t>		for( </a:t>
            </a:r>
            <a:r>
              <a:rPr lang="en-US" dirty="0" err="1">
                <a:solidFill>
                  <a:srgbClr val="0432FF"/>
                </a:solidFill>
              </a:rPr>
              <a:t>uint</a:t>
            </a:r>
            <a:r>
              <a:rPr lang="en-US" dirty="0">
                <a:solidFill>
                  <a:srgbClr val="0432FF"/>
                </a:solidFill>
              </a:rPr>
              <a:t> I = 0; I &lt; </a:t>
            </a:r>
            <a:r>
              <a:rPr lang="en-US" dirty="0" err="1">
                <a:solidFill>
                  <a:srgbClr val="0432FF"/>
                </a:solidFill>
              </a:rPr>
              <a:t>candNames.length</a:t>
            </a:r>
            <a:r>
              <a:rPr lang="en-US" dirty="0">
                <a:solidFill>
                  <a:srgbClr val="0432FF"/>
                </a:solidFill>
              </a:rPr>
              <a:t>; </a:t>
            </a:r>
            <a:r>
              <a:rPr lang="en-US" dirty="0" err="1">
                <a:solidFill>
                  <a:srgbClr val="0432FF"/>
                </a:solidFill>
              </a:rPr>
              <a:t>i</a:t>
            </a:r>
            <a:r>
              <a:rPr lang="en-US" dirty="0">
                <a:solidFill>
                  <a:srgbClr val="0432FF"/>
                </a:solidFill>
              </a:rPr>
              <a:t>++) {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dirty="0">
                <a:solidFill>
                  <a:srgbClr val="0432FF"/>
                </a:solidFill>
              </a:rPr>
              <a:t>			</a:t>
            </a:r>
            <a:r>
              <a:rPr lang="en-US" dirty="0" err="1">
                <a:solidFill>
                  <a:srgbClr val="0432FF"/>
                </a:solidFill>
              </a:rPr>
              <a:t>candidates.push</a:t>
            </a:r>
            <a:r>
              <a:rPr lang="en-US" dirty="0">
                <a:solidFill>
                  <a:srgbClr val="0432FF"/>
                </a:solidFill>
              </a:rPr>
              <a:t>( </a:t>
            </a:r>
            <a:br>
              <a:rPr lang="en-US" dirty="0">
                <a:solidFill>
                  <a:srgbClr val="0432FF"/>
                </a:solidFill>
              </a:rPr>
            </a:br>
            <a:r>
              <a:rPr lang="en-US" dirty="0">
                <a:solidFill>
                  <a:srgbClr val="0432FF"/>
                </a:solidFill>
              </a:rPr>
              <a:t>			     Candidate(</a:t>
            </a:r>
            <a:br>
              <a:rPr lang="en-US" dirty="0">
                <a:solidFill>
                  <a:srgbClr val="0432FF"/>
                </a:solidFill>
              </a:rPr>
            </a:br>
            <a:r>
              <a:rPr lang="en-US" dirty="0">
                <a:solidFill>
                  <a:srgbClr val="0432FF"/>
                </a:solidFill>
              </a:rPr>
              <a:t>			           { name: </a:t>
            </a:r>
            <a:r>
              <a:rPr lang="en-US" dirty="0" err="1">
                <a:solidFill>
                  <a:srgbClr val="0432FF"/>
                </a:solidFill>
              </a:rPr>
              <a:t>candNames</a:t>
            </a:r>
            <a:r>
              <a:rPr lang="en-US" dirty="0">
                <a:solidFill>
                  <a:srgbClr val="0432FF"/>
                </a:solidFill>
              </a:rPr>
              <a:t>[</a:t>
            </a:r>
            <a:r>
              <a:rPr lang="en-US" dirty="0" err="1">
                <a:solidFill>
                  <a:srgbClr val="0432FF"/>
                </a:solidFill>
              </a:rPr>
              <a:t>i</a:t>
            </a:r>
            <a:r>
              <a:rPr lang="en-US" dirty="0">
                <a:solidFill>
                  <a:srgbClr val="0432FF"/>
                </a:solidFill>
              </a:rPr>
              <a:t>],</a:t>
            </a:r>
            <a:br>
              <a:rPr lang="en-US" dirty="0">
                <a:solidFill>
                  <a:srgbClr val="0432FF"/>
                </a:solidFill>
              </a:rPr>
            </a:br>
            <a:r>
              <a:rPr lang="en-US" dirty="0">
                <a:solidFill>
                  <a:srgbClr val="0432FF"/>
                </a:solidFill>
              </a:rPr>
              <a:t>			              </a:t>
            </a:r>
            <a:r>
              <a:rPr lang="en-US" dirty="0" err="1">
                <a:solidFill>
                  <a:srgbClr val="0432FF"/>
                </a:solidFill>
              </a:rPr>
              <a:t>voteCount</a:t>
            </a:r>
            <a:r>
              <a:rPr lang="en-US" dirty="0">
                <a:solidFill>
                  <a:srgbClr val="0432FF"/>
                </a:solidFill>
              </a:rPr>
              <a:t>: 0 }</a:t>
            </a:r>
            <a:br>
              <a:rPr lang="en-US" dirty="0">
                <a:solidFill>
                  <a:srgbClr val="0432FF"/>
                </a:solidFill>
              </a:rPr>
            </a:br>
            <a:r>
              <a:rPr lang="en-US" dirty="0">
                <a:solidFill>
                  <a:srgbClr val="0432FF"/>
                </a:solidFill>
              </a:rPr>
              <a:t>			     )</a:t>
            </a:r>
            <a:br>
              <a:rPr lang="en-US" dirty="0">
                <a:solidFill>
                  <a:srgbClr val="0432FF"/>
                </a:solidFill>
              </a:rPr>
            </a:br>
            <a:r>
              <a:rPr lang="en-US" dirty="0">
                <a:solidFill>
                  <a:srgbClr val="0432FF"/>
                </a:solidFill>
              </a:rPr>
              <a:t>			);</a:t>
            </a:r>
            <a:br>
              <a:rPr lang="en-US" dirty="0">
                <a:solidFill>
                  <a:srgbClr val="0432FF"/>
                </a:solidFill>
              </a:rPr>
            </a:br>
            <a:r>
              <a:rPr lang="en-US" dirty="0">
                <a:solidFill>
                  <a:srgbClr val="0432FF"/>
                </a:solidFill>
              </a:rPr>
              <a:t>		}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dirty="0">
                <a:solidFill>
                  <a:srgbClr val="0432FF"/>
                </a:solidFill>
              </a:rPr>
              <a:t>		</a:t>
            </a:r>
            <a:r>
              <a:rPr lang="en-US" dirty="0" err="1">
                <a:solidFill>
                  <a:srgbClr val="0432FF"/>
                </a:solidFill>
              </a:rPr>
              <a:t>registerVoter</a:t>
            </a:r>
            <a:r>
              <a:rPr lang="en-US" dirty="0">
                <a:solidFill>
                  <a:srgbClr val="0432FF"/>
                </a:solidFill>
              </a:rPr>
              <a:t>( chairman );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dirty="0">
                <a:solidFill>
                  <a:srgbClr val="0432FF"/>
                </a:solidFill>
              </a:rPr>
              <a:t>	}</a:t>
            </a:r>
            <a:r>
              <a:rPr lang="en-US" dirty="0"/>
              <a:t>}</a:t>
            </a:r>
          </a:p>
          <a:p>
            <a:pPr marL="457200" lvl="1" indent="0">
              <a:lnSpc>
                <a:spcPct val="100000"/>
              </a:lnSpc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217083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4C14B6-3D76-0244-B2CB-F976C42C9E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68166"/>
            <a:ext cx="7886700" cy="6455918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en-US" dirty="0">
                <a:solidFill>
                  <a:srgbClr val="0432FF"/>
                </a:solidFill>
              </a:rPr>
              <a:t>contract Ballotv1 {</a:t>
            </a:r>
          </a:p>
          <a:p>
            <a:pPr marL="0" indent="0">
              <a:buNone/>
            </a:pPr>
            <a:r>
              <a:rPr lang="en-US" dirty="0">
                <a:solidFill>
                  <a:srgbClr val="0432FF"/>
                </a:solidFill>
              </a:rPr>
              <a:t>	struct Candidate { </a:t>
            </a:r>
          </a:p>
          <a:p>
            <a:pPr marL="0" indent="0">
              <a:buNone/>
            </a:pPr>
            <a:r>
              <a:rPr lang="en-US" dirty="0">
                <a:solidFill>
                  <a:srgbClr val="0432FF"/>
                </a:solidFill>
              </a:rPr>
              <a:t>		bytes32 name; </a:t>
            </a:r>
          </a:p>
          <a:p>
            <a:pPr marL="0" indent="0">
              <a:buNone/>
            </a:pPr>
            <a:r>
              <a:rPr lang="en-US" dirty="0">
                <a:solidFill>
                  <a:srgbClr val="0432FF"/>
                </a:solidFill>
              </a:rPr>
              <a:t>		</a:t>
            </a:r>
            <a:r>
              <a:rPr lang="en-US" dirty="0" err="1">
                <a:solidFill>
                  <a:srgbClr val="0432FF"/>
                </a:solidFill>
              </a:rPr>
              <a:t>uint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voteCount</a:t>
            </a:r>
            <a:r>
              <a:rPr lang="en-US" dirty="0">
                <a:solidFill>
                  <a:srgbClr val="0432FF"/>
                </a:solidFill>
              </a:rPr>
              <a:t>;  }</a:t>
            </a:r>
          </a:p>
          <a:p>
            <a:pPr marL="0" indent="0">
              <a:buNone/>
            </a:pPr>
            <a:r>
              <a:rPr lang="en-US" dirty="0">
                <a:solidFill>
                  <a:srgbClr val="0432FF"/>
                </a:solidFill>
              </a:rPr>
              <a:t>	struct Voter {</a:t>
            </a:r>
          </a:p>
          <a:p>
            <a:pPr marL="0" indent="0">
              <a:buNone/>
            </a:pPr>
            <a:r>
              <a:rPr lang="en-US" dirty="0">
                <a:solidFill>
                  <a:srgbClr val="0432FF"/>
                </a:solidFill>
              </a:rPr>
              <a:t>		bool registered;</a:t>
            </a:r>
          </a:p>
          <a:p>
            <a:pPr marL="0" indent="0">
              <a:buNone/>
            </a:pPr>
            <a:r>
              <a:rPr lang="en-US" dirty="0">
                <a:solidFill>
                  <a:srgbClr val="0432FF"/>
                </a:solidFill>
              </a:rPr>
              <a:t>		bool voted;</a:t>
            </a:r>
          </a:p>
          <a:p>
            <a:pPr marL="0" indent="0">
              <a:buNone/>
            </a:pPr>
            <a:r>
              <a:rPr lang="en-US" dirty="0">
                <a:solidFill>
                  <a:srgbClr val="0432FF"/>
                </a:solidFill>
              </a:rPr>
              <a:t>		</a:t>
            </a:r>
            <a:r>
              <a:rPr lang="en-US" dirty="0" err="1">
                <a:solidFill>
                  <a:srgbClr val="0432FF"/>
                </a:solidFill>
              </a:rPr>
              <a:t>uint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votedFor</a:t>
            </a:r>
            <a:r>
              <a:rPr lang="en-US" dirty="0">
                <a:solidFill>
                  <a:srgbClr val="0432FF"/>
                </a:solidFill>
              </a:rPr>
              <a:t>; }</a:t>
            </a:r>
          </a:p>
          <a:p>
            <a:pPr marL="0" indent="0">
              <a:buNone/>
            </a:pPr>
            <a:r>
              <a:rPr lang="en-US" dirty="0">
                <a:solidFill>
                  <a:srgbClr val="0432FF"/>
                </a:solidFill>
              </a:rPr>
              <a:t>	address chairman;</a:t>
            </a:r>
          </a:p>
          <a:p>
            <a:pPr marL="0" indent="0">
              <a:buNone/>
            </a:pPr>
            <a:r>
              <a:rPr lang="en-US" dirty="0">
                <a:solidFill>
                  <a:srgbClr val="0432FF"/>
                </a:solidFill>
              </a:rPr>
              <a:t>	mapping( address =&gt; Voter ) voters;</a:t>
            </a:r>
          </a:p>
          <a:p>
            <a:pPr marL="0" indent="0">
              <a:buNone/>
            </a:pPr>
            <a:r>
              <a:rPr lang="en-US" dirty="0">
                <a:solidFill>
                  <a:srgbClr val="0432FF"/>
                </a:solidFill>
              </a:rPr>
              <a:t>	Candidate[] candidates;</a:t>
            </a:r>
          </a:p>
          <a:p>
            <a:pPr marL="0" indent="0">
              <a:buNone/>
            </a:pPr>
            <a:r>
              <a:rPr lang="en-US" dirty="0">
                <a:solidFill>
                  <a:srgbClr val="0432FF"/>
                </a:solidFill>
              </a:rPr>
              <a:t>	modifier </a:t>
            </a:r>
            <a:r>
              <a:rPr lang="en-US" dirty="0" err="1">
                <a:solidFill>
                  <a:srgbClr val="0432FF"/>
                </a:solidFill>
              </a:rPr>
              <a:t>onlyChairman</a:t>
            </a:r>
            <a:r>
              <a:rPr lang="en-US" dirty="0">
                <a:solidFill>
                  <a:srgbClr val="0432FF"/>
                </a:solidFill>
              </a:rPr>
              <a:t> { require( </a:t>
            </a:r>
            <a:r>
              <a:rPr lang="en-US" dirty="0" err="1">
                <a:solidFill>
                  <a:srgbClr val="0432FF"/>
                </a:solidFill>
              </a:rPr>
              <a:t>msg.sender</a:t>
            </a:r>
            <a:r>
              <a:rPr lang="en-US" dirty="0">
                <a:solidFill>
                  <a:srgbClr val="0432FF"/>
                </a:solidFill>
              </a:rPr>
              <a:t> == chairman ); _; }</a:t>
            </a:r>
          </a:p>
          <a:p>
            <a:pPr marL="0" indent="0">
              <a:buNone/>
            </a:pPr>
            <a:r>
              <a:rPr lang="en-US" dirty="0">
                <a:solidFill>
                  <a:srgbClr val="0432FF"/>
                </a:solidFill>
              </a:rPr>
              <a:t>	 constructor( bytes32[] </a:t>
            </a:r>
            <a:r>
              <a:rPr lang="en-US" dirty="0" err="1">
                <a:solidFill>
                  <a:srgbClr val="0432FF"/>
                </a:solidFill>
              </a:rPr>
              <a:t>candNames</a:t>
            </a:r>
            <a:r>
              <a:rPr lang="en-US" dirty="0">
                <a:solidFill>
                  <a:srgbClr val="0432FF"/>
                </a:solidFill>
              </a:rPr>
              <a:t> ) public {</a:t>
            </a:r>
          </a:p>
          <a:p>
            <a:pPr marL="0" indent="0">
              <a:buNone/>
            </a:pPr>
            <a:r>
              <a:rPr lang="en-US" dirty="0">
                <a:solidFill>
                  <a:srgbClr val="0432FF"/>
                </a:solidFill>
              </a:rPr>
              <a:t>		chairman = </a:t>
            </a:r>
            <a:r>
              <a:rPr lang="en-US" dirty="0" err="1">
                <a:solidFill>
                  <a:srgbClr val="0432FF"/>
                </a:solidFill>
              </a:rPr>
              <a:t>msg.sender</a:t>
            </a:r>
            <a:r>
              <a:rPr lang="en-US" dirty="0">
                <a:solidFill>
                  <a:srgbClr val="0432FF"/>
                </a:solidFill>
              </a:rPr>
              <a:t>;</a:t>
            </a:r>
          </a:p>
          <a:p>
            <a:pPr marL="0" indent="0">
              <a:buNone/>
            </a:pPr>
            <a:r>
              <a:rPr lang="en-US" dirty="0">
                <a:solidFill>
                  <a:srgbClr val="0432FF"/>
                </a:solidFill>
              </a:rPr>
              <a:t>		for( </a:t>
            </a:r>
            <a:r>
              <a:rPr lang="en-US" dirty="0" err="1">
                <a:solidFill>
                  <a:srgbClr val="0432FF"/>
                </a:solidFill>
              </a:rPr>
              <a:t>uint</a:t>
            </a:r>
            <a:r>
              <a:rPr lang="en-US" dirty="0">
                <a:solidFill>
                  <a:srgbClr val="0432FF"/>
                </a:solidFill>
              </a:rPr>
              <a:t> I = 0; I &lt; </a:t>
            </a:r>
            <a:r>
              <a:rPr lang="en-US" dirty="0" err="1">
                <a:solidFill>
                  <a:srgbClr val="0432FF"/>
                </a:solidFill>
              </a:rPr>
              <a:t>candNames.length</a:t>
            </a:r>
            <a:r>
              <a:rPr lang="en-US" dirty="0">
                <a:solidFill>
                  <a:srgbClr val="0432FF"/>
                </a:solidFill>
              </a:rPr>
              <a:t>; </a:t>
            </a:r>
            <a:r>
              <a:rPr lang="en-US" dirty="0" err="1">
                <a:solidFill>
                  <a:srgbClr val="0432FF"/>
                </a:solidFill>
              </a:rPr>
              <a:t>i</a:t>
            </a:r>
            <a:r>
              <a:rPr lang="en-US" dirty="0">
                <a:solidFill>
                  <a:srgbClr val="0432FF"/>
                </a:solidFill>
              </a:rPr>
              <a:t>++) {</a:t>
            </a:r>
          </a:p>
          <a:p>
            <a:pPr marL="0" indent="0">
              <a:buNone/>
            </a:pPr>
            <a:r>
              <a:rPr lang="en-US" dirty="0">
                <a:solidFill>
                  <a:srgbClr val="0432FF"/>
                </a:solidFill>
              </a:rPr>
              <a:t>			</a:t>
            </a:r>
            <a:r>
              <a:rPr lang="en-US" dirty="0" err="1">
                <a:solidFill>
                  <a:srgbClr val="0432FF"/>
                </a:solidFill>
              </a:rPr>
              <a:t>candidates.push</a:t>
            </a:r>
            <a:r>
              <a:rPr lang="en-US" dirty="0">
                <a:solidFill>
                  <a:srgbClr val="0432FF"/>
                </a:solidFill>
              </a:rPr>
              <a:t>( </a:t>
            </a:r>
            <a:br>
              <a:rPr lang="en-US" dirty="0">
                <a:solidFill>
                  <a:srgbClr val="0432FF"/>
                </a:solidFill>
              </a:rPr>
            </a:br>
            <a:r>
              <a:rPr lang="en-US" dirty="0">
                <a:solidFill>
                  <a:srgbClr val="0432FF"/>
                </a:solidFill>
              </a:rPr>
              <a:t>			     Candidate(</a:t>
            </a:r>
            <a:br>
              <a:rPr lang="en-US" dirty="0">
                <a:solidFill>
                  <a:srgbClr val="0432FF"/>
                </a:solidFill>
              </a:rPr>
            </a:br>
            <a:r>
              <a:rPr lang="en-US" dirty="0">
                <a:solidFill>
                  <a:srgbClr val="0432FF"/>
                </a:solidFill>
              </a:rPr>
              <a:t>			           { name: </a:t>
            </a:r>
            <a:r>
              <a:rPr lang="en-US" dirty="0" err="1">
                <a:solidFill>
                  <a:srgbClr val="0432FF"/>
                </a:solidFill>
              </a:rPr>
              <a:t>candNames</a:t>
            </a:r>
            <a:r>
              <a:rPr lang="en-US" dirty="0">
                <a:solidFill>
                  <a:srgbClr val="0432FF"/>
                </a:solidFill>
              </a:rPr>
              <a:t>[</a:t>
            </a:r>
            <a:r>
              <a:rPr lang="en-US" dirty="0" err="1">
                <a:solidFill>
                  <a:srgbClr val="0432FF"/>
                </a:solidFill>
              </a:rPr>
              <a:t>i</a:t>
            </a:r>
            <a:r>
              <a:rPr lang="en-US" dirty="0">
                <a:solidFill>
                  <a:srgbClr val="0432FF"/>
                </a:solidFill>
              </a:rPr>
              <a:t>],</a:t>
            </a:r>
            <a:br>
              <a:rPr lang="en-US" dirty="0">
                <a:solidFill>
                  <a:srgbClr val="0432FF"/>
                </a:solidFill>
              </a:rPr>
            </a:br>
            <a:r>
              <a:rPr lang="en-US" dirty="0">
                <a:solidFill>
                  <a:srgbClr val="0432FF"/>
                </a:solidFill>
              </a:rPr>
              <a:t>			              </a:t>
            </a:r>
            <a:r>
              <a:rPr lang="en-US" dirty="0" err="1">
                <a:solidFill>
                  <a:srgbClr val="0432FF"/>
                </a:solidFill>
              </a:rPr>
              <a:t>voteCount</a:t>
            </a:r>
            <a:r>
              <a:rPr lang="en-US" dirty="0">
                <a:solidFill>
                  <a:srgbClr val="0432FF"/>
                </a:solidFill>
              </a:rPr>
              <a:t>: 0 }</a:t>
            </a:r>
            <a:br>
              <a:rPr lang="en-US" dirty="0">
                <a:solidFill>
                  <a:srgbClr val="0432FF"/>
                </a:solidFill>
              </a:rPr>
            </a:br>
            <a:r>
              <a:rPr lang="en-US" dirty="0">
                <a:solidFill>
                  <a:srgbClr val="0432FF"/>
                </a:solidFill>
              </a:rPr>
              <a:t>			     )</a:t>
            </a:r>
            <a:br>
              <a:rPr lang="en-US" dirty="0">
                <a:solidFill>
                  <a:srgbClr val="0432FF"/>
                </a:solidFill>
              </a:rPr>
            </a:br>
            <a:r>
              <a:rPr lang="en-US" dirty="0">
                <a:solidFill>
                  <a:srgbClr val="0432FF"/>
                </a:solidFill>
              </a:rPr>
              <a:t>			);</a:t>
            </a:r>
            <a:br>
              <a:rPr lang="en-US" dirty="0">
                <a:solidFill>
                  <a:srgbClr val="0432FF"/>
                </a:solidFill>
              </a:rPr>
            </a:br>
            <a:r>
              <a:rPr lang="en-US" dirty="0">
                <a:solidFill>
                  <a:srgbClr val="0432FF"/>
                </a:solidFill>
              </a:rPr>
              <a:t>		}</a:t>
            </a:r>
          </a:p>
          <a:p>
            <a:pPr marL="0" indent="0">
              <a:buNone/>
            </a:pPr>
            <a:r>
              <a:rPr lang="en-US" dirty="0">
                <a:solidFill>
                  <a:srgbClr val="0432FF"/>
                </a:solidFill>
              </a:rPr>
              <a:t>		//</a:t>
            </a:r>
            <a:r>
              <a:rPr lang="en-US" dirty="0" err="1">
                <a:solidFill>
                  <a:srgbClr val="0432FF"/>
                </a:solidFill>
              </a:rPr>
              <a:t>registerVoter</a:t>
            </a:r>
            <a:r>
              <a:rPr lang="en-US" dirty="0">
                <a:solidFill>
                  <a:srgbClr val="0432FF"/>
                </a:solidFill>
              </a:rPr>
              <a:t>( chairman );</a:t>
            </a:r>
          </a:p>
          <a:p>
            <a:pPr marL="0" indent="0">
              <a:buNone/>
            </a:pPr>
            <a:r>
              <a:rPr lang="en-US" dirty="0">
                <a:solidFill>
                  <a:srgbClr val="0432FF"/>
                </a:solidFill>
              </a:rPr>
              <a:t>	}</a:t>
            </a:r>
          </a:p>
          <a:p>
            <a:pPr marL="0" indent="0">
              <a:buNone/>
            </a:pPr>
            <a:r>
              <a:rPr lang="en-US" dirty="0"/>
              <a:t>}</a:t>
            </a:r>
          </a:p>
          <a:p>
            <a:pPr marL="457200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067098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2B203E-B7CB-CF4F-84BB-06071FC49B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Proj-2: Ballot v.1 (simple)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4C14B6-3D76-0244-B2CB-F976C42C9E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690688"/>
            <a:ext cx="7886700" cy="4933396"/>
          </a:xfrm>
        </p:spPr>
        <p:txBody>
          <a:bodyPr>
            <a:normAutofit fontScale="92500" lnSpcReduction="20000"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sz="2000" dirty="0">
                <a:solidFill>
                  <a:srgbClr val="0432FF"/>
                </a:solidFill>
              </a:rPr>
              <a:t>contract Ballotv1 {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2000" dirty="0">
                <a:solidFill>
                  <a:srgbClr val="0432FF"/>
                </a:solidFill>
              </a:rPr>
              <a:t>	…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2000" dirty="0">
                <a:solidFill>
                  <a:srgbClr val="0432FF"/>
                </a:solidFill>
              </a:rPr>
              <a:t>	constructor( byte32[] </a:t>
            </a:r>
            <a:r>
              <a:rPr lang="en-US" sz="2000" dirty="0" err="1">
                <a:solidFill>
                  <a:srgbClr val="0432FF"/>
                </a:solidFill>
              </a:rPr>
              <a:t>candNames</a:t>
            </a:r>
            <a:r>
              <a:rPr lang="en-US" sz="2000" dirty="0">
                <a:solidFill>
                  <a:srgbClr val="0432FF"/>
                </a:solidFill>
              </a:rPr>
              <a:t> ) public {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2000" dirty="0">
                <a:solidFill>
                  <a:srgbClr val="0432FF"/>
                </a:solidFill>
              </a:rPr>
              <a:t>		chairman = </a:t>
            </a:r>
            <a:r>
              <a:rPr lang="en-US" sz="2000" dirty="0" err="1">
                <a:solidFill>
                  <a:srgbClr val="0432FF"/>
                </a:solidFill>
              </a:rPr>
              <a:t>msg.sender</a:t>
            </a:r>
            <a:r>
              <a:rPr lang="en-US" sz="2000" dirty="0">
                <a:solidFill>
                  <a:srgbClr val="0432FF"/>
                </a:solidFill>
              </a:rPr>
              <a:t>;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2000" dirty="0">
                <a:solidFill>
                  <a:srgbClr val="0432FF"/>
                </a:solidFill>
              </a:rPr>
              <a:t>		for( </a:t>
            </a:r>
            <a:r>
              <a:rPr lang="en-US" sz="2000" dirty="0" err="1">
                <a:solidFill>
                  <a:srgbClr val="0432FF"/>
                </a:solidFill>
              </a:rPr>
              <a:t>uint</a:t>
            </a:r>
            <a:r>
              <a:rPr lang="en-US" sz="2000" dirty="0">
                <a:solidFill>
                  <a:srgbClr val="0432FF"/>
                </a:solidFill>
              </a:rPr>
              <a:t> I = 0; I &lt; </a:t>
            </a:r>
            <a:r>
              <a:rPr lang="en-US" sz="2000" dirty="0" err="1">
                <a:solidFill>
                  <a:srgbClr val="0432FF"/>
                </a:solidFill>
              </a:rPr>
              <a:t>candNames.length</a:t>
            </a:r>
            <a:r>
              <a:rPr lang="en-US" sz="2000" dirty="0">
                <a:solidFill>
                  <a:srgbClr val="0432FF"/>
                </a:solidFill>
              </a:rPr>
              <a:t>; </a:t>
            </a:r>
            <a:r>
              <a:rPr lang="en-US" sz="2000" dirty="0" err="1">
                <a:solidFill>
                  <a:srgbClr val="0432FF"/>
                </a:solidFill>
              </a:rPr>
              <a:t>i</a:t>
            </a:r>
            <a:r>
              <a:rPr lang="en-US" sz="2000" dirty="0">
                <a:solidFill>
                  <a:srgbClr val="0432FF"/>
                </a:solidFill>
              </a:rPr>
              <a:t>++) {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2000" dirty="0">
                <a:solidFill>
                  <a:srgbClr val="0432FF"/>
                </a:solidFill>
              </a:rPr>
              <a:t>			</a:t>
            </a:r>
            <a:r>
              <a:rPr lang="en-US" sz="2000" dirty="0" err="1">
                <a:solidFill>
                  <a:srgbClr val="0432FF"/>
                </a:solidFill>
              </a:rPr>
              <a:t>candidates.push</a:t>
            </a:r>
            <a:r>
              <a:rPr lang="en-US" sz="2000" dirty="0">
                <a:solidFill>
                  <a:srgbClr val="0432FF"/>
                </a:solidFill>
              </a:rPr>
              <a:t>( </a:t>
            </a:r>
            <a:br>
              <a:rPr lang="en-US" sz="2000" dirty="0">
                <a:solidFill>
                  <a:srgbClr val="0432FF"/>
                </a:solidFill>
              </a:rPr>
            </a:br>
            <a:r>
              <a:rPr lang="en-US" sz="2000" dirty="0">
                <a:solidFill>
                  <a:srgbClr val="0432FF"/>
                </a:solidFill>
              </a:rPr>
              <a:t>			     Candidate(</a:t>
            </a:r>
            <a:br>
              <a:rPr lang="en-US" sz="2000" dirty="0">
                <a:solidFill>
                  <a:srgbClr val="0432FF"/>
                </a:solidFill>
              </a:rPr>
            </a:br>
            <a:r>
              <a:rPr lang="en-US" sz="2000" dirty="0">
                <a:solidFill>
                  <a:srgbClr val="0432FF"/>
                </a:solidFill>
              </a:rPr>
              <a:t>			           { name: </a:t>
            </a:r>
            <a:r>
              <a:rPr lang="en-US" sz="2000" dirty="0" err="1">
                <a:solidFill>
                  <a:srgbClr val="0432FF"/>
                </a:solidFill>
              </a:rPr>
              <a:t>candNames</a:t>
            </a:r>
            <a:r>
              <a:rPr lang="en-US" sz="2000" dirty="0">
                <a:solidFill>
                  <a:srgbClr val="0432FF"/>
                </a:solidFill>
              </a:rPr>
              <a:t>[</a:t>
            </a:r>
            <a:r>
              <a:rPr lang="en-US" sz="2000" dirty="0" err="1">
                <a:solidFill>
                  <a:srgbClr val="0432FF"/>
                </a:solidFill>
              </a:rPr>
              <a:t>i</a:t>
            </a:r>
            <a:r>
              <a:rPr lang="en-US" sz="2000" dirty="0">
                <a:solidFill>
                  <a:srgbClr val="0432FF"/>
                </a:solidFill>
              </a:rPr>
              <a:t>],</a:t>
            </a:r>
            <a:br>
              <a:rPr lang="en-US" sz="2000" dirty="0">
                <a:solidFill>
                  <a:srgbClr val="0432FF"/>
                </a:solidFill>
              </a:rPr>
            </a:br>
            <a:r>
              <a:rPr lang="en-US" sz="2000" dirty="0">
                <a:solidFill>
                  <a:srgbClr val="0432FF"/>
                </a:solidFill>
              </a:rPr>
              <a:t>			              </a:t>
            </a:r>
            <a:r>
              <a:rPr lang="en-US" sz="2000" dirty="0" err="1">
                <a:solidFill>
                  <a:srgbClr val="0432FF"/>
                </a:solidFill>
              </a:rPr>
              <a:t>voteCount</a:t>
            </a:r>
            <a:r>
              <a:rPr lang="en-US" sz="2000" dirty="0">
                <a:solidFill>
                  <a:srgbClr val="0432FF"/>
                </a:solidFill>
              </a:rPr>
              <a:t>: 0 }</a:t>
            </a:r>
            <a:br>
              <a:rPr lang="en-US" sz="2000" dirty="0">
                <a:solidFill>
                  <a:srgbClr val="0432FF"/>
                </a:solidFill>
              </a:rPr>
            </a:br>
            <a:r>
              <a:rPr lang="en-US" sz="2000" dirty="0">
                <a:solidFill>
                  <a:srgbClr val="0432FF"/>
                </a:solidFill>
              </a:rPr>
              <a:t>			     )</a:t>
            </a:r>
            <a:br>
              <a:rPr lang="en-US" sz="2000" dirty="0">
                <a:solidFill>
                  <a:srgbClr val="0432FF"/>
                </a:solidFill>
              </a:rPr>
            </a:br>
            <a:r>
              <a:rPr lang="en-US" sz="2000" dirty="0">
                <a:solidFill>
                  <a:srgbClr val="0432FF"/>
                </a:solidFill>
              </a:rPr>
              <a:t>			);</a:t>
            </a:r>
            <a:br>
              <a:rPr lang="en-US" sz="2000" dirty="0">
                <a:solidFill>
                  <a:srgbClr val="0432FF"/>
                </a:solidFill>
              </a:rPr>
            </a:br>
            <a:r>
              <a:rPr lang="en-US" sz="2000" dirty="0">
                <a:solidFill>
                  <a:srgbClr val="0432FF"/>
                </a:solidFill>
              </a:rPr>
              <a:t>		}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2000" dirty="0">
                <a:solidFill>
                  <a:srgbClr val="0432FF"/>
                </a:solidFill>
              </a:rPr>
              <a:t>		</a:t>
            </a:r>
            <a:r>
              <a:rPr lang="en-US" sz="2000" dirty="0" err="1">
                <a:solidFill>
                  <a:srgbClr val="0432FF"/>
                </a:solidFill>
              </a:rPr>
              <a:t>registerVoter</a:t>
            </a:r>
            <a:r>
              <a:rPr lang="en-US" sz="2000" dirty="0">
                <a:solidFill>
                  <a:srgbClr val="0432FF"/>
                </a:solidFill>
              </a:rPr>
              <a:t>( chairman );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2000" dirty="0">
                <a:solidFill>
                  <a:srgbClr val="0432FF"/>
                </a:solidFill>
              </a:rPr>
              <a:t>	}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2000" dirty="0">
                <a:solidFill>
                  <a:srgbClr val="0432FF"/>
                </a:solidFill>
              </a:rPr>
              <a:t>}</a:t>
            </a:r>
          </a:p>
          <a:p>
            <a:pPr marL="457200" lvl="1" indent="0">
              <a:lnSpc>
                <a:spcPct val="100000"/>
              </a:lnSpc>
              <a:buNone/>
            </a:pP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161542282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2B203E-B7CB-CF4F-84BB-06071FC49B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Proj-2: Ballot v.1 (simple)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4C14B6-3D76-0244-B2CB-F976C42C9E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U2: Chairman can give a voting right to an EOA</a:t>
            </a:r>
          </a:p>
          <a:p>
            <a:pPr lvl="1"/>
            <a:r>
              <a:rPr lang="en-US" sz="2000" dirty="0"/>
              <a:t>function </a:t>
            </a:r>
            <a:r>
              <a:rPr lang="en-US" sz="2000" dirty="0" err="1"/>
              <a:t>registerVoter</a:t>
            </a:r>
            <a:r>
              <a:rPr lang="en-US" sz="2000" dirty="0"/>
              <a:t>( address voter )</a:t>
            </a:r>
          </a:p>
          <a:p>
            <a:pPr lvl="1"/>
            <a:r>
              <a:rPr lang="en-US" sz="2000" dirty="0"/>
              <a:t>Only chairman can do</a:t>
            </a:r>
          </a:p>
          <a:p>
            <a:pPr lvl="1"/>
            <a:r>
              <a:rPr lang="en-US" sz="2000" dirty="0"/>
              <a:t>Set </a:t>
            </a:r>
            <a:r>
              <a:rPr lang="en-US" sz="2000" dirty="0" err="1"/>
              <a:t>Voter.registered</a:t>
            </a:r>
            <a:r>
              <a:rPr lang="en-US" sz="2000" dirty="0"/>
              <a:t> to true</a:t>
            </a:r>
          </a:p>
          <a:p>
            <a:pPr lvl="1"/>
            <a:r>
              <a:rPr lang="en-US" sz="2000" dirty="0">
                <a:solidFill>
                  <a:srgbClr val="0432FF"/>
                </a:solidFill>
              </a:rPr>
              <a:t>function </a:t>
            </a:r>
            <a:r>
              <a:rPr lang="en-US" sz="2000" dirty="0" err="1">
                <a:solidFill>
                  <a:srgbClr val="0432FF"/>
                </a:solidFill>
              </a:rPr>
              <a:t>registerVoter</a:t>
            </a:r>
            <a:r>
              <a:rPr lang="en-US" sz="2000" dirty="0">
                <a:solidFill>
                  <a:srgbClr val="0432FF"/>
                </a:solidFill>
              </a:rPr>
              <a:t>( address voter ) public </a:t>
            </a:r>
            <a:r>
              <a:rPr lang="en-US" sz="2000" dirty="0" err="1">
                <a:solidFill>
                  <a:srgbClr val="0432FF"/>
                </a:solidFill>
              </a:rPr>
              <a:t>onlyChairman</a:t>
            </a:r>
            <a:r>
              <a:rPr lang="en-US" sz="2000" dirty="0">
                <a:solidFill>
                  <a:srgbClr val="0432FF"/>
                </a:solidFill>
              </a:rPr>
              <a:t> {</a:t>
            </a:r>
            <a:br>
              <a:rPr lang="en-US" sz="2000" dirty="0">
                <a:solidFill>
                  <a:srgbClr val="0432FF"/>
                </a:solidFill>
              </a:rPr>
            </a:br>
            <a:r>
              <a:rPr lang="en-US" sz="2000" dirty="0">
                <a:solidFill>
                  <a:srgbClr val="0432FF"/>
                </a:solidFill>
              </a:rPr>
              <a:t>	voters[voter].registered = true;</a:t>
            </a:r>
            <a:br>
              <a:rPr lang="en-US" sz="2000" dirty="0">
                <a:solidFill>
                  <a:srgbClr val="0432FF"/>
                </a:solidFill>
              </a:rPr>
            </a:br>
            <a:r>
              <a:rPr lang="en-US" sz="2000" dirty="0">
                <a:solidFill>
                  <a:srgbClr val="0432FF"/>
                </a:solidFill>
              </a:rPr>
              <a:t>	voters[voter].voted = false; // not necessary</a:t>
            </a:r>
            <a:br>
              <a:rPr lang="en-US" sz="2000" dirty="0">
                <a:solidFill>
                  <a:srgbClr val="0432FF"/>
                </a:solidFill>
              </a:rPr>
            </a:br>
            <a:r>
              <a:rPr lang="en-US" sz="2000" dirty="0">
                <a:solidFill>
                  <a:srgbClr val="0432FF"/>
                </a:solidFill>
              </a:rPr>
              <a:t>	voters[voter].</a:t>
            </a:r>
            <a:r>
              <a:rPr lang="en-US" sz="2000" dirty="0" err="1">
                <a:solidFill>
                  <a:srgbClr val="0432FF"/>
                </a:solidFill>
              </a:rPr>
              <a:t>votedFor</a:t>
            </a:r>
            <a:r>
              <a:rPr lang="en-US" sz="2000" dirty="0">
                <a:solidFill>
                  <a:srgbClr val="0432FF"/>
                </a:solidFill>
              </a:rPr>
              <a:t> = 0; // not necessary</a:t>
            </a:r>
            <a:br>
              <a:rPr lang="en-US" sz="2000" dirty="0">
                <a:solidFill>
                  <a:srgbClr val="0432FF"/>
                </a:solidFill>
              </a:rPr>
            </a:br>
            <a:r>
              <a:rPr lang="en-US" sz="2000" dirty="0">
                <a:solidFill>
                  <a:srgbClr val="0432FF"/>
                </a:solidFill>
              </a:rPr>
              <a:t>}</a:t>
            </a:r>
          </a:p>
          <a:p>
            <a:pPr lvl="1"/>
            <a:r>
              <a:rPr lang="en-US" sz="2000" dirty="0"/>
              <a:t>Do we need to check if the voter is already registered?</a:t>
            </a:r>
          </a:p>
          <a:p>
            <a:pPr lvl="1"/>
            <a:endParaRPr lang="en-US" sz="2000" dirty="0">
              <a:solidFill>
                <a:srgbClr val="0432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033807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2B203E-B7CB-CF4F-84BB-06071FC49B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Proj-2: Ballot v.1 (simple)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4C14B6-3D76-0244-B2CB-F976C42C9E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U3: An EOA with voting right can vote for a candidate, only once!</a:t>
            </a:r>
          </a:p>
          <a:p>
            <a:pPr lvl="1"/>
            <a:r>
              <a:rPr lang="en-US" dirty="0"/>
              <a:t>check if already voted</a:t>
            </a:r>
          </a:p>
          <a:p>
            <a:pPr lvl="1"/>
            <a:r>
              <a:rPr lang="en-US" dirty="0"/>
              <a:t>set the vote to the voter object</a:t>
            </a:r>
          </a:p>
          <a:p>
            <a:pPr lvl="1"/>
            <a:r>
              <a:rPr lang="en-US" dirty="0"/>
              <a:t>increase the voting count of the candidate</a:t>
            </a:r>
          </a:p>
          <a:p>
            <a:pPr lvl="1"/>
            <a:r>
              <a:rPr lang="en-US" dirty="0">
                <a:solidFill>
                  <a:srgbClr val="0432FF"/>
                </a:solidFill>
              </a:rPr>
              <a:t>function vote( </a:t>
            </a:r>
            <a:r>
              <a:rPr lang="en-US" dirty="0" err="1">
                <a:solidFill>
                  <a:srgbClr val="0432FF"/>
                </a:solidFill>
              </a:rPr>
              <a:t>uint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candNo</a:t>
            </a:r>
            <a:r>
              <a:rPr lang="en-US" dirty="0">
                <a:solidFill>
                  <a:srgbClr val="0432FF"/>
                </a:solidFill>
              </a:rPr>
              <a:t> ) public {</a:t>
            </a:r>
            <a:br>
              <a:rPr lang="en-US" dirty="0">
                <a:solidFill>
                  <a:srgbClr val="0432FF"/>
                </a:solidFill>
              </a:rPr>
            </a:br>
            <a:r>
              <a:rPr lang="en-US" dirty="0">
                <a:solidFill>
                  <a:srgbClr val="0432FF"/>
                </a:solidFill>
              </a:rPr>
              <a:t>	require( voters[</a:t>
            </a:r>
            <a:r>
              <a:rPr lang="en-US" dirty="0" err="1">
                <a:solidFill>
                  <a:srgbClr val="0432FF"/>
                </a:solidFill>
              </a:rPr>
              <a:t>msg.sender</a:t>
            </a:r>
            <a:r>
              <a:rPr lang="en-US" dirty="0">
                <a:solidFill>
                  <a:srgbClr val="0432FF"/>
                </a:solidFill>
              </a:rPr>
              <a:t>].registered );</a:t>
            </a:r>
            <a:br>
              <a:rPr lang="en-US" dirty="0">
                <a:solidFill>
                  <a:srgbClr val="0432FF"/>
                </a:solidFill>
              </a:rPr>
            </a:br>
            <a:r>
              <a:rPr lang="en-US" dirty="0">
                <a:solidFill>
                  <a:srgbClr val="0432FF"/>
                </a:solidFill>
              </a:rPr>
              <a:t>	require( !voters[</a:t>
            </a:r>
            <a:r>
              <a:rPr lang="en-US" dirty="0" err="1">
                <a:solidFill>
                  <a:srgbClr val="0432FF"/>
                </a:solidFill>
              </a:rPr>
              <a:t>msg.sender</a:t>
            </a:r>
            <a:r>
              <a:rPr lang="en-US" dirty="0">
                <a:solidFill>
                  <a:srgbClr val="0432FF"/>
                </a:solidFill>
              </a:rPr>
              <a:t>].voted );</a:t>
            </a:r>
            <a:br>
              <a:rPr lang="en-US" dirty="0">
                <a:solidFill>
                  <a:srgbClr val="0432FF"/>
                </a:solidFill>
              </a:rPr>
            </a:br>
            <a:r>
              <a:rPr lang="en-US" dirty="0">
                <a:solidFill>
                  <a:srgbClr val="0432FF"/>
                </a:solidFill>
              </a:rPr>
              <a:t>	require( </a:t>
            </a:r>
            <a:r>
              <a:rPr lang="en-US" dirty="0" err="1">
                <a:solidFill>
                  <a:srgbClr val="0432FF"/>
                </a:solidFill>
              </a:rPr>
              <a:t>candNo</a:t>
            </a:r>
            <a:r>
              <a:rPr lang="en-US" dirty="0">
                <a:solidFill>
                  <a:srgbClr val="0432FF"/>
                </a:solidFill>
              </a:rPr>
              <a:t> &lt; </a:t>
            </a:r>
            <a:r>
              <a:rPr lang="en-US" dirty="0" err="1">
                <a:solidFill>
                  <a:srgbClr val="0432FF"/>
                </a:solidFill>
              </a:rPr>
              <a:t>candidates.length</a:t>
            </a:r>
            <a:r>
              <a:rPr lang="en-US" dirty="0">
                <a:solidFill>
                  <a:srgbClr val="0432FF"/>
                </a:solidFill>
              </a:rPr>
              <a:t> );</a:t>
            </a:r>
            <a:br>
              <a:rPr lang="en-US" dirty="0">
                <a:solidFill>
                  <a:srgbClr val="0432FF"/>
                </a:solidFill>
              </a:rPr>
            </a:br>
            <a:r>
              <a:rPr lang="en-US" dirty="0">
                <a:solidFill>
                  <a:srgbClr val="0432FF"/>
                </a:solidFill>
              </a:rPr>
              <a:t>	voters[</a:t>
            </a:r>
            <a:r>
              <a:rPr lang="en-US" dirty="0" err="1">
                <a:solidFill>
                  <a:srgbClr val="0432FF"/>
                </a:solidFill>
              </a:rPr>
              <a:t>msg.sender</a:t>
            </a:r>
            <a:r>
              <a:rPr lang="en-US" dirty="0">
                <a:solidFill>
                  <a:srgbClr val="0432FF"/>
                </a:solidFill>
              </a:rPr>
              <a:t>].</a:t>
            </a:r>
            <a:r>
              <a:rPr lang="en-US" dirty="0" err="1">
                <a:solidFill>
                  <a:srgbClr val="0432FF"/>
                </a:solidFill>
              </a:rPr>
              <a:t>votedFor</a:t>
            </a:r>
            <a:r>
              <a:rPr lang="en-US" dirty="0">
                <a:solidFill>
                  <a:srgbClr val="0432FF"/>
                </a:solidFill>
              </a:rPr>
              <a:t> = </a:t>
            </a:r>
            <a:r>
              <a:rPr lang="en-US" dirty="0" err="1">
                <a:solidFill>
                  <a:srgbClr val="0432FF"/>
                </a:solidFill>
              </a:rPr>
              <a:t>candNo</a:t>
            </a:r>
            <a:r>
              <a:rPr lang="en-US" dirty="0">
                <a:solidFill>
                  <a:srgbClr val="0432FF"/>
                </a:solidFill>
              </a:rPr>
              <a:t>;</a:t>
            </a:r>
            <a:br>
              <a:rPr lang="en-US" dirty="0">
                <a:solidFill>
                  <a:srgbClr val="0432FF"/>
                </a:solidFill>
              </a:rPr>
            </a:br>
            <a:r>
              <a:rPr lang="en-US" dirty="0">
                <a:solidFill>
                  <a:srgbClr val="0432FF"/>
                </a:solidFill>
              </a:rPr>
              <a:t>	candidates[ </a:t>
            </a:r>
            <a:r>
              <a:rPr lang="en-US" dirty="0" err="1">
                <a:solidFill>
                  <a:srgbClr val="0432FF"/>
                </a:solidFill>
              </a:rPr>
              <a:t>candNo</a:t>
            </a:r>
            <a:r>
              <a:rPr lang="en-US" dirty="0">
                <a:solidFill>
                  <a:srgbClr val="0432FF"/>
                </a:solidFill>
              </a:rPr>
              <a:t> ].</a:t>
            </a:r>
            <a:r>
              <a:rPr lang="en-US" dirty="0" err="1">
                <a:solidFill>
                  <a:srgbClr val="0432FF"/>
                </a:solidFill>
              </a:rPr>
              <a:t>voteCount</a:t>
            </a:r>
            <a:r>
              <a:rPr lang="en-US" dirty="0">
                <a:solidFill>
                  <a:srgbClr val="0432FF"/>
                </a:solidFill>
              </a:rPr>
              <a:t>++;</a:t>
            </a:r>
            <a:br>
              <a:rPr lang="en-US" dirty="0">
                <a:solidFill>
                  <a:srgbClr val="0432FF"/>
                </a:solidFill>
              </a:rPr>
            </a:br>
            <a:r>
              <a:rPr lang="en-US" dirty="0">
                <a:solidFill>
                  <a:srgbClr val="0432FF"/>
                </a:solidFill>
              </a:rPr>
              <a:t>}</a:t>
            </a:r>
          </a:p>
          <a:p>
            <a:pPr lvl="2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44427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2B203E-B7CB-CF4F-84BB-06071FC49B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Proj-2: Ballot v.1 (simple)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4C14B6-3D76-0244-B2CB-F976C42C9E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4"/>
            <a:ext cx="7886700" cy="4648747"/>
          </a:xfrm>
        </p:spPr>
        <p:txBody>
          <a:bodyPr>
            <a:normAutofit fontScale="62500" lnSpcReduction="20000"/>
          </a:bodyPr>
          <a:lstStyle/>
          <a:p>
            <a:r>
              <a:rPr lang="en-US" dirty="0"/>
              <a:t>U4: When ballot is over, chairman can determine the winner, and announce it</a:t>
            </a:r>
          </a:p>
          <a:p>
            <a:r>
              <a:rPr lang="en-US" dirty="0"/>
              <a:t>We need a variable for winner</a:t>
            </a:r>
          </a:p>
          <a:p>
            <a:pPr lvl="1"/>
            <a:r>
              <a:rPr lang="en-US" dirty="0">
                <a:solidFill>
                  <a:srgbClr val="0432FF"/>
                </a:solidFill>
              </a:rPr>
              <a:t>bytes32 </a:t>
            </a:r>
            <a:r>
              <a:rPr lang="en-US" dirty="0" err="1">
                <a:solidFill>
                  <a:srgbClr val="0432FF"/>
                </a:solidFill>
              </a:rPr>
              <a:t>winnerName</a:t>
            </a:r>
            <a:r>
              <a:rPr lang="en-US" dirty="0">
                <a:solidFill>
                  <a:srgbClr val="0432FF"/>
                </a:solidFill>
              </a:rPr>
              <a:t>;</a:t>
            </a:r>
          </a:p>
          <a:p>
            <a:pPr>
              <a:lnSpc>
                <a:spcPct val="110000"/>
              </a:lnSpc>
            </a:pPr>
            <a:r>
              <a:rPr lang="en-US" dirty="0">
                <a:solidFill>
                  <a:srgbClr val="0432FF"/>
                </a:solidFill>
              </a:rPr>
              <a:t>function </a:t>
            </a:r>
            <a:r>
              <a:rPr lang="en-US" dirty="0" err="1">
                <a:solidFill>
                  <a:srgbClr val="0432FF"/>
                </a:solidFill>
              </a:rPr>
              <a:t>winnerView</a:t>
            </a:r>
            <a:r>
              <a:rPr lang="en-US" dirty="0">
                <a:solidFill>
                  <a:srgbClr val="0432FF"/>
                </a:solidFill>
              </a:rPr>
              <a:t>() public view return (bytes32) {</a:t>
            </a:r>
            <a:br>
              <a:rPr lang="en-US" dirty="0">
                <a:solidFill>
                  <a:srgbClr val="0432FF"/>
                </a:solidFill>
              </a:rPr>
            </a:br>
            <a:r>
              <a:rPr lang="en-US" dirty="0">
                <a:solidFill>
                  <a:srgbClr val="0432FF"/>
                </a:solidFill>
              </a:rPr>
              <a:t>	require(</a:t>
            </a:r>
            <a:r>
              <a:rPr lang="en-US" dirty="0" err="1">
                <a:solidFill>
                  <a:srgbClr val="0432FF"/>
                </a:solidFill>
              </a:rPr>
              <a:t>winnerName</a:t>
            </a:r>
            <a:r>
              <a:rPr lang="en-US" dirty="0">
                <a:solidFill>
                  <a:srgbClr val="0432FF"/>
                </a:solidFill>
              </a:rPr>
              <a:t> != “”);</a:t>
            </a:r>
            <a:br>
              <a:rPr lang="en-US" dirty="0">
                <a:solidFill>
                  <a:srgbClr val="0432FF"/>
                </a:solidFill>
              </a:rPr>
            </a:br>
            <a:r>
              <a:rPr lang="en-US" dirty="0">
                <a:solidFill>
                  <a:srgbClr val="0432FF"/>
                </a:solidFill>
              </a:rPr>
              <a:t>	return </a:t>
            </a:r>
            <a:r>
              <a:rPr lang="en-US" dirty="0" err="1">
                <a:solidFill>
                  <a:srgbClr val="0432FF"/>
                </a:solidFill>
              </a:rPr>
              <a:t>winnderName</a:t>
            </a:r>
            <a:r>
              <a:rPr lang="en-US" dirty="0">
                <a:solidFill>
                  <a:srgbClr val="0432FF"/>
                </a:solidFill>
              </a:rPr>
              <a:t>;</a:t>
            </a:r>
            <a:br>
              <a:rPr lang="en-US" dirty="0">
                <a:solidFill>
                  <a:srgbClr val="0432FF"/>
                </a:solidFill>
              </a:rPr>
            </a:br>
            <a:r>
              <a:rPr lang="en-US" dirty="0">
                <a:solidFill>
                  <a:srgbClr val="0432FF"/>
                </a:solidFill>
              </a:rPr>
              <a:t>}</a:t>
            </a:r>
          </a:p>
          <a:p>
            <a:pPr>
              <a:lnSpc>
                <a:spcPct val="110000"/>
              </a:lnSpc>
            </a:pPr>
            <a:r>
              <a:rPr lang="en-US" dirty="0">
                <a:solidFill>
                  <a:srgbClr val="0432FF"/>
                </a:solidFill>
              </a:rPr>
              <a:t>function </a:t>
            </a:r>
            <a:r>
              <a:rPr lang="en-US" dirty="0" err="1">
                <a:solidFill>
                  <a:srgbClr val="0432FF"/>
                </a:solidFill>
              </a:rPr>
              <a:t>winnerAnnounce</a:t>
            </a:r>
            <a:r>
              <a:rPr lang="en-US" dirty="0">
                <a:solidFill>
                  <a:srgbClr val="0432FF"/>
                </a:solidFill>
              </a:rPr>
              <a:t>() {</a:t>
            </a:r>
            <a:br>
              <a:rPr lang="en-US" dirty="0">
                <a:solidFill>
                  <a:srgbClr val="0432FF"/>
                </a:solidFill>
              </a:rPr>
            </a:br>
            <a:r>
              <a:rPr lang="en-US" dirty="0">
                <a:solidFill>
                  <a:srgbClr val="0432FF"/>
                </a:solidFill>
              </a:rPr>
              <a:t>	require(</a:t>
            </a:r>
            <a:r>
              <a:rPr lang="en-US" dirty="0" err="1">
                <a:solidFill>
                  <a:srgbClr val="0432FF"/>
                </a:solidFill>
              </a:rPr>
              <a:t>winnerName</a:t>
            </a:r>
            <a:r>
              <a:rPr lang="en-US" dirty="0">
                <a:solidFill>
                  <a:srgbClr val="0432FF"/>
                </a:solidFill>
              </a:rPr>
              <a:t>==“”);</a:t>
            </a:r>
            <a:br>
              <a:rPr lang="en-US" dirty="0">
                <a:solidFill>
                  <a:srgbClr val="0432FF"/>
                </a:solidFill>
              </a:rPr>
            </a:br>
            <a:r>
              <a:rPr lang="en-US" dirty="0">
                <a:solidFill>
                  <a:srgbClr val="0432FF"/>
                </a:solidFill>
              </a:rPr>
              <a:t>	</a:t>
            </a:r>
            <a:r>
              <a:rPr lang="en-US" dirty="0" err="1">
                <a:solidFill>
                  <a:srgbClr val="0432FF"/>
                </a:solidFill>
              </a:rPr>
              <a:t>int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maxVoteCount</a:t>
            </a:r>
            <a:r>
              <a:rPr lang="en-US" dirty="0">
                <a:solidFill>
                  <a:srgbClr val="0432FF"/>
                </a:solidFill>
              </a:rPr>
              <a:t> = 0;</a:t>
            </a:r>
            <a:br>
              <a:rPr lang="en-US" dirty="0">
                <a:solidFill>
                  <a:srgbClr val="0432FF"/>
                </a:solidFill>
              </a:rPr>
            </a:br>
            <a:r>
              <a:rPr lang="en-US" dirty="0">
                <a:solidFill>
                  <a:srgbClr val="0432FF"/>
                </a:solidFill>
              </a:rPr>
              <a:t>	for( </a:t>
            </a:r>
            <a:r>
              <a:rPr lang="en-US" dirty="0" err="1">
                <a:solidFill>
                  <a:srgbClr val="0432FF"/>
                </a:solidFill>
              </a:rPr>
              <a:t>uint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i</a:t>
            </a:r>
            <a:r>
              <a:rPr lang="en-US" dirty="0">
                <a:solidFill>
                  <a:srgbClr val="0432FF"/>
                </a:solidFill>
              </a:rPr>
              <a:t>=0; </a:t>
            </a:r>
            <a:r>
              <a:rPr lang="en-US" dirty="0" err="1">
                <a:solidFill>
                  <a:srgbClr val="0432FF"/>
                </a:solidFill>
              </a:rPr>
              <a:t>i</a:t>
            </a:r>
            <a:r>
              <a:rPr lang="en-US" dirty="0">
                <a:solidFill>
                  <a:srgbClr val="0432FF"/>
                </a:solidFill>
              </a:rPr>
              <a:t> &lt; </a:t>
            </a:r>
            <a:r>
              <a:rPr lang="en-US" dirty="0" err="1">
                <a:solidFill>
                  <a:srgbClr val="0432FF"/>
                </a:solidFill>
              </a:rPr>
              <a:t>candidates.length</a:t>
            </a:r>
            <a:r>
              <a:rPr lang="en-US" dirty="0">
                <a:solidFill>
                  <a:srgbClr val="0432FF"/>
                </a:solidFill>
              </a:rPr>
              <a:t>; </a:t>
            </a:r>
            <a:r>
              <a:rPr lang="en-US" dirty="0" err="1">
                <a:solidFill>
                  <a:srgbClr val="0432FF"/>
                </a:solidFill>
              </a:rPr>
              <a:t>i</a:t>
            </a:r>
            <a:r>
              <a:rPr lang="en-US" dirty="0">
                <a:solidFill>
                  <a:srgbClr val="0432FF"/>
                </a:solidFill>
              </a:rPr>
              <a:t>++ ) {</a:t>
            </a:r>
            <a:br>
              <a:rPr lang="en-US" dirty="0">
                <a:solidFill>
                  <a:srgbClr val="0432FF"/>
                </a:solidFill>
              </a:rPr>
            </a:br>
            <a:r>
              <a:rPr lang="en-US" dirty="0">
                <a:solidFill>
                  <a:srgbClr val="0432FF"/>
                </a:solidFill>
              </a:rPr>
              <a:t>		if( candidates[</a:t>
            </a:r>
            <a:r>
              <a:rPr lang="en-US" dirty="0" err="1">
                <a:solidFill>
                  <a:srgbClr val="0432FF"/>
                </a:solidFill>
              </a:rPr>
              <a:t>i</a:t>
            </a:r>
            <a:r>
              <a:rPr lang="en-US" dirty="0">
                <a:solidFill>
                  <a:srgbClr val="0432FF"/>
                </a:solidFill>
              </a:rPr>
              <a:t>].</a:t>
            </a:r>
            <a:r>
              <a:rPr lang="en-US" dirty="0" err="1">
                <a:solidFill>
                  <a:srgbClr val="0432FF"/>
                </a:solidFill>
              </a:rPr>
              <a:t>voteCount</a:t>
            </a:r>
            <a:r>
              <a:rPr lang="en-US" dirty="0">
                <a:solidFill>
                  <a:srgbClr val="0432FF"/>
                </a:solidFill>
              </a:rPr>
              <a:t> &gt; </a:t>
            </a:r>
            <a:r>
              <a:rPr lang="en-US" dirty="0" err="1">
                <a:solidFill>
                  <a:srgbClr val="0432FF"/>
                </a:solidFill>
              </a:rPr>
              <a:t>maxVoteCount</a:t>
            </a:r>
            <a:r>
              <a:rPr lang="en-US" dirty="0">
                <a:solidFill>
                  <a:srgbClr val="0432FF"/>
                </a:solidFill>
              </a:rPr>
              <a:t> ) {</a:t>
            </a:r>
            <a:br>
              <a:rPr lang="en-US" dirty="0">
                <a:solidFill>
                  <a:srgbClr val="0432FF"/>
                </a:solidFill>
              </a:rPr>
            </a:br>
            <a:r>
              <a:rPr lang="en-US" dirty="0">
                <a:solidFill>
                  <a:srgbClr val="0432FF"/>
                </a:solidFill>
              </a:rPr>
              <a:t>			</a:t>
            </a:r>
            <a:r>
              <a:rPr lang="en-US" dirty="0" err="1">
                <a:solidFill>
                  <a:srgbClr val="0432FF"/>
                </a:solidFill>
              </a:rPr>
              <a:t>maxVoteCount</a:t>
            </a:r>
            <a:r>
              <a:rPr lang="en-US" dirty="0">
                <a:solidFill>
                  <a:srgbClr val="0432FF"/>
                </a:solidFill>
              </a:rPr>
              <a:t> = candidates[</a:t>
            </a:r>
            <a:r>
              <a:rPr lang="en-US" dirty="0" err="1">
                <a:solidFill>
                  <a:srgbClr val="0432FF"/>
                </a:solidFill>
              </a:rPr>
              <a:t>i</a:t>
            </a:r>
            <a:r>
              <a:rPr lang="en-US" dirty="0">
                <a:solidFill>
                  <a:srgbClr val="0432FF"/>
                </a:solidFill>
              </a:rPr>
              <a:t>].</a:t>
            </a:r>
            <a:r>
              <a:rPr lang="en-US" dirty="0" err="1">
                <a:solidFill>
                  <a:srgbClr val="0432FF"/>
                </a:solidFill>
              </a:rPr>
              <a:t>voteCount</a:t>
            </a:r>
            <a:r>
              <a:rPr lang="en-US" dirty="0">
                <a:solidFill>
                  <a:srgbClr val="0432FF"/>
                </a:solidFill>
              </a:rPr>
              <a:t>;</a:t>
            </a:r>
            <a:br>
              <a:rPr lang="en-US" dirty="0">
                <a:solidFill>
                  <a:srgbClr val="0432FF"/>
                </a:solidFill>
              </a:rPr>
            </a:br>
            <a:r>
              <a:rPr lang="en-US" dirty="0">
                <a:solidFill>
                  <a:srgbClr val="0432FF"/>
                </a:solidFill>
              </a:rPr>
              <a:t>			</a:t>
            </a:r>
            <a:r>
              <a:rPr lang="en-US" dirty="0" err="1">
                <a:solidFill>
                  <a:srgbClr val="0432FF"/>
                </a:solidFill>
              </a:rPr>
              <a:t>winnerName</a:t>
            </a:r>
            <a:r>
              <a:rPr lang="en-US" dirty="0">
                <a:solidFill>
                  <a:srgbClr val="0432FF"/>
                </a:solidFill>
              </a:rPr>
              <a:t> = candidates[</a:t>
            </a:r>
            <a:r>
              <a:rPr lang="en-US" dirty="0" err="1">
                <a:solidFill>
                  <a:srgbClr val="0432FF"/>
                </a:solidFill>
              </a:rPr>
              <a:t>i</a:t>
            </a:r>
            <a:r>
              <a:rPr lang="en-US" dirty="0">
                <a:solidFill>
                  <a:srgbClr val="0432FF"/>
                </a:solidFill>
              </a:rPr>
              <a:t>].name;</a:t>
            </a:r>
            <a:br>
              <a:rPr lang="en-US" dirty="0">
                <a:solidFill>
                  <a:srgbClr val="0432FF"/>
                </a:solidFill>
              </a:rPr>
            </a:br>
            <a:r>
              <a:rPr lang="en-US" dirty="0">
                <a:solidFill>
                  <a:srgbClr val="0432FF"/>
                </a:solidFill>
              </a:rPr>
              <a:t>		}</a:t>
            </a:r>
            <a:br>
              <a:rPr lang="en-US" dirty="0">
                <a:solidFill>
                  <a:srgbClr val="0432FF"/>
                </a:solidFill>
              </a:rPr>
            </a:br>
            <a:r>
              <a:rPr lang="en-US" dirty="0">
                <a:solidFill>
                  <a:srgbClr val="0432FF"/>
                </a:solidFill>
              </a:rPr>
              <a:t>	}</a:t>
            </a:r>
            <a:br>
              <a:rPr lang="en-US" dirty="0">
                <a:solidFill>
                  <a:srgbClr val="0432FF"/>
                </a:solidFill>
              </a:rPr>
            </a:br>
            <a:r>
              <a:rPr lang="en-US" dirty="0">
                <a:solidFill>
                  <a:srgbClr val="0432FF"/>
                </a:solidFill>
              </a:rPr>
              <a:t>}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F0F4507-7B6F-204B-8FB8-E447CE27F0BA}"/>
              </a:ext>
            </a:extLst>
          </p:cNvPr>
          <p:cNvSpPr/>
          <p:nvPr/>
        </p:nvSpPr>
        <p:spPr>
          <a:xfrm>
            <a:off x="4393324" y="3829236"/>
            <a:ext cx="2564524" cy="217247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13555403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2B203E-B7CB-CF4F-84BB-06071FC49B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Proj-2: Ballot v.2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4C14B6-3D76-0244-B2CB-F976C42C9E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Use cases</a:t>
            </a:r>
          </a:p>
          <a:p>
            <a:pPr lvl="1"/>
            <a:r>
              <a:rPr lang="en-US" dirty="0"/>
              <a:t>U1: Chairman can create a ballot with a set of candidates</a:t>
            </a:r>
          </a:p>
          <a:p>
            <a:pPr lvl="1"/>
            <a:r>
              <a:rPr lang="en-US" dirty="0"/>
              <a:t>U2: Chairman can give a voting right to an EOA</a:t>
            </a:r>
          </a:p>
          <a:p>
            <a:pPr lvl="1"/>
            <a:r>
              <a:rPr lang="en-US" dirty="0"/>
              <a:t>U3: An EOA with voting right can vote for a candidate, only once!</a:t>
            </a:r>
          </a:p>
          <a:p>
            <a:pPr lvl="1"/>
            <a:r>
              <a:rPr lang="en-US" dirty="0"/>
              <a:t>U4: When ballot is over, chairman can determine the winner, and record it</a:t>
            </a:r>
          </a:p>
          <a:p>
            <a:pPr lvl="1"/>
            <a:r>
              <a:rPr lang="en-US" dirty="0">
                <a:solidFill>
                  <a:srgbClr val="FF0000"/>
                </a:solidFill>
              </a:rPr>
              <a:t>U5: Chairman can declare the start of voting period</a:t>
            </a:r>
          </a:p>
          <a:p>
            <a:pPr lvl="1"/>
            <a:r>
              <a:rPr lang="en-US" dirty="0">
                <a:solidFill>
                  <a:srgbClr val="FF0000"/>
                </a:solidFill>
              </a:rPr>
              <a:t>U6: Chairman can declare the end of voting period</a:t>
            </a:r>
          </a:p>
          <a:p>
            <a:pPr lvl="1"/>
            <a:r>
              <a:rPr lang="en-US" dirty="0">
                <a:solidFill>
                  <a:srgbClr val="FF0000"/>
                </a:solidFill>
              </a:rPr>
              <a:t>U7: Voter can only vote during the voting period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8607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439F05-AA81-C649-A399-A03AF9B6A3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 types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7EED76-1F84-5046-8ED2-12E5465751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597572"/>
            <a:ext cx="7886700" cy="4729656"/>
          </a:xfrm>
        </p:spPr>
        <p:txBody>
          <a:bodyPr>
            <a:normAutofit fontScale="70000" lnSpcReduction="20000"/>
          </a:bodyPr>
          <a:lstStyle/>
          <a:p>
            <a:r>
              <a:rPr lang="en-US" dirty="0"/>
              <a:t>Boolean</a:t>
            </a:r>
          </a:p>
          <a:p>
            <a:pPr lvl="1"/>
            <a:r>
              <a:rPr lang="en-US" dirty="0">
                <a:solidFill>
                  <a:srgbClr val="0432FF"/>
                </a:solidFill>
              </a:rPr>
              <a:t>bool x;</a:t>
            </a:r>
          </a:p>
          <a:p>
            <a:pPr lvl="1"/>
            <a:r>
              <a:rPr lang="en-US" dirty="0"/>
              <a:t>!(not), &amp;&amp;(and), ||(or), ==(equal), != (not equal)</a:t>
            </a:r>
          </a:p>
          <a:p>
            <a:r>
              <a:rPr lang="en-US" dirty="0"/>
              <a:t>Integer</a:t>
            </a:r>
          </a:p>
          <a:p>
            <a:pPr lvl="1"/>
            <a:r>
              <a:rPr lang="en-US" dirty="0" err="1"/>
              <a:t>int</a:t>
            </a:r>
            <a:r>
              <a:rPr lang="en-US" dirty="0"/>
              <a:t> (signed)/ </a:t>
            </a:r>
            <a:r>
              <a:rPr lang="en-US" dirty="0" err="1"/>
              <a:t>uint</a:t>
            </a:r>
            <a:r>
              <a:rPr lang="en-US" dirty="0"/>
              <a:t> (unsigned) + bit length</a:t>
            </a:r>
          </a:p>
          <a:p>
            <a:pPr lvl="1"/>
            <a:r>
              <a:rPr lang="en-US" dirty="0">
                <a:solidFill>
                  <a:srgbClr val="0432FF"/>
                </a:solidFill>
              </a:rPr>
              <a:t>uint8, uint16, uint24, …, uint256</a:t>
            </a:r>
            <a:r>
              <a:rPr lang="en-US" dirty="0"/>
              <a:t> (default)</a:t>
            </a:r>
          </a:p>
          <a:p>
            <a:r>
              <a:rPr lang="en-US" dirty="0"/>
              <a:t>Fixed point </a:t>
            </a:r>
          </a:p>
          <a:p>
            <a:pPr lvl="1"/>
            <a:r>
              <a:rPr lang="en-US" dirty="0"/>
              <a:t>(u)</a:t>
            </a:r>
            <a:r>
              <a:rPr lang="en-US" dirty="0" err="1"/>
              <a:t>fixedMxN</a:t>
            </a:r>
            <a:endParaRPr lang="en-US" dirty="0"/>
          </a:p>
          <a:p>
            <a:pPr lvl="2"/>
            <a:r>
              <a:rPr lang="en-US" dirty="0"/>
              <a:t>M(bit size)=8,16,…,256, N(#decimals)=0,1,…,18</a:t>
            </a:r>
          </a:p>
          <a:p>
            <a:pPr lvl="1"/>
            <a:r>
              <a:rPr lang="en-US" dirty="0">
                <a:solidFill>
                  <a:srgbClr val="0432FF"/>
                </a:solidFill>
              </a:rPr>
              <a:t>ufixed32x2</a:t>
            </a:r>
          </a:p>
          <a:p>
            <a:r>
              <a:rPr lang="en-US" dirty="0"/>
              <a:t>address (object)</a:t>
            </a:r>
          </a:p>
          <a:p>
            <a:pPr lvl="1"/>
            <a:r>
              <a:rPr lang="en-US" dirty="0"/>
              <a:t>20-byte Ethereum address</a:t>
            </a:r>
          </a:p>
          <a:p>
            <a:pPr lvl="1"/>
            <a:r>
              <a:rPr lang="en-US" dirty="0"/>
              <a:t>many useful methods: </a:t>
            </a:r>
            <a:r>
              <a:rPr lang="en-US" dirty="0" err="1">
                <a:solidFill>
                  <a:srgbClr val="0432FF"/>
                </a:solidFill>
              </a:rPr>
              <a:t>a.balance</a:t>
            </a:r>
            <a:r>
              <a:rPr lang="en-US" dirty="0">
                <a:solidFill>
                  <a:srgbClr val="0432FF"/>
                </a:solidFill>
              </a:rPr>
              <a:t>(), </a:t>
            </a:r>
            <a:r>
              <a:rPr lang="en-US" dirty="0" err="1">
                <a:solidFill>
                  <a:srgbClr val="0432FF"/>
                </a:solidFill>
              </a:rPr>
              <a:t>a.transfer</a:t>
            </a:r>
            <a:r>
              <a:rPr lang="en-US" dirty="0">
                <a:solidFill>
                  <a:srgbClr val="0432FF"/>
                </a:solidFill>
              </a:rPr>
              <a:t>()</a:t>
            </a:r>
          </a:p>
          <a:p>
            <a:r>
              <a:rPr lang="en-US" dirty="0" err="1"/>
              <a:t>bytearray</a:t>
            </a:r>
            <a:r>
              <a:rPr lang="en-US" dirty="0"/>
              <a:t> (fixed length)</a:t>
            </a:r>
          </a:p>
          <a:p>
            <a:pPr lvl="1"/>
            <a:r>
              <a:rPr lang="en-US" dirty="0">
                <a:solidFill>
                  <a:srgbClr val="0432FF"/>
                </a:solidFill>
              </a:rPr>
              <a:t>byte1, byte2, …, byte32</a:t>
            </a:r>
          </a:p>
          <a:p>
            <a:r>
              <a:rPr lang="en-US" dirty="0" err="1"/>
              <a:t>bytearray</a:t>
            </a:r>
            <a:r>
              <a:rPr lang="en-US" dirty="0"/>
              <a:t> (variable length)</a:t>
            </a:r>
          </a:p>
          <a:p>
            <a:pPr lvl="1"/>
            <a:r>
              <a:rPr lang="en-US" dirty="0">
                <a:solidFill>
                  <a:srgbClr val="0432FF"/>
                </a:solidFill>
              </a:rPr>
              <a:t>bytes</a:t>
            </a:r>
            <a:r>
              <a:rPr lang="en-US" dirty="0"/>
              <a:t> or </a:t>
            </a:r>
            <a:r>
              <a:rPr lang="en-US" dirty="0">
                <a:solidFill>
                  <a:srgbClr val="0432FF"/>
                </a:solidFill>
              </a:rPr>
              <a:t>string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60552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2B203E-B7CB-CF4F-84BB-06071FC49B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Proj-2: Ballot v.2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4C14B6-3D76-0244-B2CB-F976C42C9E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>
                <a:solidFill>
                  <a:srgbClr val="FF0000"/>
                </a:solidFill>
              </a:rPr>
              <a:t>U5: Chairman can declare the start of voting period</a:t>
            </a:r>
          </a:p>
          <a:p>
            <a:r>
              <a:rPr lang="en-US" dirty="0">
                <a:solidFill>
                  <a:srgbClr val="FF0000"/>
                </a:solidFill>
              </a:rPr>
              <a:t>U6: Chairman can declare the end of voting period</a:t>
            </a:r>
          </a:p>
          <a:p>
            <a:r>
              <a:rPr lang="en-US" dirty="0">
                <a:solidFill>
                  <a:srgbClr val="FF0000"/>
                </a:solidFill>
              </a:rPr>
              <a:t>U7: Voter can only vote during the voting period</a:t>
            </a:r>
          </a:p>
          <a:p>
            <a:r>
              <a:rPr lang="en-US" dirty="0"/>
              <a:t>We need a variable indicating whether the ballot is open or not</a:t>
            </a:r>
          </a:p>
          <a:p>
            <a:pPr lvl="1"/>
            <a:r>
              <a:rPr lang="en-US" dirty="0"/>
              <a:t>bool </a:t>
            </a:r>
            <a:r>
              <a:rPr lang="en-US" dirty="0" err="1"/>
              <a:t>ballotOpen</a:t>
            </a:r>
            <a:r>
              <a:rPr lang="en-US" dirty="0"/>
              <a:t>;</a:t>
            </a:r>
          </a:p>
          <a:p>
            <a:pPr lvl="1"/>
            <a:r>
              <a:rPr lang="en-US" dirty="0"/>
              <a:t>initialized to ”false” in the constructor</a:t>
            </a:r>
          </a:p>
          <a:p>
            <a:r>
              <a:rPr lang="en-US" dirty="0"/>
              <a:t>We need functions to control the variable by Minter</a:t>
            </a:r>
          </a:p>
          <a:p>
            <a:pPr lvl="1"/>
            <a:r>
              <a:rPr lang="en-US" dirty="0"/>
              <a:t>function </a:t>
            </a:r>
            <a:r>
              <a:rPr lang="en-US" dirty="0" err="1"/>
              <a:t>openBallot</a:t>
            </a:r>
            <a:r>
              <a:rPr lang="en-US" dirty="0"/>
              <a:t>()</a:t>
            </a:r>
          </a:p>
          <a:p>
            <a:pPr lvl="1"/>
            <a:r>
              <a:rPr lang="en-US" dirty="0"/>
              <a:t>function </a:t>
            </a:r>
            <a:r>
              <a:rPr lang="en-US" dirty="0" err="1"/>
              <a:t>closeBallot</a:t>
            </a:r>
            <a:r>
              <a:rPr lang="en-US" dirty="0"/>
              <a:t>()</a:t>
            </a:r>
          </a:p>
          <a:p>
            <a:r>
              <a:rPr lang="en-US" dirty="0"/>
              <a:t>Accept votes only for open ballots</a:t>
            </a:r>
          </a:p>
          <a:p>
            <a:pPr lvl="1"/>
            <a:r>
              <a:rPr lang="en-US" dirty="0"/>
              <a:t>in vote(), require the ballot to be open</a:t>
            </a:r>
          </a:p>
          <a:p>
            <a:r>
              <a:rPr lang="en-US" dirty="0"/>
              <a:t>Allow voter registration only when the ballot is closed</a:t>
            </a:r>
          </a:p>
          <a:p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424398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2B203E-B7CB-CF4F-84BB-06071FC49B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Proj-2: Ballot v.2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4C14B6-3D76-0244-B2CB-F976C42C9E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/>
              <a:t>We need a variable indicating whether the ballot is open or not</a:t>
            </a:r>
          </a:p>
          <a:p>
            <a:pPr lvl="1"/>
            <a:r>
              <a:rPr lang="en-US" dirty="0"/>
              <a:t>Define: </a:t>
            </a:r>
            <a:r>
              <a:rPr lang="en-US" dirty="0">
                <a:solidFill>
                  <a:srgbClr val="0432FF"/>
                </a:solidFill>
              </a:rPr>
              <a:t>bool </a:t>
            </a:r>
            <a:r>
              <a:rPr lang="en-US" dirty="0" err="1">
                <a:solidFill>
                  <a:srgbClr val="0432FF"/>
                </a:solidFill>
              </a:rPr>
              <a:t>ballotOpen</a:t>
            </a:r>
            <a:r>
              <a:rPr lang="en-US" dirty="0">
                <a:solidFill>
                  <a:srgbClr val="0432FF"/>
                </a:solidFill>
              </a:rPr>
              <a:t>;</a:t>
            </a:r>
          </a:p>
          <a:p>
            <a:pPr lvl="1"/>
            <a:r>
              <a:rPr lang="en-US" dirty="0"/>
              <a:t>in constructor</a:t>
            </a:r>
            <a:r>
              <a:rPr lang="en-US" dirty="0">
                <a:sym typeface="Wingdings" pitchFamily="2" charset="2"/>
              </a:rPr>
              <a:t>(): </a:t>
            </a:r>
            <a:r>
              <a:rPr lang="en-US" dirty="0" err="1">
                <a:solidFill>
                  <a:srgbClr val="0432FF"/>
                </a:solidFill>
              </a:rPr>
              <a:t>ballotOpen</a:t>
            </a:r>
            <a:r>
              <a:rPr lang="en-US" dirty="0">
                <a:solidFill>
                  <a:srgbClr val="0432FF"/>
                </a:solidFill>
              </a:rPr>
              <a:t> = false;</a:t>
            </a:r>
          </a:p>
          <a:p>
            <a:r>
              <a:rPr lang="en-US" dirty="0"/>
              <a:t>We need functions to control the variable by Minter</a:t>
            </a:r>
          </a:p>
          <a:p>
            <a:pPr lvl="1"/>
            <a:r>
              <a:rPr lang="en-US" dirty="0">
                <a:solidFill>
                  <a:srgbClr val="0432FF"/>
                </a:solidFill>
              </a:rPr>
              <a:t>function </a:t>
            </a:r>
            <a:r>
              <a:rPr lang="en-US" dirty="0" err="1">
                <a:solidFill>
                  <a:srgbClr val="0432FF"/>
                </a:solidFill>
              </a:rPr>
              <a:t>openBallot</a:t>
            </a:r>
            <a:r>
              <a:rPr lang="en-US" dirty="0">
                <a:solidFill>
                  <a:srgbClr val="0432FF"/>
                </a:solidFill>
              </a:rPr>
              <a:t>() public </a:t>
            </a:r>
            <a:r>
              <a:rPr lang="en-US" dirty="0" err="1">
                <a:solidFill>
                  <a:srgbClr val="0432FF"/>
                </a:solidFill>
              </a:rPr>
              <a:t>onlyChairman</a:t>
            </a:r>
            <a:r>
              <a:rPr lang="en-US" dirty="0">
                <a:solidFill>
                  <a:srgbClr val="0432FF"/>
                </a:solidFill>
              </a:rPr>
              <a:t> { </a:t>
            </a:r>
            <a:r>
              <a:rPr lang="en-US" dirty="0" err="1">
                <a:solidFill>
                  <a:srgbClr val="0432FF"/>
                </a:solidFill>
              </a:rPr>
              <a:t>ballotOpen</a:t>
            </a:r>
            <a:r>
              <a:rPr lang="en-US" dirty="0">
                <a:solidFill>
                  <a:srgbClr val="0432FF"/>
                </a:solidFill>
              </a:rPr>
              <a:t>=true; }</a:t>
            </a:r>
          </a:p>
          <a:p>
            <a:pPr lvl="1"/>
            <a:r>
              <a:rPr lang="en-US" dirty="0">
                <a:solidFill>
                  <a:srgbClr val="0432FF"/>
                </a:solidFill>
              </a:rPr>
              <a:t>function </a:t>
            </a:r>
            <a:r>
              <a:rPr lang="en-US" dirty="0" err="1">
                <a:solidFill>
                  <a:srgbClr val="0432FF"/>
                </a:solidFill>
              </a:rPr>
              <a:t>closeBallot</a:t>
            </a:r>
            <a:r>
              <a:rPr lang="en-US" dirty="0">
                <a:solidFill>
                  <a:srgbClr val="0432FF"/>
                </a:solidFill>
              </a:rPr>
              <a:t>() public </a:t>
            </a:r>
            <a:r>
              <a:rPr lang="en-US" dirty="0" err="1">
                <a:solidFill>
                  <a:srgbClr val="0432FF"/>
                </a:solidFill>
              </a:rPr>
              <a:t>onlyChairman</a:t>
            </a:r>
            <a:r>
              <a:rPr lang="en-US" dirty="0">
                <a:solidFill>
                  <a:srgbClr val="0432FF"/>
                </a:solidFill>
              </a:rPr>
              <a:t> { </a:t>
            </a:r>
            <a:r>
              <a:rPr lang="en-US" dirty="0" err="1">
                <a:solidFill>
                  <a:srgbClr val="0432FF"/>
                </a:solidFill>
              </a:rPr>
              <a:t>ballotOpen</a:t>
            </a:r>
            <a:r>
              <a:rPr lang="en-US" dirty="0">
                <a:solidFill>
                  <a:srgbClr val="0432FF"/>
                </a:solidFill>
              </a:rPr>
              <a:t>=false; }</a:t>
            </a:r>
          </a:p>
          <a:p>
            <a:r>
              <a:rPr lang="en-US" dirty="0"/>
              <a:t>Define: </a:t>
            </a:r>
            <a:r>
              <a:rPr lang="en-US" dirty="0">
                <a:solidFill>
                  <a:srgbClr val="0432FF"/>
                </a:solidFill>
              </a:rPr>
              <a:t>modifier </a:t>
            </a:r>
            <a:r>
              <a:rPr lang="en-US" dirty="0" err="1">
                <a:solidFill>
                  <a:srgbClr val="0432FF"/>
                </a:solidFill>
              </a:rPr>
              <a:t>onlyOpenBallot</a:t>
            </a:r>
            <a:r>
              <a:rPr lang="en-US" dirty="0">
                <a:solidFill>
                  <a:srgbClr val="0432FF"/>
                </a:solidFill>
              </a:rPr>
              <a:t> {require(</a:t>
            </a:r>
            <a:r>
              <a:rPr lang="en-US" dirty="0" err="1">
                <a:solidFill>
                  <a:srgbClr val="0432FF"/>
                </a:solidFill>
              </a:rPr>
              <a:t>ballotOpen</a:t>
            </a:r>
            <a:r>
              <a:rPr lang="en-US" dirty="0">
                <a:solidFill>
                  <a:srgbClr val="0432FF"/>
                </a:solidFill>
              </a:rPr>
              <a:t>);}</a:t>
            </a:r>
          </a:p>
          <a:p>
            <a:r>
              <a:rPr lang="en-US" dirty="0"/>
              <a:t>Accept votes only for open ballots</a:t>
            </a:r>
          </a:p>
          <a:p>
            <a:pPr lvl="1"/>
            <a:r>
              <a:rPr lang="en-US" dirty="0"/>
              <a:t>function vote(</a:t>
            </a:r>
            <a:r>
              <a:rPr lang="en-US" dirty="0" err="1"/>
              <a:t>uint</a:t>
            </a:r>
            <a:r>
              <a:rPr lang="en-US" dirty="0"/>
              <a:t> </a:t>
            </a:r>
            <a:r>
              <a:rPr lang="en-US" dirty="0" err="1"/>
              <a:t>candNo</a:t>
            </a:r>
            <a:r>
              <a:rPr lang="en-US" dirty="0"/>
              <a:t>) public </a:t>
            </a:r>
            <a:r>
              <a:rPr lang="en-US" dirty="0" err="1">
                <a:solidFill>
                  <a:srgbClr val="0432FF"/>
                </a:solidFill>
              </a:rPr>
              <a:t>onlyOpenBallot</a:t>
            </a:r>
            <a:r>
              <a:rPr lang="en-US" dirty="0"/>
              <a:t> {…}</a:t>
            </a:r>
          </a:p>
          <a:p>
            <a:r>
              <a:rPr lang="en-US" dirty="0"/>
              <a:t>Allow voter registration only when the ballot is closed</a:t>
            </a:r>
          </a:p>
          <a:p>
            <a:pPr lvl="1"/>
            <a:r>
              <a:rPr lang="en-US" dirty="0"/>
              <a:t>Do we need to define another modifier </a:t>
            </a:r>
            <a:r>
              <a:rPr lang="en-US" dirty="0" err="1">
                <a:solidFill>
                  <a:srgbClr val="0432FF"/>
                </a:solidFill>
              </a:rPr>
              <a:t>onlyClosedBallot</a:t>
            </a:r>
            <a:r>
              <a:rPr lang="en-US" dirty="0">
                <a:solidFill>
                  <a:srgbClr val="0432FF"/>
                </a:solidFill>
              </a:rPr>
              <a:t>() </a:t>
            </a:r>
            <a:r>
              <a:rPr lang="en-US" dirty="0"/>
              <a:t>?</a:t>
            </a:r>
          </a:p>
          <a:p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125705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479641-DA58-2B46-94B2-6490FCFF91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Modifier with parameters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A3AAF0-A217-4E49-9F65-903026B0E0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/>
              <a:t>Modifier can have a parameter</a:t>
            </a:r>
          </a:p>
          <a:p>
            <a:pPr lvl="1"/>
            <a:r>
              <a:rPr lang="en-US" sz="1800" dirty="0">
                <a:solidFill>
                  <a:srgbClr val="0432FF"/>
                </a:solidFill>
              </a:rPr>
              <a:t>modifier </a:t>
            </a:r>
            <a:r>
              <a:rPr lang="en-US" sz="1800" dirty="0" err="1">
                <a:solidFill>
                  <a:srgbClr val="0432FF"/>
                </a:solidFill>
              </a:rPr>
              <a:t>onlyBallotOpenIs</a:t>
            </a:r>
            <a:r>
              <a:rPr lang="en-US" sz="1800" dirty="0">
                <a:solidFill>
                  <a:srgbClr val="0432FF"/>
                </a:solidFill>
              </a:rPr>
              <a:t>(bool open) {</a:t>
            </a:r>
            <a:br>
              <a:rPr lang="en-US" sz="1800" dirty="0">
                <a:solidFill>
                  <a:srgbClr val="0432FF"/>
                </a:solidFill>
              </a:rPr>
            </a:br>
            <a:r>
              <a:rPr lang="en-US" sz="1800" dirty="0">
                <a:solidFill>
                  <a:srgbClr val="0432FF"/>
                </a:solidFill>
              </a:rPr>
              <a:t>	require(</a:t>
            </a:r>
            <a:r>
              <a:rPr lang="en-US" sz="1800" dirty="0" err="1">
                <a:solidFill>
                  <a:srgbClr val="0432FF"/>
                </a:solidFill>
              </a:rPr>
              <a:t>ballotOpen</a:t>
            </a:r>
            <a:r>
              <a:rPr lang="en-US" sz="1800" dirty="0">
                <a:solidFill>
                  <a:srgbClr val="0432FF"/>
                </a:solidFill>
              </a:rPr>
              <a:t>==open); </a:t>
            </a:r>
            <a:br>
              <a:rPr lang="en-US" sz="1800" dirty="0">
                <a:solidFill>
                  <a:srgbClr val="0432FF"/>
                </a:solidFill>
              </a:rPr>
            </a:br>
            <a:r>
              <a:rPr lang="en-US" sz="1800" dirty="0">
                <a:solidFill>
                  <a:srgbClr val="0432FF"/>
                </a:solidFill>
              </a:rPr>
              <a:t>	_;</a:t>
            </a:r>
            <a:br>
              <a:rPr lang="en-US" sz="1800" dirty="0">
                <a:solidFill>
                  <a:srgbClr val="0432FF"/>
                </a:solidFill>
              </a:rPr>
            </a:br>
            <a:r>
              <a:rPr lang="en-US" sz="1800" dirty="0">
                <a:solidFill>
                  <a:srgbClr val="0432FF"/>
                </a:solidFill>
              </a:rPr>
              <a:t>}</a:t>
            </a:r>
          </a:p>
          <a:p>
            <a:r>
              <a:rPr lang="en-US" sz="2000" dirty="0"/>
              <a:t>We can use like:</a:t>
            </a:r>
          </a:p>
          <a:p>
            <a:pPr lvl="1"/>
            <a:r>
              <a:rPr lang="en-US" sz="1800" dirty="0">
                <a:solidFill>
                  <a:srgbClr val="0432FF"/>
                </a:solidFill>
              </a:rPr>
              <a:t>function vote( </a:t>
            </a:r>
            <a:r>
              <a:rPr lang="en-US" sz="1800" dirty="0" err="1">
                <a:solidFill>
                  <a:srgbClr val="0432FF"/>
                </a:solidFill>
              </a:rPr>
              <a:t>uint</a:t>
            </a:r>
            <a:r>
              <a:rPr lang="en-US" sz="1800" dirty="0">
                <a:solidFill>
                  <a:srgbClr val="0432FF"/>
                </a:solidFill>
              </a:rPr>
              <a:t> </a:t>
            </a:r>
            <a:r>
              <a:rPr lang="en-US" sz="1800" dirty="0" err="1">
                <a:solidFill>
                  <a:srgbClr val="0432FF"/>
                </a:solidFill>
              </a:rPr>
              <a:t>candNo</a:t>
            </a:r>
            <a:r>
              <a:rPr lang="en-US" sz="1800" dirty="0">
                <a:solidFill>
                  <a:srgbClr val="0432FF"/>
                </a:solidFill>
              </a:rPr>
              <a:t> ) public </a:t>
            </a:r>
            <a:r>
              <a:rPr lang="en-US" sz="1800" dirty="0" err="1">
                <a:solidFill>
                  <a:srgbClr val="FF0000"/>
                </a:solidFill>
              </a:rPr>
              <a:t>onlyBallotOpenIs</a:t>
            </a:r>
            <a:r>
              <a:rPr lang="en-US" sz="1800" dirty="0">
                <a:solidFill>
                  <a:srgbClr val="FF0000"/>
                </a:solidFill>
              </a:rPr>
              <a:t>(true)</a:t>
            </a:r>
            <a:r>
              <a:rPr lang="en-US" sz="1800" dirty="0">
                <a:solidFill>
                  <a:srgbClr val="0432FF"/>
                </a:solidFill>
              </a:rPr>
              <a:t> {</a:t>
            </a:r>
          </a:p>
          <a:p>
            <a:pPr marL="457200" lvl="1" indent="0">
              <a:buNone/>
            </a:pPr>
            <a:r>
              <a:rPr lang="en-US" sz="1800" dirty="0"/>
              <a:t>or</a:t>
            </a:r>
          </a:p>
          <a:p>
            <a:pPr lvl="1"/>
            <a:r>
              <a:rPr lang="en-US" sz="1800" dirty="0">
                <a:solidFill>
                  <a:srgbClr val="0432FF"/>
                </a:solidFill>
              </a:rPr>
              <a:t>function </a:t>
            </a:r>
            <a:r>
              <a:rPr lang="en-US" sz="1800" dirty="0" err="1">
                <a:solidFill>
                  <a:srgbClr val="0432FF"/>
                </a:solidFill>
              </a:rPr>
              <a:t>winnerAnnounce</a:t>
            </a:r>
            <a:r>
              <a:rPr lang="en-US" sz="1800" dirty="0">
                <a:solidFill>
                  <a:srgbClr val="0432FF"/>
                </a:solidFill>
              </a:rPr>
              <a:t>() public </a:t>
            </a:r>
            <a:r>
              <a:rPr lang="en-US" sz="1800" dirty="0" err="1">
                <a:solidFill>
                  <a:srgbClr val="FF0000"/>
                </a:solidFill>
              </a:rPr>
              <a:t>onlyBallotOpenIs</a:t>
            </a:r>
            <a:r>
              <a:rPr lang="en-US" sz="1800" dirty="0">
                <a:solidFill>
                  <a:srgbClr val="FF0000"/>
                </a:solidFill>
              </a:rPr>
              <a:t>(false) </a:t>
            </a:r>
            <a:r>
              <a:rPr lang="en-US" sz="1800" dirty="0">
                <a:solidFill>
                  <a:srgbClr val="0432FF"/>
                </a:solidFill>
              </a:rPr>
              <a:t>{</a:t>
            </a:r>
          </a:p>
          <a:p>
            <a:r>
              <a:rPr lang="en-US" sz="2000" dirty="0"/>
              <a:t>This is also possible</a:t>
            </a:r>
          </a:p>
          <a:p>
            <a:pPr lvl="1"/>
            <a:r>
              <a:rPr lang="en-US" sz="1800" dirty="0">
                <a:solidFill>
                  <a:srgbClr val="0432FF"/>
                </a:solidFill>
              </a:rPr>
              <a:t>function vote( </a:t>
            </a:r>
            <a:r>
              <a:rPr lang="en-US" sz="1800" dirty="0" err="1">
                <a:solidFill>
                  <a:srgbClr val="0432FF"/>
                </a:solidFill>
              </a:rPr>
              <a:t>uint</a:t>
            </a:r>
            <a:r>
              <a:rPr lang="en-US" sz="1800" dirty="0">
                <a:solidFill>
                  <a:srgbClr val="0432FF"/>
                </a:solidFill>
              </a:rPr>
              <a:t> </a:t>
            </a:r>
            <a:r>
              <a:rPr lang="en-US" sz="1800" dirty="0" err="1">
                <a:solidFill>
                  <a:srgbClr val="0432FF"/>
                </a:solidFill>
              </a:rPr>
              <a:t>candNo</a:t>
            </a:r>
            <a:r>
              <a:rPr lang="en-US" sz="1800" dirty="0">
                <a:solidFill>
                  <a:srgbClr val="0432FF"/>
                </a:solidFill>
              </a:rPr>
              <a:t>, </a:t>
            </a:r>
            <a:r>
              <a:rPr lang="en-US" sz="1800" dirty="0">
                <a:solidFill>
                  <a:srgbClr val="FF0000"/>
                </a:solidFill>
              </a:rPr>
              <a:t>bool open </a:t>
            </a:r>
            <a:r>
              <a:rPr lang="en-US" sz="1800" dirty="0">
                <a:solidFill>
                  <a:srgbClr val="0432FF"/>
                </a:solidFill>
              </a:rPr>
              <a:t>) public </a:t>
            </a:r>
            <a:r>
              <a:rPr lang="en-US" sz="1800" dirty="0" err="1">
                <a:solidFill>
                  <a:srgbClr val="FF0000"/>
                </a:solidFill>
              </a:rPr>
              <a:t>onlyBallotOpenIs</a:t>
            </a:r>
            <a:r>
              <a:rPr lang="en-US" sz="1800" dirty="0">
                <a:solidFill>
                  <a:srgbClr val="FF0000"/>
                </a:solidFill>
              </a:rPr>
              <a:t>(open)</a:t>
            </a:r>
            <a:r>
              <a:rPr lang="en-US" sz="1800" dirty="0">
                <a:solidFill>
                  <a:srgbClr val="0432FF"/>
                </a:solidFill>
              </a:rPr>
              <a:t> {</a:t>
            </a:r>
          </a:p>
        </p:txBody>
      </p:sp>
    </p:spTree>
    <p:extLst>
      <p:ext uri="{BB962C8B-B14F-4D97-AF65-F5344CB8AC3E}">
        <p14:creationId xmlns:p14="http://schemas.microsoft.com/office/powerpoint/2010/main" val="10967894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CE0EF8-1111-2C44-8278-23AA00F37E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Ballot v.2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D78B1F-1BED-4049-81DC-614B4D5F7A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450428"/>
            <a:ext cx="7886700" cy="496088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rgbClr val="0432FF"/>
                </a:solidFill>
              </a:rPr>
              <a:t>contract BallotV2{</a:t>
            </a:r>
          </a:p>
          <a:p>
            <a:pPr marL="0" indent="0">
              <a:buNone/>
              <a:tabLst>
                <a:tab pos="217488" algn="l"/>
              </a:tabLst>
            </a:pPr>
            <a:r>
              <a:rPr lang="en-US" sz="1600" dirty="0">
                <a:solidFill>
                  <a:srgbClr val="0432FF"/>
                </a:solidFill>
              </a:rPr>
              <a:t>	bool </a:t>
            </a:r>
            <a:r>
              <a:rPr lang="en-US" sz="1600" dirty="0" err="1">
                <a:solidFill>
                  <a:srgbClr val="0432FF"/>
                </a:solidFill>
              </a:rPr>
              <a:t>ballotOpen</a:t>
            </a:r>
            <a:r>
              <a:rPr lang="en-US" sz="1600" dirty="0">
                <a:solidFill>
                  <a:srgbClr val="0432FF"/>
                </a:solidFill>
              </a:rPr>
              <a:t>;</a:t>
            </a:r>
          </a:p>
          <a:p>
            <a:pPr marL="0" indent="0">
              <a:buNone/>
              <a:tabLst>
                <a:tab pos="217488" algn="l"/>
              </a:tabLst>
            </a:pPr>
            <a:r>
              <a:rPr lang="en-US" sz="1600" dirty="0">
                <a:solidFill>
                  <a:srgbClr val="0432FF"/>
                </a:solidFill>
              </a:rPr>
              <a:t>	modifier </a:t>
            </a:r>
            <a:r>
              <a:rPr lang="en-US" sz="1600" dirty="0" err="1">
                <a:solidFill>
                  <a:srgbClr val="FF0000"/>
                </a:solidFill>
              </a:rPr>
              <a:t>onlyBallotOpenIs</a:t>
            </a:r>
            <a:r>
              <a:rPr lang="en-US" sz="1600" dirty="0">
                <a:solidFill>
                  <a:srgbClr val="FF0000"/>
                </a:solidFill>
              </a:rPr>
              <a:t>(bool open) </a:t>
            </a:r>
            <a:r>
              <a:rPr lang="en-US" sz="1600" dirty="0">
                <a:solidFill>
                  <a:srgbClr val="0432FF"/>
                </a:solidFill>
              </a:rPr>
              <a:t>{ require(</a:t>
            </a:r>
            <a:r>
              <a:rPr lang="en-US" sz="1600" dirty="0" err="1">
                <a:solidFill>
                  <a:srgbClr val="0432FF"/>
                </a:solidFill>
              </a:rPr>
              <a:t>ballotOpen</a:t>
            </a:r>
            <a:r>
              <a:rPr lang="en-US" sz="1600" dirty="0">
                <a:solidFill>
                  <a:srgbClr val="0432FF"/>
                </a:solidFill>
              </a:rPr>
              <a:t>==open); _;}</a:t>
            </a:r>
          </a:p>
          <a:p>
            <a:pPr marL="0" indent="0">
              <a:buNone/>
              <a:tabLst>
                <a:tab pos="217488" algn="l"/>
              </a:tabLst>
            </a:pPr>
            <a:r>
              <a:rPr lang="en-US" sz="1600" dirty="0">
                <a:solidFill>
                  <a:srgbClr val="0432FF"/>
                </a:solidFill>
              </a:rPr>
              <a:t>	constructor( bytes32[] </a:t>
            </a:r>
            <a:r>
              <a:rPr lang="en-US" sz="1600" dirty="0" err="1">
                <a:solidFill>
                  <a:srgbClr val="0432FF"/>
                </a:solidFill>
              </a:rPr>
              <a:t>candNames</a:t>
            </a:r>
            <a:r>
              <a:rPr lang="en-US" sz="1600" dirty="0">
                <a:solidFill>
                  <a:srgbClr val="0432FF"/>
                </a:solidFill>
              </a:rPr>
              <a:t> ) public {</a:t>
            </a:r>
          </a:p>
          <a:p>
            <a:pPr marL="0" indent="0">
              <a:buNone/>
              <a:tabLst>
                <a:tab pos="217488" algn="l"/>
              </a:tabLst>
            </a:pPr>
            <a:r>
              <a:rPr lang="en-US" sz="1600" dirty="0">
                <a:solidFill>
                  <a:srgbClr val="0432FF"/>
                </a:solidFill>
              </a:rPr>
              <a:t>		</a:t>
            </a:r>
            <a:r>
              <a:rPr lang="en-US" sz="1600" dirty="0" err="1">
                <a:solidFill>
                  <a:srgbClr val="0432FF"/>
                </a:solidFill>
              </a:rPr>
              <a:t>ballotOpen</a:t>
            </a:r>
            <a:r>
              <a:rPr lang="en-US" sz="1600" dirty="0">
                <a:solidFill>
                  <a:srgbClr val="0432FF"/>
                </a:solidFill>
              </a:rPr>
              <a:t> = false;</a:t>
            </a:r>
          </a:p>
          <a:p>
            <a:pPr marL="0" indent="0">
              <a:buNone/>
              <a:tabLst>
                <a:tab pos="217488" algn="l"/>
              </a:tabLst>
            </a:pPr>
            <a:r>
              <a:rPr lang="en-US" sz="1600" dirty="0">
                <a:solidFill>
                  <a:srgbClr val="0432FF"/>
                </a:solidFill>
              </a:rPr>
              <a:t>		… }</a:t>
            </a:r>
          </a:p>
          <a:p>
            <a:pPr marL="0" indent="0">
              <a:buNone/>
              <a:tabLst>
                <a:tab pos="217488" algn="l"/>
              </a:tabLst>
            </a:pPr>
            <a:r>
              <a:rPr lang="en-US" sz="1600" dirty="0">
                <a:solidFill>
                  <a:srgbClr val="0432FF"/>
                </a:solidFill>
              </a:rPr>
              <a:t>	function </a:t>
            </a:r>
            <a:r>
              <a:rPr lang="en-US" sz="1600" dirty="0" err="1">
                <a:solidFill>
                  <a:srgbClr val="0432FF"/>
                </a:solidFill>
              </a:rPr>
              <a:t>registerVoter</a:t>
            </a:r>
            <a:r>
              <a:rPr lang="en-US" sz="1600" dirty="0">
                <a:solidFill>
                  <a:srgbClr val="0432FF"/>
                </a:solidFill>
              </a:rPr>
              <a:t>( address voter ) public </a:t>
            </a:r>
            <a:r>
              <a:rPr lang="en-US" sz="1600" dirty="0" err="1">
                <a:solidFill>
                  <a:srgbClr val="0432FF"/>
                </a:solidFill>
              </a:rPr>
              <a:t>onlyChairman</a:t>
            </a:r>
            <a:r>
              <a:rPr lang="en-US" sz="1600" dirty="0">
                <a:solidFill>
                  <a:srgbClr val="0432FF"/>
                </a:solidFill>
              </a:rPr>
              <a:t> </a:t>
            </a:r>
            <a:r>
              <a:rPr lang="en-US" sz="1600" dirty="0" err="1">
                <a:solidFill>
                  <a:srgbClr val="FF0000"/>
                </a:solidFill>
              </a:rPr>
              <a:t>onlyBallotOpenIs</a:t>
            </a:r>
            <a:r>
              <a:rPr lang="en-US" sz="1600" dirty="0">
                <a:solidFill>
                  <a:srgbClr val="FF0000"/>
                </a:solidFill>
              </a:rPr>
              <a:t>(false) </a:t>
            </a:r>
            <a:r>
              <a:rPr lang="en-US" sz="1600" dirty="0">
                <a:solidFill>
                  <a:srgbClr val="0432FF"/>
                </a:solidFill>
              </a:rPr>
              <a:t>{ … }</a:t>
            </a:r>
          </a:p>
          <a:p>
            <a:pPr marL="0" indent="0">
              <a:buNone/>
              <a:tabLst>
                <a:tab pos="217488" algn="l"/>
              </a:tabLst>
            </a:pPr>
            <a:r>
              <a:rPr lang="en-US" sz="1600" dirty="0">
                <a:solidFill>
                  <a:srgbClr val="0432FF"/>
                </a:solidFill>
              </a:rPr>
              <a:t>	function vote( </a:t>
            </a:r>
            <a:r>
              <a:rPr lang="en-US" sz="1600" dirty="0" err="1">
                <a:solidFill>
                  <a:srgbClr val="0432FF"/>
                </a:solidFill>
              </a:rPr>
              <a:t>uint</a:t>
            </a:r>
            <a:r>
              <a:rPr lang="en-US" sz="1600" dirty="0">
                <a:solidFill>
                  <a:srgbClr val="0432FF"/>
                </a:solidFill>
              </a:rPr>
              <a:t> </a:t>
            </a:r>
            <a:r>
              <a:rPr lang="en-US" sz="1600" dirty="0" err="1">
                <a:solidFill>
                  <a:srgbClr val="0432FF"/>
                </a:solidFill>
              </a:rPr>
              <a:t>candNo</a:t>
            </a:r>
            <a:r>
              <a:rPr lang="en-US" sz="1600" dirty="0">
                <a:solidFill>
                  <a:srgbClr val="0432FF"/>
                </a:solidFill>
              </a:rPr>
              <a:t> ) public </a:t>
            </a:r>
            <a:r>
              <a:rPr lang="en-US" sz="1600" dirty="0" err="1">
                <a:solidFill>
                  <a:srgbClr val="FF0000"/>
                </a:solidFill>
              </a:rPr>
              <a:t>onlyBallotOpenIs</a:t>
            </a:r>
            <a:r>
              <a:rPr lang="en-US" sz="1600" dirty="0">
                <a:solidFill>
                  <a:srgbClr val="FF0000"/>
                </a:solidFill>
              </a:rPr>
              <a:t>(true) </a:t>
            </a:r>
            <a:r>
              <a:rPr lang="en-US" sz="1600" dirty="0">
                <a:solidFill>
                  <a:srgbClr val="0432FF"/>
                </a:solidFill>
              </a:rPr>
              <a:t>{…}</a:t>
            </a:r>
          </a:p>
          <a:p>
            <a:pPr marL="0" indent="0">
              <a:buNone/>
              <a:tabLst>
                <a:tab pos="217488" algn="l"/>
              </a:tabLst>
            </a:pPr>
            <a:r>
              <a:rPr lang="en-US" sz="1600" dirty="0">
                <a:solidFill>
                  <a:srgbClr val="0432FF"/>
                </a:solidFill>
              </a:rPr>
              <a:t>	function </a:t>
            </a:r>
            <a:r>
              <a:rPr lang="en-US" sz="1600" dirty="0" err="1">
                <a:solidFill>
                  <a:srgbClr val="0432FF"/>
                </a:solidFill>
              </a:rPr>
              <a:t>winnerView</a:t>
            </a:r>
            <a:r>
              <a:rPr lang="en-US" sz="1600" dirty="0">
                <a:solidFill>
                  <a:srgbClr val="0432FF"/>
                </a:solidFill>
              </a:rPr>
              <a:t>() public view </a:t>
            </a:r>
            <a:r>
              <a:rPr lang="en-US" sz="1600" dirty="0" err="1">
                <a:solidFill>
                  <a:srgbClr val="FF0000"/>
                </a:solidFill>
              </a:rPr>
              <a:t>onlyBallotOpenIs</a:t>
            </a:r>
            <a:r>
              <a:rPr lang="en-US" sz="1600" dirty="0">
                <a:solidFill>
                  <a:srgbClr val="FF0000"/>
                </a:solidFill>
              </a:rPr>
              <a:t>(false)</a:t>
            </a:r>
            <a:r>
              <a:rPr lang="en-US" sz="1600" dirty="0">
                <a:solidFill>
                  <a:srgbClr val="0432FF"/>
                </a:solidFill>
              </a:rPr>
              <a:t> returns (bytes32) {…}</a:t>
            </a:r>
          </a:p>
          <a:p>
            <a:pPr marL="0" indent="0">
              <a:buNone/>
              <a:tabLst>
                <a:tab pos="217488" algn="l"/>
              </a:tabLst>
            </a:pPr>
            <a:r>
              <a:rPr lang="en-US" sz="1600" dirty="0">
                <a:solidFill>
                  <a:srgbClr val="0432FF"/>
                </a:solidFill>
              </a:rPr>
              <a:t>	function </a:t>
            </a:r>
            <a:r>
              <a:rPr lang="en-US" sz="1600" dirty="0" err="1">
                <a:solidFill>
                  <a:srgbClr val="0432FF"/>
                </a:solidFill>
              </a:rPr>
              <a:t>winnerAnnounce</a:t>
            </a:r>
            <a:r>
              <a:rPr lang="en-US" sz="1600" dirty="0">
                <a:solidFill>
                  <a:srgbClr val="0432FF"/>
                </a:solidFill>
              </a:rPr>
              <a:t>() public </a:t>
            </a:r>
            <a:r>
              <a:rPr lang="en-US" sz="1600" dirty="0" err="1">
                <a:solidFill>
                  <a:srgbClr val="FF0000"/>
                </a:solidFill>
              </a:rPr>
              <a:t>onlyBallotOpenIs</a:t>
            </a:r>
            <a:r>
              <a:rPr lang="en-US" sz="1600" dirty="0">
                <a:solidFill>
                  <a:srgbClr val="FF0000"/>
                </a:solidFill>
              </a:rPr>
              <a:t>(false)</a:t>
            </a:r>
            <a:r>
              <a:rPr lang="en-US" sz="1600" dirty="0">
                <a:solidFill>
                  <a:srgbClr val="0432FF"/>
                </a:solidFill>
              </a:rPr>
              <a:t> {…}</a:t>
            </a:r>
          </a:p>
          <a:p>
            <a:pPr marL="0" indent="0">
              <a:buNone/>
              <a:tabLst>
                <a:tab pos="217488" algn="l"/>
              </a:tabLst>
            </a:pPr>
            <a:r>
              <a:rPr lang="en-US" sz="1600" dirty="0">
                <a:solidFill>
                  <a:srgbClr val="0432FF"/>
                </a:solidFill>
              </a:rPr>
              <a:t>	function </a:t>
            </a:r>
            <a:r>
              <a:rPr lang="en-US" sz="1600" dirty="0" err="1">
                <a:solidFill>
                  <a:srgbClr val="0432FF"/>
                </a:solidFill>
              </a:rPr>
              <a:t>openBallot</a:t>
            </a:r>
            <a:r>
              <a:rPr lang="en-US" sz="1600" dirty="0">
                <a:solidFill>
                  <a:srgbClr val="0432FF"/>
                </a:solidFill>
              </a:rPr>
              <a:t>() public </a:t>
            </a:r>
            <a:r>
              <a:rPr lang="en-US" sz="1600" dirty="0" err="1">
                <a:solidFill>
                  <a:srgbClr val="0432FF"/>
                </a:solidFill>
              </a:rPr>
              <a:t>onlyChairman</a:t>
            </a:r>
            <a:r>
              <a:rPr lang="en-US" sz="1600" dirty="0">
                <a:solidFill>
                  <a:srgbClr val="0432FF"/>
                </a:solidFill>
              </a:rPr>
              <a:t> { </a:t>
            </a:r>
            <a:r>
              <a:rPr lang="en-US" sz="1600" dirty="0" err="1">
                <a:solidFill>
                  <a:srgbClr val="0432FF"/>
                </a:solidFill>
              </a:rPr>
              <a:t>ballotOpen</a:t>
            </a:r>
            <a:r>
              <a:rPr lang="en-US" sz="1600" dirty="0">
                <a:solidFill>
                  <a:srgbClr val="0432FF"/>
                </a:solidFill>
              </a:rPr>
              <a:t>=true; }    </a:t>
            </a:r>
          </a:p>
          <a:p>
            <a:pPr marL="0" indent="0">
              <a:buNone/>
              <a:tabLst>
                <a:tab pos="217488" algn="l"/>
              </a:tabLst>
            </a:pPr>
            <a:r>
              <a:rPr lang="en-US" sz="1600" dirty="0">
                <a:solidFill>
                  <a:srgbClr val="0432FF"/>
                </a:solidFill>
              </a:rPr>
              <a:t>	function </a:t>
            </a:r>
            <a:r>
              <a:rPr lang="en-US" sz="1600" dirty="0" err="1">
                <a:solidFill>
                  <a:srgbClr val="0432FF"/>
                </a:solidFill>
              </a:rPr>
              <a:t>closeBallot</a:t>
            </a:r>
            <a:r>
              <a:rPr lang="en-US" sz="1600" dirty="0">
                <a:solidFill>
                  <a:srgbClr val="0432FF"/>
                </a:solidFill>
              </a:rPr>
              <a:t>() public </a:t>
            </a:r>
            <a:r>
              <a:rPr lang="en-US" sz="1600" dirty="0" err="1">
                <a:solidFill>
                  <a:srgbClr val="0432FF"/>
                </a:solidFill>
              </a:rPr>
              <a:t>onlyChairman</a:t>
            </a:r>
            <a:r>
              <a:rPr lang="en-US" sz="1600" dirty="0">
                <a:solidFill>
                  <a:srgbClr val="0432FF"/>
                </a:solidFill>
              </a:rPr>
              <a:t> { </a:t>
            </a:r>
            <a:r>
              <a:rPr lang="en-US" sz="1600" dirty="0" err="1">
                <a:solidFill>
                  <a:srgbClr val="0432FF"/>
                </a:solidFill>
              </a:rPr>
              <a:t>ballotOpen</a:t>
            </a:r>
            <a:r>
              <a:rPr lang="en-US" sz="1600" dirty="0">
                <a:solidFill>
                  <a:srgbClr val="0432FF"/>
                </a:solidFill>
              </a:rPr>
              <a:t>=false; }</a:t>
            </a:r>
          </a:p>
          <a:p>
            <a:pPr marL="0" indent="0">
              <a:buNone/>
              <a:tabLst>
                <a:tab pos="217488" algn="l"/>
              </a:tabLst>
            </a:pPr>
            <a:r>
              <a:rPr lang="en-US" sz="1600" dirty="0">
                <a:solidFill>
                  <a:srgbClr val="0432FF"/>
                </a:solidFill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5916806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2B203E-B7CB-CF4F-84BB-06071FC49B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Proj-2: Ballot v.3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4C14B6-3D76-0244-B2CB-F976C42C9E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/>
              <a:t>Use cases</a:t>
            </a:r>
          </a:p>
          <a:p>
            <a:pPr lvl="1"/>
            <a:r>
              <a:rPr lang="en-US" dirty="0"/>
              <a:t>U1: Chairman can create a ballot with a set of candidates</a:t>
            </a:r>
          </a:p>
          <a:p>
            <a:pPr lvl="1"/>
            <a:r>
              <a:rPr lang="en-US" dirty="0"/>
              <a:t>U2: Chairman can give a voting right to an EOA</a:t>
            </a:r>
          </a:p>
          <a:p>
            <a:pPr lvl="1"/>
            <a:r>
              <a:rPr lang="en-US" dirty="0"/>
              <a:t>U3: An EOA with voting right can vote for a candidate, only once!</a:t>
            </a:r>
          </a:p>
          <a:p>
            <a:pPr lvl="1"/>
            <a:r>
              <a:rPr lang="en-US" dirty="0"/>
              <a:t>U4: When ballot is over, chairman can determine the winner, and record it</a:t>
            </a:r>
          </a:p>
          <a:p>
            <a:pPr lvl="1"/>
            <a:r>
              <a:rPr lang="en-US" dirty="0"/>
              <a:t>U5: Chairman can declare the start of voting period</a:t>
            </a:r>
          </a:p>
          <a:p>
            <a:pPr lvl="1"/>
            <a:r>
              <a:rPr lang="en-US" dirty="0"/>
              <a:t>U6: Chairman can declare the end of voting period</a:t>
            </a:r>
          </a:p>
          <a:p>
            <a:pPr lvl="1"/>
            <a:r>
              <a:rPr lang="en-US" dirty="0"/>
              <a:t>U7: Voter can only vote during the voting period</a:t>
            </a:r>
          </a:p>
          <a:p>
            <a:pPr lvl="1"/>
            <a:r>
              <a:rPr lang="en-US" dirty="0">
                <a:solidFill>
                  <a:srgbClr val="FF0000"/>
                </a:solidFill>
              </a:rPr>
              <a:t>U8: Ballot takes three stages</a:t>
            </a:r>
          </a:p>
          <a:p>
            <a:pPr lvl="2"/>
            <a:r>
              <a:rPr lang="en-US" dirty="0"/>
              <a:t>REGISTRATION</a:t>
            </a:r>
            <a:r>
              <a:rPr lang="en-US" dirty="0">
                <a:sym typeface="Wingdings" pitchFamily="2" charset="2"/>
              </a:rPr>
              <a:t>VOTINGANNOUNCED</a:t>
            </a:r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243374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2B203E-B7CB-CF4F-84BB-06071FC49B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Proj-2: Ballot v.3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4C14B6-3D76-0244-B2CB-F976C42C9E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>
                <a:solidFill>
                  <a:srgbClr val="FF0000"/>
                </a:solidFill>
              </a:rPr>
              <a:t>U8: Ballot takes three stages</a:t>
            </a:r>
          </a:p>
          <a:p>
            <a:pPr lvl="1"/>
            <a:r>
              <a:rPr lang="en-US" dirty="0"/>
              <a:t>REGISTRATION</a:t>
            </a:r>
            <a:r>
              <a:rPr lang="en-US" dirty="0">
                <a:sym typeface="Wingdings" pitchFamily="2" charset="2"/>
              </a:rPr>
              <a:t>VOTINGANNOUNCED</a:t>
            </a:r>
          </a:p>
          <a:p>
            <a:pPr lvl="1"/>
            <a:r>
              <a:rPr lang="en-US" dirty="0" err="1"/>
              <a:t>enum</a:t>
            </a:r>
            <a:r>
              <a:rPr lang="en-US" dirty="0"/>
              <a:t> Stage { REGISTRATION, VOTING, ANNOUNCED }</a:t>
            </a:r>
          </a:p>
          <a:p>
            <a:pPr lvl="1"/>
            <a:r>
              <a:rPr lang="en-US" dirty="0"/>
              <a:t>Define: Stage stage</a:t>
            </a:r>
          </a:p>
          <a:p>
            <a:r>
              <a:rPr lang="en-US" dirty="0"/>
              <a:t>When constructor()</a:t>
            </a:r>
          </a:p>
          <a:p>
            <a:pPr lvl="1"/>
            <a:r>
              <a:rPr lang="en-US" dirty="0"/>
              <a:t>REGISTRATION stage</a:t>
            </a:r>
          </a:p>
          <a:p>
            <a:r>
              <a:rPr lang="en-US" dirty="0"/>
              <a:t>During REGISTRATION:</a:t>
            </a:r>
          </a:p>
          <a:p>
            <a:pPr lvl="1"/>
            <a:r>
              <a:rPr lang="en-US" dirty="0" err="1"/>
              <a:t>registerVoter</a:t>
            </a:r>
            <a:r>
              <a:rPr lang="en-US" dirty="0"/>
              <a:t>()</a:t>
            </a:r>
          </a:p>
          <a:p>
            <a:pPr lvl="1"/>
            <a:r>
              <a:rPr lang="en-US" dirty="0" err="1"/>
              <a:t>startVoting</a:t>
            </a:r>
            <a:r>
              <a:rPr lang="en-US" dirty="0"/>
              <a:t>(): REGISTRATION </a:t>
            </a:r>
            <a:r>
              <a:rPr lang="en-US" dirty="0">
                <a:sym typeface="Wingdings" pitchFamily="2" charset="2"/>
              </a:rPr>
              <a:t> VOTING</a:t>
            </a:r>
            <a:endParaRPr lang="en-US" dirty="0"/>
          </a:p>
          <a:p>
            <a:r>
              <a:rPr lang="en-US" dirty="0"/>
              <a:t>During VOTING</a:t>
            </a:r>
          </a:p>
          <a:p>
            <a:pPr lvl="1"/>
            <a:r>
              <a:rPr lang="en-US" dirty="0"/>
              <a:t>vote()</a:t>
            </a:r>
          </a:p>
          <a:p>
            <a:pPr lvl="1"/>
            <a:r>
              <a:rPr lang="en-US" dirty="0" err="1"/>
              <a:t>endVoting</a:t>
            </a:r>
            <a:r>
              <a:rPr lang="en-US" dirty="0"/>
              <a:t>(): calls </a:t>
            </a:r>
            <a:r>
              <a:rPr lang="en-US" dirty="0" err="1"/>
              <a:t>winnerAnnounce</a:t>
            </a:r>
            <a:r>
              <a:rPr lang="en-US" dirty="0"/>
              <a:t>(), and VOTING </a:t>
            </a:r>
            <a:r>
              <a:rPr lang="en-US" dirty="0">
                <a:sym typeface="Wingdings" pitchFamily="2" charset="2"/>
              </a:rPr>
              <a:t> ANNOUNCED</a:t>
            </a:r>
          </a:p>
          <a:p>
            <a:pPr lvl="1"/>
            <a:r>
              <a:rPr lang="en-US" dirty="0"/>
              <a:t>Now </a:t>
            </a:r>
            <a:r>
              <a:rPr lang="en-US" dirty="0" err="1"/>
              <a:t>winnerAnnounce</a:t>
            </a:r>
            <a:r>
              <a:rPr lang="en-US" dirty="0"/>
              <a:t>() becomes a private function</a:t>
            </a:r>
          </a:p>
          <a:p>
            <a:r>
              <a:rPr lang="en-US" dirty="0"/>
              <a:t>When ANNOUNCED</a:t>
            </a:r>
          </a:p>
          <a:p>
            <a:pPr lvl="1"/>
            <a:r>
              <a:rPr lang="en-US" dirty="0" err="1"/>
              <a:t>winnerView</a:t>
            </a:r>
            <a:r>
              <a:rPr lang="en-US" dirty="0"/>
              <a:t>() </a:t>
            </a: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56654031-ECA1-C240-B62E-E20C6AFAF0D8}"/>
              </a:ext>
            </a:extLst>
          </p:cNvPr>
          <p:cNvSpPr/>
          <p:nvPr/>
        </p:nvSpPr>
        <p:spPr>
          <a:xfrm>
            <a:off x="6358758" y="2414316"/>
            <a:ext cx="861849" cy="2910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REG</a:t>
            </a: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6ED73FDF-F59A-9543-BAD0-2238A68A16AA}"/>
              </a:ext>
            </a:extLst>
          </p:cNvPr>
          <p:cNvSpPr/>
          <p:nvPr/>
        </p:nvSpPr>
        <p:spPr>
          <a:xfrm>
            <a:off x="6358757" y="3218356"/>
            <a:ext cx="861849" cy="2910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VOTING</a:t>
            </a: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7F86F412-7F2E-5F45-A5CD-4A41D39F889E}"/>
              </a:ext>
            </a:extLst>
          </p:cNvPr>
          <p:cNvSpPr/>
          <p:nvPr/>
        </p:nvSpPr>
        <p:spPr>
          <a:xfrm>
            <a:off x="6358756" y="4106479"/>
            <a:ext cx="861849" cy="2910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ANNOU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B65E1BCB-9386-2148-A860-7D4E1F22406B}"/>
              </a:ext>
            </a:extLst>
          </p:cNvPr>
          <p:cNvCxnSpPr>
            <a:endCxn id="4" idx="0"/>
          </p:cNvCxnSpPr>
          <p:nvPr/>
        </p:nvCxnSpPr>
        <p:spPr>
          <a:xfrm>
            <a:off x="6789680" y="2067363"/>
            <a:ext cx="3" cy="34695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38D96C16-F7FA-9C47-A58B-1AB709378D51}"/>
              </a:ext>
            </a:extLst>
          </p:cNvPr>
          <p:cNvSpPr txBox="1"/>
          <p:nvPr/>
        </p:nvSpPr>
        <p:spPr>
          <a:xfrm>
            <a:off x="6453354" y="1825625"/>
            <a:ext cx="75129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i="1" dirty="0" err="1">
                <a:solidFill>
                  <a:srgbClr val="FF0000"/>
                </a:solidFill>
              </a:rPr>
              <a:t>const</a:t>
            </a:r>
            <a:r>
              <a:rPr lang="en-US" sz="1600" i="1" dirty="0">
                <a:solidFill>
                  <a:srgbClr val="FF0000"/>
                </a:solidFill>
              </a:rPr>
              <a:t>()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B042E44B-BF78-9D4F-A55C-888D661D613E}"/>
              </a:ext>
            </a:extLst>
          </p:cNvPr>
          <p:cNvCxnSpPr>
            <a:cxnSpLocks/>
            <a:stCxn id="4" idx="2"/>
            <a:endCxn id="5" idx="0"/>
          </p:cNvCxnSpPr>
          <p:nvPr/>
        </p:nvCxnSpPr>
        <p:spPr>
          <a:xfrm flipH="1">
            <a:off x="6789682" y="2705320"/>
            <a:ext cx="1" cy="51303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Arc 12">
            <a:extLst>
              <a:ext uri="{FF2B5EF4-FFF2-40B4-BE49-F238E27FC236}">
                <a16:creationId xmlns:a16="http://schemas.microsoft.com/office/drawing/2014/main" id="{44D9ED74-DA90-B64B-823B-44894E64DE28}"/>
              </a:ext>
            </a:extLst>
          </p:cNvPr>
          <p:cNvSpPr/>
          <p:nvPr/>
        </p:nvSpPr>
        <p:spPr>
          <a:xfrm>
            <a:off x="7220605" y="2391819"/>
            <a:ext cx="336328" cy="336328"/>
          </a:xfrm>
          <a:prstGeom prst="arc">
            <a:avLst>
              <a:gd name="adj1" fmla="val 12576267"/>
              <a:gd name="adj2" fmla="val 8966367"/>
            </a:avLst>
          </a:prstGeom>
          <a:ln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289159F-76C2-A944-BD06-DF26AF1D0008}"/>
              </a:ext>
            </a:extLst>
          </p:cNvPr>
          <p:cNvSpPr txBox="1"/>
          <p:nvPr/>
        </p:nvSpPr>
        <p:spPr>
          <a:xfrm>
            <a:off x="7511803" y="2400103"/>
            <a:ext cx="123880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 err="1">
                <a:solidFill>
                  <a:srgbClr val="FF0000"/>
                </a:solidFill>
              </a:rPr>
              <a:t>registerVoter</a:t>
            </a:r>
            <a:r>
              <a:rPr lang="en-US" sz="1400" i="1" dirty="0">
                <a:solidFill>
                  <a:srgbClr val="FF0000"/>
                </a:solidFill>
              </a:rPr>
              <a:t>()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50F382F-801F-EA4A-BF86-57E5C5EF693B}"/>
              </a:ext>
            </a:extLst>
          </p:cNvPr>
          <p:cNvSpPr txBox="1"/>
          <p:nvPr/>
        </p:nvSpPr>
        <p:spPr>
          <a:xfrm>
            <a:off x="6769368" y="2802345"/>
            <a:ext cx="111036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 err="1">
                <a:solidFill>
                  <a:srgbClr val="FF0000"/>
                </a:solidFill>
              </a:rPr>
              <a:t>startVoting</a:t>
            </a:r>
            <a:r>
              <a:rPr lang="en-US" sz="1400" i="1" dirty="0">
                <a:solidFill>
                  <a:srgbClr val="FF0000"/>
                </a:solidFill>
              </a:rPr>
              <a:t>()</a:t>
            </a:r>
          </a:p>
        </p:txBody>
      </p:sp>
      <p:sp>
        <p:nvSpPr>
          <p:cNvPr id="16" name="Arc 15">
            <a:extLst>
              <a:ext uri="{FF2B5EF4-FFF2-40B4-BE49-F238E27FC236}">
                <a16:creationId xmlns:a16="http://schemas.microsoft.com/office/drawing/2014/main" id="{47AD0312-20FF-8A41-9266-21E36A4AD5F5}"/>
              </a:ext>
            </a:extLst>
          </p:cNvPr>
          <p:cNvSpPr/>
          <p:nvPr/>
        </p:nvSpPr>
        <p:spPr>
          <a:xfrm>
            <a:off x="7220605" y="3196303"/>
            <a:ext cx="336328" cy="336328"/>
          </a:xfrm>
          <a:prstGeom prst="arc">
            <a:avLst>
              <a:gd name="adj1" fmla="val 12576267"/>
              <a:gd name="adj2" fmla="val 8966367"/>
            </a:avLst>
          </a:prstGeom>
          <a:ln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80C4962-D392-E647-AF6F-5F922AC31130}"/>
              </a:ext>
            </a:extLst>
          </p:cNvPr>
          <p:cNvSpPr txBox="1"/>
          <p:nvPr/>
        </p:nvSpPr>
        <p:spPr>
          <a:xfrm>
            <a:off x="7511803" y="3204587"/>
            <a:ext cx="60837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>
                <a:solidFill>
                  <a:srgbClr val="FF0000"/>
                </a:solidFill>
              </a:rPr>
              <a:t>vote()</a:t>
            </a: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78F7FF40-2E24-D14F-8CAB-54C9B98C37CE}"/>
              </a:ext>
            </a:extLst>
          </p:cNvPr>
          <p:cNvCxnSpPr>
            <a:cxnSpLocks/>
            <a:stCxn id="5" idx="2"/>
            <a:endCxn id="6" idx="0"/>
          </p:cNvCxnSpPr>
          <p:nvPr/>
        </p:nvCxnSpPr>
        <p:spPr>
          <a:xfrm flipH="1">
            <a:off x="6789681" y="3509360"/>
            <a:ext cx="1" cy="59711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46F2151F-3F89-944B-978E-4A1AF9D14442}"/>
              </a:ext>
            </a:extLst>
          </p:cNvPr>
          <p:cNvSpPr txBox="1"/>
          <p:nvPr/>
        </p:nvSpPr>
        <p:spPr>
          <a:xfrm>
            <a:off x="6775029" y="3661586"/>
            <a:ext cx="10394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 err="1">
                <a:solidFill>
                  <a:srgbClr val="FF0000"/>
                </a:solidFill>
              </a:rPr>
              <a:t>endVoting</a:t>
            </a:r>
            <a:r>
              <a:rPr lang="en-US" sz="1400" i="1" dirty="0">
                <a:solidFill>
                  <a:srgbClr val="FF0000"/>
                </a:solidFill>
              </a:rPr>
              <a:t>()</a:t>
            </a:r>
          </a:p>
        </p:txBody>
      </p:sp>
      <p:sp>
        <p:nvSpPr>
          <p:cNvPr id="24" name="Arc 23">
            <a:extLst>
              <a:ext uri="{FF2B5EF4-FFF2-40B4-BE49-F238E27FC236}">
                <a16:creationId xmlns:a16="http://schemas.microsoft.com/office/drawing/2014/main" id="{A85EAE90-49FF-F845-A025-3B9DE6AE8EE3}"/>
              </a:ext>
            </a:extLst>
          </p:cNvPr>
          <p:cNvSpPr/>
          <p:nvPr/>
        </p:nvSpPr>
        <p:spPr>
          <a:xfrm>
            <a:off x="7220605" y="4081422"/>
            <a:ext cx="336328" cy="336328"/>
          </a:xfrm>
          <a:prstGeom prst="arc">
            <a:avLst>
              <a:gd name="adj1" fmla="val 12576267"/>
              <a:gd name="adj2" fmla="val 8966367"/>
            </a:avLst>
          </a:prstGeom>
          <a:ln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DA28E37-DF52-E74A-BF9F-307F1AD85D33}"/>
              </a:ext>
            </a:extLst>
          </p:cNvPr>
          <p:cNvSpPr txBox="1"/>
          <p:nvPr/>
        </p:nvSpPr>
        <p:spPr>
          <a:xfrm>
            <a:off x="7511803" y="4089706"/>
            <a:ext cx="115185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 err="1">
                <a:solidFill>
                  <a:srgbClr val="FF0000"/>
                </a:solidFill>
              </a:rPr>
              <a:t>winnerView</a:t>
            </a:r>
            <a:r>
              <a:rPr lang="en-US" sz="1400" i="1" dirty="0">
                <a:solidFill>
                  <a:srgbClr val="FF0000"/>
                </a:solidFill>
              </a:rPr>
              <a:t>()</a:t>
            </a:r>
          </a:p>
        </p:txBody>
      </p:sp>
    </p:spTree>
    <p:extLst>
      <p:ext uri="{BB962C8B-B14F-4D97-AF65-F5344CB8AC3E}">
        <p14:creationId xmlns:p14="http://schemas.microsoft.com/office/powerpoint/2010/main" val="840530282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6CA327-0E68-2241-9DAD-7F68C55F54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Ballot v.3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82AA44-0F1A-644A-968C-07E2A4DF35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408386"/>
            <a:ext cx="7886700" cy="5244662"/>
          </a:xfrm>
        </p:spPr>
        <p:txBody>
          <a:bodyPr>
            <a:normAutofit/>
          </a:bodyPr>
          <a:lstStyle/>
          <a:p>
            <a:pPr marL="0" indent="0">
              <a:lnSpc>
                <a:spcPct val="120000"/>
              </a:lnSpc>
              <a:spcBef>
                <a:spcPts val="400"/>
              </a:spcBef>
              <a:buNone/>
            </a:pPr>
            <a:r>
              <a:rPr lang="en-US" sz="1400" dirty="0">
                <a:solidFill>
                  <a:srgbClr val="0432FF"/>
                </a:solidFill>
              </a:rPr>
              <a:t>contract BallotV3{</a:t>
            </a:r>
          </a:p>
          <a:p>
            <a:pPr marL="0" indent="0">
              <a:lnSpc>
                <a:spcPct val="120000"/>
              </a:lnSpc>
              <a:spcBef>
                <a:spcPts val="400"/>
              </a:spcBef>
              <a:buNone/>
              <a:tabLst>
                <a:tab pos="217488" algn="l"/>
              </a:tabLst>
            </a:pPr>
            <a:r>
              <a:rPr lang="en-US" sz="1400" dirty="0">
                <a:solidFill>
                  <a:srgbClr val="0432FF"/>
                </a:solidFill>
              </a:rPr>
              <a:t>	</a:t>
            </a:r>
            <a:r>
              <a:rPr lang="en-US" sz="1400" dirty="0" err="1">
                <a:solidFill>
                  <a:srgbClr val="FF0000"/>
                </a:solidFill>
              </a:rPr>
              <a:t>enum</a:t>
            </a:r>
            <a:r>
              <a:rPr lang="en-US" sz="1400" dirty="0">
                <a:solidFill>
                  <a:srgbClr val="FF0000"/>
                </a:solidFill>
              </a:rPr>
              <a:t> Stage { REGISTRATION, VOTING, ANNOUNCED }</a:t>
            </a:r>
          </a:p>
          <a:p>
            <a:pPr marL="0" indent="0">
              <a:lnSpc>
                <a:spcPct val="120000"/>
              </a:lnSpc>
              <a:spcBef>
                <a:spcPts val="400"/>
              </a:spcBef>
              <a:buNone/>
              <a:tabLst>
                <a:tab pos="217488" algn="l"/>
              </a:tabLst>
            </a:pPr>
            <a:r>
              <a:rPr lang="en-US" sz="1400" dirty="0">
                <a:solidFill>
                  <a:srgbClr val="0432FF"/>
                </a:solidFill>
              </a:rPr>
              <a:t>	</a:t>
            </a:r>
            <a:r>
              <a:rPr lang="en-US" sz="1400" u="sng" dirty="0">
                <a:solidFill>
                  <a:srgbClr val="FF0000"/>
                </a:solidFill>
              </a:rPr>
              <a:t>Stage stage = </a:t>
            </a:r>
            <a:r>
              <a:rPr lang="en-US" sz="1400" u="sng" dirty="0" err="1">
                <a:solidFill>
                  <a:srgbClr val="FF0000"/>
                </a:solidFill>
              </a:rPr>
              <a:t>Stage.REGISTRATION</a:t>
            </a:r>
            <a:r>
              <a:rPr lang="en-US" sz="1400" u="sng" dirty="0">
                <a:solidFill>
                  <a:srgbClr val="FF0000"/>
                </a:solidFill>
              </a:rPr>
              <a:t>;</a:t>
            </a:r>
          </a:p>
          <a:p>
            <a:pPr marL="0" indent="0">
              <a:lnSpc>
                <a:spcPct val="120000"/>
              </a:lnSpc>
              <a:spcBef>
                <a:spcPts val="400"/>
              </a:spcBef>
              <a:buNone/>
              <a:tabLst>
                <a:tab pos="217488" algn="l"/>
              </a:tabLst>
            </a:pPr>
            <a:r>
              <a:rPr lang="en-US" sz="1400" dirty="0">
                <a:solidFill>
                  <a:srgbClr val="0432FF"/>
                </a:solidFill>
              </a:rPr>
              <a:t>	modifier </a:t>
            </a:r>
            <a:r>
              <a:rPr lang="en-US" sz="1400" dirty="0" err="1">
                <a:solidFill>
                  <a:srgbClr val="FF0000"/>
                </a:solidFill>
              </a:rPr>
              <a:t>onlyStage</a:t>
            </a:r>
            <a:r>
              <a:rPr lang="en-US" sz="1400" dirty="0">
                <a:solidFill>
                  <a:srgbClr val="FF0000"/>
                </a:solidFill>
              </a:rPr>
              <a:t>(Stage </a:t>
            </a:r>
            <a:r>
              <a:rPr lang="en-US" sz="1400" dirty="0" err="1">
                <a:solidFill>
                  <a:srgbClr val="FF0000"/>
                </a:solidFill>
              </a:rPr>
              <a:t>st</a:t>
            </a:r>
            <a:r>
              <a:rPr lang="en-US" sz="1400" dirty="0">
                <a:solidFill>
                  <a:srgbClr val="FF0000"/>
                </a:solidFill>
              </a:rPr>
              <a:t>) </a:t>
            </a:r>
            <a:r>
              <a:rPr lang="en-US" sz="1400" dirty="0">
                <a:solidFill>
                  <a:srgbClr val="0432FF"/>
                </a:solidFill>
              </a:rPr>
              <a:t>{ require(stage == </a:t>
            </a:r>
            <a:r>
              <a:rPr lang="en-US" sz="1400" dirty="0" err="1">
                <a:solidFill>
                  <a:srgbClr val="0432FF"/>
                </a:solidFill>
              </a:rPr>
              <a:t>st</a:t>
            </a:r>
            <a:r>
              <a:rPr lang="en-US" sz="1400" dirty="0">
                <a:solidFill>
                  <a:srgbClr val="0432FF"/>
                </a:solidFill>
              </a:rPr>
              <a:t>); _; }</a:t>
            </a:r>
          </a:p>
          <a:p>
            <a:pPr marL="0" indent="0">
              <a:lnSpc>
                <a:spcPct val="120000"/>
              </a:lnSpc>
              <a:spcBef>
                <a:spcPts val="400"/>
              </a:spcBef>
              <a:buNone/>
              <a:tabLst>
                <a:tab pos="217488" algn="l"/>
              </a:tabLst>
            </a:pPr>
            <a:r>
              <a:rPr lang="en-US" sz="1400" dirty="0">
                <a:solidFill>
                  <a:srgbClr val="0432FF"/>
                </a:solidFill>
              </a:rPr>
              <a:t>	constructor( bytes32[] </a:t>
            </a:r>
            <a:r>
              <a:rPr lang="en-US" sz="1400" dirty="0" err="1">
                <a:solidFill>
                  <a:srgbClr val="0432FF"/>
                </a:solidFill>
              </a:rPr>
              <a:t>candNames</a:t>
            </a:r>
            <a:r>
              <a:rPr lang="en-US" sz="1400" dirty="0">
                <a:solidFill>
                  <a:srgbClr val="0432FF"/>
                </a:solidFill>
              </a:rPr>
              <a:t> ) public {…}</a:t>
            </a:r>
          </a:p>
          <a:p>
            <a:pPr marL="0" indent="0">
              <a:lnSpc>
                <a:spcPct val="120000"/>
              </a:lnSpc>
              <a:spcBef>
                <a:spcPts val="400"/>
              </a:spcBef>
              <a:buNone/>
              <a:tabLst>
                <a:tab pos="217488" algn="l"/>
              </a:tabLst>
            </a:pPr>
            <a:r>
              <a:rPr lang="en-US" sz="1400" dirty="0">
                <a:solidFill>
                  <a:srgbClr val="0432FF"/>
                </a:solidFill>
              </a:rPr>
              <a:t>	function </a:t>
            </a:r>
            <a:r>
              <a:rPr lang="en-US" sz="1400" dirty="0" err="1">
                <a:solidFill>
                  <a:srgbClr val="0432FF"/>
                </a:solidFill>
              </a:rPr>
              <a:t>registerVoter</a:t>
            </a:r>
            <a:r>
              <a:rPr lang="en-US" sz="1400" dirty="0">
                <a:solidFill>
                  <a:srgbClr val="0432FF"/>
                </a:solidFill>
              </a:rPr>
              <a:t>( address voter ) public </a:t>
            </a:r>
            <a:r>
              <a:rPr lang="en-US" sz="1400" dirty="0" err="1">
                <a:solidFill>
                  <a:srgbClr val="0432FF"/>
                </a:solidFill>
              </a:rPr>
              <a:t>onlyChairman</a:t>
            </a:r>
            <a:r>
              <a:rPr lang="en-US" sz="1400" dirty="0">
                <a:solidFill>
                  <a:srgbClr val="0432FF"/>
                </a:solidFill>
              </a:rPr>
              <a:t> </a:t>
            </a:r>
            <a:r>
              <a:rPr lang="en-US" sz="1400" dirty="0" err="1">
                <a:solidFill>
                  <a:srgbClr val="FF0000"/>
                </a:solidFill>
              </a:rPr>
              <a:t>onlyStage</a:t>
            </a:r>
            <a:r>
              <a:rPr lang="en-US" sz="1400" dirty="0">
                <a:solidFill>
                  <a:srgbClr val="FF0000"/>
                </a:solidFill>
              </a:rPr>
              <a:t>(</a:t>
            </a:r>
            <a:r>
              <a:rPr lang="en-US" sz="1400" dirty="0" err="1">
                <a:solidFill>
                  <a:srgbClr val="FF0000"/>
                </a:solidFill>
              </a:rPr>
              <a:t>Stage.REGISTRATION</a:t>
            </a:r>
            <a:r>
              <a:rPr lang="en-US" sz="1400" dirty="0">
                <a:solidFill>
                  <a:srgbClr val="FF0000"/>
                </a:solidFill>
              </a:rPr>
              <a:t>) </a:t>
            </a:r>
            <a:r>
              <a:rPr lang="en-US" sz="1400" dirty="0">
                <a:solidFill>
                  <a:srgbClr val="0432FF"/>
                </a:solidFill>
              </a:rPr>
              <a:t>{…}</a:t>
            </a:r>
          </a:p>
          <a:p>
            <a:pPr marL="0" indent="0">
              <a:lnSpc>
                <a:spcPct val="120000"/>
              </a:lnSpc>
              <a:spcBef>
                <a:spcPts val="400"/>
              </a:spcBef>
              <a:buNone/>
              <a:tabLst>
                <a:tab pos="217488" algn="l"/>
              </a:tabLst>
            </a:pPr>
            <a:r>
              <a:rPr lang="en-US" sz="1400" dirty="0">
                <a:solidFill>
                  <a:srgbClr val="0432FF"/>
                </a:solidFill>
              </a:rPr>
              <a:t>   	function </a:t>
            </a:r>
            <a:r>
              <a:rPr lang="en-US" sz="1400" dirty="0" err="1">
                <a:solidFill>
                  <a:srgbClr val="0432FF"/>
                </a:solidFill>
              </a:rPr>
              <a:t>startVoting</a:t>
            </a:r>
            <a:r>
              <a:rPr lang="en-US" sz="1400" dirty="0">
                <a:solidFill>
                  <a:srgbClr val="0432FF"/>
                </a:solidFill>
              </a:rPr>
              <a:t>() </a:t>
            </a:r>
            <a:r>
              <a:rPr lang="en-US" sz="1400" dirty="0" err="1">
                <a:solidFill>
                  <a:srgbClr val="FF0000"/>
                </a:solidFill>
              </a:rPr>
              <a:t>onlyStage</a:t>
            </a:r>
            <a:r>
              <a:rPr lang="en-US" sz="1400" dirty="0">
                <a:solidFill>
                  <a:srgbClr val="FF0000"/>
                </a:solidFill>
              </a:rPr>
              <a:t>(</a:t>
            </a:r>
            <a:r>
              <a:rPr lang="en-US" sz="1400" dirty="0" err="1">
                <a:solidFill>
                  <a:srgbClr val="FF0000"/>
                </a:solidFill>
              </a:rPr>
              <a:t>Stage.REGISTRATION</a:t>
            </a:r>
            <a:r>
              <a:rPr lang="en-US" sz="1400" dirty="0">
                <a:solidFill>
                  <a:srgbClr val="FF0000"/>
                </a:solidFill>
              </a:rPr>
              <a:t>) </a:t>
            </a:r>
            <a:r>
              <a:rPr lang="en-US" sz="1400" dirty="0">
                <a:solidFill>
                  <a:srgbClr val="0432FF"/>
                </a:solidFill>
              </a:rPr>
              <a:t>{ stage = </a:t>
            </a:r>
            <a:r>
              <a:rPr lang="en-US" sz="1400" dirty="0" err="1">
                <a:solidFill>
                  <a:srgbClr val="0432FF"/>
                </a:solidFill>
              </a:rPr>
              <a:t>Stage.VOTING</a:t>
            </a:r>
            <a:r>
              <a:rPr lang="en-US" sz="1400" dirty="0">
                <a:solidFill>
                  <a:srgbClr val="0432FF"/>
                </a:solidFill>
              </a:rPr>
              <a:t>; }</a:t>
            </a:r>
          </a:p>
          <a:p>
            <a:pPr marL="0" indent="0">
              <a:lnSpc>
                <a:spcPct val="120000"/>
              </a:lnSpc>
              <a:spcBef>
                <a:spcPts val="400"/>
              </a:spcBef>
              <a:buNone/>
              <a:tabLst>
                <a:tab pos="217488" algn="l"/>
              </a:tabLst>
            </a:pPr>
            <a:r>
              <a:rPr lang="en-US" sz="1400" dirty="0">
                <a:solidFill>
                  <a:srgbClr val="0432FF"/>
                </a:solidFill>
              </a:rPr>
              <a:t>	function vote( </a:t>
            </a:r>
            <a:r>
              <a:rPr lang="en-US" sz="1400" dirty="0" err="1">
                <a:solidFill>
                  <a:srgbClr val="0432FF"/>
                </a:solidFill>
              </a:rPr>
              <a:t>uint</a:t>
            </a:r>
            <a:r>
              <a:rPr lang="en-US" sz="1400" dirty="0">
                <a:solidFill>
                  <a:srgbClr val="0432FF"/>
                </a:solidFill>
              </a:rPr>
              <a:t> </a:t>
            </a:r>
            <a:r>
              <a:rPr lang="en-US" sz="1400" dirty="0" err="1">
                <a:solidFill>
                  <a:srgbClr val="0432FF"/>
                </a:solidFill>
              </a:rPr>
              <a:t>candNo</a:t>
            </a:r>
            <a:r>
              <a:rPr lang="en-US" sz="1400" dirty="0">
                <a:solidFill>
                  <a:srgbClr val="0432FF"/>
                </a:solidFill>
              </a:rPr>
              <a:t> ) public </a:t>
            </a:r>
            <a:r>
              <a:rPr lang="en-US" sz="1400" dirty="0" err="1">
                <a:solidFill>
                  <a:srgbClr val="FF0000"/>
                </a:solidFill>
              </a:rPr>
              <a:t>onlyStage</a:t>
            </a:r>
            <a:r>
              <a:rPr lang="en-US" sz="1400" dirty="0">
                <a:solidFill>
                  <a:srgbClr val="FF0000"/>
                </a:solidFill>
              </a:rPr>
              <a:t>(</a:t>
            </a:r>
            <a:r>
              <a:rPr lang="en-US" sz="1400" dirty="0" err="1">
                <a:solidFill>
                  <a:srgbClr val="FF0000"/>
                </a:solidFill>
              </a:rPr>
              <a:t>Stage.VOTING</a:t>
            </a:r>
            <a:r>
              <a:rPr lang="en-US" sz="1400" dirty="0">
                <a:solidFill>
                  <a:srgbClr val="FF0000"/>
                </a:solidFill>
              </a:rPr>
              <a:t>) </a:t>
            </a:r>
            <a:r>
              <a:rPr lang="en-US" sz="1400" dirty="0">
                <a:solidFill>
                  <a:srgbClr val="0432FF"/>
                </a:solidFill>
              </a:rPr>
              <a:t>{…}</a:t>
            </a:r>
          </a:p>
          <a:p>
            <a:pPr marL="0" indent="0">
              <a:lnSpc>
                <a:spcPct val="120000"/>
              </a:lnSpc>
              <a:spcBef>
                <a:spcPts val="400"/>
              </a:spcBef>
              <a:buNone/>
              <a:tabLst>
                <a:tab pos="217488" algn="l"/>
              </a:tabLst>
            </a:pPr>
            <a:r>
              <a:rPr lang="en-US" sz="1400" dirty="0">
                <a:solidFill>
                  <a:srgbClr val="0432FF"/>
                </a:solidFill>
              </a:rPr>
              <a:t>	function </a:t>
            </a:r>
            <a:r>
              <a:rPr lang="en-US" sz="1400" dirty="0" err="1">
                <a:solidFill>
                  <a:srgbClr val="0432FF"/>
                </a:solidFill>
              </a:rPr>
              <a:t>endVoting</a:t>
            </a:r>
            <a:r>
              <a:rPr lang="en-US" sz="1400" dirty="0">
                <a:solidFill>
                  <a:srgbClr val="0432FF"/>
                </a:solidFill>
              </a:rPr>
              <a:t>() </a:t>
            </a:r>
            <a:r>
              <a:rPr lang="en-US" sz="1400" dirty="0" err="1">
                <a:solidFill>
                  <a:srgbClr val="FF0000"/>
                </a:solidFill>
              </a:rPr>
              <a:t>onlyStage</a:t>
            </a:r>
            <a:r>
              <a:rPr lang="en-US" sz="1400" dirty="0">
                <a:solidFill>
                  <a:srgbClr val="FF0000"/>
                </a:solidFill>
              </a:rPr>
              <a:t>(</a:t>
            </a:r>
            <a:r>
              <a:rPr lang="en-US" sz="1400" dirty="0" err="1">
                <a:solidFill>
                  <a:srgbClr val="FF0000"/>
                </a:solidFill>
              </a:rPr>
              <a:t>Stage.VOTING</a:t>
            </a:r>
            <a:r>
              <a:rPr lang="en-US" sz="1400" dirty="0">
                <a:solidFill>
                  <a:srgbClr val="FF0000"/>
                </a:solidFill>
              </a:rPr>
              <a:t>) </a:t>
            </a:r>
            <a:r>
              <a:rPr lang="en-US" sz="1400" dirty="0">
                <a:solidFill>
                  <a:srgbClr val="0432FF"/>
                </a:solidFill>
              </a:rPr>
              <a:t>{ </a:t>
            </a:r>
          </a:p>
          <a:p>
            <a:pPr marL="0" indent="0">
              <a:lnSpc>
                <a:spcPct val="120000"/>
              </a:lnSpc>
              <a:spcBef>
                <a:spcPts val="400"/>
              </a:spcBef>
              <a:buNone/>
              <a:tabLst>
                <a:tab pos="217488" algn="l"/>
              </a:tabLst>
            </a:pPr>
            <a:r>
              <a:rPr lang="en-US" sz="1400" dirty="0">
                <a:solidFill>
                  <a:srgbClr val="0432FF"/>
                </a:solidFill>
              </a:rPr>
              <a:t>		</a:t>
            </a:r>
            <a:r>
              <a:rPr lang="en-US" sz="1400" dirty="0" err="1">
                <a:solidFill>
                  <a:srgbClr val="0432FF"/>
                </a:solidFill>
              </a:rPr>
              <a:t>winnerAnnounce</a:t>
            </a:r>
            <a:r>
              <a:rPr lang="en-US" sz="1400" dirty="0">
                <a:solidFill>
                  <a:srgbClr val="0432FF"/>
                </a:solidFill>
              </a:rPr>
              <a:t>();</a:t>
            </a:r>
          </a:p>
          <a:p>
            <a:pPr marL="0" indent="0">
              <a:lnSpc>
                <a:spcPct val="120000"/>
              </a:lnSpc>
              <a:spcBef>
                <a:spcPts val="400"/>
              </a:spcBef>
              <a:buNone/>
              <a:tabLst>
                <a:tab pos="217488" algn="l"/>
              </a:tabLst>
            </a:pPr>
            <a:r>
              <a:rPr lang="en-US" sz="1400" dirty="0">
                <a:solidFill>
                  <a:srgbClr val="0432FF"/>
                </a:solidFill>
              </a:rPr>
              <a:t>		stage = </a:t>
            </a:r>
            <a:r>
              <a:rPr lang="en-US" sz="1400" dirty="0" err="1">
                <a:solidFill>
                  <a:srgbClr val="0432FF"/>
                </a:solidFill>
              </a:rPr>
              <a:t>Stage.ANNOUNCED</a:t>
            </a:r>
            <a:r>
              <a:rPr lang="en-US" sz="1400" dirty="0">
                <a:solidFill>
                  <a:srgbClr val="0432FF"/>
                </a:solidFill>
              </a:rPr>
              <a:t>; }</a:t>
            </a:r>
          </a:p>
          <a:p>
            <a:pPr marL="0" indent="0">
              <a:lnSpc>
                <a:spcPct val="120000"/>
              </a:lnSpc>
              <a:spcBef>
                <a:spcPts val="400"/>
              </a:spcBef>
              <a:buNone/>
              <a:tabLst>
                <a:tab pos="217488" algn="l"/>
              </a:tabLst>
            </a:pPr>
            <a:r>
              <a:rPr lang="en-US" sz="1400" dirty="0">
                <a:solidFill>
                  <a:srgbClr val="0432FF"/>
                </a:solidFill>
              </a:rPr>
              <a:t>	function </a:t>
            </a:r>
            <a:r>
              <a:rPr lang="en-US" sz="1400" dirty="0" err="1">
                <a:solidFill>
                  <a:srgbClr val="0432FF"/>
                </a:solidFill>
              </a:rPr>
              <a:t>winnerAnnounce</a:t>
            </a:r>
            <a:r>
              <a:rPr lang="en-US" sz="1400" dirty="0">
                <a:solidFill>
                  <a:srgbClr val="0432FF"/>
                </a:solidFill>
              </a:rPr>
              <a:t>() private {…}</a:t>
            </a:r>
          </a:p>
          <a:p>
            <a:pPr marL="0" indent="0">
              <a:lnSpc>
                <a:spcPct val="120000"/>
              </a:lnSpc>
              <a:spcBef>
                <a:spcPts val="400"/>
              </a:spcBef>
              <a:buNone/>
              <a:tabLst>
                <a:tab pos="217488" algn="l"/>
              </a:tabLst>
            </a:pPr>
            <a:r>
              <a:rPr lang="en-US" sz="1400" dirty="0">
                <a:solidFill>
                  <a:srgbClr val="0432FF"/>
                </a:solidFill>
              </a:rPr>
              <a:t>	function </a:t>
            </a:r>
            <a:r>
              <a:rPr lang="en-US" sz="1400" dirty="0" err="1">
                <a:solidFill>
                  <a:srgbClr val="0432FF"/>
                </a:solidFill>
              </a:rPr>
              <a:t>winnerView</a:t>
            </a:r>
            <a:r>
              <a:rPr lang="en-US" sz="1400" dirty="0">
                <a:solidFill>
                  <a:srgbClr val="0432FF"/>
                </a:solidFill>
              </a:rPr>
              <a:t>() public view </a:t>
            </a:r>
            <a:r>
              <a:rPr lang="en-US" sz="1400" dirty="0" err="1">
                <a:solidFill>
                  <a:srgbClr val="FF0000"/>
                </a:solidFill>
              </a:rPr>
              <a:t>onlyStage</a:t>
            </a:r>
            <a:r>
              <a:rPr lang="en-US" sz="1400" dirty="0">
                <a:solidFill>
                  <a:srgbClr val="FF0000"/>
                </a:solidFill>
              </a:rPr>
              <a:t>(</a:t>
            </a:r>
            <a:r>
              <a:rPr lang="en-US" sz="1400" dirty="0" err="1">
                <a:solidFill>
                  <a:srgbClr val="FF0000"/>
                </a:solidFill>
              </a:rPr>
              <a:t>Stage.ANNOUNCED</a:t>
            </a:r>
            <a:r>
              <a:rPr lang="en-US" sz="1400" dirty="0">
                <a:solidFill>
                  <a:srgbClr val="FF0000"/>
                </a:solidFill>
              </a:rPr>
              <a:t>)</a:t>
            </a:r>
            <a:r>
              <a:rPr lang="en-US" sz="1400" dirty="0">
                <a:solidFill>
                  <a:srgbClr val="0432FF"/>
                </a:solidFill>
              </a:rPr>
              <a:t> returns (bytes32) {…}</a:t>
            </a:r>
          </a:p>
          <a:p>
            <a:pPr marL="0" indent="0">
              <a:lnSpc>
                <a:spcPct val="120000"/>
              </a:lnSpc>
              <a:spcBef>
                <a:spcPts val="400"/>
              </a:spcBef>
              <a:buNone/>
            </a:pPr>
            <a:r>
              <a:rPr lang="en-US" sz="1400" dirty="0">
                <a:solidFill>
                  <a:srgbClr val="0432FF"/>
                </a:solidFill>
              </a:rPr>
              <a:t>}</a:t>
            </a:r>
          </a:p>
          <a:p>
            <a:pPr marL="0" indent="0">
              <a:lnSpc>
                <a:spcPct val="120000"/>
              </a:lnSpc>
              <a:spcBef>
                <a:spcPts val="400"/>
              </a:spcBef>
              <a:buNone/>
            </a:pPr>
            <a:endParaRPr lang="en-US" sz="1400" dirty="0">
              <a:solidFill>
                <a:srgbClr val="0432FF"/>
              </a:solidFill>
            </a:endParaRPr>
          </a:p>
          <a:p>
            <a:pPr marL="0" indent="0">
              <a:lnSpc>
                <a:spcPct val="120000"/>
              </a:lnSpc>
              <a:spcBef>
                <a:spcPts val="400"/>
              </a:spcBef>
              <a:buNone/>
            </a:pPr>
            <a:endParaRPr lang="en-US" sz="1400" dirty="0">
              <a:solidFill>
                <a:srgbClr val="0432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704647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F2A448-1696-544B-951D-618B351087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Proj-2: Ballot v.4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185FC3-67C3-E04F-A82B-68169F66EA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8372" y="1690688"/>
            <a:ext cx="6510219" cy="4888788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10000"/>
              </a:lnSpc>
            </a:pPr>
            <a:r>
              <a:rPr lang="en-US" dirty="0"/>
              <a:t>Let the stage of a Ballot change over time</a:t>
            </a:r>
          </a:p>
          <a:p>
            <a:pPr lvl="1">
              <a:lnSpc>
                <a:spcPct val="110000"/>
              </a:lnSpc>
            </a:pPr>
            <a:r>
              <a:rPr lang="en-US" dirty="0"/>
              <a:t>REGISTRATION starts at time 0 (contract creation)</a:t>
            </a:r>
          </a:p>
          <a:p>
            <a:pPr lvl="1">
              <a:lnSpc>
                <a:spcPct val="110000"/>
              </a:lnSpc>
            </a:pPr>
            <a:r>
              <a:rPr lang="en-US" dirty="0"/>
              <a:t>REGISTRATION for 7 days</a:t>
            </a:r>
          </a:p>
          <a:p>
            <a:pPr lvl="1">
              <a:lnSpc>
                <a:spcPct val="110000"/>
              </a:lnSpc>
            </a:pPr>
            <a:r>
              <a:rPr lang="en-US" dirty="0"/>
              <a:t>VOTING for 1 day</a:t>
            </a:r>
          </a:p>
          <a:p>
            <a:pPr lvl="1">
              <a:lnSpc>
                <a:spcPct val="110000"/>
              </a:lnSpc>
            </a:pPr>
            <a:r>
              <a:rPr lang="en-US" dirty="0"/>
              <a:t>COUNTING ends when </a:t>
            </a:r>
            <a:r>
              <a:rPr lang="en-US" dirty="0" err="1"/>
              <a:t>winnerAnnounce</a:t>
            </a:r>
            <a:r>
              <a:rPr lang="en-US" dirty="0"/>
              <a:t>() is called</a:t>
            </a:r>
          </a:p>
          <a:p>
            <a:pPr lvl="1">
              <a:lnSpc>
                <a:spcPct val="110000"/>
              </a:lnSpc>
            </a:pPr>
            <a:r>
              <a:rPr lang="en-US" dirty="0" err="1"/>
              <a:t>winnerAnnounce</a:t>
            </a:r>
            <a:r>
              <a:rPr lang="en-US" dirty="0"/>
              <a:t>() starts ANNOUNCED state</a:t>
            </a:r>
          </a:p>
          <a:p>
            <a:pPr>
              <a:lnSpc>
                <a:spcPct val="110000"/>
              </a:lnSpc>
            </a:pPr>
            <a:r>
              <a:rPr lang="en-US" dirty="0"/>
              <a:t>How smart contract accesses time?</a:t>
            </a:r>
          </a:p>
          <a:p>
            <a:pPr lvl="1">
              <a:lnSpc>
                <a:spcPct val="110000"/>
              </a:lnSpc>
            </a:pPr>
            <a:r>
              <a:rPr lang="en-US" dirty="0"/>
              <a:t>It cannot use miner’s system clock. Why?</a:t>
            </a:r>
          </a:p>
          <a:p>
            <a:pPr lvl="1">
              <a:lnSpc>
                <a:spcPct val="110000"/>
              </a:lnSpc>
            </a:pPr>
            <a:r>
              <a:rPr lang="en-US" dirty="0"/>
              <a:t>All the execution of contract must have the same clock</a:t>
            </a:r>
          </a:p>
          <a:p>
            <a:pPr lvl="1">
              <a:lnSpc>
                <a:spcPct val="110000"/>
              </a:lnSpc>
            </a:pPr>
            <a:r>
              <a:rPr lang="en-US" dirty="0"/>
              <a:t>Use </a:t>
            </a:r>
            <a:r>
              <a:rPr lang="en-US" b="1" i="1" dirty="0"/>
              <a:t>block’s timestamp</a:t>
            </a:r>
          </a:p>
          <a:p>
            <a:pPr>
              <a:lnSpc>
                <a:spcPct val="110000"/>
              </a:lnSpc>
            </a:pPr>
            <a:r>
              <a:rPr lang="en-US" dirty="0"/>
              <a:t>“</a:t>
            </a:r>
            <a:r>
              <a:rPr lang="en-US" dirty="0">
                <a:solidFill>
                  <a:srgbClr val="0432FF"/>
                </a:solidFill>
              </a:rPr>
              <a:t>now</a:t>
            </a:r>
            <a:r>
              <a:rPr lang="en-US" dirty="0"/>
              <a:t>” keyword</a:t>
            </a:r>
          </a:p>
          <a:p>
            <a:pPr lvl="1">
              <a:lnSpc>
                <a:spcPct val="110000"/>
              </a:lnSpc>
            </a:pPr>
            <a:r>
              <a:rPr lang="en-US" dirty="0"/>
              <a:t>returns the timestamp of the block (of the transaction)</a:t>
            </a:r>
          </a:p>
          <a:p>
            <a:pPr>
              <a:lnSpc>
                <a:spcPct val="110000"/>
              </a:lnSpc>
            </a:pPr>
            <a:r>
              <a:rPr lang="en-US" dirty="0"/>
              <a:t>Define </a:t>
            </a:r>
            <a:r>
              <a:rPr lang="en-US" dirty="0" err="1"/>
              <a:t>startTime</a:t>
            </a:r>
            <a:r>
              <a:rPr lang="en-US" dirty="0"/>
              <a:t> (</a:t>
            </a:r>
            <a:r>
              <a:rPr lang="en-US" dirty="0" err="1"/>
              <a:t>uint</a:t>
            </a:r>
            <a:r>
              <a:rPr lang="en-US" dirty="0"/>
              <a:t>)</a:t>
            </a:r>
          </a:p>
          <a:p>
            <a:pPr lvl="1">
              <a:lnSpc>
                <a:spcPct val="110000"/>
              </a:lnSpc>
            </a:pPr>
            <a:r>
              <a:rPr lang="en-US" dirty="0" err="1">
                <a:solidFill>
                  <a:srgbClr val="0432FF"/>
                </a:solidFill>
              </a:rPr>
              <a:t>startTime</a:t>
            </a:r>
            <a:r>
              <a:rPr lang="en-US" dirty="0">
                <a:solidFill>
                  <a:srgbClr val="0432FF"/>
                </a:solidFill>
              </a:rPr>
              <a:t> = now;</a:t>
            </a:r>
            <a:r>
              <a:rPr lang="en-US" dirty="0"/>
              <a:t>  // constructor()</a:t>
            </a:r>
          </a:p>
          <a:p>
            <a:pPr lvl="1">
              <a:lnSpc>
                <a:spcPct val="110000"/>
              </a:lnSpc>
            </a:pPr>
            <a:r>
              <a:rPr lang="en-US" dirty="0" err="1">
                <a:solidFill>
                  <a:srgbClr val="0432FF"/>
                </a:solidFill>
              </a:rPr>
              <a:t>requrie</a:t>
            </a:r>
            <a:r>
              <a:rPr lang="en-US" dirty="0">
                <a:solidFill>
                  <a:srgbClr val="0432FF"/>
                </a:solidFill>
              </a:rPr>
              <a:t>( now &lt; </a:t>
            </a:r>
            <a:r>
              <a:rPr lang="en-US" dirty="0" err="1">
                <a:solidFill>
                  <a:srgbClr val="0432FF"/>
                </a:solidFill>
              </a:rPr>
              <a:t>startTime</a:t>
            </a:r>
            <a:r>
              <a:rPr lang="en-US" dirty="0">
                <a:solidFill>
                  <a:srgbClr val="0432FF"/>
                </a:solidFill>
              </a:rPr>
              <a:t> + 7 days)</a:t>
            </a:r>
            <a:r>
              <a:rPr lang="en-US" dirty="0"/>
              <a:t> // in </a:t>
            </a:r>
            <a:r>
              <a:rPr lang="en-US" dirty="0" err="1"/>
              <a:t>registerVoter</a:t>
            </a:r>
            <a:r>
              <a:rPr lang="en-US" dirty="0"/>
              <a:t>() </a:t>
            </a: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54D82DCB-1095-1645-960D-253CC9B57937}"/>
              </a:ext>
            </a:extLst>
          </p:cNvPr>
          <p:cNvSpPr/>
          <p:nvPr/>
        </p:nvSpPr>
        <p:spPr>
          <a:xfrm>
            <a:off x="6506048" y="2279378"/>
            <a:ext cx="861849" cy="2910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REG</a:t>
            </a: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551D12A7-54A8-9B47-8616-3854AC4C1844}"/>
              </a:ext>
            </a:extLst>
          </p:cNvPr>
          <p:cNvSpPr/>
          <p:nvPr/>
        </p:nvSpPr>
        <p:spPr>
          <a:xfrm>
            <a:off x="6506047" y="3083418"/>
            <a:ext cx="861849" cy="2910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VOTING</a:t>
            </a: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B80F58B7-3F82-0343-8E83-D63C7BC831F3}"/>
              </a:ext>
            </a:extLst>
          </p:cNvPr>
          <p:cNvSpPr/>
          <p:nvPr/>
        </p:nvSpPr>
        <p:spPr>
          <a:xfrm>
            <a:off x="6506046" y="3971541"/>
            <a:ext cx="861849" cy="2910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/>
              <a:t>COUNTING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DDDF0BAF-D0B7-484C-B101-F07CCD543EB6}"/>
              </a:ext>
            </a:extLst>
          </p:cNvPr>
          <p:cNvCxnSpPr>
            <a:endCxn id="4" idx="0"/>
          </p:cNvCxnSpPr>
          <p:nvPr/>
        </p:nvCxnSpPr>
        <p:spPr>
          <a:xfrm>
            <a:off x="6936970" y="1932425"/>
            <a:ext cx="3" cy="34695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DEB19F9D-318D-5B47-BE3F-DBAC852708D9}"/>
              </a:ext>
            </a:extLst>
          </p:cNvPr>
          <p:cNvSpPr txBox="1"/>
          <p:nvPr/>
        </p:nvSpPr>
        <p:spPr>
          <a:xfrm>
            <a:off x="6600644" y="1690687"/>
            <a:ext cx="75129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i="1" dirty="0" err="1">
                <a:solidFill>
                  <a:srgbClr val="FF0000"/>
                </a:solidFill>
              </a:rPr>
              <a:t>const</a:t>
            </a:r>
            <a:r>
              <a:rPr lang="en-US" sz="1600" i="1" dirty="0">
                <a:solidFill>
                  <a:srgbClr val="FF0000"/>
                </a:solidFill>
              </a:rPr>
              <a:t>()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E5A163B3-28A3-C74C-9DF8-0EEB3FD64253}"/>
              </a:ext>
            </a:extLst>
          </p:cNvPr>
          <p:cNvCxnSpPr>
            <a:cxnSpLocks/>
            <a:stCxn id="4" idx="2"/>
            <a:endCxn id="5" idx="0"/>
          </p:cNvCxnSpPr>
          <p:nvPr/>
        </p:nvCxnSpPr>
        <p:spPr>
          <a:xfrm flipH="1">
            <a:off x="6936972" y="2570382"/>
            <a:ext cx="1" cy="51303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Arc 9">
            <a:extLst>
              <a:ext uri="{FF2B5EF4-FFF2-40B4-BE49-F238E27FC236}">
                <a16:creationId xmlns:a16="http://schemas.microsoft.com/office/drawing/2014/main" id="{F56094AB-88F5-3B4E-A40B-E19E7FEFC32E}"/>
              </a:ext>
            </a:extLst>
          </p:cNvPr>
          <p:cNvSpPr/>
          <p:nvPr/>
        </p:nvSpPr>
        <p:spPr>
          <a:xfrm>
            <a:off x="7367895" y="2256881"/>
            <a:ext cx="336328" cy="336328"/>
          </a:xfrm>
          <a:prstGeom prst="arc">
            <a:avLst>
              <a:gd name="adj1" fmla="val 12576267"/>
              <a:gd name="adj2" fmla="val 8966367"/>
            </a:avLst>
          </a:prstGeom>
          <a:ln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CF71E21-0F70-884F-B218-DCF49868B9D4}"/>
              </a:ext>
            </a:extLst>
          </p:cNvPr>
          <p:cNvSpPr txBox="1"/>
          <p:nvPr/>
        </p:nvSpPr>
        <p:spPr>
          <a:xfrm>
            <a:off x="7659093" y="2265165"/>
            <a:ext cx="123880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 err="1">
                <a:solidFill>
                  <a:srgbClr val="FF0000"/>
                </a:solidFill>
              </a:rPr>
              <a:t>registerVoter</a:t>
            </a:r>
            <a:r>
              <a:rPr lang="en-US" sz="1400" i="1" dirty="0">
                <a:solidFill>
                  <a:srgbClr val="FF0000"/>
                </a:solidFill>
              </a:rPr>
              <a:t>()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42FC12D-8445-7145-82E1-2173AD5BB83D}"/>
              </a:ext>
            </a:extLst>
          </p:cNvPr>
          <p:cNvSpPr txBox="1"/>
          <p:nvPr/>
        </p:nvSpPr>
        <p:spPr>
          <a:xfrm>
            <a:off x="6916658" y="2667407"/>
            <a:ext cx="104515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>
                <a:solidFill>
                  <a:srgbClr val="FF0000"/>
                </a:solidFill>
              </a:rPr>
              <a:t>after 7 days</a:t>
            </a:r>
          </a:p>
        </p:txBody>
      </p:sp>
      <p:sp>
        <p:nvSpPr>
          <p:cNvPr id="13" name="Arc 12">
            <a:extLst>
              <a:ext uri="{FF2B5EF4-FFF2-40B4-BE49-F238E27FC236}">
                <a16:creationId xmlns:a16="http://schemas.microsoft.com/office/drawing/2014/main" id="{53409A0D-6D17-8E4F-936A-44F22A0225A8}"/>
              </a:ext>
            </a:extLst>
          </p:cNvPr>
          <p:cNvSpPr/>
          <p:nvPr/>
        </p:nvSpPr>
        <p:spPr>
          <a:xfrm>
            <a:off x="7367895" y="3061365"/>
            <a:ext cx="336328" cy="336328"/>
          </a:xfrm>
          <a:prstGeom prst="arc">
            <a:avLst>
              <a:gd name="adj1" fmla="val 12576267"/>
              <a:gd name="adj2" fmla="val 8966367"/>
            </a:avLst>
          </a:prstGeom>
          <a:ln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51F025B-E3F3-F849-803F-4A9A00273091}"/>
              </a:ext>
            </a:extLst>
          </p:cNvPr>
          <p:cNvSpPr txBox="1"/>
          <p:nvPr/>
        </p:nvSpPr>
        <p:spPr>
          <a:xfrm>
            <a:off x="7659093" y="3069649"/>
            <a:ext cx="60837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>
                <a:solidFill>
                  <a:srgbClr val="FF0000"/>
                </a:solidFill>
              </a:rPr>
              <a:t>vote()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8DFAFD1E-D540-2947-9F97-E9A89F298CF6}"/>
              </a:ext>
            </a:extLst>
          </p:cNvPr>
          <p:cNvCxnSpPr>
            <a:cxnSpLocks/>
            <a:stCxn id="5" idx="2"/>
            <a:endCxn id="6" idx="0"/>
          </p:cNvCxnSpPr>
          <p:nvPr/>
        </p:nvCxnSpPr>
        <p:spPr>
          <a:xfrm flipH="1">
            <a:off x="6936971" y="3374422"/>
            <a:ext cx="1" cy="59711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342961B8-3FB1-2D4E-BDE0-CB554166126D}"/>
              </a:ext>
            </a:extLst>
          </p:cNvPr>
          <p:cNvSpPr txBox="1"/>
          <p:nvPr/>
        </p:nvSpPr>
        <p:spPr>
          <a:xfrm>
            <a:off x="6922319" y="3526648"/>
            <a:ext cx="97462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>
                <a:solidFill>
                  <a:srgbClr val="FF0000"/>
                </a:solidFill>
              </a:rPr>
              <a:t>after 1 day</a:t>
            </a:r>
          </a:p>
        </p:txBody>
      </p:sp>
      <p:sp>
        <p:nvSpPr>
          <p:cNvPr id="17" name="Arc 16">
            <a:extLst>
              <a:ext uri="{FF2B5EF4-FFF2-40B4-BE49-F238E27FC236}">
                <a16:creationId xmlns:a16="http://schemas.microsoft.com/office/drawing/2014/main" id="{E50B897D-1D49-1E4D-A371-A156E76CDFDF}"/>
              </a:ext>
            </a:extLst>
          </p:cNvPr>
          <p:cNvSpPr/>
          <p:nvPr/>
        </p:nvSpPr>
        <p:spPr>
          <a:xfrm>
            <a:off x="7385241" y="4830465"/>
            <a:ext cx="336328" cy="336328"/>
          </a:xfrm>
          <a:prstGeom prst="arc">
            <a:avLst>
              <a:gd name="adj1" fmla="val 12576267"/>
              <a:gd name="adj2" fmla="val 8966367"/>
            </a:avLst>
          </a:prstGeom>
          <a:ln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89193CF-D8FB-C344-96D5-9A5172FCE97C}"/>
              </a:ext>
            </a:extLst>
          </p:cNvPr>
          <p:cNvSpPr txBox="1"/>
          <p:nvPr/>
        </p:nvSpPr>
        <p:spPr>
          <a:xfrm>
            <a:off x="7676439" y="4838749"/>
            <a:ext cx="115185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 err="1">
                <a:solidFill>
                  <a:srgbClr val="FF0000"/>
                </a:solidFill>
              </a:rPr>
              <a:t>winnerView</a:t>
            </a:r>
            <a:r>
              <a:rPr lang="en-US" sz="1400" i="1" dirty="0">
                <a:solidFill>
                  <a:srgbClr val="FF0000"/>
                </a:solidFill>
              </a:rPr>
              <a:t>()</a:t>
            </a:r>
          </a:p>
        </p:txBody>
      </p:sp>
      <p:sp>
        <p:nvSpPr>
          <p:cNvPr id="19" name="Rounded Rectangle 18">
            <a:extLst>
              <a:ext uri="{FF2B5EF4-FFF2-40B4-BE49-F238E27FC236}">
                <a16:creationId xmlns:a16="http://schemas.microsoft.com/office/drawing/2014/main" id="{B9EC90A0-D43D-344F-9EEC-78A100AB3792}"/>
              </a:ext>
            </a:extLst>
          </p:cNvPr>
          <p:cNvSpPr/>
          <p:nvPr/>
        </p:nvSpPr>
        <p:spPr>
          <a:xfrm>
            <a:off x="6506046" y="4859664"/>
            <a:ext cx="861849" cy="2910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ANNOU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75CCD4B6-288E-064E-805A-C9CDC13E0ABF}"/>
              </a:ext>
            </a:extLst>
          </p:cNvPr>
          <p:cNvCxnSpPr>
            <a:cxnSpLocks/>
            <a:stCxn id="6" idx="2"/>
            <a:endCxn id="19" idx="0"/>
          </p:cNvCxnSpPr>
          <p:nvPr/>
        </p:nvCxnSpPr>
        <p:spPr>
          <a:xfrm>
            <a:off x="6936971" y="4262545"/>
            <a:ext cx="0" cy="59711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E4457B77-4E37-F840-A425-3385579E58FC}"/>
              </a:ext>
            </a:extLst>
          </p:cNvPr>
          <p:cNvSpPr txBox="1"/>
          <p:nvPr/>
        </p:nvSpPr>
        <p:spPr>
          <a:xfrm>
            <a:off x="6904710" y="4414685"/>
            <a:ext cx="152202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 err="1">
                <a:solidFill>
                  <a:srgbClr val="FF0000"/>
                </a:solidFill>
              </a:rPr>
              <a:t>winnerAnnounce</a:t>
            </a:r>
            <a:r>
              <a:rPr lang="en-US" sz="1400" i="1" dirty="0">
                <a:solidFill>
                  <a:srgbClr val="FF0000"/>
                </a:solidFill>
              </a:rPr>
              <a:t>()</a:t>
            </a:r>
          </a:p>
        </p:txBody>
      </p:sp>
    </p:spTree>
    <p:extLst>
      <p:ext uri="{BB962C8B-B14F-4D97-AF65-F5344CB8AC3E}">
        <p14:creationId xmlns:p14="http://schemas.microsoft.com/office/powerpoint/2010/main" val="382894595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A852C8-C4DF-994B-A1BA-F3EE000012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Proj-2: Ballot v.4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995DA3-408D-CB43-857D-2583F66049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How to determine the state?</a:t>
            </a:r>
          </a:p>
          <a:p>
            <a:pPr lvl="1"/>
            <a:r>
              <a:rPr lang="en-US" dirty="0"/>
              <a:t>Define constants for durations</a:t>
            </a:r>
          </a:p>
          <a:p>
            <a:pPr lvl="2"/>
            <a:r>
              <a:rPr lang="en-US" dirty="0" err="1">
                <a:solidFill>
                  <a:srgbClr val="0432FF"/>
                </a:solidFill>
              </a:rPr>
              <a:t>uint</a:t>
            </a:r>
            <a:r>
              <a:rPr lang="en-US" dirty="0">
                <a:solidFill>
                  <a:srgbClr val="0432FF"/>
                </a:solidFill>
              </a:rPr>
              <a:t> constant </a:t>
            </a:r>
            <a:r>
              <a:rPr lang="en-US" dirty="0" err="1">
                <a:solidFill>
                  <a:srgbClr val="0432FF"/>
                </a:solidFill>
              </a:rPr>
              <a:t>deadlineREG</a:t>
            </a:r>
            <a:r>
              <a:rPr lang="en-US" dirty="0">
                <a:solidFill>
                  <a:srgbClr val="0432FF"/>
                </a:solidFill>
              </a:rPr>
              <a:t> = 7 days;</a:t>
            </a:r>
          </a:p>
          <a:p>
            <a:pPr lvl="2"/>
            <a:r>
              <a:rPr lang="en-US" dirty="0" err="1">
                <a:solidFill>
                  <a:srgbClr val="0432FF"/>
                </a:solidFill>
              </a:rPr>
              <a:t>uint</a:t>
            </a:r>
            <a:r>
              <a:rPr lang="en-US" dirty="0">
                <a:solidFill>
                  <a:srgbClr val="0432FF"/>
                </a:solidFill>
              </a:rPr>
              <a:t> constant </a:t>
            </a:r>
            <a:r>
              <a:rPr lang="en-US" dirty="0" err="1">
                <a:solidFill>
                  <a:srgbClr val="0432FF"/>
                </a:solidFill>
              </a:rPr>
              <a:t>deadlineVOT</a:t>
            </a:r>
            <a:r>
              <a:rPr lang="en-US" dirty="0">
                <a:solidFill>
                  <a:srgbClr val="0432FF"/>
                </a:solidFill>
              </a:rPr>
              <a:t> = 1 days;</a:t>
            </a:r>
          </a:p>
          <a:p>
            <a:pPr lvl="1"/>
            <a:r>
              <a:rPr lang="en-US" dirty="0"/>
              <a:t>If </a:t>
            </a:r>
            <a:r>
              <a:rPr lang="en-US" dirty="0" err="1"/>
              <a:t>startTime</a:t>
            </a:r>
            <a:r>
              <a:rPr lang="en-US" dirty="0"/>
              <a:t> &lt;= now &lt; </a:t>
            </a:r>
            <a:r>
              <a:rPr lang="en-US" dirty="0" err="1"/>
              <a:t>startTime+deadlineREG</a:t>
            </a:r>
            <a:endParaRPr lang="en-US" dirty="0"/>
          </a:p>
          <a:p>
            <a:pPr lvl="2"/>
            <a:r>
              <a:rPr lang="en-US" dirty="0"/>
              <a:t>in REGISTRATION</a:t>
            </a:r>
          </a:p>
          <a:p>
            <a:pPr lvl="1"/>
            <a:r>
              <a:rPr lang="en-US" dirty="0"/>
              <a:t>If </a:t>
            </a:r>
            <a:r>
              <a:rPr lang="en-US" dirty="0" err="1"/>
              <a:t>startTime+deadlineREG</a:t>
            </a:r>
            <a:r>
              <a:rPr lang="en-US" dirty="0"/>
              <a:t> &lt;= now &lt; </a:t>
            </a:r>
            <a:r>
              <a:rPr lang="en-US" dirty="0" err="1"/>
              <a:t>startTime+deadlineVOT</a:t>
            </a:r>
            <a:endParaRPr lang="en-US" dirty="0"/>
          </a:p>
          <a:p>
            <a:pPr lvl="2"/>
            <a:r>
              <a:rPr lang="en-US" dirty="0"/>
              <a:t>in VOTING</a:t>
            </a:r>
          </a:p>
          <a:p>
            <a:pPr lvl="1"/>
            <a:r>
              <a:rPr lang="en-US" dirty="0"/>
              <a:t>If </a:t>
            </a:r>
            <a:r>
              <a:rPr lang="en-US" dirty="0" err="1"/>
              <a:t>startTime+deadlineVOT</a:t>
            </a:r>
            <a:r>
              <a:rPr lang="en-US" dirty="0"/>
              <a:t> &lt;= now &amp; </a:t>
            </a:r>
            <a:r>
              <a:rPr lang="en-US" dirty="0" err="1"/>
              <a:t>winnerName</a:t>
            </a:r>
            <a:r>
              <a:rPr lang="en-US" dirty="0"/>
              <a:t> = “”</a:t>
            </a:r>
          </a:p>
          <a:p>
            <a:pPr lvl="2"/>
            <a:r>
              <a:rPr lang="en-US" dirty="0"/>
              <a:t>in COUNTING</a:t>
            </a:r>
          </a:p>
          <a:p>
            <a:pPr lvl="1"/>
            <a:r>
              <a:rPr lang="en-US" dirty="0"/>
              <a:t>If </a:t>
            </a:r>
            <a:r>
              <a:rPr lang="en-US" dirty="0" err="1"/>
              <a:t>startTime+deadlineVOT</a:t>
            </a:r>
            <a:r>
              <a:rPr lang="en-US" dirty="0"/>
              <a:t> &lt;= now &amp; </a:t>
            </a:r>
            <a:r>
              <a:rPr lang="en-US" dirty="0" err="1"/>
              <a:t>winnerName</a:t>
            </a:r>
            <a:r>
              <a:rPr lang="en-US" dirty="0"/>
              <a:t> != “”</a:t>
            </a:r>
          </a:p>
          <a:p>
            <a:pPr lvl="2"/>
            <a:r>
              <a:rPr lang="en-US" dirty="0"/>
              <a:t>in ANNOUNCE</a:t>
            </a:r>
          </a:p>
          <a:p>
            <a:r>
              <a:rPr lang="en-US" dirty="0"/>
              <a:t>modifier </a:t>
            </a:r>
            <a:r>
              <a:rPr lang="en-US" dirty="0" err="1"/>
              <a:t>onlyState</a:t>
            </a:r>
            <a:r>
              <a:rPr lang="en-US" dirty="0"/>
              <a:t>(State </a:t>
            </a:r>
            <a:r>
              <a:rPr lang="en-US" dirty="0" err="1"/>
              <a:t>st</a:t>
            </a:r>
            <a:r>
              <a:rPr lang="en-US" dirty="0"/>
              <a:t>) {...}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2455375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DD49B2-9519-564B-8C93-6ABA1F8E4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843564"/>
          </a:xfrm>
        </p:spPr>
        <p:txBody>
          <a:bodyPr/>
          <a:lstStyle/>
          <a:p>
            <a:r>
              <a:rPr lang="en-US" dirty="0"/>
              <a:t>Proj-2: Ballot v.4 Code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5A8435-DC25-5D47-8736-894C72F24C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208690"/>
            <a:ext cx="7886700" cy="5496910"/>
          </a:xfrm>
        </p:spPr>
        <p:txBody>
          <a:bodyPr>
            <a:normAutofit fontScale="55000" lnSpcReduction="20000"/>
          </a:bodyPr>
          <a:lstStyle/>
          <a:p>
            <a:pPr marL="0" indent="0">
              <a:lnSpc>
                <a:spcPct val="100000"/>
              </a:lnSpc>
              <a:spcBef>
                <a:spcPts val="400"/>
              </a:spcBef>
              <a:buNone/>
              <a:tabLst>
                <a:tab pos="217488" algn="l"/>
              </a:tabLst>
            </a:pPr>
            <a:r>
              <a:rPr lang="en-US" dirty="0">
                <a:solidFill>
                  <a:srgbClr val="0432FF"/>
                </a:solidFill>
              </a:rPr>
              <a:t>contract BallotV4{</a:t>
            </a:r>
          </a:p>
          <a:p>
            <a:pPr marL="0" indent="0">
              <a:lnSpc>
                <a:spcPct val="100000"/>
              </a:lnSpc>
              <a:spcBef>
                <a:spcPts val="400"/>
              </a:spcBef>
              <a:buNone/>
              <a:tabLst>
                <a:tab pos="217488" algn="l"/>
              </a:tabLst>
            </a:pPr>
            <a:r>
              <a:rPr lang="en-US" dirty="0">
                <a:solidFill>
                  <a:srgbClr val="0432FF"/>
                </a:solidFill>
              </a:rPr>
              <a:t>…</a:t>
            </a:r>
          </a:p>
          <a:p>
            <a:pPr marL="0" indent="0">
              <a:lnSpc>
                <a:spcPct val="100000"/>
              </a:lnSpc>
              <a:spcBef>
                <a:spcPts val="400"/>
              </a:spcBef>
              <a:buNone/>
              <a:tabLst>
                <a:tab pos="217488" algn="l"/>
              </a:tabLst>
            </a:pPr>
            <a:r>
              <a:rPr lang="en-US" dirty="0" err="1">
                <a:solidFill>
                  <a:srgbClr val="0432FF"/>
                </a:solidFill>
              </a:rPr>
              <a:t>enum</a:t>
            </a:r>
            <a:r>
              <a:rPr lang="en-US" dirty="0">
                <a:solidFill>
                  <a:srgbClr val="0432FF"/>
                </a:solidFill>
              </a:rPr>
              <a:t> Stage { REGISTRATION, VOTING, COUNTING, ANNOUNCED }</a:t>
            </a:r>
          </a:p>
          <a:p>
            <a:pPr marL="0" indent="0">
              <a:lnSpc>
                <a:spcPct val="100000"/>
              </a:lnSpc>
              <a:spcBef>
                <a:spcPts val="400"/>
              </a:spcBef>
              <a:buNone/>
              <a:tabLst>
                <a:tab pos="217488" algn="l"/>
              </a:tabLst>
            </a:pPr>
            <a:r>
              <a:rPr lang="en-US" dirty="0" err="1">
                <a:solidFill>
                  <a:srgbClr val="0432FF"/>
                </a:solidFill>
              </a:rPr>
              <a:t>uint</a:t>
            </a:r>
            <a:r>
              <a:rPr lang="en-US" dirty="0">
                <a:solidFill>
                  <a:srgbClr val="0432FF"/>
                </a:solidFill>
              </a:rPr>
              <a:t> public </a:t>
            </a:r>
            <a:r>
              <a:rPr lang="en-US" dirty="0" err="1">
                <a:solidFill>
                  <a:srgbClr val="FF0000"/>
                </a:solidFill>
              </a:rPr>
              <a:t>startTime</a:t>
            </a:r>
            <a:r>
              <a:rPr lang="en-US" dirty="0">
                <a:solidFill>
                  <a:srgbClr val="0432FF"/>
                </a:solidFill>
              </a:rPr>
              <a:t>;</a:t>
            </a:r>
          </a:p>
          <a:p>
            <a:pPr marL="0" indent="0">
              <a:lnSpc>
                <a:spcPct val="100000"/>
              </a:lnSpc>
              <a:spcBef>
                <a:spcPts val="400"/>
              </a:spcBef>
              <a:buNone/>
              <a:tabLst>
                <a:tab pos="217488" algn="l"/>
              </a:tabLst>
            </a:pPr>
            <a:r>
              <a:rPr lang="en-US" dirty="0" err="1">
                <a:solidFill>
                  <a:srgbClr val="0432FF"/>
                </a:solidFill>
              </a:rPr>
              <a:t>uint</a:t>
            </a:r>
            <a:r>
              <a:rPr lang="en-US" dirty="0">
                <a:solidFill>
                  <a:srgbClr val="0432FF"/>
                </a:solidFill>
              </a:rPr>
              <a:t> constant </a:t>
            </a:r>
            <a:r>
              <a:rPr lang="en-US" dirty="0" err="1">
                <a:solidFill>
                  <a:srgbClr val="0432FF"/>
                </a:solidFill>
              </a:rPr>
              <a:t>deadlineREG</a:t>
            </a:r>
            <a:r>
              <a:rPr lang="en-US" dirty="0">
                <a:solidFill>
                  <a:srgbClr val="0432FF"/>
                </a:solidFill>
              </a:rPr>
              <a:t> = 7 days;</a:t>
            </a:r>
          </a:p>
          <a:p>
            <a:pPr marL="0" indent="0">
              <a:lnSpc>
                <a:spcPct val="100000"/>
              </a:lnSpc>
              <a:spcBef>
                <a:spcPts val="400"/>
              </a:spcBef>
              <a:buNone/>
              <a:tabLst>
                <a:tab pos="217488" algn="l"/>
              </a:tabLst>
            </a:pPr>
            <a:r>
              <a:rPr lang="en-US" dirty="0" err="1">
                <a:solidFill>
                  <a:srgbClr val="0432FF"/>
                </a:solidFill>
              </a:rPr>
              <a:t>uint</a:t>
            </a:r>
            <a:r>
              <a:rPr lang="en-US" dirty="0">
                <a:solidFill>
                  <a:srgbClr val="0432FF"/>
                </a:solidFill>
              </a:rPr>
              <a:t> constant </a:t>
            </a:r>
            <a:r>
              <a:rPr lang="en-US" dirty="0" err="1">
                <a:solidFill>
                  <a:srgbClr val="0432FF"/>
                </a:solidFill>
              </a:rPr>
              <a:t>deadlineVOT</a:t>
            </a:r>
            <a:r>
              <a:rPr lang="en-US" dirty="0">
                <a:solidFill>
                  <a:srgbClr val="0432FF"/>
                </a:solidFill>
              </a:rPr>
              <a:t> = 1 days;</a:t>
            </a:r>
          </a:p>
          <a:p>
            <a:pPr marL="0" indent="0">
              <a:lnSpc>
                <a:spcPct val="100000"/>
              </a:lnSpc>
              <a:spcBef>
                <a:spcPts val="400"/>
              </a:spcBef>
              <a:buNone/>
              <a:tabLst>
                <a:tab pos="217488" algn="l"/>
              </a:tabLst>
            </a:pPr>
            <a:r>
              <a:rPr lang="en-US" dirty="0">
                <a:solidFill>
                  <a:srgbClr val="0432FF"/>
                </a:solidFill>
              </a:rPr>
              <a:t>modifier </a:t>
            </a:r>
            <a:r>
              <a:rPr lang="en-US" dirty="0" err="1">
                <a:solidFill>
                  <a:srgbClr val="0432FF"/>
                </a:solidFill>
              </a:rPr>
              <a:t>onlyStage</a:t>
            </a:r>
            <a:r>
              <a:rPr lang="en-US" dirty="0">
                <a:solidFill>
                  <a:srgbClr val="0432FF"/>
                </a:solidFill>
              </a:rPr>
              <a:t>(Stage </a:t>
            </a:r>
            <a:r>
              <a:rPr lang="en-US" dirty="0" err="1">
                <a:solidFill>
                  <a:srgbClr val="0432FF"/>
                </a:solidFill>
              </a:rPr>
              <a:t>st</a:t>
            </a:r>
            <a:r>
              <a:rPr lang="en-US" dirty="0">
                <a:solidFill>
                  <a:srgbClr val="0432FF"/>
                </a:solidFill>
              </a:rPr>
              <a:t>) {</a:t>
            </a:r>
          </a:p>
          <a:p>
            <a:pPr marL="0" indent="0">
              <a:lnSpc>
                <a:spcPct val="100000"/>
              </a:lnSpc>
              <a:spcBef>
                <a:spcPts val="400"/>
              </a:spcBef>
              <a:buNone/>
              <a:tabLst>
                <a:tab pos="217488" algn="l"/>
              </a:tabLst>
            </a:pPr>
            <a:r>
              <a:rPr lang="en-US" dirty="0">
                <a:solidFill>
                  <a:srgbClr val="0432FF"/>
                </a:solidFill>
              </a:rPr>
              <a:t>	require( </a:t>
            </a:r>
            <a:r>
              <a:rPr lang="en-US" dirty="0">
                <a:solidFill>
                  <a:srgbClr val="FF0000"/>
                </a:solidFill>
              </a:rPr>
              <a:t>now &gt;= </a:t>
            </a:r>
            <a:r>
              <a:rPr lang="en-US" dirty="0" err="1">
                <a:solidFill>
                  <a:srgbClr val="FF0000"/>
                </a:solidFill>
              </a:rPr>
              <a:t>startTime</a:t>
            </a:r>
            <a:r>
              <a:rPr lang="en-US" dirty="0">
                <a:solidFill>
                  <a:srgbClr val="0432FF"/>
                </a:solidFill>
              </a:rPr>
              <a:t>, "</a:t>
            </a:r>
            <a:r>
              <a:rPr lang="en-US" dirty="0" err="1">
                <a:solidFill>
                  <a:srgbClr val="0432FF"/>
                </a:solidFill>
              </a:rPr>
              <a:t>Opps</a:t>
            </a:r>
            <a:r>
              <a:rPr lang="en-US" dirty="0">
                <a:solidFill>
                  <a:srgbClr val="0432FF"/>
                </a:solidFill>
              </a:rPr>
              <a:t>, something's wrong with </a:t>
            </a:r>
            <a:r>
              <a:rPr lang="en-US" dirty="0" err="1">
                <a:solidFill>
                  <a:srgbClr val="0432FF"/>
                </a:solidFill>
              </a:rPr>
              <a:t>startTime</a:t>
            </a:r>
            <a:r>
              <a:rPr lang="en-US" dirty="0">
                <a:solidFill>
                  <a:srgbClr val="0432FF"/>
                </a:solidFill>
              </a:rPr>
              <a:t>" );</a:t>
            </a:r>
          </a:p>
          <a:p>
            <a:pPr marL="0" indent="0">
              <a:lnSpc>
                <a:spcPct val="100000"/>
              </a:lnSpc>
              <a:spcBef>
                <a:spcPts val="400"/>
              </a:spcBef>
              <a:buNone/>
              <a:tabLst>
                <a:tab pos="217488" algn="l"/>
              </a:tabLst>
            </a:pPr>
            <a:r>
              <a:rPr lang="en-US" dirty="0">
                <a:solidFill>
                  <a:srgbClr val="0432FF"/>
                </a:solidFill>
              </a:rPr>
              <a:t>	if( </a:t>
            </a:r>
            <a:r>
              <a:rPr lang="en-US" dirty="0" err="1">
                <a:solidFill>
                  <a:srgbClr val="0432FF"/>
                </a:solidFill>
              </a:rPr>
              <a:t>st</a:t>
            </a:r>
            <a:r>
              <a:rPr lang="en-US" dirty="0">
                <a:solidFill>
                  <a:srgbClr val="0432FF"/>
                </a:solidFill>
              </a:rPr>
              <a:t> == </a:t>
            </a:r>
            <a:r>
              <a:rPr lang="en-US" dirty="0" err="1">
                <a:solidFill>
                  <a:srgbClr val="0432FF"/>
                </a:solidFill>
              </a:rPr>
              <a:t>Stage.REGISTRATION</a:t>
            </a:r>
            <a:r>
              <a:rPr lang="en-US" dirty="0">
                <a:solidFill>
                  <a:srgbClr val="0432FF"/>
                </a:solidFill>
              </a:rPr>
              <a:t> )</a:t>
            </a:r>
          </a:p>
          <a:p>
            <a:pPr marL="0" indent="0">
              <a:lnSpc>
                <a:spcPct val="100000"/>
              </a:lnSpc>
              <a:spcBef>
                <a:spcPts val="400"/>
              </a:spcBef>
              <a:buNone/>
              <a:tabLst>
                <a:tab pos="217488" algn="l"/>
              </a:tabLst>
            </a:pPr>
            <a:r>
              <a:rPr lang="en-US" dirty="0">
                <a:solidFill>
                  <a:srgbClr val="0432FF"/>
                </a:solidFill>
              </a:rPr>
              <a:t>		require( </a:t>
            </a:r>
            <a:r>
              <a:rPr lang="en-US" dirty="0">
                <a:solidFill>
                  <a:srgbClr val="FF0000"/>
                </a:solidFill>
              </a:rPr>
              <a:t>now &lt; </a:t>
            </a:r>
            <a:r>
              <a:rPr lang="en-US" dirty="0" err="1">
                <a:solidFill>
                  <a:srgbClr val="FF0000"/>
                </a:solidFill>
              </a:rPr>
              <a:t>startTime</a:t>
            </a:r>
            <a:r>
              <a:rPr lang="en-US" dirty="0">
                <a:solidFill>
                  <a:srgbClr val="FF0000"/>
                </a:solidFill>
              </a:rPr>
              <a:t> + </a:t>
            </a:r>
            <a:r>
              <a:rPr lang="en-US" dirty="0" err="1">
                <a:solidFill>
                  <a:srgbClr val="FF0000"/>
                </a:solidFill>
              </a:rPr>
              <a:t>deadlineREG</a:t>
            </a:r>
            <a:r>
              <a:rPr lang="en-US" dirty="0">
                <a:solidFill>
                  <a:srgbClr val="0432FF"/>
                </a:solidFill>
              </a:rPr>
              <a:t>, "Not in REGISTRATION stage");</a:t>
            </a:r>
          </a:p>
          <a:p>
            <a:pPr marL="0" indent="0">
              <a:lnSpc>
                <a:spcPct val="100000"/>
              </a:lnSpc>
              <a:spcBef>
                <a:spcPts val="400"/>
              </a:spcBef>
              <a:buNone/>
              <a:tabLst>
                <a:tab pos="217488" algn="l"/>
              </a:tabLst>
            </a:pPr>
            <a:r>
              <a:rPr lang="en-US" dirty="0">
                <a:solidFill>
                  <a:srgbClr val="0432FF"/>
                </a:solidFill>
              </a:rPr>
              <a:t>	else if( </a:t>
            </a:r>
            <a:r>
              <a:rPr lang="en-US" dirty="0" err="1">
                <a:solidFill>
                  <a:srgbClr val="0432FF"/>
                </a:solidFill>
              </a:rPr>
              <a:t>st</a:t>
            </a:r>
            <a:r>
              <a:rPr lang="en-US" dirty="0">
                <a:solidFill>
                  <a:srgbClr val="0432FF"/>
                </a:solidFill>
              </a:rPr>
              <a:t> == </a:t>
            </a:r>
            <a:r>
              <a:rPr lang="en-US" dirty="0" err="1">
                <a:solidFill>
                  <a:srgbClr val="0432FF"/>
                </a:solidFill>
              </a:rPr>
              <a:t>Stage.VOTING</a:t>
            </a:r>
            <a:r>
              <a:rPr lang="en-US" dirty="0">
                <a:solidFill>
                  <a:srgbClr val="0432FF"/>
                </a:solidFill>
              </a:rPr>
              <a:t> ) </a:t>
            </a:r>
          </a:p>
          <a:p>
            <a:pPr marL="0" indent="0">
              <a:lnSpc>
                <a:spcPct val="100000"/>
              </a:lnSpc>
              <a:spcBef>
                <a:spcPts val="400"/>
              </a:spcBef>
              <a:buNone/>
              <a:tabLst>
                <a:tab pos="217488" algn="l"/>
              </a:tabLst>
            </a:pPr>
            <a:r>
              <a:rPr lang="en-US" dirty="0">
                <a:solidFill>
                  <a:srgbClr val="0432FF"/>
                </a:solidFill>
              </a:rPr>
              <a:t>		require( </a:t>
            </a:r>
            <a:r>
              <a:rPr lang="en-US" dirty="0" err="1">
                <a:solidFill>
                  <a:srgbClr val="FF0000"/>
                </a:solidFill>
              </a:rPr>
              <a:t>startTime</a:t>
            </a:r>
            <a:r>
              <a:rPr lang="en-US" dirty="0">
                <a:solidFill>
                  <a:srgbClr val="FF0000"/>
                </a:solidFill>
              </a:rPr>
              <a:t> + </a:t>
            </a:r>
            <a:r>
              <a:rPr lang="en-US" dirty="0" err="1">
                <a:solidFill>
                  <a:srgbClr val="FF0000"/>
                </a:solidFill>
              </a:rPr>
              <a:t>deadlineREG</a:t>
            </a:r>
            <a:r>
              <a:rPr lang="en-US" dirty="0">
                <a:solidFill>
                  <a:srgbClr val="FF0000"/>
                </a:solidFill>
              </a:rPr>
              <a:t> &lt; now &amp;&amp; now &lt;= </a:t>
            </a:r>
            <a:r>
              <a:rPr lang="en-US" dirty="0" err="1">
                <a:solidFill>
                  <a:srgbClr val="FF0000"/>
                </a:solidFill>
              </a:rPr>
              <a:t>startTime</a:t>
            </a:r>
            <a:r>
              <a:rPr lang="en-US" dirty="0">
                <a:solidFill>
                  <a:srgbClr val="FF0000"/>
                </a:solidFill>
              </a:rPr>
              <a:t> + </a:t>
            </a:r>
            <a:r>
              <a:rPr lang="en-US" dirty="0" err="1">
                <a:solidFill>
                  <a:srgbClr val="FF0000"/>
                </a:solidFill>
              </a:rPr>
              <a:t>deadlineVOT</a:t>
            </a:r>
            <a:r>
              <a:rPr lang="en-US" dirty="0">
                <a:solidFill>
                  <a:srgbClr val="0432FF"/>
                </a:solidFill>
              </a:rPr>
              <a:t> );</a:t>
            </a:r>
          </a:p>
          <a:p>
            <a:pPr marL="0" indent="0">
              <a:lnSpc>
                <a:spcPct val="100000"/>
              </a:lnSpc>
              <a:spcBef>
                <a:spcPts val="400"/>
              </a:spcBef>
              <a:buNone/>
              <a:tabLst>
                <a:tab pos="217488" algn="l"/>
              </a:tabLst>
            </a:pPr>
            <a:r>
              <a:rPr lang="en-US" dirty="0">
                <a:solidFill>
                  <a:srgbClr val="0432FF"/>
                </a:solidFill>
              </a:rPr>
              <a:t>	else if( </a:t>
            </a:r>
            <a:r>
              <a:rPr lang="en-US" dirty="0" err="1">
                <a:solidFill>
                  <a:srgbClr val="0432FF"/>
                </a:solidFill>
              </a:rPr>
              <a:t>st</a:t>
            </a:r>
            <a:r>
              <a:rPr lang="en-US" dirty="0">
                <a:solidFill>
                  <a:srgbClr val="0432FF"/>
                </a:solidFill>
              </a:rPr>
              <a:t> == </a:t>
            </a:r>
            <a:r>
              <a:rPr lang="en-US" dirty="0" err="1">
                <a:solidFill>
                  <a:srgbClr val="0432FF"/>
                </a:solidFill>
              </a:rPr>
              <a:t>Stage.COUNTING</a:t>
            </a:r>
            <a:r>
              <a:rPr lang="en-US" dirty="0">
                <a:solidFill>
                  <a:srgbClr val="0432FF"/>
                </a:solidFill>
              </a:rPr>
              <a:t> )</a:t>
            </a:r>
          </a:p>
          <a:p>
            <a:pPr marL="0" indent="0">
              <a:lnSpc>
                <a:spcPct val="100000"/>
              </a:lnSpc>
              <a:spcBef>
                <a:spcPts val="400"/>
              </a:spcBef>
              <a:buNone/>
              <a:tabLst>
                <a:tab pos="217488" algn="l"/>
              </a:tabLst>
            </a:pPr>
            <a:r>
              <a:rPr lang="en-US" dirty="0">
                <a:solidFill>
                  <a:srgbClr val="0432FF"/>
                </a:solidFill>
              </a:rPr>
              <a:t>		require( </a:t>
            </a:r>
            <a:r>
              <a:rPr lang="en-US" dirty="0" err="1">
                <a:solidFill>
                  <a:srgbClr val="FF0000"/>
                </a:solidFill>
              </a:rPr>
              <a:t>startTime</a:t>
            </a:r>
            <a:r>
              <a:rPr lang="en-US" dirty="0">
                <a:solidFill>
                  <a:srgbClr val="FF0000"/>
                </a:solidFill>
              </a:rPr>
              <a:t> + </a:t>
            </a:r>
            <a:r>
              <a:rPr lang="en-US" dirty="0" err="1">
                <a:solidFill>
                  <a:srgbClr val="FF0000"/>
                </a:solidFill>
              </a:rPr>
              <a:t>deadlineVOT</a:t>
            </a:r>
            <a:r>
              <a:rPr lang="en-US" dirty="0">
                <a:solidFill>
                  <a:srgbClr val="FF0000"/>
                </a:solidFill>
              </a:rPr>
              <a:t> &lt; now &amp;&amp; </a:t>
            </a:r>
            <a:r>
              <a:rPr lang="en-US" dirty="0" err="1">
                <a:solidFill>
                  <a:srgbClr val="FF0000"/>
                </a:solidFill>
              </a:rPr>
              <a:t>winnerName</a:t>
            </a:r>
            <a:r>
              <a:rPr lang="en-US" dirty="0">
                <a:solidFill>
                  <a:srgbClr val="FF0000"/>
                </a:solidFill>
              </a:rPr>
              <a:t> == ""</a:t>
            </a:r>
            <a:r>
              <a:rPr lang="en-US" dirty="0">
                <a:solidFill>
                  <a:srgbClr val="0432FF"/>
                </a:solidFill>
              </a:rPr>
              <a:t> );</a:t>
            </a:r>
          </a:p>
          <a:p>
            <a:pPr marL="0" indent="0">
              <a:lnSpc>
                <a:spcPct val="100000"/>
              </a:lnSpc>
              <a:spcBef>
                <a:spcPts val="400"/>
              </a:spcBef>
              <a:buNone/>
              <a:tabLst>
                <a:tab pos="217488" algn="l"/>
              </a:tabLst>
            </a:pPr>
            <a:r>
              <a:rPr lang="en-US" dirty="0">
                <a:solidFill>
                  <a:srgbClr val="0432FF"/>
                </a:solidFill>
              </a:rPr>
              <a:t>	else // </a:t>
            </a:r>
            <a:r>
              <a:rPr lang="en-US" dirty="0" err="1">
                <a:solidFill>
                  <a:srgbClr val="0432FF"/>
                </a:solidFill>
              </a:rPr>
              <a:t>Stage.ANNOUNCED</a:t>
            </a:r>
            <a:endParaRPr lang="en-US" dirty="0">
              <a:solidFill>
                <a:srgbClr val="0432FF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400"/>
              </a:spcBef>
              <a:buNone/>
              <a:tabLst>
                <a:tab pos="217488" algn="l"/>
              </a:tabLst>
            </a:pPr>
            <a:r>
              <a:rPr lang="en-US" dirty="0">
                <a:solidFill>
                  <a:srgbClr val="0432FF"/>
                </a:solidFill>
              </a:rPr>
              <a:t>		require( </a:t>
            </a:r>
            <a:r>
              <a:rPr lang="en-US" dirty="0" err="1">
                <a:solidFill>
                  <a:srgbClr val="FF0000"/>
                </a:solidFill>
              </a:rPr>
              <a:t>startTime</a:t>
            </a:r>
            <a:r>
              <a:rPr lang="en-US" dirty="0">
                <a:solidFill>
                  <a:srgbClr val="FF0000"/>
                </a:solidFill>
              </a:rPr>
              <a:t> + </a:t>
            </a:r>
            <a:r>
              <a:rPr lang="en-US" dirty="0" err="1">
                <a:solidFill>
                  <a:srgbClr val="FF0000"/>
                </a:solidFill>
              </a:rPr>
              <a:t>deadlineVOT</a:t>
            </a:r>
            <a:r>
              <a:rPr lang="en-US" dirty="0">
                <a:solidFill>
                  <a:srgbClr val="FF0000"/>
                </a:solidFill>
              </a:rPr>
              <a:t> &lt; now &amp;&amp; </a:t>
            </a:r>
            <a:r>
              <a:rPr lang="en-US" dirty="0" err="1">
                <a:solidFill>
                  <a:srgbClr val="FF0000"/>
                </a:solidFill>
              </a:rPr>
              <a:t>winnerName</a:t>
            </a:r>
            <a:r>
              <a:rPr lang="en-US" dirty="0">
                <a:solidFill>
                  <a:srgbClr val="FF0000"/>
                </a:solidFill>
              </a:rPr>
              <a:t> != "" </a:t>
            </a:r>
            <a:r>
              <a:rPr lang="en-US" dirty="0">
                <a:solidFill>
                  <a:srgbClr val="0432FF"/>
                </a:solidFill>
              </a:rPr>
              <a:t>);</a:t>
            </a:r>
          </a:p>
          <a:p>
            <a:pPr marL="0" indent="0">
              <a:lnSpc>
                <a:spcPct val="100000"/>
              </a:lnSpc>
              <a:spcBef>
                <a:spcPts val="400"/>
              </a:spcBef>
              <a:buNone/>
              <a:tabLst>
                <a:tab pos="217488" algn="l"/>
              </a:tabLst>
            </a:pPr>
            <a:r>
              <a:rPr lang="en-US" dirty="0">
                <a:solidFill>
                  <a:srgbClr val="0432FF"/>
                </a:solidFill>
              </a:rPr>
              <a:t>	_;</a:t>
            </a:r>
          </a:p>
          <a:p>
            <a:pPr marL="0" indent="0">
              <a:lnSpc>
                <a:spcPct val="100000"/>
              </a:lnSpc>
              <a:spcBef>
                <a:spcPts val="400"/>
              </a:spcBef>
              <a:buNone/>
              <a:tabLst>
                <a:tab pos="217488" algn="l"/>
              </a:tabLst>
            </a:pPr>
            <a:r>
              <a:rPr lang="en-US" dirty="0">
                <a:solidFill>
                  <a:srgbClr val="0432FF"/>
                </a:solidFill>
              </a:rPr>
              <a:t>}</a:t>
            </a:r>
          </a:p>
          <a:p>
            <a:pPr marL="0" indent="0">
              <a:lnSpc>
                <a:spcPct val="100000"/>
              </a:lnSpc>
              <a:spcBef>
                <a:spcPts val="400"/>
              </a:spcBef>
              <a:buNone/>
              <a:tabLst>
                <a:tab pos="217488" algn="l"/>
              </a:tabLst>
            </a:pPr>
            <a:r>
              <a:rPr lang="en-US" dirty="0">
                <a:solidFill>
                  <a:srgbClr val="0432FF"/>
                </a:solidFill>
              </a:rPr>
              <a:t>function </a:t>
            </a:r>
            <a:r>
              <a:rPr lang="en-US" dirty="0" err="1">
                <a:solidFill>
                  <a:srgbClr val="0432FF"/>
                </a:solidFill>
              </a:rPr>
              <a:t>registerVoter</a:t>
            </a:r>
            <a:r>
              <a:rPr lang="en-US" dirty="0">
                <a:solidFill>
                  <a:srgbClr val="0432FF"/>
                </a:solidFill>
              </a:rPr>
              <a:t>( address voter ) public </a:t>
            </a:r>
            <a:r>
              <a:rPr lang="en-US" dirty="0" err="1">
                <a:solidFill>
                  <a:srgbClr val="0432FF"/>
                </a:solidFill>
              </a:rPr>
              <a:t>onlyChairman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onlyStage</a:t>
            </a:r>
            <a:r>
              <a:rPr lang="en-US" dirty="0">
                <a:solidFill>
                  <a:srgbClr val="FF0000"/>
                </a:solidFill>
              </a:rPr>
              <a:t>(</a:t>
            </a:r>
            <a:r>
              <a:rPr lang="en-US" dirty="0" err="1">
                <a:solidFill>
                  <a:srgbClr val="FF0000"/>
                </a:solidFill>
              </a:rPr>
              <a:t>Stage.REGISTRATION</a:t>
            </a:r>
            <a:r>
              <a:rPr lang="en-US" dirty="0">
                <a:solidFill>
                  <a:srgbClr val="FF0000"/>
                </a:solidFill>
              </a:rPr>
              <a:t>)</a:t>
            </a:r>
            <a:r>
              <a:rPr lang="en-US" dirty="0">
                <a:solidFill>
                  <a:srgbClr val="0432FF"/>
                </a:solidFill>
              </a:rPr>
              <a:t> {...}</a:t>
            </a:r>
          </a:p>
          <a:p>
            <a:pPr marL="0" indent="0">
              <a:lnSpc>
                <a:spcPct val="100000"/>
              </a:lnSpc>
              <a:spcBef>
                <a:spcPts val="400"/>
              </a:spcBef>
              <a:buNone/>
              <a:tabLst>
                <a:tab pos="217488" algn="l"/>
              </a:tabLst>
            </a:pPr>
            <a:r>
              <a:rPr lang="en-US" dirty="0">
                <a:solidFill>
                  <a:srgbClr val="0432FF"/>
                </a:solidFill>
              </a:rPr>
              <a:t>function vote( </a:t>
            </a:r>
            <a:r>
              <a:rPr lang="en-US" dirty="0" err="1">
                <a:solidFill>
                  <a:srgbClr val="0432FF"/>
                </a:solidFill>
              </a:rPr>
              <a:t>uint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candNo</a:t>
            </a:r>
            <a:r>
              <a:rPr lang="en-US" dirty="0">
                <a:solidFill>
                  <a:srgbClr val="0432FF"/>
                </a:solidFill>
              </a:rPr>
              <a:t> ) public </a:t>
            </a:r>
            <a:r>
              <a:rPr lang="en-US" dirty="0" err="1">
                <a:solidFill>
                  <a:srgbClr val="0432FF"/>
                </a:solidFill>
              </a:rPr>
              <a:t>onlyStage</a:t>
            </a:r>
            <a:r>
              <a:rPr lang="en-US" dirty="0">
                <a:solidFill>
                  <a:srgbClr val="0432FF"/>
                </a:solidFill>
              </a:rPr>
              <a:t>(</a:t>
            </a:r>
            <a:r>
              <a:rPr lang="en-US" dirty="0" err="1">
                <a:solidFill>
                  <a:srgbClr val="0432FF"/>
                </a:solidFill>
              </a:rPr>
              <a:t>Stage.VOTING</a:t>
            </a:r>
            <a:r>
              <a:rPr lang="en-US" dirty="0">
                <a:solidFill>
                  <a:srgbClr val="0432FF"/>
                </a:solidFill>
              </a:rPr>
              <a:t>) {…}</a:t>
            </a:r>
          </a:p>
          <a:p>
            <a:pPr marL="0" indent="0">
              <a:lnSpc>
                <a:spcPct val="100000"/>
              </a:lnSpc>
              <a:spcBef>
                <a:spcPts val="400"/>
              </a:spcBef>
              <a:buNone/>
              <a:tabLst>
                <a:tab pos="217488" algn="l"/>
              </a:tabLst>
            </a:pPr>
            <a:r>
              <a:rPr lang="en-US" dirty="0">
                <a:solidFill>
                  <a:srgbClr val="0432FF"/>
                </a:solidFill>
              </a:rPr>
              <a:t>function </a:t>
            </a:r>
            <a:r>
              <a:rPr lang="en-US" dirty="0" err="1">
                <a:solidFill>
                  <a:srgbClr val="0432FF"/>
                </a:solidFill>
              </a:rPr>
              <a:t>winnerAnnounce</a:t>
            </a:r>
            <a:r>
              <a:rPr lang="en-US" dirty="0">
                <a:solidFill>
                  <a:srgbClr val="0432FF"/>
                </a:solidFill>
              </a:rPr>
              <a:t>() public </a:t>
            </a:r>
            <a:r>
              <a:rPr lang="en-US" dirty="0" err="1">
                <a:solidFill>
                  <a:srgbClr val="0432FF"/>
                </a:solidFill>
              </a:rPr>
              <a:t>onlyStage</a:t>
            </a:r>
            <a:r>
              <a:rPr lang="en-US" dirty="0">
                <a:solidFill>
                  <a:srgbClr val="0432FF"/>
                </a:solidFill>
              </a:rPr>
              <a:t>(</a:t>
            </a:r>
            <a:r>
              <a:rPr lang="en-US" dirty="0" err="1">
                <a:solidFill>
                  <a:srgbClr val="0432FF"/>
                </a:solidFill>
              </a:rPr>
              <a:t>Stage.COUNTING</a:t>
            </a:r>
            <a:r>
              <a:rPr lang="en-US" dirty="0">
                <a:solidFill>
                  <a:srgbClr val="0432FF"/>
                </a:solidFill>
              </a:rPr>
              <a:t>) {…}</a:t>
            </a:r>
          </a:p>
          <a:p>
            <a:pPr marL="0" indent="0">
              <a:lnSpc>
                <a:spcPct val="100000"/>
              </a:lnSpc>
              <a:spcBef>
                <a:spcPts val="400"/>
              </a:spcBef>
              <a:buNone/>
              <a:tabLst>
                <a:tab pos="217488" algn="l"/>
              </a:tabLst>
            </a:pPr>
            <a:r>
              <a:rPr lang="en-US" dirty="0">
                <a:solidFill>
                  <a:srgbClr val="0432FF"/>
                </a:solidFill>
              </a:rPr>
              <a:t>function </a:t>
            </a:r>
            <a:r>
              <a:rPr lang="en-US" dirty="0" err="1">
                <a:solidFill>
                  <a:srgbClr val="0432FF"/>
                </a:solidFill>
              </a:rPr>
              <a:t>winnerView</a:t>
            </a:r>
            <a:r>
              <a:rPr lang="en-US" dirty="0">
                <a:solidFill>
                  <a:srgbClr val="0432FF"/>
                </a:solidFill>
              </a:rPr>
              <a:t>() public view </a:t>
            </a:r>
            <a:r>
              <a:rPr lang="en-US" dirty="0" err="1">
                <a:solidFill>
                  <a:srgbClr val="0432FF"/>
                </a:solidFill>
              </a:rPr>
              <a:t>onlyStage</a:t>
            </a:r>
            <a:r>
              <a:rPr lang="en-US" dirty="0">
                <a:solidFill>
                  <a:srgbClr val="0432FF"/>
                </a:solidFill>
              </a:rPr>
              <a:t>(</a:t>
            </a:r>
            <a:r>
              <a:rPr lang="en-US" dirty="0" err="1">
                <a:solidFill>
                  <a:srgbClr val="0432FF"/>
                </a:solidFill>
              </a:rPr>
              <a:t>Stage.ANNOUNCED</a:t>
            </a:r>
            <a:r>
              <a:rPr lang="en-US" dirty="0">
                <a:solidFill>
                  <a:srgbClr val="0432FF"/>
                </a:solidFill>
              </a:rPr>
              <a:t>) returns (bytes32) {…}</a:t>
            </a:r>
          </a:p>
          <a:p>
            <a:pPr marL="0" indent="0">
              <a:lnSpc>
                <a:spcPct val="100000"/>
              </a:lnSpc>
              <a:spcBef>
                <a:spcPts val="400"/>
              </a:spcBef>
              <a:buNone/>
              <a:tabLst>
                <a:tab pos="217488" algn="l"/>
              </a:tabLst>
            </a:pPr>
            <a:r>
              <a:rPr lang="en-US" dirty="0">
                <a:solidFill>
                  <a:srgbClr val="0432FF"/>
                </a:solidFill>
              </a:rPr>
              <a:t>function destroy() public </a:t>
            </a:r>
            <a:r>
              <a:rPr lang="en-US" dirty="0" err="1">
                <a:solidFill>
                  <a:srgbClr val="0432FF"/>
                </a:solidFill>
              </a:rPr>
              <a:t>onlyChairman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onlyStage</a:t>
            </a:r>
            <a:r>
              <a:rPr lang="en-US" dirty="0">
                <a:solidFill>
                  <a:srgbClr val="0432FF"/>
                </a:solidFill>
              </a:rPr>
              <a:t>(</a:t>
            </a:r>
            <a:r>
              <a:rPr lang="en-US" dirty="0" err="1">
                <a:solidFill>
                  <a:srgbClr val="0432FF"/>
                </a:solidFill>
              </a:rPr>
              <a:t>Stage.ANNOUNCED</a:t>
            </a:r>
            <a:r>
              <a:rPr lang="en-US" dirty="0">
                <a:solidFill>
                  <a:srgbClr val="0432FF"/>
                </a:solidFill>
              </a:rPr>
              <a:t>) {…}</a:t>
            </a:r>
          </a:p>
        </p:txBody>
      </p:sp>
    </p:spTree>
    <p:extLst>
      <p:ext uri="{BB962C8B-B14F-4D97-AF65-F5344CB8AC3E}">
        <p14:creationId xmlns:p14="http://schemas.microsoft.com/office/powerpoint/2010/main" val="35039882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439F05-AA81-C649-A399-A03AF9B6A3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 types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7EED76-1F84-5046-8ED2-12E5465751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597572"/>
            <a:ext cx="7886700" cy="4729656"/>
          </a:xfrm>
        </p:spPr>
        <p:txBody>
          <a:bodyPr>
            <a:normAutofit fontScale="70000" lnSpcReduction="20000"/>
          </a:bodyPr>
          <a:lstStyle/>
          <a:p>
            <a:r>
              <a:rPr lang="en-US" dirty="0"/>
              <a:t>Enumeration</a:t>
            </a:r>
          </a:p>
          <a:p>
            <a:pPr lvl="1"/>
            <a:r>
              <a:rPr lang="en-US" dirty="0"/>
              <a:t>constants for enumerating</a:t>
            </a:r>
          </a:p>
          <a:p>
            <a:pPr lvl="1"/>
            <a:r>
              <a:rPr lang="en-US" dirty="0" err="1">
                <a:solidFill>
                  <a:srgbClr val="0432FF"/>
                </a:solidFill>
              </a:rPr>
              <a:t>enum</a:t>
            </a:r>
            <a:r>
              <a:rPr lang="en-US" dirty="0">
                <a:solidFill>
                  <a:srgbClr val="0432FF"/>
                </a:solidFill>
              </a:rPr>
              <a:t> {APPLE, ORANGE, STRAWBERRY }</a:t>
            </a:r>
          </a:p>
          <a:p>
            <a:r>
              <a:rPr lang="en-US" dirty="0"/>
              <a:t>Array</a:t>
            </a:r>
          </a:p>
          <a:p>
            <a:pPr lvl="1"/>
            <a:r>
              <a:rPr lang="en-US" dirty="0"/>
              <a:t>array of any type</a:t>
            </a:r>
          </a:p>
          <a:p>
            <a:pPr lvl="1"/>
            <a:r>
              <a:rPr lang="en-US" dirty="0">
                <a:solidFill>
                  <a:srgbClr val="0432FF"/>
                </a:solidFill>
              </a:rPr>
              <a:t>uint32[10], address[]</a:t>
            </a:r>
          </a:p>
          <a:p>
            <a:r>
              <a:rPr lang="en-US" dirty="0"/>
              <a:t>Struct</a:t>
            </a:r>
          </a:p>
          <a:p>
            <a:pPr lvl="1"/>
            <a:r>
              <a:rPr lang="en-US" dirty="0"/>
              <a:t>User-defined complex data container</a:t>
            </a:r>
          </a:p>
          <a:p>
            <a:pPr lvl="1"/>
            <a:r>
              <a:rPr lang="en-US" dirty="0">
                <a:solidFill>
                  <a:srgbClr val="0432FF"/>
                </a:solidFill>
              </a:rPr>
              <a:t>struct position {</a:t>
            </a:r>
            <a:r>
              <a:rPr lang="en-US" dirty="0" err="1">
                <a:solidFill>
                  <a:srgbClr val="0432FF"/>
                </a:solidFill>
              </a:rPr>
              <a:t>int</a:t>
            </a:r>
            <a:r>
              <a:rPr lang="en-US" dirty="0">
                <a:solidFill>
                  <a:srgbClr val="0432FF"/>
                </a:solidFill>
              </a:rPr>
              <a:t> x; </a:t>
            </a:r>
            <a:r>
              <a:rPr lang="en-US" dirty="0" err="1">
                <a:solidFill>
                  <a:srgbClr val="0432FF"/>
                </a:solidFill>
              </a:rPr>
              <a:t>int</a:t>
            </a:r>
            <a:r>
              <a:rPr lang="en-US" dirty="0">
                <a:solidFill>
                  <a:srgbClr val="0432FF"/>
                </a:solidFill>
              </a:rPr>
              <a:t> y; </a:t>
            </a:r>
            <a:r>
              <a:rPr lang="en-US" dirty="0" err="1">
                <a:solidFill>
                  <a:srgbClr val="0432FF"/>
                </a:solidFill>
              </a:rPr>
              <a:t>int</a:t>
            </a:r>
            <a:r>
              <a:rPr lang="en-US" dirty="0">
                <a:solidFill>
                  <a:srgbClr val="0432FF"/>
                </a:solidFill>
              </a:rPr>
              <a:t> z}</a:t>
            </a:r>
          </a:p>
          <a:p>
            <a:r>
              <a:rPr lang="en-US" dirty="0"/>
              <a:t>Mapping</a:t>
            </a:r>
          </a:p>
          <a:p>
            <a:pPr lvl="1"/>
            <a:r>
              <a:rPr lang="en-US" dirty="0"/>
              <a:t>Hash lookup (key, value) storage for any type</a:t>
            </a:r>
          </a:p>
          <a:p>
            <a:pPr lvl="1"/>
            <a:r>
              <a:rPr lang="en-US" dirty="0">
                <a:solidFill>
                  <a:srgbClr val="0432FF"/>
                </a:solidFill>
              </a:rPr>
              <a:t>mapping( address =&gt; string ) </a:t>
            </a:r>
            <a:r>
              <a:rPr lang="en-US" dirty="0" err="1">
                <a:solidFill>
                  <a:srgbClr val="0432FF"/>
                </a:solidFill>
              </a:rPr>
              <a:t>account_names</a:t>
            </a:r>
            <a:endParaRPr lang="en-US" dirty="0">
              <a:solidFill>
                <a:srgbClr val="0432FF"/>
              </a:solidFill>
            </a:endParaRPr>
          </a:p>
          <a:p>
            <a:r>
              <a:rPr lang="en-US" dirty="0"/>
              <a:t>Time units</a:t>
            </a:r>
          </a:p>
          <a:p>
            <a:pPr lvl="1"/>
            <a:r>
              <a:rPr lang="en-US" dirty="0">
                <a:solidFill>
                  <a:srgbClr val="0432FF"/>
                </a:solidFill>
              </a:rPr>
              <a:t>60 seconds, 1 minutes, 2 hours, 7 days, … (all converting to seconds)</a:t>
            </a:r>
          </a:p>
          <a:p>
            <a:r>
              <a:rPr lang="en-US" dirty="0"/>
              <a:t>Ether units</a:t>
            </a:r>
          </a:p>
          <a:p>
            <a:pPr lvl="1"/>
            <a:r>
              <a:rPr lang="en-US" dirty="0">
                <a:solidFill>
                  <a:srgbClr val="0432FF"/>
                </a:solidFill>
              </a:rPr>
              <a:t>1000 </a:t>
            </a:r>
            <a:r>
              <a:rPr lang="en-US" dirty="0" err="1">
                <a:solidFill>
                  <a:srgbClr val="0432FF"/>
                </a:solidFill>
              </a:rPr>
              <a:t>wei</a:t>
            </a:r>
            <a:r>
              <a:rPr lang="en-US" dirty="0">
                <a:solidFill>
                  <a:srgbClr val="0432FF"/>
                </a:solidFill>
              </a:rPr>
              <a:t>, 100 </a:t>
            </a:r>
            <a:r>
              <a:rPr lang="en-US" dirty="0" err="1">
                <a:solidFill>
                  <a:srgbClr val="0432FF"/>
                </a:solidFill>
              </a:rPr>
              <a:t>finneys</a:t>
            </a:r>
            <a:r>
              <a:rPr lang="en-US" dirty="0">
                <a:solidFill>
                  <a:srgbClr val="0432FF"/>
                </a:solidFill>
              </a:rPr>
              <a:t>, 8 </a:t>
            </a:r>
            <a:r>
              <a:rPr lang="en-US" dirty="0" err="1">
                <a:solidFill>
                  <a:srgbClr val="0432FF"/>
                </a:solidFill>
              </a:rPr>
              <a:t>szabo</a:t>
            </a:r>
            <a:r>
              <a:rPr lang="en-US" dirty="0">
                <a:solidFill>
                  <a:srgbClr val="0432FF"/>
                </a:solidFill>
              </a:rPr>
              <a:t>, … (all converting to </a:t>
            </a:r>
            <a:r>
              <a:rPr lang="en-US" dirty="0" err="1">
                <a:solidFill>
                  <a:srgbClr val="0432FF"/>
                </a:solidFill>
              </a:rPr>
              <a:t>wei</a:t>
            </a:r>
            <a:r>
              <a:rPr lang="en-US" dirty="0">
                <a:solidFill>
                  <a:srgbClr val="0432FF"/>
                </a:solidFill>
              </a:rPr>
              <a:t>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4944901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A852C8-C4DF-994B-A1BA-F3EE000012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Proj-2: Ballot v.4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995DA3-408D-CB43-857D-2583F66049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spcBef>
                <a:spcPts val="600"/>
              </a:spcBef>
            </a:pPr>
            <a:r>
              <a:rPr lang="en-US" sz="3400" dirty="0"/>
              <a:t>What if winner ties?</a:t>
            </a:r>
            <a:endParaRPr lang="en-US" sz="2600" dirty="0"/>
          </a:p>
          <a:p>
            <a:pPr lvl="1">
              <a:spcBef>
                <a:spcPts val="600"/>
              </a:spcBef>
            </a:pPr>
            <a:r>
              <a:rPr lang="en-US" sz="2700" dirty="0"/>
              <a:t>Current code: the candidate appearing first in the candidates[] wins</a:t>
            </a:r>
          </a:p>
          <a:p>
            <a:pPr lvl="1">
              <a:spcBef>
                <a:spcPts val="600"/>
              </a:spcBef>
            </a:pPr>
            <a:r>
              <a:rPr lang="en-US" sz="2700" dirty="0"/>
              <a:t>Better code: announce tie, </a:t>
            </a:r>
            <a:r>
              <a:rPr lang="en-US" sz="2700" dirty="0" err="1"/>
              <a:t>winnerName</a:t>
            </a:r>
            <a:r>
              <a:rPr lang="en-US" sz="2700" dirty="0"/>
              <a:t> = “TIE”</a:t>
            </a:r>
          </a:p>
          <a:p>
            <a:pPr lvl="2">
              <a:spcBef>
                <a:spcPts val="600"/>
              </a:spcBef>
            </a:pPr>
            <a:endParaRPr lang="en-US" dirty="0"/>
          </a:p>
          <a:p>
            <a:pPr marL="457200" lvl="1" indent="0">
              <a:spcBef>
                <a:spcPts val="600"/>
              </a:spcBef>
              <a:buNone/>
            </a:pPr>
            <a:r>
              <a:rPr lang="en-US" dirty="0">
                <a:solidFill>
                  <a:srgbClr val="0432FF"/>
                </a:solidFill>
              </a:rPr>
              <a:t>function </a:t>
            </a:r>
            <a:r>
              <a:rPr lang="en-US" dirty="0" err="1">
                <a:solidFill>
                  <a:srgbClr val="0432FF"/>
                </a:solidFill>
              </a:rPr>
              <a:t>winnerAnnounce</a:t>
            </a:r>
            <a:r>
              <a:rPr lang="en-US" dirty="0">
                <a:solidFill>
                  <a:srgbClr val="0432FF"/>
                </a:solidFill>
              </a:rPr>
              <a:t>() public </a:t>
            </a:r>
            <a:r>
              <a:rPr lang="en-US" dirty="0" err="1">
                <a:solidFill>
                  <a:srgbClr val="0432FF"/>
                </a:solidFill>
              </a:rPr>
              <a:t>onlyStage</a:t>
            </a:r>
            <a:r>
              <a:rPr lang="en-US" dirty="0">
                <a:solidFill>
                  <a:srgbClr val="0432FF"/>
                </a:solidFill>
              </a:rPr>
              <a:t>(</a:t>
            </a:r>
            <a:r>
              <a:rPr lang="en-US" dirty="0" err="1">
                <a:solidFill>
                  <a:srgbClr val="0432FF"/>
                </a:solidFill>
              </a:rPr>
              <a:t>Stage.COUNTING</a:t>
            </a:r>
            <a:r>
              <a:rPr lang="en-US" dirty="0">
                <a:solidFill>
                  <a:srgbClr val="0432FF"/>
                </a:solidFill>
              </a:rPr>
              <a:t>) {</a:t>
            </a:r>
          </a:p>
          <a:p>
            <a:pPr marL="457200" lvl="1" indent="0">
              <a:spcBef>
                <a:spcPts val="600"/>
              </a:spcBef>
              <a:buNone/>
            </a:pPr>
            <a:r>
              <a:rPr lang="en-US" dirty="0">
                <a:solidFill>
                  <a:srgbClr val="0432FF"/>
                </a:solidFill>
              </a:rPr>
              <a:t>        </a:t>
            </a:r>
            <a:r>
              <a:rPr lang="en-US" dirty="0" err="1">
                <a:solidFill>
                  <a:srgbClr val="0432FF"/>
                </a:solidFill>
              </a:rPr>
              <a:t>uint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maxVoteCount</a:t>
            </a:r>
            <a:r>
              <a:rPr lang="en-US" dirty="0">
                <a:solidFill>
                  <a:srgbClr val="0432FF"/>
                </a:solidFill>
              </a:rPr>
              <a:t> = 0;</a:t>
            </a:r>
          </a:p>
          <a:p>
            <a:pPr marL="457200" lvl="1" indent="0">
              <a:spcBef>
                <a:spcPts val="600"/>
              </a:spcBef>
              <a:buNone/>
            </a:pPr>
            <a:r>
              <a:rPr lang="en-US" dirty="0">
                <a:solidFill>
                  <a:srgbClr val="0432FF"/>
                </a:solidFill>
              </a:rPr>
              <a:t>        for( </a:t>
            </a:r>
            <a:r>
              <a:rPr lang="en-US" dirty="0" err="1">
                <a:solidFill>
                  <a:srgbClr val="0432FF"/>
                </a:solidFill>
              </a:rPr>
              <a:t>uint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i</a:t>
            </a:r>
            <a:r>
              <a:rPr lang="en-US" dirty="0">
                <a:solidFill>
                  <a:srgbClr val="0432FF"/>
                </a:solidFill>
              </a:rPr>
              <a:t>=0; </a:t>
            </a:r>
            <a:r>
              <a:rPr lang="en-US" dirty="0" err="1">
                <a:solidFill>
                  <a:srgbClr val="0432FF"/>
                </a:solidFill>
              </a:rPr>
              <a:t>i</a:t>
            </a:r>
            <a:r>
              <a:rPr lang="en-US" dirty="0">
                <a:solidFill>
                  <a:srgbClr val="0432FF"/>
                </a:solidFill>
              </a:rPr>
              <a:t> &lt; </a:t>
            </a:r>
            <a:r>
              <a:rPr lang="en-US" dirty="0" err="1">
                <a:solidFill>
                  <a:srgbClr val="0432FF"/>
                </a:solidFill>
              </a:rPr>
              <a:t>candidates.length</a:t>
            </a:r>
            <a:r>
              <a:rPr lang="en-US" dirty="0">
                <a:solidFill>
                  <a:srgbClr val="0432FF"/>
                </a:solidFill>
              </a:rPr>
              <a:t>; </a:t>
            </a:r>
            <a:r>
              <a:rPr lang="en-US" dirty="0" err="1">
                <a:solidFill>
                  <a:srgbClr val="0432FF"/>
                </a:solidFill>
              </a:rPr>
              <a:t>i</a:t>
            </a:r>
            <a:r>
              <a:rPr lang="en-US" dirty="0">
                <a:solidFill>
                  <a:srgbClr val="0432FF"/>
                </a:solidFill>
              </a:rPr>
              <a:t>++ ) {</a:t>
            </a:r>
          </a:p>
          <a:p>
            <a:pPr marL="457200" lvl="1" indent="0">
              <a:spcBef>
                <a:spcPts val="600"/>
              </a:spcBef>
              <a:buNone/>
            </a:pPr>
            <a:r>
              <a:rPr lang="en-US" dirty="0">
                <a:solidFill>
                  <a:srgbClr val="0432FF"/>
                </a:solidFill>
              </a:rPr>
              <a:t>            if( candidates[</a:t>
            </a:r>
            <a:r>
              <a:rPr lang="en-US" dirty="0" err="1">
                <a:solidFill>
                  <a:srgbClr val="0432FF"/>
                </a:solidFill>
              </a:rPr>
              <a:t>i</a:t>
            </a:r>
            <a:r>
              <a:rPr lang="en-US" dirty="0">
                <a:solidFill>
                  <a:srgbClr val="0432FF"/>
                </a:solidFill>
              </a:rPr>
              <a:t>].</a:t>
            </a:r>
            <a:r>
              <a:rPr lang="en-US" dirty="0" err="1">
                <a:solidFill>
                  <a:srgbClr val="0432FF"/>
                </a:solidFill>
              </a:rPr>
              <a:t>voteCount</a:t>
            </a:r>
            <a:r>
              <a:rPr lang="en-US" dirty="0">
                <a:solidFill>
                  <a:srgbClr val="0432FF"/>
                </a:solidFill>
              </a:rPr>
              <a:t> &gt; </a:t>
            </a:r>
            <a:r>
              <a:rPr lang="en-US" dirty="0" err="1">
                <a:solidFill>
                  <a:srgbClr val="0432FF"/>
                </a:solidFill>
              </a:rPr>
              <a:t>maxVoteCount</a:t>
            </a:r>
            <a:r>
              <a:rPr lang="en-US" dirty="0">
                <a:solidFill>
                  <a:srgbClr val="0432FF"/>
                </a:solidFill>
              </a:rPr>
              <a:t> ) {</a:t>
            </a:r>
          </a:p>
          <a:p>
            <a:pPr marL="457200" lvl="1" indent="0">
              <a:spcBef>
                <a:spcPts val="600"/>
              </a:spcBef>
              <a:buNone/>
            </a:pPr>
            <a:r>
              <a:rPr lang="en-US" dirty="0">
                <a:solidFill>
                  <a:srgbClr val="0432FF"/>
                </a:solidFill>
              </a:rPr>
              <a:t>                </a:t>
            </a:r>
            <a:r>
              <a:rPr lang="en-US" dirty="0" err="1">
                <a:solidFill>
                  <a:srgbClr val="0432FF"/>
                </a:solidFill>
              </a:rPr>
              <a:t>maxVoteCount</a:t>
            </a:r>
            <a:r>
              <a:rPr lang="en-US" dirty="0">
                <a:solidFill>
                  <a:srgbClr val="0432FF"/>
                </a:solidFill>
              </a:rPr>
              <a:t> = candidates[</a:t>
            </a:r>
            <a:r>
              <a:rPr lang="en-US" dirty="0" err="1">
                <a:solidFill>
                  <a:srgbClr val="0432FF"/>
                </a:solidFill>
              </a:rPr>
              <a:t>i</a:t>
            </a:r>
            <a:r>
              <a:rPr lang="en-US" dirty="0">
                <a:solidFill>
                  <a:srgbClr val="0432FF"/>
                </a:solidFill>
              </a:rPr>
              <a:t>].</a:t>
            </a:r>
            <a:r>
              <a:rPr lang="en-US" dirty="0" err="1">
                <a:solidFill>
                  <a:srgbClr val="0432FF"/>
                </a:solidFill>
              </a:rPr>
              <a:t>voteCount</a:t>
            </a:r>
            <a:r>
              <a:rPr lang="en-US" dirty="0">
                <a:solidFill>
                  <a:srgbClr val="0432FF"/>
                </a:solidFill>
              </a:rPr>
              <a:t>;</a:t>
            </a:r>
          </a:p>
          <a:p>
            <a:pPr marL="457200" lvl="1" indent="0">
              <a:spcBef>
                <a:spcPts val="600"/>
              </a:spcBef>
              <a:buNone/>
            </a:pPr>
            <a:r>
              <a:rPr lang="en-US" dirty="0">
                <a:solidFill>
                  <a:srgbClr val="0432FF"/>
                </a:solidFill>
              </a:rPr>
              <a:t>                </a:t>
            </a:r>
            <a:r>
              <a:rPr lang="en-US" dirty="0" err="1">
                <a:solidFill>
                  <a:srgbClr val="0432FF"/>
                </a:solidFill>
              </a:rPr>
              <a:t>winnerName</a:t>
            </a:r>
            <a:r>
              <a:rPr lang="en-US" dirty="0">
                <a:solidFill>
                  <a:srgbClr val="0432FF"/>
                </a:solidFill>
              </a:rPr>
              <a:t> = candidates[</a:t>
            </a:r>
            <a:r>
              <a:rPr lang="en-US" dirty="0" err="1">
                <a:solidFill>
                  <a:srgbClr val="0432FF"/>
                </a:solidFill>
              </a:rPr>
              <a:t>i</a:t>
            </a:r>
            <a:r>
              <a:rPr lang="en-US" dirty="0">
                <a:solidFill>
                  <a:srgbClr val="0432FF"/>
                </a:solidFill>
              </a:rPr>
              <a:t>].name;</a:t>
            </a:r>
          </a:p>
          <a:p>
            <a:pPr marL="457200" lvl="1" indent="0">
              <a:spcBef>
                <a:spcPts val="600"/>
              </a:spcBef>
              <a:buNone/>
            </a:pPr>
            <a:r>
              <a:rPr lang="en-US" dirty="0">
                <a:solidFill>
                  <a:srgbClr val="0432FF"/>
                </a:solidFill>
              </a:rPr>
              <a:t>        	   } else if( </a:t>
            </a:r>
            <a:r>
              <a:rPr lang="en-US" dirty="0">
                <a:solidFill>
                  <a:srgbClr val="FF0000"/>
                </a:solidFill>
              </a:rPr>
              <a:t>candidates[</a:t>
            </a:r>
            <a:r>
              <a:rPr lang="en-US" dirty="0" err="1">
                <a:solidFill>
                  <a:srgbClr val="FF0000"/>
                </a:solidFill>
              </a:rPr>
              <a:t>i</a:t>
            </a:r>
            <a:r>
              <a:rPr lang="en-US" dirty="0">
                <a:solidFill>
                  <a:srgbClr val="FF0000"/>
                </a:solidFill>
              </a:rPr>
              <a:t>].</a:t>
            </a:r>
            <a:r>
              <a:rPr lang="en-US" dirty="0" err="1">
                <a:solidFill>
                  <a:srgbClr val="FF0000"/>
                </a:solidFill>
              </a:rPr>
              <a:t>voteCount</a:t>
            </a:r>
            <a:r>
              <a:rPr lang="en-US" dirty="0">
                <a:solidFill>
                  <a:srgbClr val="FF0000"/>
                </a:solidFill>
              </a:rPr>
              <a:t> == </a:t>
            </a:r>
            <a:r>
              <a:rPr lang="en-US" dirty="0" err="1">
                <a:solidFill>
                  <a:srgbClr val="FF0000"/>
                </a:solidFill>
              </a:rPr>
              <a:t>maxVoteCount</a:t>
            </a:r>
            <a:r>
              <a:rPr lang="en-US" dirty="0">
                <a:solidFill>
                  <a:srgbClr val="0432FF"/>
                </a:solidFill>
              </a:rPr>
              <a:t> ) {</a:t>
            </a:r>
          </a:p>
          <a:p>
            <a:pPr marL="457200" lvl="1" indent="0">
              <a:spcBef>
                <a:spcPts val="600"/>
              </a:spcBef>
              <a:buNone/>
            </a:pPr>
            <a:r>
              <a:rPr lang="en-US" dirty="0">
                <a:solidFill>
                  <a:srgbClr val="0432FF"/>
                </a:solidFill>
              </a:rPr>
              <a:t>                </a:t>
            </a:r>
            <a:r>
              <a:rPr lang="en-US" dirty="0" err="1">
                <a:solidFill>
                  <a:srgbClr val="0432FF"/>
                </a:solidFill>
              </a:rPr>
              <a:t>winnerName</a:t>
            </a:r>
            <a:r>
              <a:rPr lang="en-US" dirty="0">
                <a:solidFill>
                  <a:srgbClr val="0432FF"/>
                </a:solidFill>
              </a:rPr>
              <a:t> = "TIE";</a:t>
            </a:r>
          </a:p>
          <a:p>
            <a:pPr marL="457200" lvl="1" indent="0">
              <a:spcBef>
                <a:spcPts val="600"/>
              </a:spcBef>
              <a:buNone/>
            </a:pPr>
            <a:r>
              <a:rPr lang="en-US" dirty="0">
                <a:solidFill>
                  <a:srgbClr val="0432FF"/>
                </a:solidFill>
              </a:rPr>
              <a:t>            }</a:t>
            </a:r>
          </a:p>
          <a:p>
            <a:pPr marL="457200" lvl="1" indent="0">
              <a:spcBef>
                <a:spcPts val="600"/>
              </a:spcBef>
              <a:buNone/>
            </a:pPr>
            <a:r>
              <a:rPr lang="en-US" dirty="0">
                <a:solidFill>
                  <a:srgbClr val="0432FF"/>
                </a:solidFill>
              </a:rPr>
              <a:t>       }</a:t>
            </a:r>
          </a:p>
          <a:p>
            <a:pPr marL="457200" lvl="1" indent="0">
              <a:spcBef>
                <a:spcPts val="600"/>
              </a:spcBef>
              <a:buNone/>
            </a:pPr>
            <a:r>
              <a:rPr lang="en-US" dirty="0">
                <a:solidFill>
                  <a:srgbClr val="0432FF"/>
                </a:solidFill>
              </a:rPr>
              <a:t>}</a:t>
            </a:r>
          </a:p>
          <a:p>
            <a:pPr>
              <a:spcBef>
                <a:spcPts val="600"/>
              </a:spcBef>
            </a:pPr>
            <a:r>
              <a:rPr lang="en-US" dirty="0"/>
              <a:t>What if nobody votes?</a:t>
            </a:r>
          </a:p>
        </p:txBody>
      </p:sp>
    </p:spTree>
    <p:extLst>
      <p:ext uri="{BB962C8B-B14F-4D97-AF65-F5344CB8AC3E}">
        <p14:creationId xmlns:p14="http://schemas.microsoft.com/office/powerpoint/2010/main" val="3020314342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DE9475-B97B-3B4D-AC84-4AAC6B40AB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Proj-3: Auction v.1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812B5D-55F8-8D4A-980F-8AACC97289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Goal: A seller and multiple buyers can bid for a product and the bidder with highest offer will win</a:t>
            </a:r>
          </a:p>
          <a:p>
            <a:pPr lvl="1"/>
            <a:r>
              <a:rPr lang="en-US" dirty="0"/>
              <a:t>U1: Seller can open an auction and close after a while</a:t>
            </a:r>
          </a:p>
          <a:p>
            <a:pPr lvl="1"/>
            <a:r>
              <a:rPr lang="en-US" dirty="0"/>
              <a:t>U2: Bidders can send bid by offering the price</a:t>
            </a:r>
          </a:p>
          <a:p>
            <a:pPr lvl="1"/>
            <a:r>
              <a:rPr lang="en-US" dirty="0"/>
              <a:t>U3: Seller can determine the winner and announce</a:t>
            </a:r>
          </a:p>
          <a:p>
            <a:pPr lvl="1"/>
            <a:r>
              <a:rPr lang="en-US" dirty="0"/>
              <a:t>U4: The </a:t>
            </a:r>
            <a:r>
              <a:rPr lang="en-US" dirty="0" err="1"/>
              <a:t>winnner</a:t>
            </a:r>
            <a:r>
              <a:rPr lang="en-US" dirty="0"/>
              <a:t> will send the money (ether) to seller</a:t>
            </a:r>
          </a:p>
          <a:p>
            <a:pPr lvl="1"/>
            <a:endParaRPr lang="en-US" dirty="0"/>
          </a:p>
        </p:txBody>
      </p:sp>
      <p:sp>
        <p:nvSpPr>
          <p:cNvPr id="4" name="Vertical Scroll 3">
            <a:extLst>
              <a:ext uri="{FF2B5EF4-FFF2-40B4-BE49-F238E27FC236}">
                <a16:creationId xmlns:a16="http://schemas.microsoft.com/office/drawing/2014/main" id="{4DF1088C-56DC-2F49-87B1-051B4FDE047A}"/>
              </a:ext>
            </a:extLst>
          </p:cNvPr>
          <p:cNvSpPr/>
          <p:nvPr/>
        </p:nvSpPr>
        <p:spPr>
          <a:xfrm>
            <a:off x="4713058" y="4537349"/>
            <a:ext cx="1481959" cy="1639614"/>
          </a:xfrm>
          <a:prstGeom prst="verticalScroll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Auction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3F3FC5B7-EFB5-A24D-9383-6D54ED14DF6C}"/>
              </a:ext>
            </a:extLst>
          </p:cNvPr>
          <p:cNvSpPr/>
          <p:nvPr/>
        </p:nvSpPr>
        <p:spPr>
          <a:xfrm>
            <a:off x="873997" y="4992894"/>
            <a:ext cx="966952" cy="430924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EOA1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B5913169-FE6A-C341-B64E-18379BC631AA}"/>
              </a:ext>
            </a:extLst>
          </p:cNvPr>
          <p:cNvSpPr/>
          <p:nvPr/>
        </p:nvSpPr>
        <p:spPr>
          <a:xfrm>
            <a:off x="7672187" y="4413499"/>
            <a:ext cx="966952" cy="430924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EOA2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E3BC7436-EA85-B946-B48D-30E849C63E9A}"/>
              </a:ext>
            </a:extLst>
          </p:cNvPr>
          <p:cNvSpPr/>
          <p:nvPr/>
        </p:nvSpPr>
        <p:spPr>
          <a:xfrm>
            <a:off x="7672187" y="5423818"/>
            <a:ext cx="966952" cy="430924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EOAN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66F660C7-1544-614E-BABF-A5F22DB66A56}"/>
              </a:ext>
            </a:extLst>
          </p:cNvPr>
          <p:cNvCxnSpPr>
            <a:cxnSpLocks/>
            <a:endCxn id="4" idx="1"/>
          </p:cNvCxnSpPr>
          <p:nvPr/>
        </p:nvCxnSpPr>
        <p:spPr>
          <a:xfrm>
            <a:off x="1987672" y="5357156"/>
            <a:ext cx="291063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0ED90724-B9B6-DB4C-A231-69941A78BC26}"/>
              </a:ext>
            </a:extLst>
          </p:cNvPr>
          <p:cNvSpPr txBox="1"/>
          <p:nvPr/>
        </p:nvSpPr>
        <p:spPr>
          <a:xfrm>
            <a:off x="2101317" y="4609504"/>
            <a:ext cx="23651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UC1: constructor(), close()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7644C53-FE3B-E840-B17A-6CF14983C37F}"/>
              </a:ext>
            </a:extLst>
          </p:cNvPr>
          <p:cNvSpPr txBox="1"/>
          <p:nvPr/>
        </p:nvSpPr>
        <p:spPr>
          <a:xfrm>
            <a:off x="1075559" y="5377019"/>
            <a:ext cx="63511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seller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52EC3742-4A5B-DC43-A427-5590A36D8F94}"/>
              </a:ext>
            </a:extLst>
          </p:cNvPr>
          <p:cNvCxnSpPr>
            <a:cxnSpLocks/>
          </p:cNvCxnSpPr>
          <p:nvPr/>
        </p:nvCxnSpPr>
        <p:spPr>
          <a:xfrm flipV="1">
            <a:off x="1987672" y="4912893"/>
            <a:ext cx="2910631" cy="298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280C05EB-BC8A-4646-BF80-E49258BD90FB}"/>
              </a:ext>
            </a:extLst>
          </p:cNvPr>
          <p:cNvCxnSpPr>
            <a:cxnSpLocks/>
            <a:stCxn id="6" idx="4"/>
            <a:endCxn id="7" idx="0"/>
          </p:cNvCxnSpPr>
          <p:nvPr/>
        </p:nvCxnSpPr>
        <p:spPr>
          <a:xfrm>
            <a:off x="8155663" y="4844423"/>
            <a:ext cx="0" cy="579395"/>
          </a:xfrm>
          <a:prstGeom prst="line">
            <a:avLst/>
          </a:prstGeom>
          <a:ln>
            <a:prstDash val="sysDot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A488E384-C3CB-104E-ADD2-27A318705CA6}"/>
              </a:ext>
            </a:extLst>
          </p:cNvPr>
          <p:cNvSpPr txBox="1"/>
          <p:nvPr/>
        </p:nvSpPr>
        <p:spPr>
          <a:xfrm>
            <a:off x="2178085" y="5047829"/>
            <a:ext cx="218521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UC3: </a:t>
            </a:r>
            <a:r>
              <a:rPr lang="en-US" sz="1600" dirty="0" err="1"/>
              <a:t>winnerAnnounce</a:t>
            </a:r>
            <a:r>
              <a:rPr lang="en-US" sz="1600" dirty="0"/>
              <a:t>()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8103D1C9-8BA2-AB46-B5BE-7BFC21D5225C}"/>
              </a:ext>
            </a:extLst>
          </p:cNvPr>
          <p:cNvCxnSpPr>
            <a:cxnSpLocks/>
            <a:stCxn id="6" idx="2"/>
          </p:cNvCxnSpPr>
          <p:nvPr/>
        </p:nvCxnSpPr>
        <p:spPr>
          <a:xfrm flipH="1">
            <a:off x="6029117" y="4628961"/>
            <a:ext cx="1643070" cy="728195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D1C7DD30-1A45-7F4A-8C1E-AEFF248340D8}"/>
              </a:ext>
            </a:extLst>
          </p:cNvPr>
          <p:cNvSpPr txBox="1"/>
          <p:nvPr/>
        </p:nvSpPr>
        <p:spPr>
          <a:xfrm rot="20051994">
            <a:off x="6225242" y="4706168"/>
            <a:ext cx="119776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UC2: bid( x )</a:t>
            </a: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11959BCF-89F6-4A46-A61E-BA83F57BF078}"/>
              </a:ext>
            </a:extLst>
          </p:cNvPr>
          <p:cNvCxnSpPr>
            <a:cxnSpLocks/>
            <a:stCxn id="7" idx="2"/>
          </p:cNvCxnSpPr>
          <p:nvPr/>
        </p:nvCxnSpPr>
        <p:spPr>
          <a:xfrm flipH="1" flipV="1">
            <a:off x="6041103" y="5509408"/>
            <a:ext cx="1631084" cy="12987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33877B35-2721-8049-AD22-3BDA169D5525}"/>
              </a:ext>
            </a:extLst>
          </p:cNvPr>
          <p:cNvSpPr txBox="1"/>
          <p:nvPr/>
        </p:nvSpPr>
        <p:spPr>
          <a:xfrm rot="192698">
            <a:off x="6307485" y="5300351"/>
            <a:ext cx="120257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UC2: bid( y )</a:t>
            </a:r>
          </a:p>
        </p:txBody>
      </p:sp>
      <p:cxnSp>
        <p:nvCxnSpPr>
          <p:cNvPr id="23" name="Elbow Connector 22">
            <a:extLst>
              <a:ext uri="{FF2B5EF4-FFF2-40B4-BE49-F238E27FC236}">
                <a16:creationId xmlns:a16="http://schemas.microsoft.com/office/drawing/2014/main" id="{914CF359-5EAC-6D4A-9E90-B5DB12A8882D}"/>
              </a:ext>
            </a:extLst>
          </p:cNvPr>
          <p:cNvCxnSpPr>
            <a:stCxn id="7" idx="4"/>
            <a:endCxn id="10" idx="2"/>
          </p:cNvCxnSpPr>
          <p:nvPr/>
        </p:nvCxnSpPr>
        <p:spPr>
          <a:xfrm rot="5400000" flipH="1">
            <a:off x="4704804" y="2403884"/>
            <a:ext cx="139169" cy="6762549"/>
          </a:xfrm>
          <a:prstGeom prst="bentConnector3">
            <a:avLst>
              <a:gd name="adj1" fmla="val -375722"/>
            </a:avLst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7499D59B-BF0B-AA4D-9530-862BE429FF28}"/>
              </a:ext>
            </a:extLst>
          </p:cNvPr>
          <p:cNvSpPr txBox="1"/>
          <p:nvPr/>
        </p:nvSpPr>
        <p:spPr>
          <a:xfrm>
            <a:off x="3026979" y="6071863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$$</a:t>
            </a:r>
          </a:p>
        </p:txBody>
      </p:sp>
    </p:spTree>
    <p:extLst>
      <p:ext uri="{BB962C8B-B14F-4D97-AF65-F5344CB8AC3E}">
        <p14:creationId xmlns:p14="http://schemas.microsoft.com/office/powerpoint/2010/main" val="520136249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DE9475-B97B-3B4D-AC84-4AAC6B40AB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Proj-3: Auction v.1 Code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812B5D-55F8-8D4A-980F-8AACC97289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U1: Seller can open an auction and close after a while</a:t>
            </a:r>
          </a:p>
          <a:p>
            <a:pPr lvl="1"/>
            <a:r>
              <a:rPr lang="en-US" dirty="0">
                <a:solidFill>
                  <a:srgbClr val="0432FF"/>
                </a:solidFill>
              </a:rPr>
              <a:t>address seller;</a:t>
            </a:r>
          </a:p>
          <a:p>
            <a:pPr lvl="1"/>
            <a:r>
              <a:rPr lang="en-US" dirty="0">
                <a:solidFill>
                  <a:srgbClr val="0432FF"/>
                </a:solidFill>
              </a:rPr>
              <a:t>bool open;</a:t>
            </a:r>
          </a:p>
          <a:p>
            <a:pPr lvl="1"/>
            <a:r>
              <a:rPr lang="en-US" dirty="0">
                <a:solidFill>
                  <a:srgbClr val="0432FF"/>
                </a:solidFill>
              </a:rPr>
              <a:t>constructor() public { </a:t>
            </a:r>
            <a:br>
              <a:rPr lang="en-US" dirty="0">
                <a:solidFill>
                  <a:srgbClr val="0432FF"/>
                </a:solidFill>
              </a:rPr>
            </a:br>
            <a:r>
              <a:rPr lang="en-US" dirty="0">
                <a:solidFill>
                  <a:srgbClr val="0432FF"/>
                </a:solidFill>
              </a:rPr>
              <a:t>	open=true; </a:t>
            </a:r>
            <a:br>
              <a:rPr lang="en-US" dirty="0">
                <a:solidFill>
                  <a:srgbClr val="0432FF"/>
                </a:solidFill>
              </a:rPr>
            </a:br>
            <a:r>
              <a:rPr lang="en-US" dirty="0">
                <a:solidFill>
                  <a:srgbClr val="0432FF"/>
                </a:solidFill>
              </a:rPr>
              <a:t>	seller = </a:t>
            </a:r>
            <a:r>
              <a:rPr lang="en-US" dirty="0" err="1">
                <a:solidFill>
                  <a:srgbClr val="0432FF"/>
                </a:solidFill>
              </a:rPr>
              <a:t>msg.sender</a:t>
            </a:r>
            <a:r>
              <a:rPr lang="en-US" dirty="0">
                <a:solidFill>
                  <a:srgbClr val="0432FF"/>
                </a:solidFill>
              </a:rPr>
              <a:t>; </a:t>
            </a:r>
            <a:br>
              <a:rPr lang="en-US" dirty="0">
                <a:solidFill>
                  <a:srgbClr val="0432FF"/>
                </a:solidFill>
              </a:rPr>
            </a:br>
            <a:r>
              <a:rPr lang="en-US" dirty="0">
                <a:solidFill>
                  <a:srgbClr val="0432FF"/>
                </a:solidFill>
              </a:rPr>
              <a:t>}</a:t>
            </a:r>
          </a:p>
          <a:p>
            <a:pPr lvl="1"/>
            <a:r>
              <a:rPr lang="en-US" dirty="0">
                <a:solidFill>
                  <a:srgbClr val="0432FF"/>
                </a:solidFill>
              </a:rPr>
              <a:t>close() public </a:t>
            </a:r>
            <a:r>
              <a:rPr lang="en-US" dirty="0" err="1">
                <a:solidFill>
                  <a:srgbClr val="0432FF"/>
                </a:solidFill>
              </a:rPr>
              <a:t>onlyOwner</a:t>
            </a:r>
            <a:r>
              <a:rPr lang="en-US" dirty="0">
                <a:solidFill>
                  <a:srgbClr val="0432FF"/>
                </a:solidFill>
              </a:rPr>
              <a:t> { </a:t>
            </a:r>
            <a:br>
              <a:rPr lang="en-US" dirty="0">
                <a:solidFill>
                  <a:srgbClr val="0432FF"/>
                </a:solidFill>
              </a:rPr>
            </a:br>
            <a:r>
              <a:rPr lang="en-US" dirty="0">
                <a:solidFill>
                  <a:srgbClr val="0432FF"/>
                </a:solidFill>
              </a:rPr>
              <a:t>	open=false; </a:t>
            </a:r>
            <a:br>
              <a:rPr lang="en-US" dirty="0">
                <a:solidFill>
                  <a:srgbClr val="0432FF"/>
                </a:solidFill>
              </a:rPr>
            </a:br>
            <a:r>
              <a:rPr lang="en-US" dirty="0">
                <a:solidFill>
                  <a:srgbClr val="0432FF"/>
                </a:solidFill>
              </a:rPr>
              <a:t>}</a:t>
            </a:r>
          </a:p>
          <a:p>
            <a:pPr lvl="1"/>
            <a:r>
              <a:rPr lang="en-US" dirty="0">
                <a:solidFill>
                  <a:srgbClr val="0432FF"/>
                </a:solidFill>
              </a:rPr>
              <a:t>modifier </a:t>
            </a:r>
            <a:r>
              <a:rPr lang="en-US" dirty="0" err="1">
                <a:solidFill>
                  <a:srgbClr val="0432FF"/>
                </a:solidFill>
              </a:rPr>
              <a:t>ifOpen</a:t>
            </a:r>
            <a:r>
              <a:rPr lang="en-US" dirty="0">
                <a:solidFill>
                  <a:srgbClr val="0432FF"/>
                </a:solidFill>
              </a:rPr>
              <a:t> { </a:t>
            </a:r>
            <a:br>
              <a:rPr lang="en-US" dirty="0">
                <a:solidFill>
                  <a:srgbClr val="0432FF"/>
                </a:solidFill>
              </a:rPr>
            </a:br>
            <a:r>
              <a:rPr lang="en-US" dirty="0">
                <a:solidFill>
                  <a:srgbClr val="0432FF"/>
                </a:solidFill>
              </a:rPr>
              <a:t>	require( open );</a:t>
            </a:r>
            <a:br>
              <a:rPr lang="en-US" dirty="0">
                <a:solidFill>
                  <a:srgbClr val="0432FF"/>
                </a:solidFill>
              </a:rPr>
            </a:br>
            <a:r>
              <a:rPr lang="en-US" dirty="0">
                <a:solidFill>
                  <a:srgbClr val="0432FF"/>
                </a:solidFill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1026276605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DE9475-B97B-3B4D-AC84-4AAC6B40AB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Proj-3: Auction v.1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812B5D-55F8-8D4A-980F-8AACC97289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680278"/>
          </a:xfrm>
        </p:spPr>
        <p:txBody>
          <a:bodyPr>
            <a:normAutofit fontScale="62500" lnSpcReduction="20000"/>
          </a:bodyPr>
          <a:lstStyle/>
          <a:p>
            <a:pPr>
              <a:lnSpc>
                <a:spcPct val="110000"/>
              </a:lnSpc>
            </a:pPr>
            <a:r>
              <a:rPr lang="en-US" dirty="0"/>
              <a:t>U2: Bidders can send bid by offering the price</a:t>
            </a:r>
          </a:p>
          <a:p>
            <a:pPr>
              <a:lnSpc>
                <a:spcPct val="110000"/>
              </a:lnSpc>
            </a:pPr>
            <a:r>
              <a:rPr lang="en-US" dirty="0"/>
              <a:t>U3: Seller can determine the winner and announce</a:t>
            </a:r>
          </a:p>
          <a:p>
            <a:pPr>
              <a:lnSpc>
                <a:spcPct val="110000"/>
              </a:lnSpc>
            </a:pPr>
            <a:r>
              <a:rPr lang="en-US" dirty="0"/>
              <a:t>Method 1: collect bids and close, then determine</a:t>
            </a:r>
          </a:p>
          <a:p>
            <a:pPr lvl="1">
              <a:lnSpc>
                <a:spcPct val="110000"/>
              </a:lnSpc>
            </a:pPr>
            <a:r>
              <a:rPr lang="en-US" dirty="0">
                <a:solidFill>
                  <a:srgbClr val="0432FF"/>
                </a:solidFill>
              </a:rPr>
              <a:t>address[] bidders; </a:t>
            </a:r>
          </a:p>
          <a:p>
            <a:pPr lvl="1">
              <a:lnSpc>
                <a:spcPct val="110000"/>
              </a:lnSpc>
            </a:pPr>
            <a:r>
              <a:rPr lang="en-US" dirty="0">
                <a:solidFill>
                  <a:srgbClr val="0432FF"/>
                </a:solidFill>
              </a:rPr>
              <a:t>mapping(address=&gt;</a:t>
            </a:r>
            <a:r>
              <a:rPr lang="en-US" dirty="0" err="1">
                <a:solidFill>
                  <a:srgbClr val="0432FF"/>
                </a:solidFill>
              </a:rPr>
              <a:t>uint</a:t>
            </a:r>
            <a:r>
              <a:rPr lang="en-US" dirty="0">
                <a:solidFill>
                  <a:srgbClr val="0432FF"/>
                </a:solidFill>
              </a:rPr>
              <a:t>[]) bids;</a:t>
            </a:r>
          </a:p>
          <a:p>
            <a:pPr lvl="1">
              <a:lnSpc>
                <a:spcPct val="110000"/>
              </a:lnSpc>
            </a:pPr>
            <a:r>
              <a:rPr lang="en-US" dirty="0">
                <a:solidFill>
                  <a:srgbClr val="0432FF"/>
                </a:solidFill>
              </a:rPr>
              <a:t>bid(</a:t>
            </a:r>
            <a:r>
              <a:rPr lang="en-US" dirty="0" err="1">
                <a:solidFill>
                  <a:srgbClr val="0432FF"/>
                </a:solidFill>
              </a:rPr>
              <a:t>uint</a:t>
            </a:r>
            <a:r>
              <a:rPr lang="en-US" dirty="0">
                <a:solidFill>
                  <a:srgbClr val="0432FF"/>
                </a:solidFill>
              </a:rPr>
              <a:t> p) { </a:t>
            </a:r>
            <a:br>
              <a:rPr lang="en-US" dirty="0">
                <a:solidFill>
                  <a:srgbClr val="0432FF"/>
                </a:solidFill>
              </a:rPr>
            </a:br>
            <a:r>
              <a:rPr lang="en-US" dirty="0">
                <a:solidFill>
                  <a:srgbClr val="0432FF"/>
                </a:solidFill>
              </a:rPr>
              <a:t>	</a:t>
            </a:r>
            <a:r>
              <a:rPr lang="en-US" dirty="0" err="1">
                <a:solidFill>
                  <a:srgbClr val="0432FF"/>
                </a:solidFill>
              </a:rPr>
              <a:t>bids.push</a:t>
            </a:r>
            <a:r>
              <a:rPr lang="en-US" dirty="0">
                <a:solidFill>
                  <a:srgbClr val="0432FF"/>
                </a:solidFill>
              </a:rPr>
              <a:t>[</a:t>
            </a:r>
            <a:r>
              <a:rPr lang="en-US" dirty="0" err="1">
                <a:solidFill>
                  <a:srgbClr val="0432FF"/>
                </a:solidFill>
              </a:rPr>
              <a:t>msg.sender</a:t>
            </a:r>
            <a:r>
              <a:rPr lang="en-US" dirty="0">
                <a:solidFill>
                  <a:srgbClr val="0432FF"/>
                </a:solidFill>
              </a:rPr>
              <a:t>]; </a:t>
            </a:r>
            <a:br>
              <a:rPr lang="en-US" dirty="0">
                <a:solidFill>
                  <a:srgbClr val="0432FF"/>
                </a:solidFill>
              </a:rPr>
            </a:br>
            <a:r>
              <a:rPr lang="en-US" dirty="0">
                <a:solidFill>
                  <a:srgbClr val="0432FF"/>
                </a:solidFill>
              </a:rPr>
              <a:t>	bids[</a:t>
            </a:r>
            <a:r>
              <a:rPr lang="en-US" dirty="0" err="1">
                <a:solidFill>
                  <a:srgbClr val="0432FF"/>
                </a:solidFill>
              </a:rPr>
              <a:t>msg.sender</a:t>
            </a:r>
            <a:r>
              <a:rPr lang="en-US" dirty="0">
                <a:solidFill>
                  <a:srgbClr val="0432FF"/>
                </a:solidFill>
              </a:rPr>
              <a:t>].push( p ); }</a:t>
            </a:r>
          </a:p>
          <a:p>
            <a:pPr lvl="1">
              <a:lnSpc>
                <a:spcPct val="110000"/>
              </a:lnSpc>
            </a:pPr>
            <a:r>
              <a:rPr lang="en-US" dirty="0" err="1">
                <a:solidFill>
                  <a:srgbClr val="0432FF"/>
                </a:solidFill>
              </a:rPr>
              <a:t>winnderAnnounce</a:t>
            </a:r>
            <a:r>
              <a:rPr lang="en-US" dirty="0">
                <a:solidFill>
                  <a:srgbClr val="0432FF"/>
                </a:solidFill>
              </a:rPr>
              <a:t>() { // iterate all bidders to find the </a:t>
            </a:r>
            <a:r>
              <a:rPr lang="en-US" dirty="0" err="1">
                <a:solidFill>
                  <a:srgbClr val="0432FF"/>
                </a:solidFill>
              </a:rPr>
              <a:t>higest</a:t>
            </a:r>
            <a:r>
              <a:rPr lang="en-US" dirty="0">
                <a:solidFill>
                  <a:srgbClr val="0432FF"/>
                </a:solidFill>
              </a:rPr>
              <a:t> bidder }</a:t>
            </a:r>
          </a:p>
          <a:p>
            <a:pPr>
              <a:lnSpc>
                <a:spcPct val="110000"/>
              </a:lnSpc>
            </a:pPr>
            <a:r>
              <a:rPr lang="en-US" dirty="0"/>
              <a:t>Method 2: determine as we go</a:t>
            </a:r>
          </a:p>
          <a:p>
            <a:pPr lvl="1">
              <a:lnSpc>
                <a:spcPct val="110000"/>
              </a:lnSpc>
            </a:pPr>
            <a:r>
              <a:rPr lang="en-US" dirty="0" err="1">
                <a:solidFill>
                  <a:srgbClr val="0432FF"/>
                </a:solidFill>
              </a:rPr>
              <a:t>uint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highestBid</a:t>
            </a:r>
            <a:r>
              <a:rPr lang="en-US" dirty="0">
                <a:solidFill>
                  <a:srgbClr val="0432FF"/>
                </a:solidFill>
              </a:rPr>
              <a:t> = 0;</a:t>
            </a:r>
          </a:p>
          <a:p>
            <a:pPr lvl="1">
              <a:lnSpc>
                <a:spcPct val="110000"/>
              </a:lnSpc>
            </a:pPr>
            <a:r>
              <a:rPr lang="en-US" dirty="0">
                <a:solidFill>
                  <a:srgbClr val="0432FF"/>
                </a:solidFill>
              </a:rPr>
              <a:t>address </a:t>
            </a:r>
            <a:r>
              <a:rPr lang="en-US" dirty="0" err="1">
                <a:solidFill>
                  <a:srgbClr val="0432FF"/>
                </a:solidFill>
              </a:rPr>
              <a:t>highestBidder</a:t>
            </a:r>
            <a:r>
              <a:rPr lang="en-US" dirty="0">
                <a:solidFill>
                  <a:srgbClr val="0432FF"/>
                </a:solidFill>
              </a:rPr>
              <a:t>;</a:t>
            </a:r>
          </a:p>
          <a:p>
            <a:pPr lvl="1">
              <a:lnSpc>
                <a:spcPct val="110000"/>
              </a:lnSpc>
            </a:pPr>
            <a:r>
              <a:rPr lang="en-US" dirty="0">
                <a:solidFill>
                  <a:srgbClr val="0432FF"/>
                </a:solidFill>
              </a:rPr>
              <a:t>bid(</a:t>
            </a:r>
            <a:r>
              <a:rPr lang="en-US" dirty="0" err="1">
                <a:solidFill>
                  <a:srgbClr val="0432FF"/>
                </a:solidFill>
              </a:rPr>
              <a:t>uint</a:t>
            </a:r>
            <a:r>
              <a:rPr lang="en-US" dirty="0">
                <a:solidFill>
                  <a:srgbClr val="0432FF"/>
                </a:solidFill>
              </a:rPr>
              <a:t> p) { </a:t>
            </a:r>
            <a:br>
              <a:rPr lang="en-US" dirty="0">
                <a:solidFill>
                  <a:srgbClr val="0432FF"/>
                </a:solidFill>
              </a:rPr>
            </a:br>
            <a:r>
              <a:rPr lang="en-US" dirty="0">
                <a:solidFill>
                  <a:srgbClr val="0432FF"/>
                </a:solidFill>
              </a:rPr>
              <a:t>	if( p &gt; </a:t>
            </a:r>
            <a:r>
              <a:rPr lang="en-US" dirty="0" err="1">
                <a:solidFill>
                  <a:srgbClr val="0432FF"/>
                </a:solidFill>
              </a:rPr>
              <a:t>highestBid</a:t>
            </a:r>
            <a:r>
              <a:rPr lang="en-US" dirty="0">
                <a:solidFill>
                  <a:srgbClr val="0432FF"/>
                </a:solidFill>
              </a:rPr>
              <a:t> ) {</a:t>
            </a:r>
            <a:br>
              <a:rPr lang="en-US" dirty="0">
                <a:solidFill>
                  <a:srgbClr val="0432FF"/>
                </a:solidFill>
              </a:rPr>
            </a:br>
            <a:r>
              <a:rPr lang="en-US" dirty="0">
                <a:solidFill>
                  <a:srgbClr val="0432FF"/>
                </a:solidFill>
              </a:rPr>
              <a:t>		</a:t>
            </a:r>
            <a:r>
              <a:rPr lang="en-US" dirty="0" err="1">
                <a:solidFill>
                  <a:srgbClr val="0432FF"/>
                </a:solidFill>
              </a:rPr>
              <a:t>highestBid</a:t>
            </a:r>
            <a:r>
              <a:rPr lang="en-US" dirty="0">
                <a:solidFill>
                  <a:srgbClr val="0432FF"/>
                </a:solidFill>
              </a:rPr>
              <a:t> = p;</a:t>
            </a:r>
            <a:br>
              <a:rPr lang="en-US" dirty="0">
                <a:solidFill>
                  <a:srgbClr val="0432FF"/>
                </a:solidFill>
              </a:rPr>
            </a:br>
            <a:r>
              <a:rPr lang="en-US" dirty="0">
                <a:solidFill>
                  <a:srgbClr val="0432FF"/>
                </a:solidFill>
              </a:rPr>
              <a:t>		</a:t>
            </a:r>
            <a:r>
              <a:rPr lang="en-US" dirty="0" err="1">
                <a:solidFill>
                  <a:srgbClr val="0432FF"/>
                </a:solidFill>
              </a:rPr>
              <a:t>highestBidder</a:t>
            </a:r>
            <a:r>
              <a:rPr lang="en-US" dirty="0">
                <a:solidFill>
                  <a:srgbClr val="0432FF"/>
                </a:solidFill>
              </a:rPr>
              <a:t> = </a:t>
            </a:r>
            <a:r>
              <a:rPr lang="en-US" dirty="0" err="1">
                <a:solidFill>
                  <a:srgbClr val="0432FF"/>
                </a:solidFill>
              </a:rPr>
              <a:t>msg.sender</a:t>
            </a:r>
            <a:r>
              <a:rPr lang="en-US" dirty="0">
                <a:solidFill>
                  <a:srgbClr val="0432FF"/>
                </a:solidFill>
              </a:rPr>
              <a:t>; } }</a:t>
            </a:r>
          </a:p>
        </p:txBody>
      </p:sp>
    </p:spTree>
    <p:extLst>
      <p:ext uri="{BB962C8B-B14F-4D97-AF65-F5344CB8AC3E}">
        <p14:creationId xmlns:p14="http://schemas.microsoft.com/office/powerpoint/2010/main" val="3074442710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34A4B9-C4DC-964F-834E-1FB0133945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Proj-3: Auction v.1 Code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C0253B-5F19-D74B-861B-E210EBAD14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spcBef>
                <a:spcPts val="400"/>
              </a:spcBef>
              <a:buNone/>
            </a:pPr>
            <a:r>
              <a:rPr lang="en-US" sz="1800" dirty="0">
                <a:solidFill>
                  <a:srgbClr val="0432FF"/>
                </a:solidFill>
              </a:rPr>
              <a:t>contract AuctionV1 {</a:t>
            </a:r>
          </a:p>
          <a:p>
            <a:pPr marL="0" indent="0">
              <a:spcBef>
                <a:spcPts val="400"/>
              </a:spcBef>
              <a:buNone/>
            </a:pPr>
            <a:r>
              <a:rPr lang="en-US" sz="1800" dirty="0">
                <a:solidFill>
                  <a:srgbClr val="0432FF"/>
                </a:solidFill>
              </a:rPr>
              <a:t>	address seller;</a:t>
            </a:r>
          </a:p>
          <a:p>
            <a:pPr marL="0" indent="0">
              <a:spcBef>
                <a:spcPts val="400"/>
              </a:spcBef>
              <a:buNone/>
            </a:pPr>
            <a:r>
              <a:rPr lang="en-US" sz="1800" dirty="0">
                <a:solidFill>
                  <a:srgbClr val="0432FF"/>
                </a:solidFill>
              </a:rPr>
              <a:t>	</a:t>
            </a:r>
            <a:r>
              <a:rPr lang="en-US" sz="1800" dirty="0" err="1">
                <a:solidFill>
                  <a:srgbClr val="0432FF"/>
                </a:solidFill>
              </a:rPr>
              <a:t>uint</a:t>
            </a:r>
            <a:r>
              <a:rPr lang="en-US" sz="1800" dirty="0">
                <a:solidFill>
                  <a:srgbClr val="0432FF"/>
                </a:solidFill>
              </a:rPr>
              <a:t> </a:t>
            </a:r>
            <a:r>
              <a:rPr lang="en-US" sz="1800" dirty="0" err="1">
                <a:solidFill>
                  <a:srgbClr val="0432FF"/>
                </a:solidFill>
              </a:rPr>
              <a:t>highestBid</a:t>
            </a:r>
            <a:r>
              <a:rPr lang="en-US" sz="1800" dirty="0">
                <a:solidFill>
                  <a:srgbClr val="0432FF"/>
                </a:solidFill>
              </a:rPr>
              <a:t> = 0;</a:t>
            </a:r>
          </a:p>
          <a:p>
            <a:pPr marL="0" indent="0">
              <a:spcBef>
                <a:spcPts val="400"/>
              </a:spcBef>
              <a:buNone/>
            </a:pPr>
            <a:r>
              <a:rPr lang="en-US" sz="1800" dirty="0">
                <a:solidFill>
                  <a:srgbClr val="0432FF"/>
                </a:solidFill>
              </a:rPr>
              <a:t>	address </a:t>
            </a:r>
            <a:r>
              <a:rPr lang="en-US" sz="1800" dirty="0" err="1">
                <a:solidFill>
                  <a:srgbClr val="0432FF"/>
                </a:solidFill>
              </a:rPr>
              <a:t>highestBidder</a:t>
            </a:r>
            <a:r>
              <a:rPr lang="en-US" sz="1800" dirty="0">
                <a:solidFill>
                  <a:srgbClr val="0432FF"/>
                </a:solidFill>
              </a:rPr>
              <a:t>;</a:t>
            </a:r>
          </a:p>
          <a:p>
            <a:pPr marL="0" indent="0">
              <a:spcBef>
                <a:spcPts val="400"/>
              </a:spcBef>
              <a:buNone/>
            </a:pPr>
            <a:r>
              <a:rPr lang="en-US" sz="1800" dirty="0">
                <a:solidFill>
                  <a:srgbClr val="0432FF"/>
                </a:solidFill>
              </a:rPr>
              <a:t>	constructor() public { seller = </a:t>
            </a:r>
            <a:r>
              <a:rPr lang="en-US" sz="1800" dirty="0" err="1">
                <a:solidFill>
                  <a:srgbClr val="0432FF"/>
                </a:solidFill>
              </a:rPr>
              <a:t>msg.sender</a:t>
            </a:r>
            <a:r>
              <a:rPr lang="en-US" sz="1800" dirty="0">
                <a:solidFill>
                  <a:srgbClr val="0432FF"/>
                </a:solidFill>
              </a:rPr>
              <a:t>; }</a:t>
            </a:r>
          </a:p>
          <a:p>
            <a:pPr marL="0" indent="0">
              <a:spcBef>
                <a:spcPts val="400"/>
              </a:spcBef>
              <a:buNone/>
            </a:pPr>
            <a:r>
              <a:rPr lang="en-US" sz="1800" dirty="0">
                <a:solidFill>
                  <a:srgbClr val="0432FF"/>
                </a:solidFill>
              </a:rPr>
              <a:t>	close() public </a:t>
            </a:r>
            <a:r>
              <a:rPr lang="en-US" sz="1800" dirty="0" err="1">
                <a:solidFill>
                  <a:srgbClr val="0432FF"/>
                </a:solidFill>
              </a:rPr>
              <a:t>onlyOwner</a:t>
            </a:r>
            <a:r>
              <a:rPr lang="en-US" sz="1800" dirty="0">
                <a:solidFill>
                  <a:srgbClr val="0432FF"/>
                </a:solidFill>
              </a:rPr>
              <a:t> { open=false; }</a:t>
            </a:r>
          </a:p>
          <a:p>
            <a:pPr marL="0" indent="0">
              <a:spcBef>
                <a:spcPts val="400"/>
              </a:spcBef>
              <a:buNone/>
            </a:pPr>
            <a:r>
              <a:rPr lang="en-US" sz="1800" dirty="0">
                <a:solidFill>
                  <a:srgbClr val="0432FF"/>
                </a:solidFill>
              </a:rPr>
              <a:t>	modifier </a:t>
            </a:r>
            <a:r>
              <a:rPr lang="en-US" sz="1800" dirty="0" err="1">
                <a:solidFill>
                  <a:srgbClr val="0432FF"/>
                </a:solidFill>
              </a:rPr>
              <a:t>ifOpen</a:t>
            </a:r>
            <a:r>
              <a:rPr lang="en-US" sz="1800" dirty="0">
                <a:solidFill>
                  <a:srgbClr val="0432FF"/>
                </a:solidFill>
              </a:rPr>
              <a:t> { require( open ); _; }</a:t>
            </a:r>
          </a:p>
          <a:p>
            <a:pPr marL="0" indent="0">
              <a:spcBef>
                <a:spcPts val="400"/>
              </a:spcBef>
              <a:buNone/>
            </a:pPr>
            <a:r>
              <a:rPr lang="en-US" sz="1800" dirty="0">
                <a:solidFill>
                  <a:srgbClr val="0432FF"/>
                </a:solidFill>
              </a:rPr>
              <a:t>	function bid(</a:t>
            </a:r>
            <a:r>
              <a:rPr lang="en-US" sz="1800" dirty="0" err="1">
                <a:solidFill>
                  <a:srgbClr val="0432FF"/>
                </a:solidFill>
              </a:rPr>
              <a:t>uint</a:t>
            </a:r>
            <a:r>
              <a:rPr lang="en-US" sz="1800" dirty="0">
                <a:solidFill>
                  <a:srgbClr val="0432FF"/>
                </a:solidFill>
              </a:rPr>
              <a:t> p) public </a:t>
            </a:r>
            <a:r>
              <a:rPr lang="en-US" sz="1800" dirty="0" err="1">
                <a:solidFill>
                  <a:srgbClr val="0432FF"/>
                </a:solidFill>
              </a:rPr>
              <a:t>ifOpen</a:t>
            </a:r>
            <a:r>
              <a:rPr lang="en-US" sz="1800" dirty="0">
                <a:solidFill>
                  <a:srgbClr val="0432FF"/>
                </a:solidFill>
              </a:rPr>
              <a:t> {</a:t>
            </a:r>
          </a:p>
          <a:p>
            <a:pPr marL="0" indent="0">
              <a:spcBef>
                <a:spcPts val="400"/>
              </a:spcBef>
              <a:buNone/>
            </a:pPr>
            <a:r>
              <a:rPr lang="en-US" sz="1800" dirty="0">
                <a:solidFill>
                  <a:srgbClr val="0432FF"/>
                </a:solidFill>
              </a:rPr>
              <a:t>		if( p &gt; </a:t>
            </a:r>
            <a:r>
              <a:rPr lang="en-US" sz="1800" dirty="0" err="1">
                <a:solidFill>
                  <a:srgbClr val="0432FF"/>
                </a:solidFill>
              </a:rPr>
              <a:t>highestBid</a:t>
            </a:r>
            <a:r>
              <a:rPr lang="en-US" sz="1800" dirty="0">
                <a:solidFill>
                  <a:srgbClr val="0432FF"/>
                </a:solidFill>
              </a:rPr>
              <a:t> ) {</a:t>
            </a:r>
          </a:p>
          <a:p>
            <a:pPr marL="0" indent="0">
              <a:spcBef>
                <a:spcPts val="400"/>
              </a:spcBef>
              <a:buNone/>
            </a:pPr>
            <a:r>
              <a:rPr lang="en-US" sz="1800" dirty="0">
                <a:solidFill>
                  <a:srgbClr val="0432FF"/>
                </a:solidFill>
              </a:rPr>
              <a:t>			</a:t>
            </a:r>
            <a:r>
              <a:rPr lang="en-US" sz="1800" dirty="0" err="1">
                <a:solidFill>
                  <a:srgbClr val="0432FF"/>
                </a:solidFill>
              </a:rPr>
              <a:t>highestBid</a:t>
            </a:r>
            <a:r>
              <a:rPr lang="en-US" sz="1800" dirty="0">
                <a:solidFill>
                  <a:srgbClr val="0432FF"/>
                </a:solidFill>
              </a:rPr>
              <a:t> = p;</a:t>
            </a:r>
          </a:p>
          <a:p>
            <a:pPr marL="0" indent="0">
              <a:spcBef>
                <a:spcPts val="400"/>
              </a:spcBef>
              <a:buNone/>
            </a:pPr>
            <a:r>
              <a:rPr lang="en-US" sz="1800" dirty="0">
                <a:solidFill>
                  <a:srgbClr val="0432FF"/>
                </a:solidFill>
              </a:rPr>
              <a:t>			</a:t>
            </a:r>
            <a:r>
              <a:rPr lang="en-US" sz="1800" dirty="0" err="1">
                <a:solidFill>
                  <a:srgbClr val="0432FF"/>
                </a:solidFill>
              </a:rPr>
              <a:t>highestBidder</a:t>
            </a:r>
            <a:r>
              <a:rPr lang="en-US" sz="1800" dirty="0">
                <a:solidFill>
                  <a:srgbClr val="0432FF"/>
                </a:solidFill>
              </a:rPr>
              <a:t> = </a:t>
            </a:r>
            <a:r>
              <a:rPr lang="en-US" sz="1800" dirty="0" err="1">
                <a:solidFill>
                  <a:srgbClr val="0432FF"/>
                </a:solidFill>
              </a:rPr>
              <a:t>msg.sender</a:t>
            </a:r>
            <a:r>
              <a:rPr lang="en-US" sz="1800" dirty="0">
                <a:solidFill>
                  <a:srgbClr val="0432FF"/>
                </a:solidFill>
              </a:rPr>
              <a:t>; </a:t>
            </a:r>
          </a:p>
          <a:p>
            <a:pPr marL="0" indent="0">
              <a:spcBef>
                <a:spcPts val="400"/>
              </a:spcBef>
              <a:buNone/>
            </a:pPr>
            <a:r>
              <a:rPr lang="en-US" sz="1800" dirty="0">
                <a:solidFill>
                  <a:srgbClr val="0432FF"/>
                </a:solidFill>
              </a:rPr>
              <a:t>		} </a:t>
            </a:r>
          </a:p>
          <a:p>
            <a:pPr marL="0" indent="0">
              <a:spcBef>
                <a:spcPts val="400"/>
              </a:spcBef>
              <a:buNone/>
            </a:pPr>
            <a:r>
              <a:rPr lang="en-US" sz="1800" dirty="0">
                <a:solidFill>
                  <a:srgbClr val="0432FF"/>
                </a:solidFill>
              </a:rPr>
              <a:t>	}</a:t>
            </a:r>
          </a:p>
          <a:p>
            <a:pPr>
              <a:spcBef>
                <a:spcPts val="400"/>
              </a:spcBef>
            </a:pPr>
            <a:r>
              <a:rPr lang="en-US" sz="1800" dirty="0">
                <a:solidFill>
                  <a:srgbClr val="FF0000"/>
                </a:solidFill>
              </a:rPr>
              <a:t>What if the winner doesn’t pay and run away?</a:t>
            </a:r>
          </a:p>
          <a:p>
            <a:pPr marL="0" indent="0">
              <a:spcBef>
                <a:spcPts val="400"/>
              </a:spcBef>
              <a:buNone/>
            </a:pPr>
            <a:br>
              <a:rPr lang="en-US" sz="1800" dirty="0">
                <a:solidFill>
                  <a:srgbClr val="0432FF"/>
                </a:solidFill>
              </a:rPr>
            </a:br>
            <a:endParaRPr lang="en-US" sz="1800" dirty="0">
              <a:solidFill>
                <a:srgbClr val="0432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2293366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DE9475-B97B-3B4D-AC84-4AAC6B40AB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Proj-3: Auction v.2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812B5D-55F8-8D4A-980F-8AACC97289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U1: Seller can open an auction and close after a while</a:t>
            </a:r>
          </a:p>
          <a:p>
            <a:r>
              <a:rPr lang="en-US" sz="2400" dirty="0"/>
              <a:t>U2: Bidders can send bid by sending ether</a:t>
            </a:r>
          </a:p>
          <a:p>
            <a:r>
              <a:rPr lang="en-US" sz="2400" dirty="0"/>
              <a:t>U3: Seller can determine the winner and announce</a:t>
            </a:r>
          </a:p>
          <a:p>
            <a:r>
              <a:rPr lang="en-US" sz="2400" dirty="0">
                <a:solidFill>
                  <a:srgbClr val="FF0000"/>
                </a:solidFill>
              </a:rPr>
              <a:t>U4: Seller can receive the highest bid in ether after close</a:t>
            </a:r>
          </a:p>
          <a:p>
            <a:r>
              <a:rPr lang="en-US" sz="2400" dirty="0">
                <a:solidFill>
                  <a:srgbClr val="FF0000"/>
                </a:solidFill>
              </a:rPr>
              <a:t>U5: Non-highest bidders get their money back</a:t>
            </a:r>
          </a:p>
        </p:txBody>
      </p:sp>
      <p:sp>
        <p:nvSpPr>
          <p:cNvPr id="4" name="Vertical Scroll 3">
            <a:extLst>
              <a:ext uri="{FF2B5EF4-FFF2-40B4-BE49-F238E27FC236}">
                <a16:creationId xmlns:a16="http://schemas.microsoft.com/office/drawing/2014/main" id="{4DF1088C-56DC-2F49-87B1-051B4FDE047A}"/>
              </a:ext>
            </a:extLst>
          </p:cNvPr>
          <p:cNvSpPr/>
          <p:nvPr/>
        </p:nvSpPr>
        <p:spPr>
          <a:xfrm>
            <a:off x="4188361" y="4555250"/>
            <a:ext cx="1481959" cy="1639614"/>
          </a:xfrm>
          <a:prstGeom prst="verticalScroll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Auction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3F3FC5B7-EFB5-A24D-9383-6D54ED14DF6C}"/>
              </a:ext>
            </a:extLst>
          </p:cNvPr>
          <p:cNvSpPr/>
          <p:nvPr/>
        </p:nvSpPr>
        <p:spPr>
          <a:xfrm>
            <a:off x="768895" y="4992894"/>
            <a:ext cx="966952" cy="430924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Seller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E3BC7436-EA85-B946-B48D-30E849C63E9A}"/>
              </a:ext>
            </a:extLst>
          </p:cNvPr>
          <p:cNvSpPr/>
          <p:nvPr/>
        </p:nvSpPr>
        <p:spPr>
          <a:xfrm>
            <a:off x="7640217" y="5163905"/>
            <a:ext cx="966952" cy="430924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Bidder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66F660C7-1544-614E-BABF-A5F22DB66A56}"/>
              </a:ext>
            </a:extLst>
          </p:cNvPr>
          <p:cNvCxnSpPr>
            <a:cxnSpLocks/>
            <a:endCxn id="4" idx="1"/>
          </p:cNvCxnSpPr>
          <p:nvPr/>
        </p:nvCxnSpPr>
        <p:spPr>
          <a:xfrm>
            <a:off x="1462975" y="5375057"/>
            <a:ext cx="291063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0ED90724-B9B6-DB4C-A231-69941A78BC26}"/>
              </a:ext>
            </a:extLst>
          </p:cNvPr>
          <p:cNvSpPr txBox="1"/>
          <p:nvPr/>
        </p:nvSpPr>
        <p:spPr>
          <a:xfrm>
            <a:off x="1996215" y="4609504"/>
            <a:ext cx="171752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UC1: constructor()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52EC3742-4A5B-DC43-A427-5590A36D8F94}"/>
              </a:ext>
            </a:extLst>
          </p:cNvPr>
          <p:cNvCxnSpPr>
            <a:cxnSpLocks/>
          </p:cNvCxnSpPr>
          <p:nvPr/>
        </p:nvCxnSpPr>
        <p:spPr>
          <a:xfrm flipV="1">
            <a:off x="1882570" y="4912893"/>
            <a:ext cx="2482963" cy="298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A488E384-C3CB-104E-ADD2-27A318705CA6}"/>
              </a:ext>
            </a:extLst>
          </p:cNvPr>
          <p:cNvSpPr txBox="1"/>
          <p:nvPr/>
        </p:nvSpPr>
        <p:spPr>
          <a:xfrm>
            <a:off x="2398802" y="5047829"/>
            <a:ext cx="136287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UC1/4: close()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8103D1C9-8BA2-AB46-B5BE-7BFC21D5225C}"/>
              </a:ext>
            </a:extLst>
          </p:cNvPr>
          <p:cNvCxnSpPr>
            <a:cxnSpLocks/>
          </p:cNvCxnSpPr>
          <p:nvPr/>
        </p:nvCxnSpPr>
        <p:spPr>
          <a:xfrm flipH="1">
            <a:off x="5485075" y="5193385"/>
            <a:ext cx="2082010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D1C7DD30-1A45-7F4A-8C1E-AEFF248340D8}"/>
              </a:ext>
            </a:extLst>
          </p:cNvPr>
          <p:cNvSpPr txBox="1"/>
          <p:nvPr/>
        </p:nvSpPr>
        <p:spPr>
          <a:xfrm>
            <a:off x="5662247" y="4900366"/>
            <a:ext cx="16482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UC2/3: bid() w $$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7499D59B-BF0B-AA4D-9530-862BE429FF28}"/>
              </a:ext>
            </a:extLst>
          </p:cNvPr>
          <p:cNvSpPr txBox="1"/>
          <p:nvPr/>
        </p:nvSpPr>
        <p:spPr>
          <a:xfrm>
            <a:off x="3116935" y="5436659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$$</a:t>
            </a: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D8055BAA-EEDC-2B47-894C-A9B6A3020098}"/>
              </a:ext>
            </a:extLst>
          </p:cNvPr>
          <p:cNvCxnSpPr>
            <a:cxnSpLocks/>
          </p:cNvCxnSpPr>
          <p:nvPr/>
        </p:nvCxnSpPr>
        <p:spPr>
          <a:xfrm flipH="1">
            <a:off x="1882571" y="5469628"/>
            <a:ext cx="248296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B20D855A-6451-0A45-ACDA-DE59C9CB4EAF}"/>
              </a:ext>
            </a:extLst>
          </p:cNvPr>
          <p:cNvCxnSpPr>
            <a:cxnSpLocks/>
          </p:cNvCxnSpPr>
          <p:nvPr/>
        </p:nvCxnSpPr>
        <p:spPr>
          <a:xfrm flipH="1">
            <a:off x="5485075" y="5594829"/>
            <a:ext cx="2082010" cy="0"/>
          </a:xfrm>
          <a:prstGeom prst="straightConnector1">
            <a:avLst/>
          </a:prstGeom>
          <a:ln>
            <a:solidFill>
              <a:srgbClr val="FF0000"/>
            </a:solidFill>
            <a:headEnd type="triangl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BE8BCFFD-C175-F040-8663-C4BB83AA4537}"/>
              </a:ext>
            </a:extLst>
          </p:cNvPr>
          <p:cNvSpPr txBox="1"/>
          <p:nvPr/>
        </p:nvSpPr>
        <p:spPr>
          <a:xfrm>
            <a:off x="5718002" y="5312961"/>
            <a:ext cx="118013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UC5: close()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3EA1DAA-918B-B442-9390-E96112317D1E}"/>
              </a:ext>
            </a:extLst>
          </p:cNvPr>
          <p:cNvSpPr txBox="1"/>
          <p:nvPr/>
        </p:nvSpPr>
        <p:spPr>
          <a:xfrm>
            <a:off x="6413130" y="5542348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$$</a:t>
            </a:r>
          </a:p>
        </p:txBody>
      </p:sp>
    </p:spTree>
    <p:extLst>
      <p:ext uri="{BB962C8B-B14F-4D97-AF65-F5344CB8AC3E}">
        <p14:creationId xmlns:p14="http://schemas.microsoft.com/office/powerpoint/2010/main" val="1622866706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DE9475-B97B-3B4D-AC84-4AAC6B40AB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Proj-3: Auction v.2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812B5D-55F8-8D4A-980F-8AACC97289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594624"/>
            <a:ext cx="7886700" cy="4939991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</a:pPr>
            <a:r>
              <a:rPr lang="en-US" sz="1800" dirty="0"/>
              <a:t>U2: Bidders can send bid </a:t>
            </a:r>
            <a:r>
              <a:rPr lang="en-US" sz="1800" dirty="0">
                <a:solidFill>
                  <a:srgbClr val="FF0000"/>
                </a:solidFill>
              </a:rPr>
              <a:t>by sending ether</a:t>
            </a:r>
          </a:p>
          <a:p>
            <a:pPr lvl="1">
              <a:spcBef>
                <a:spcPts val="600"/>
              </a:spcBef>
            </a:pPr>
            <a:r>
              <a:rPr lang="en-US" sz="1800" dirty="0">
                <a:solidFill>
                  <a:srgbClr val="0432FF"/>
                </a:solidFill>
              </a:rPr>
              <a:t>function bid() public </a:t>
            </a:r>
            <a:r>
              <a:rPr lang="en-US" sz="1800" dirty="0">
                <a:solidFill>
                  <a:srgbClr val="FF0000"/>
                </a:solidFill>
              </a:rPr>
              <a:t>payable</a:t>
            </a:r>
            <a:r>
              <a:rPr lang="en-US" sz="1800" dirty="0">
                <a:solidFill>
                  <a:srgbClr val="0432FF"/>
                </a:solidFill>
              </a:rPr>
              <a:t> </a:t>
            </a:r>
            <a:r>
              <a:rPr lang="en-US" sz="1800" dirty="0" err="1">
                <a:solidFill>
                  <a:srgbClr val="0432FF"/>
                </a:solidFill>
              </a:rPr>
              <a:t>ifOpen</a:t>
            </a:r>
            <a:r>
              <a:rPr lang="en-US" sz="1800" dirty="0">
                <a:solidFill>
                  <a:srgbClr val="0432FF"/>
                </a:solidFill>
              </a:rPr>
              <a:t> {</a:t>
            </a:r>
            <a:br>
              <a:rPr lang="en-US" sz="1800" dirty="0">
                <a:solidFill>
                  <a:srgbClr val="0432FF"/>
                </a:solidFill>
              </a:rPr>
            </a:br>
            <a:r>
              <a:rPr lang="en-US" sz="1800" dirty="0">
                <a:solidFill>
                  <a:srgbClr val="FF0000"/>
                </a:solidFill>
              </a:rPr>
              <a:t>	</a:t>
            </a:r>
            <a:r>
              <a:rPr lang="en-US" sz="1800" dirty="0">
                <a:solidFill>
                  <a:srgbClr val="0432FF"/>
                </a:solidFill>
              </a:rPr>
              <a:t>if( </a:t>
            </a:r>
            <a:r>
              <a:rPr lang="en-US" sz="1800" dirty="0" err="1">
                <a:solidFill>
                  <a:srgbClr val="FF0000"/>
                </a:solidFill>
              </a:rPr>
              <a:t>msg.value</a:t>
            </a:r>
            <a:r>
              <a:rPr lang="en-US" sz="1800" dirty="0">
                <a:solidFill>
                  <a:srgbClr val="FF0000"/>
                </a:solidFill>
              </a:rPr>
              <a:t> </a:t>
            </a:r>
            <a:r>
              <a:rPr lang="en-US" sz="1800" dirty="0">
                <a:solidFill>
                  <a:srgbClr val="0432FF"/>
                </a:solidFill>
              </a:rPr>
              <a:t>&gt; </a:t>
            </a:r>
            <a:r>
              <a:rPr lang="en-US" sz="1800" dirty="0" err="1">
                <a:solidFill>
                  <a:srgbClr val="0432FF"/>
                </a:solidFill>
              </a:rPr>
              <a:t>highestBid</a:t>
            </a:r>
            <a:r>
              <a:rPr lang="en-US" sz="1800" dirty="0">
                <a:solidFill>
                  <a:srgbClr val="0432FF"/>
                </a:solidFill>
              </a:rPr>
              <a:t> ) { </a:t>
            </a:r>
            <a:br>
              <a:rPr lang="en-US" sz="1800" dirty="0">
                <a:solidFill>
                  <a:srgbClr val="0432FF"/>
                </a:solidFill>
              </a:rPr>
            </a:br>
            <a:r>
              <a:rPr lang="en-US" sz="1800" dirty="0">
                <a:solidFill>
                  <a:srgbClr val="0432FF"/>
                </a:solidFill>
              </a:rPr>
              <a:t>		</a:t>
            </a:r>
            <a:r>
              <a:rPr lang="en-US" sz="1800" dirty="0" err="1">
                <a:solidFill>
                  <a:srgbClr val="0432FF"/>
                </a:solidFill>
              </a:rPr>
              <a:t>highestBid</a:t>
            </a:r>
            <a:r>
              <a:rPr lang="en-US" sz="1800" dirty="0">
                <a:solidFill>
                  <a:srgbClr val="0432FF"/>
                </a:solidFill>
              </a:rPr>
              <a:t> = </a:t>
            </a:r>
            <a:r>
              <a:rPr lang="en-US" sz="1800" dirty="0" err="1">
                <a:solidFill>
                  <a:srgbClr val="0432FF"/>
                </a:solidFill>
              </a:rPr>
              <a:t>msg.value</a:t>
            </a:r>
            <a:r>
              <a:rPr lang="en-US" sz="1800" dirty="0">
                <a:solidFill>
                  <a:srgbClr val="0432FF"/>
                </a:solidFill>
              </a:rPr>
              <a:t>; </a:t>
            </a:r>
            <a:br>
              <a:rPr lang="en-US" sz="1800" dirty="0">
                <a:solidFill>
                  <a:srgbClr val="0432FF"/>
                </a:solidFill>
              </a:rPr>
            </a:br>
            <a:r>
              <a:rPr lang="en-US" sz="1800" dirty="0">
                <a:solidFill>
                  <a:srgbClr val="0432FF"/>
                </a:solidFill>
              </a:rPr>
              <a:t>		</a:t>
            </a:r>
            <a:r>
              <a:rPr lang="en-US" sz="1800" dirty="0" err="1">
                <a:solidFill>
                  <a:srgbClr val="0432FF"/>
                </a:solidFill>
              </a:rPr>
              <a:t>highestBidder</a:t>
            </a:r>
            <a:r>
              <a:rPr lang="en-US" sz="1800" dirty="0">
                <a:solidFill>
                  <a:srgbClr val="0432FF"/>
                </a:solidFill>
              </a:rPr>
              <a:t> = </a:t>
            </a:r>
            <a:r>
              <a:rPr lang="en-US" sz="1800" dirty="0" err="1">
                <a:solidFill>
                  <a:srgbClr val="0432FF"/>
                </a:solidFill>
              </a:rPr>
              <a:t>msg.sender</a:t>
            </a:r>
            <a:r>
              <a:rPr lang="en-US" sz="1800" dirty="0">
                <a:solidFill>
                  <a:srgbClr val="0432FF"/>
                </a:solidFill>
              </a:rPr>
              <a:t>; } }</a:t>
            </a:r>
            <a:endParaRPr lang="en-US" sz="1800" dirty="0">
              <a:solidFill>
                <a:srgbClr val="FF0000"/>
              </a:solidFill>
            </a:endParaRPr>
          </a:p>
          <a:p>
            <a:pPr>
              <a:spcBef>
                <a:spcPts val="600"/>
              </a:spcBef>
            </a:pPr>
            <a:r>
              <a:rPr lang="en-US" sz="1800" dirty="0">
                <a:solidFill>
                  <a:srgbClr val="FF0000"/>
                </a:solidFill>
              </a:rPr>
              <a:t>U4: Seller can receive the highest bid in ether after close</a:t>
            </a:r>
          </a:p>
          <a:p>
            <a:pPr>
              <a:spcBef>
                <a:spcPts val="600"/>
              </a:spcBef>
            </a:pPr>
            <a:r>
              <a:rPr lang="en-US" sz="1800" dirty="0">
                <a:solidFill>
                  <a:srgbClr val="FF0000"/>
                </a:solidFill>
              </a:rPr>
              <a:t>U5: Non-highest bidders get their money back</a:t>
            </a:r>
          </a:p>
          <a:p>
            <a:pPr lvl="1">
              <a:spcBef>
                <a:spcPts val="600"/>
              </a:spcBef>
            </a:pPr>
            <a:r>
              <a:rPr lang="en-US" sz="1800" dirty="0">
                <a:solidFill>
                  <a:srgbClr val="0432FF"/>
                </a:solidFill>
              </a:rPr>
              <a:t>function close() public </a:t>
            </a:r>
            <a:r>
              <a:rPr lang="en-US" sz="1800" dirty="0" err="1">
                <a:solidFill>
                  <a:srgbClr val="0432FF"/>
                </a:solidFill>
              </a:rPr>
              <a:t>ifOpen</a:t>
            </a:r>
            <a:r>
              <a:rPr lang="en-US" sz="1800" dirty="0">
                <a:solidFill>
                  <a:srgbClr val="0432FF"/>
                </a:solidFill>
              </a:rPr>
              <a:t> {</a:t>
            </a:r>
            <a:br>
              <a:rPr lang="en-US" sz="1800" dirty="0">
                <a:solidFill>
                  <a:srgbClr val="0432FF"/>
                </a:solidFill>
              </a:rPr>
            </a:br>
            <a:r>
              <a:rPr lang="en-US" sz="1800" dirty="0">
                <a:solidFill>
                  <a:srgbClr val="0432FF"/>
                </a:solidFill>
              </a:rPr>
              <a:t>	close=true;</a:t>
            </a:r>
            <a:br>
              <a:rPr lang="en-US" sz="1800" dirty="0">
                <a:solidFill>
                  <a:srgbClr val="0432FF"/>
                </a:solidFill>
              </a:rPr>
            </a:br>
            <a:r>
              <a:rPr lang="en-US" sz="1800" dirty="0">
                <a:solidFill>
                  <a:srgbClr val="0432FF"/>
                </a:solidFill>
              </a:rPr>
              <a:t>	</a:t>
            </a:r>
            <a:r>
              <a:rPr lang="en-US" sz="1800" dirty="0" err="1">
                <a:solidFill>
                  <a:srgbClr val="FF0000"/>
                </a:solidFill>
              </a:rPr>
              <a:t>msg.sender.transfer</a:t>
            </a:r>
            <a:r>
              <a:rPr lang="en-US" sz="1800" dirty="0">
                <a:solidFill>
                  <a:srgbClr val="FF0000"/>
                </a:solidFill>
              </a:rPr>
              <a:t>(</a:t>
            </a:r>
            <a:r>
              <a:rPr lang="en-US" sz="1800" dirty="0" err="1">
                <a:solidFill>
                  <a:srgbClr val="FF0000"/>
                </a:solidFill>
              </a:rPr>
              <a:t>highestBid</a:t>
            </a:r>
            <a:r>
              <a:rPr lang="en-US" sz="1800" dirty="0">
                <a:solidFill>
                  <a:srgbClr val="FF0000"/>
                </a:solidFill>
              </a:rPr>
              <a:t>);</a:t>
            </a:r>
            <a:br>
              <a:rPr lang="en-US" sz="1800" dirty="0">
                <a:solidFill>
                  <a:srgbClr val="0432FF"/>
                </a:solidFill>
              </a:rPr>
            </a:br>
            <a:r>
              <a:rPr lang="en-US" sz="1800" dirty="0">
                <a:solidFill>
                  <a:srgbClr val="0432FF"/>
                </a:solidFill>
              </a:rPr>
              <a:t>	for( </a:t>
            </a:r>
            <a:r>
              <a:rPr lang="en-US" sz="1800" dirty="0" err="1">
                <a:solidFill>
                  <a:srgbClr val="0432FF"/>
                </a:solidFill>
              </a:rPr>
              <a:t>uint</a:t>
            </a:r>
            <a:r>
              <a:rPr lang="en-US" sz="1800" dirty="0">
                <a:solidFill>
                  <a:srgbClr val="0432FF"/>
                </a:solidFill>
              </a:rPr>
              <a:t> </a:t>
            </a:r>
            <a:r>
              <a:rPr lang="en-US" sz="1800" dirty="0" err="1">
                <a:solidFill>
                  <a:srgbClr val="0432FF"/>
                </a:solidFill>
              </a:rPr>
              <a:t>i</a:t>
            </a:r>
            <a:r>
              <a:rPr lang="en-US" sz="1800" dirty="0">
                <a:solidFill>
                  <a:srgbClr val="0432FF"/>
                </a:solidFill>
              </a:rPr>
              <a:t>=0; </a:t>
            </a:r>
            <a:r>
              <a:rPr lang="en-US" sz="1800" dirty="0" err="1">
                <a:solidFill>
                  <a:srgbClr val="0432FF"/>
                </a:solidFill>
              </a:rPr>
              <a:t>i</a:t>
            </a:r>
            <a:r>
              <a:rPr lang="en-US" sz="1800" dirty="0">
                <a:solidFill>
                  <a:srgbClr val="0432FF"/>
                </a:solidFill>
              </a:rPr>
              <a:t> &lt; </a:t>
            </a:r>
            <a:r>
              <a:rPr lang="en-US" sz="1800" dirty="0" err="1">
                <a:solidFill>
                  <a:srgbClr val="0432FF"/>
                </a:solidFill>
              </a:rPr>
              <a:t>bidders.length</a:t>
            </a:r>
            <a:r>
              <a:rPr lang="en-US" sz="1800" dirty="0">
                <a:solidFill>
                  <a:srgbClr val="0432FF"/>
                </a:solidFill>
              </a:rPr>
              <a:t>; </a:t>
            </a:r>
            <a:r>
              <a:rPr lang="en-US" sz="1800" dirty="0" err="1">
                <a:solidFill>
                  <a:srgbClr val="0432FF"/>
                </a:solidFill>
              </a:rPr>
              <a:t>i</a:t>
            </a:r>
            <a:r>
              <a:rPr lang="en-US" sz="1800" dirty="0">
                <a:solidFill>
                  <a:srgbClr val="0432FF"/>
                </a:solidFill>
              </a:rPr>
              <a:t>++ ) </a:t>
            </a:r>
            <a:br>
              <a:rPr lang="en-US" sz="1800" dirty="0">
                <a:solidFill>
                  <a:srgbClr val="0432FF"/>
                </a:solidFill>
              </a:rPr>
            </a:br>
            <a:r>
              <a:rPr lang="en-US" sz="1800" dirty="0">
                <a:solidFill>
                  <a:srgbClr val="0432FF"/>
                </a:solidFill>
              </a:rPr>
              <a:t>	        bidders[</a:t>
            </a:r>
            <a:r>
              <a:rPr lang="en-US" sz="1800" dirty="0" err="1">
                <a:solidFill>
                  <a:srgbClr val="0432FF"/>
                </a:solidFill>
              </a:rPr>
              <a:t>i</a:t>
            </a:r>
            <a:r>
              <a:rPr lang="en-US" sz="1800" dirty="0">
                <a:solidFill>
                  <a:srgbClr val="0432FF"/>
                </a:solidFill>
              </a:rPr>
              <a:t>].transfer(</a:t>
            </a:r>
            <a:r>
              <a:rPr lang="en-US" sz="1800" u="sng" dirty="0">
                <a:solidFill>
                  <a:srgbClr val="FF0000"/>
                </a:solidFill>
              </a:rPr>
              <a:t>bids[bidders[</a:t>
            </a:r>
            <a:r>
              <a:rPr lang="en-US" sz="1800" u="sng" dirty="0" err="1">
                <a:solidFill>
                  <a:srgbClr val="FF0000"/>
                </a:solidFill>
              </a:rPr>
              <a:t>i</a:t>
            </a:r>
            <a:r>
              <a:rPr lang="en-US" sz="1800" u="sng" dirty="0">
                <a:solidFill>
                  <a:srgbClr val="FF0000"/>
                </a:solidFill>
              </a:rPr>
              <a:t>]]</a:t>
            </a:r>
            <a:r>
              <a:rPr lang="en-US" sz="1800" dirty="0">
                <a:solidFill>
                  <a:srgbClr val="0432FF"/>
                </a:solidFill>
              </a:rPr>
              <a:t>); </a:t>
            </a:r>
            <a:br>
              <a:rPr lang="en-US" sz="1800" dirty="0">
                <a:solidFill>
                  <a:srgbClr val="0432FF"/>
                </a:solidFill>
              </a:rPr>
            </a:br>
            <a:r>
              <a:rPr lang="en-US" altLang="ko-KR" sz="1800" dirty="0">
                <a:solidFill>
                  <a:srgbClr val="0432FF"/>
                </a:solidFill>
              </a:rPr>
              <a:t>}</a:t>
            </a:r>
            <a:endParaRPr lang="en-US" sz="1800" dirty="0">
              <a:solidFill>
                <a:srgbClr val="0432FF"/>
              </a:solidFill>
            </a:endParaRPr>
          </a:p>
          <a:p>
            <a:pPr lvl="1">
              <a:spcBef>
                <a:spcPts val="600"/>
              </a:spcBef>
            </a:pPr>
            <a:r>
              <a:rPr lang="en-US" sz="1800" dirty="0"/>
              <a:t>Too complicated housekeeping</a:t>
            </a:r>
          </a:p>
          <a:p>
            <a:pPr>
              <a:spcBef>
                <a:spcPts val="600"/>
              </a:spcBef>
            </a:pPr>
            <a:r>
              <a:rPr lang="en-US" sz="2200" dirty="0"/>
              <a:t>Principles:</a:t>
            </a:r>
          </a:p>
          <a:p>
            <a:pPr lvl="1">
              <a:spcBef>
                <a:spcPts val="600"/>
              </a:spcBef>
            </a:pPr>
            <a:r>
              <a:rPr lang="en-US" sz="1800" i="1" dirty="0"/>
              <a:t>For safety, do not interact with multiple addresses in one function</a:t>
            </a:r>
          </a:p>
          <a:p>
            <a:pPr lvl="1">
              <a:spcBef>
                <a:spcPts val="600"/>
              </a:spcBef>
            </a:pPr>
            <a:r>
              <a:rPr lang="en-US" sz="1800" i="1" dirty="0"/>
              <a:t>Do not push the money to other address; let it pull the money</a:t>
            </a:r>
          </a:p>
        </p:txBody>
      </p:sp>
    </p:spTree>
    <p:extLst>
      <p:ext uri="{BB962C8B-B14F-4D97-AF65-F5344CB8AC3E}">
        <p14:creationId xmlns:p14="http://schemas.microsoft.com/office/powerpoint/2010/main" val="3633798255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DE9475-B97B-3B4D-AC84-4AAC6B40AB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Proj-3: Auction v.2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812B5D-55F8-8D4A-980F-8AACC97289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U1: Seller can open an auction and close after a while</a:t>
            </a:r>
          </a:p>
          <a:p>
            <a:r>
              <a:rPr lang="en-US" sz="2400" dirty="0"/>
              <a:t>U2: Bidders can send bid by sending ether</a:t>
            </a:r>
          </a:p>
          <a:p>
            <a:r>
              <a:rPr lang="en-US" sz="2400" dirty="0"/>
              <a:t>U3: Seller can determine the winner and announce</a:t>
            </a:r>
          </a:p>
          <a:p>
            <a:r>
              <a:rPr lang="en-US" sz="2400" dirty="0">
                <a:solidFill>
                  <a:srgbClr val="FF0000"/>
                </a:solidFill>
              </a:rPr>
              <a:t>U4: Seller can receive the highest bid in ether after close</a:t>
            </a:r>
          </a:p>
          <a:p>
            <a:r>
              <a:rPr lang="en-US" sz="2400" dirty="0">
                <a:solidFill>
                  <a:srgbClr val="FF0000"/>
                </a:solidFill>
              </a:rPr>
              <a:t>U5: Non-highest bidders get their money back</a:t>
            </a:r>
          </a:p>
        </p:txBody>
      </p:sp>
      <p:sp>
        <p:nvSpPr>
          <p:cNvPr id="4" name="Vertical Scroll 3">
            <a:extLst>
              <a:ext uri="{FF2B5EF4-FFF2-40B4-BE49-F238E27FC236}">
                <a16:creationId xmlns:a16="http://schemas.microsoft.com/office/drawing/2014/main" id="{4DF1088C-56DC-2F49-87B1-051B4FDE047A}"/>
              </a:ext>
            </a:extLst>
          </p:cNvPr>
          <p:cNvSpPr/>
          <p:nvPr/>
        </p:nvSpPr>
        <p:spPr>
          <a:xfrm>
            <a:off x="4188361" y="4555250"/>
            <a:ext cx="1481959" cy="1639614"/>
          </a:xfrm>
          <a:prstGeom prst="verticalScroll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Auction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3F3FC5B7-EFB5-A24D-9383-6D54ED14DF6C}"/>
              </a:ext>
            </a:extLst>
          </p:cNvPr>
          <p:cNvSpPr/>
          <p:nvPr/>
        </p:nvSpPr>
        <p:spPr>
          <a:xfrm>
            <a:off x="768895" y="4992894"/>
            <a:ext cx="966952" cy="430924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Seller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E3BC7436-EA85-B946-B48D-30E849C63E9A}"/>
              </a:ext>
            </a:extLst>
          </p:cNvPr>
          <p:cNvSpPr/>
          <p:nvPr/>
        </p:nvSpPr>
        <p:spPr>
          <a:xfrm>
            <a:off x="7640217" y="5163905"/>
            <a:ext cx="966952" cy="430924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Bidder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66F660C7-1544-614E-BABF-A5F22DB66A56}"/>
              </a:ext>
            </a:extLst>
          </p:cNvPr>
          <p:cNvCxnSpPr>
            <a:cxnSpLocks/>
            <a:endCxn id="4" idx="1"/>
          </p:cNvCxnSpPr>
          <p:nvPr/>
        </p:nvCxnSpPr>
        <p:spPr>
          <a:xfrm>
            <a:off x="1462975" y="5375057"/>
            <a:ext cx="291063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0ED90724-B9B6-DB4C-A231-69941A78BC26}"/>
              </a:ext>
            </a:extLst>
          </p:cNvPr>
          <p:cNvSpPr txBox="1"/>
          <p:nvPr/>
        </p:nvSpPr>
        <p:spPr>
          <a:xfrm>
            <a:off x="1996215" y="4609504"/>
            <a:ext cx="171752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UC1: constructor()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52EC3742-4A5B-DC43-A427-5590A36D8F94}"/>
              </a:ext>
            </a:extLst>
          </p:cNvPr>
          <p:cNvCxnSpPr>
            <a:cxnSpLocks/>
          </p:cNvCxnSpPr>
          <p:nvPr/>
        </p:nvCxnSpPr>
        <p:spPr>
          <a:xfrm flipV="1">
            <a:off x="1882570" y="4912893"/>
            <a:ext cx="2482963" cy="298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A488E384-C3CB-104E-ADD2-27A318705CA6}"/>
              </a:ext>
            </a:extLst>
          </p:cNvPr>
          <p:cNvSpPr txBox="1"/>
          <p:nvPr/>
        </p:nvSpPr>
        <p:spPr>
          <a:xfrm>
            <a:off x="2398802" y="5047829"/>
            <a:ext cx="136287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UC1/4: close()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8103D1C9-8BA2-AB46-B5BE-7BFC21D5225C}"/>
              </a:ext>
            </a:extLst>
          </p:cNvPr>
          <p:cNvCxnSpPr>
            <a:cxnSpLocks/>
          </p:cNvCxnSpPr>
          <p:nvPr/>
        </p:nvCxnSpPr>
        <p:spPr>
          <a:xfrm flipH="1">
            <a:off x="5485075" y="5193385"/>
            <a:ext cx="2082010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D1C7DD30-1A45-7F4A-8C1E-AEFF248340D8}"/>
              </a:ext>
            </a:extLst>
          </p:cNvPr>
          <p:cNvSpPr txBox="1"/>
          <p:nvPr/>
        </p:nvSpPr>
        <p:spPr>
          <a:xfrm>
            <a:off x="5662247" y="4900366"/>
            <a:ext cx="16482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UC2/3: bid() w $$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7499D59B-BF0B-AA4D-9530-862BE429FF28}"/>
              </a:ext>
            </a:extLst>
          </p:cNvPr>
          <p:cNvSpPr txBox="1"/>
          <p:nvPr/>
        </p:nvSpPr>
        <p:spPr>
          <a:xfrm>
            <a:off x="3116935" y="5436659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$$</a:t>
            </a: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D8055BAA-EEDC-2B47-894C-A9B6A3020098}"/>
              </a:ext>
            </a:extLst>
          </p:cNvPr>
          <p:cNvCxnSpPr>
            <a:cxnSpLocks/>
          </p:cNvCxnSpPr>
          <p:nvPr/>
        </p:nvCxnSpPr>
        <p:spPr>
          <a:xfrm flipH="1">
            <a:off x="1882571" y="5469628"/>
            <a:ext cx="248296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B20D855A-6451-0A45-ACDA-DE59C9CB4EAF}"/>
              </a:ext>
            </a:extLst>
          </p:cNvPr>
          <p:cNvCxnSpPr>
            <a:cxnSpLocks/>
          </p:cNvCxnSpPr>
          <p:nvPr/>
        </p:nvCxnSpPr>
        <p:spPr>
          <a:xfrm flipH="1">
            <a:off x="5485075" y="5594829"/>
            <a:ext cx="2082010" cy="0"/>
          </a:xfrm>
          <a:prstGeom prst="straightConnector1">
            <a:avLst/>
          </a:prstGeom>
          <a:ln>
            <a:solidFill>
              <a:srgbClr val="0432FF"/>
            </a:solidFill>
            <a:headEnd type="none" w="med" len="med"/>
            <a:tailEnd type="triangl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BE8BCFFD-C175-F040-8663-C4BB83AA4537}"/>
              </a:ext>
            </a:extLst>
          </p:cNvPr>
          <p:cNvSpPr txBox="1"/>
          <p:nvPr/>
        </p:nvSpPr>
        <p:spPr>
          <a:xfrm>
            <a:off x="5718002" y="5312961"/>
            <a:ext cx="154478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UC5: withdraw()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3EA1DAA-918B-B442-9390-E96112317D1E}"/>
              </a:ext>
            </a:extLst>
          </p:cNvPr>
          <p:cNvSpPr txBox="1"/>
          <p:nvPr/>
        </p:nvSpPr>
        <p:spPr>
          <a:xfrm>
            <a:off x="6316728" y="5687202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$$</a:t>
            </a: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119A0B63-B38A-094F-B63B-54BD875102A9}"/>
              </a:ext>
            </a:extLst>
          </p:cNvPr>
          <p:cNvCxnSpPr>
            <a:cxnSpLocks/>
          </p:cNvCxnSpPr>
          <p:nvPr/>
        </p:nvCxnSpPr>
        <p:spPr>
          <a:xfrm flipH="1">
            <a:off x="5492509" y="5713776"/>
            <a:ext cx="2082010" cy="0"/>
          </a:xfrm>
          <a:prstGeom prst="straightConnector1">
            <a:avLst/>
          </a:prstGeom>
          <a:ln>
            <a:solidFill>
              <a:srgbClr val="FF0000"/>
            </a:solidFill>
            <a:headEnd type="triangl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40984563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DE9475-B97B-3B4D-AC84-4AAC6B40AB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Proj-3: Auction v.2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812B5D-55F8-8D4A-980F-8AACC97289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594624"/>
            <a:ext cx="7886700" cy="4939991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</a:pPr>
            <a:r>
              <a:rPr lang="en-US" sz="1800" dirty="0"/>
              <a:t>U2: Bidders can send bid </a:t>
            </a:r>
            <a:r>
              <a:rPr lang="en-US" sz="1800" dirty="0">
                <a:solidFill>
                  <a:srgbClr val="FF0000"/>
                </a:solidFill>
              </a:rPr>
              <a:t>by sending ether</a:t>
            </a:r>
          </a:p>
          <a:p>
            <a:pPr lvl="1">
              <a:spcBef>
                <a:spcPts val="600"/>
              </a:spcBef>
            </a:pPr>
            <a:r>
              <a:rPr lang="en-US" sz="1800" dirty="0">
                <a:solidFill>
                  <a:srgbClr val="0432FF"/>
                </a:solidFill>
              </a:rPr>
              <a:t>function bid() public </a:t>
            </a:r>
            <a:r>
              <a:rPr lang="en-US" sz="1800" dirty="0">
                <a:solidFill>
                  <a:srgbClr val="FF0000"/>
                </a:solidFill>
              </a:rPr>
              <a:t>payable</a:t>
            </a:r>
            <a:r>
              <a:rPr lang="en-US" sz="1800" dirty="0">
                <a:solidFill>
                  <a:srgbClr val="0432FF"/>
                </a:solidFill>
              </a:rPr>
              <a:t> </a:t>
            </a:r>
            <a:r>
              <a:rPr lang="en-US" sz="1800" dirty="0" err="1">
                <a:solidFill>
                  <a:srgbClr val="0432FF"/>
                </a:solidFill>
              </a:rPr>
              <a:t>ifOpen</a:t>
            </a:r>
            <a:r>
              <a:rPr lang="en-US" sz="1800" dirty="0">
                <a:solidFill>
                  <a:srgbClr val="0432FF"/>
                </a:solidFill>
              </a:rPr>
              <a:t> {</a:t>
            </a:r>
            <a:br>
              <a:rPr lang="en-US" sz="1800" dirty="0">
                <a:solidFill>
                  <a:srgbClr val="0432FF"/>
                </a:solidFill>
              </a:rPr>
            </a:br>
            <a:r>
              <a:rPr lang="en-US" sz="1800" dirty="0">
                <a:solidFill>
                  <a:srgbClr val="0432FF"/>
                </a:solidFill>
              </a:rPr>
              <a:t>	require( </a:t>
            </a:r>
            <a:r>
              <a:rPr lang="en-US" sz="1800" dirty="0" err="1">
                <a:solidFill>
                  <a:srgbClr val="0432FF"/>
                </a:solidFill>
              </a:rPr>
              <a:t>msg.value</a:t>
            </a:r>
            <a:r>
              <a:rPr lang="en-US" sz="1800" dirty="0">
                <a:solidFill>
                  <a:srgbClr val="0432FF"/>
                </a:solidFill>
              </a:rPr>
              <a:t> &gt; </a:t>
            </a:r>
            <a:r>
              <a:rPr lang="en-US" sz="1800" dirty="0" err="1">
                <a:solidFill>
                  <a:srgbClr val="0432FF"/>
                </a:solidFill>
              </a:rPr>
              <a:t>highestBid</a:t>
            </a:r>
            <a:r>
              <a:rPr lang="en-US" sz="1800" dirty="0">
                <a:solidFill>
                  <a:srgbClr val="0432FF"/>
                </a:solidFill>
              </a:rPr>
              <a:t> ); //refuse money if not highest</a:t>
            </a:r>
            <a:br>
              <a:rPr lang="en-US" sz="1800" dirty="0">
                <a:solidFill>
                  <a:srgbClr val="0432FF"/>
                </a:solidFill>
              </a:rPr>
            </a:br>
            <a:r>
              <a:rPr lang="en-US" sz="1800" dirty="0">
                <a:solidFill>
                  <a:srgbClr val="FF0000"/>
                </a:solidFill>
              </a:rPr>
              <a:t>	</a:t>
            </a:r>
            <a:r>
              <a:rPr lang="en-US" sz="1800" dirty="0">
                <a:solidFill>
                  <a:srgbClr val="0432FF"/>
                </a:solidFill>
              </a:rPr>
              <a:t>if( </a:t>
            </a:r>
            <a:r>
              <a:rPr lang="en-US" sz="1800" dirty="0" err="1">
                <a:solidFill>
                  <a:srgbClr val="0432FF"/>
                </a:solidFill>
              </a:rPr>
              <a:t>highestBid</a:t>
            </a:r>
            <a:r>
              <a:rPr lang="en-US" sz="1800" dirty="0">
                <a:solidFill>
                  <a:srgbClr val="0432FF"/>
                </a:solidFill>
              </a:rPr>
              <a:t> != 0) </a:t>
            </a:r>
            <a:br>
              <a:rPr lang="en-US" sz="1800" dirty="0">
                <a:solidFill>
                  <a:srgbClr val="0432FF"/>
                </a:solidFill>
              </a:rPr>
            </a:br>
            <a:r>
              <a:rPr lang="en-US" sz="1800" dirty="0">
                <a:solidFill>
                  <a:srgbClr val="0432FF"/>
                </a:solidFill>
              </a:rPr>
              <a:t>	      moneyback[</a:t>
            </a:r>
            <a:r>
              <a:rPr lang="en-US" sz="1800" dirty="0" err="1">
                <a:solidFill>
                  <a:srgbClr val="0432FF"/>
                </a:solidFill>
              </a:rPr>
              <a:t>highestBidder</a:t>
            </a:r>
            <a:r>
              <a:rPr lang="en-US" sz="1800" dirty="0">
                <a:solidFill>
                  <a:srgbClr val="0432FF"/>
                </a:solidFill>
              </a:rPr>
              <a:t>] </a:t>
            </a:r>
            <a:r>
              <a:rPr lang="en-US" sz="1800" dirty="0">
                <a:solidFill>
                  <a:srgbClr val="FF0000"/>
                </a:solidFill>
              </a:rPr>
              <a:t>+=</a:t>
            </a:r>
            <a:r>
              <a:rPr lang="en-US" sz="1800" dirty="0">
                <a:solidFill>
                  <a:srgbClr val="0432FF"/>
                </a:solidFill>
              </a:rPr>
              <a:t> </a:t>
            </a:r>
            <a:r>
              <a:rPr lang="en-US" sz="1800" dirty="0" err="1">
                <a:solidFill>
                  <a:srgbClr val="0432FF"/>
                </a:solidFill>
              </a:rPr>
              <a:t>highestBid</a:t>
            </a:r>
            <a:r>
              <a:rPr lang="en-US" sz="1800" dirty="0">
                <a:solidFill>
                  <a:srgbClr val="0432FF"/>
                </a:solidFill>
              </a:rPr>
              <a:t>; //why not just return here?</a:t>
            </a:r>
            <a:br>
              <a:rPr lang="en-US" sz="1800" dirty="0">
                <a:solidFill>
                  <a:srgbClr val="0432FF"/>
                </a:solidFill>
              </a:rPr>
            </a:br>
            <a:r>
              <a:rPr lang="en-US" sz="1800" dirty="0">
                <a:solidFill>
                  <a:srgbClr val="0432FF"/>
                </a:solidFill>
              </a:rPr>
              <a:t>	</a:t>
            </a:r>
            <a:r>
              <a:rPr lang="en-US" sz="1800" dirty="0" err="1">
                <a:solidFill>
                  <a:srgbClr val="0432FF"/>
                </a:solidFill>
              </a:rPr>
              <a:t>highestBid</a:t>
            </a:r>
            <a:r>
              <a:rPr lang="en-US" sz="1800" dirty="0">
                <a:solidFill>
                  <a:srgbClr val="0432FF"/>
                </a:solidFill>
              </a:rPr>
              <a:t> = </a:t>
            </a:r>
            <a:r>
              <a:rPr lang="en-US" sz="1800" dirty="0" err="1">
                <a:solidFill>
                  <a:srgbClr val="0432FF"/>
                </a:solidFill>
              </a:rPr>
              <a:t>msg.value</a:t>
            </a:r>
            <a:r>
              <a:rPr lang="en-US" sz="1800" dirty="0">
                <a:solidFill>
                  <a:srgbClr val="0432FF"/>
                </a:solidFill>
              </a:rPr>
              <a:t>; </a:t>
            </a:r>
            <a:br>
              <a:rPr lang="en-US" sz="1800" dirty="0">
                <a:solidFill>
                  <a:srgbClr val="0432FF"/>
                </a:solidFill>
              </a:rPr>
            </a:br>
            <a:r>
              <a:rPr lang="en-US" sz="1800" dirty="0">
                <a:solidFill>
                  <a:srgbClr val="0432FF"/>
                </a:solidFill>
              </a:rPr>
              <a:t>	</a:t>
            </a:r>
            <a:r>
              <a:rPr lang="en-US" sz="1800" dirty="0" err="1">
                <a:solidFill>
                  <a:srgbClr val="0432FF"/>
                </a:solidFill>
              </a:rPr>
              <a:t>highestBidder</a:t>
            </a:r>
            <a:r>
              <a:rPr lang="en-US" sz="1800" dirty="0">
                <a:solidFill>
                  <a:srgbClr val="0432FF"/>
                </a:solidFill>
              </a:rPr>
              <a:t> = </a:t>
            </a:r>
            <a:r>
              <a:rPr lang="en-US" sz="1800" dirty="0" err="1">
                <a:solidFill>
                  <a:srgbClr val="0432FF"/>
                </a:solidFill>
              </a:rPr>
              <a:t>msg.sender</a:t>
            </a:r>
            <a:r>
              <a:rPr lang="en-US" sz="1800" dirty="0">
                <a:solidFill>
                  <a:srgbClr val="0432FF"/>
                </a:solidFill>
              </a:rPr>
              <a:t>; }</a:t>
            </a:r>
            <a:endParaRPr lang="en-US" sz="1800" dirty="0">
              <a:solidFill>
                <a:srgbClr val="FF0000"/>
              </a:solidFill>
            </a:endParaRPr>
          </a:p>
          <a:p>
            <a:pPr>
              <a:spcBef>
                <a:spcPts val="600"/>
              </a:spcBef>
            </a:pPr>
            <a:r>
              <a:rPr lang="en-US" sz="1800" dirty="0"/>
              <a:t>U4: Seller can receive the highest bid in ether after close</a:t>
            </a:r>
          </a:p>
          <a:p>
            <a:pPr lvl="1">
              <a:spcBef>
                <a:spcPts val="600"/>
              </a:spcBef>
            </a:pPr>
            <a:r>
              <a:rPr lang="en-US" sz="1800" dirty="0">
                <a:solidFill>
                  <a:srgbClr val="0432FF"/>
                </a:solidFill>
              </a:rPr>
              <a:t>function close() public </a:t>
            </a:r>
            <a:r>
              <a:rPr lang="en-US" sz="1800" dirty="0" err="1">
                <a:solidFill>
                  <a:srgbClr val="0432FF"/>
                </a:solidFill>
              </a:rPr>
              <a:t>ifOpen</a:t>
            </a:r>
            <a:r>
              <a:rPr lang="en-US" sz="1800" dirty="0">
                <a:solidFill>
                  <a:srgbClr val="0432FF"/>
                </a:solidFill>
              </a:rPr>
              <a:t> {</a:t>
            </a:r>
            <a:br>
              <a:rPr lang="en-US" sz="1800" dirty="0">
                <a:solidFill>
                  <a:srgbClr val="0432FF"/>
                </a:solidFill>
              </a:rPr>
            </a:br>
            <a:r>
              <a:rPr lang="en-US" sz="1800" dirty="0">
                <a:solidFill>
                  <a:srgbClr val="0432FF"/>
                </a:solidFill>
              </a:rPr>
              <a:t>	close=true;</a:t>
            </a:r>
            <a:br>
              <a:rPr lang="en-US" sz="1800" dirty="0">
                <a:solidFill>
                  <a:srgbClr val="0432FF"/>
                </a:solidFill>
              </a:rPr>
            </a:br>
            <a:r>
              <a:rPr lang="en-US" sz="1800" dirty="0">
                <a:solidFill>
                  <a:srgbClr val="0432FF"/>
                </a:solidFill>
              </a:rPr>
              <a:t>	</a:t>
            </a:r>
            <a:r>
              <a:rPr lang="en-US" sz="1800" dirty="0" err="1">
                <a:solidFill>
                  <a:srgbClr val="FF0000"/>
                </a:solidFill>
              </a:rPr>
              <a:t>msg.sender.transfer</a:t>
            </a:r>
            <a:r>
              <a:rPr lang="en-US" sz="1800" dirty="0">
                <a:solidFill>
                  <a:srgbClr val="FF0000"/>
                </a:solidFill>
              </a:rPr>
              <a:t>(</a:t>
            </a:r>
            <a:r>
              <a:rPr lang="en-US" sz="1800" dirty="0" err="1">
                <a:solidFill>
                  <a:srgbClr val="FF0000"/>
                </a:solidFill>
              </a:rPr>
              <a:t>highestBid</a:t>
            </a:r>
            <a:r>
              <a:rPr lang="en-US" sz="1800" dirty="0">
                <a:solidFill>
                  <a:srgbClr val="FF0000"/>
                </a:solidFill>
              </a:rPr>
              <a:t>);</a:t>
            </a:r>
            <a:r>
              <a:rPr lang="en-US" sz="1800" dirty="0">
                <a:solidFill>
                  <a:srgbClr val="0432FF"/>
                </a:solidFill>
              </a:rPr>
              <a:t> }</a:t>
            </a:r>
          </a:p>
          <a:p>
            <a:pPr>
              <a:spcBef>
                <a:spcPts val="600"/>
              </a:spcBef>
            </a:pPr>
            <a:r>
              <a:rPr lang="en-US" sz="1800" dirty="0"/>
              <a:t>U5: Non-highest bidders get their money back</a:t>
            </a:r>
          </a:p>
          <a:p>
            <a:pPr lvl="1">
              <a:spcBef>
                <a:spcPts val="600"/>
              </a:spcBef>
            </a:pPr>
            <a:r>
              <a:rPr lang="en-US" sz="1800" dirty="0">
                <a:solidFill>
                  <a:srgbClr val="0432FF"/>
                </a:solidFill>
              </a:rPr>
              <a:t>function withdraw() public {</a:t>
            </a:r>
            <a:br>
              <a:rPr lang="en-US" sz="1800" dirty="0">
                <a:solidFill>
                  <a:srgbClr val="0432FF"/>
                </a:solidFill>
              </a:rPr>
            </a:br>
            <a:r>
              <a:rPr lang="en-US" sz="1800" dirty="0">
                <a:solidFill>
                  <a:srgbClr val="0432FF"/>
                </a:solidFill>
              </a:rPr>
              <a:t>	if( moneyback[</a:t>
            </a:r>
            <a:r>
              <a:rPr lang="en-US" sz="1800" dirty="0" err="1">
                <a:solidFill>
                  <a:srgbClr val="0432FF"/>
                </a:solidFill>
              </a:rPr>
              <a:t>msg.sender</a:t>
            </a:r>
            <a:r>
              <a:rPr lang="en-US" sz="1800" dirty="0">
                <a:solidFill>
                  <a:srgbClr val="0432FF"/>
                </a:solidFill>
              </a:rPr>
              <a:t>] &gt; 0 ) {</a:t>
            </a:r>
            <a:br>
              <a:rPr lang="en-US" sz="1800" dirty="0">
                <a:solidFill>
                  <a:srgbClr val="0432FF"/>
                </a:solidFill>
              </a:rPr>
            </a:br>
            <a:r>
              <a:rPr lang="en-US" sz="1800" dirty="0">
                <a:solidFill>
                  <a:srgbClr val="0432FF"/>
                </a:solidFill>
              </a:rPr>
              <a:t>		</a:t>
            </a:r>
            <a:r>
              <a:rPr lang="en-US" sz="1800" dirty="0" err="1">
                <a:solidFill>
                  <a:srgbClr val="0432FF"/>
                </a:solidFill>
              </a:rPr>
              <a:t>msg.sender.transfer</a:t>
            </a:r>
            <a:r>
              <a:rPr lang="en-US" sz="1800" dirty="0">
                <a:solidFill>
                  <a:srgbClr val="0432FF"/>
                </a:solidFill>
              </a:rPr>
              <a:t>( moneyback[</a:t>
            </a:r>
            <a:r>
              <a:rPr lang="en-US" sz="1800" dirty="0" err="1">
                <a:solidFill>
                  <a:srgbClr val="0432FF"/>
                </a:solidFill>
              </a:rPr>
              <a:t>msg.sender</a:t>
            </a:r>
            <a:r>
              <a:rPr lang="en-US" sz="1800" dirty="0">
                <a:solidFill>
                  <a:srgbClr val="0432FF"/>
                </a:solidFill>
              </a:rPr>
              <a:t>] );</a:t>
            </a:r>
            <a:br>
              <a:rPr lang="en-US" sz="1800" dirty="0">
                <a:solidFill>
                  <a:srgbClr val="0432FF"/>
                </a:solidFill>
              </a:rPr>
            </a:br>
            <a:r>
              <a:rPr lang="en-US" sz="1800" dirty="0">
                <a:solidFill>
                  <a:srgbClr val="0432FF"/>
                </a:solidFill>
              </a:rPr>
              <a:t>		moneyback[</a:t>
            </a:r>
            <a:r>
              <a:rPr lang="en-US" sz="1800" dirty="0" err="1">
                <a:solidFill>
                  <a:srgbClr val="0432FF"/>
                </a:solidFill>
              </a:rPr>
              <a:t>msg.sender</a:t>
            </a:r>
            <a:r>
              <a:rPr lang="en-US" sz="1800" dirty="0">
                <a:solidFill>
                  <a:srgbClr val="0432FF"/>
                </a:solidFill>
              </a:rPr>
              <a:t>] = 0;</a:t>
            </a:r>
            <a:br>
              <a:rPr lang="en-US" sz="1800" dirty="0">
                <a:solidFill>
                  <a:srgbClr val="0432FF"/>
                </a:solidFill>
              </a:rPr>
            </a:br>
            <a:r>
              <a:rPr lang="en-US" sz="1800" dirty="0">
                <a:solidFill>
                  <a:srgbClr val="0432FF"/>
                </a:solidFill>
              </a:rPr>
              <a:t>	}</a:t>
            </a:r>
            <a:br>
              <a:rPr lang="en-US" sz="1800" dirty="0">
                <a:solidFill>
                  <a:srgbClr val="0432FF"/>
                </a:solidFill>
              </a:rPr>
            </a:br>
            <a:r>
              <a:rPr lang="en-US" sz="1800" dirty="0">
                <a:solidFill>
                  <a:srgbClr val="0432FF"/>
                </a:solidFill>
              </a:rPr>
              <a:t>}	</a:t>
            </a:r>
          </a:p>
        </p:txBody>
      </p:sp>
    </p:spTree>
    <p:extLst>
      <p:ext uri="{BB962C8B-B14F-4D97-AF65-F5344CB8AC3E}">
        <p14:creationId xmlns:p14="http://schemas.microsoft.com/office/powerpoint/2010/main" val="2500545194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DE9475-B97B-3B4D-AC84-4AAC6B40AB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Proj-3: Auction v.2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812B5D-55F8-8D4A-980F-8AACC97289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594624"/>
            <a:ext cx="7886700" cy="4939991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</a:pPr>
            <a:r>
              <a:rPr lang="en-US" sz="1800" dirty="0">
                <a:solidFill>
                  <a:srgbClr val="0432FF"/>
                </a:solidFill>
              </a:rPr>
              <a:t>function </a:t>
            </a:r>
            <a:r>
              <a:rPr lang="en-US" sz="1800" dirty="0" err="1">
                <a:solidFill>
                  <a:srgbClr val="FF0000"/>
                </a:solidFill>
              </a:rPr>
              <a:t>withdrawUnsafe</a:t>
            </a:r>
            <a:r>
              <a:rPr lang="en-US" sz="1800" dirty="0">
                <a:solidFill>
                  <a:srgbClr val="0432FF"/>
                </a:solidFill>
              </a:rPr>
              <a:t>() public {</a:t>
            </a:r>
            <a:br>
              <a:rPr lang="en-US" sz="1800" dirty="0">
                <a:solidFill>
                  <a:srgbClr val="0432FF"/>
                </a:solidFill>
              </a:rPr>
            </a:br>
            <a:r>
              <a:rPr lang="en-US" sz="1800" dirty="0">
                <a:solidFill>
                  <a:srgbClr val="0432FF"/>
                </a:solidFill>
              </a:rPr>
              <a:t>	if( moneyback[</a:t>
            </a:r>
            <a:r>
              <a:rPr lang="en-US" sz="1800" dirty="0" err="1">
                <a:solidFill>
                  <a:srgbClr val="0432FF"/>
                </a:solidFill>
              </a:rPr>
              <a:t>msg.sender</a:t>
            </a:r>
            <a:r>
              <a:rPr lang="en-US" sz="1800" dirty="0">
                <a:solidFill>
                  <a:srgbClr val="0432FF"/>
                </a:solidFill>
              </a:rPr>
              <a:t>] &gt; 0 ) {</a:t>
            </a:r>
            <a:br>
              <a:rPr lang="en-US" sz="1800" dirty="0">
                <a:solidFill>
                  <a:srgbClr val="0432FF"/>
                </a:solidFill>
              </a:rPr>
            </a:br>
            <a:r>
              <a:rPr lang="en-US" sz="1800" dirty="0">
                <a:solidFill>
                  <a:srgbClr val="0432FF"/>
                </a:solidFill>
              </a:rPr>
              <a:t>		</a:t>
            </a:r>
            <a:r>
              <a:rPr lang="en-US" sz="1800" dirty="0" err="1">
                <a:solidFill>
                  <a:srgbClr val="0432FF"/>
                </a:solidFill>
              </a:rPr>
              <a:t>msg.sender.transfer</a:t>
            </a:r>
            <a:r>
              <a:rPr lang="en-US" sz="1800" dirty="0">
                <a:solidFill>
                  <a:srgbClr val="0432FF"/>
                </a:solidFill>
              </a:rPr>
              <a:t>( moneyback[</a:t>
            </a:r>
            <a:r>
              <a:rPr lang="en-US" sz="1800" dirty="0" err="1">
                <a:solidFill>
                  <a:srgbClr val="0432FF"/>
                </a:solidFill>
              </a:rPr>
              <a:t>msg.sender</a:t>
            </a:r>
            <a:r>
              <a:rPr lang="en-US" sz="1800" dirty="0">
                <a:solidFill>
                  <a:srgbClr val="0432FF"/>
                </a:solidFill>
              </a:rPr>
              <a:t>] );</a:t>
            </a:r>
            <a:br>
              <a:rPr lang="en-US" sz="1800" dirty="0">
                <a:solidFill>
                  <a:srgbClr val="0432FF"/>
                </a:solidFill>
              </a:rPr>
            </a:br>
            <a:r>
              <a:rPr lang="en-US" sz="1800" dirty="0">
                <a:solidFill>
                  <a:srgbClr val="0432FF"/>
                </a:solidFill>
              </a:rPr>
              <a:t>		moneyback[</a:t>
            </a:r>
            <a:r>
              <a:rPr lang="en-US" sz="1800" dirty="0" err="1">
                <a:solidFill>
                  <a:srgbClr val="0432FF"/>
                </a:solidFill>
              </a:rPr>
              <a:t>msg.sender</a:t>
            </a:r>
            <a:r>
              <a:rPr lang="en-US" sz="1800" dirty="0">
                <a:solidFill>
                  <a:srgbClr val="0432FF"/>
                </a:solidFill>
              </a:rPr>
              <a:t>] = 0; } }</a:t>
            </a:r>
          </a:p>
          <a:p>
            <a:pPr>
              <a:spcBef>
                <a:spcPts val="600"/>
              </a:spcBef>
            </a:pPr>
            <a:r>
              <a:rPr lang="en-US" sz="1800" dirty="0">
                <a:solidFill>
                  <a:srgbClr val="0432FF"/>
                </a:solidFill>
              </a:rPr>
              <a:t>Watch out re-entry attack</a:t>
            </a:r>
          </a:p>
          <a:p>
            <a:pPr lvl="1">
              <a:spcBef>
                <a:spcPts val="600"/>
              </a:spcBef>
            </a:pPr>
            <a:r>
              <a:rPr lang="en-US" sz="1800" dirty="0">
                <a:solidFill>
                  <a:srgbClr val="0432FF"/>
                </a:solidFill>
              </a:rPr>
              <a:t>The contract, receiving ether, can call withdraw() again and again …</a:t>
            </a:r>
            <a:br>
              <a:rPr lang="en-US" sz="1800" dirty="0">
                <a:solidFill>
                  <a:srgbClr val="0432FF"/>
                </a:solidFill>
              </a:rPr>
            </a:br>
            <a:r>
              <a:rPr lang="en-US" sz="1800" dirty="0">
                <a:solidFill>
                  <a:srgbClr val="0432FF"/>
                </a:solidFill>
              </a:rPr>
              <a:t>steal all the money!!</a:t>
            </a:r>
          </a:p>
          <a:p>
            <a:pPr>
              <a:spcBef>
                <a:spcPts val="600"/>
              </a:spcBef>
            </a:pPr>
            <a:r>
              <a:rPr lang="en-US" sz="1800" dirty="0">
                <a:solidFill>
                  <a:srgbClr val="0432FF"/>
                </a:solidFill>
              </a:rPr>
              <a:t>Principle: </a:t>
            </a:r>
            <a:r>
              <a:rPr lang="en-US" sz="1800" i="1" dirty="0">
                <a:solidFill>
                  <a:srgbClr val="0432FF"/>
                </a:solidFill>
              </a:rPr>
              <a:t>use </a:t>
            </a:r>
            <a:r>
              <a:rPr lang="en-US" sz="1800" i="1" dirty="0">
                <a:solidFill>
                  <a:srgbClr val="FF0000"/>
                </a:solidFill>
              </a:rPr>
              <a:t>checks-effects-interactions</a:t>
            </a:r>
            <a:r>
              <a:rPr lang="en-US" sz="1800" i="1" dirty="0">
                <a:solidFill>
                  <a:srgbClr val="0432FF"/>
                </a:solidFill>
              </a:rPr>
              <a:t> pattern</a:t>
            </a:r>
          </a:p>
          <a:p>
            <a:pPr lvl="1">
              <a:spcBef>
                <a:spcPts val="600"/>
              </a:spcBef>
            </a:pPr>
            <a:r>
              <a:rPr lang="en-US" sz="1800" dirty="0">
                <a:solidFill>
                  <a:srgbClr val="0432FF"/>
                </a:solidFill>
              </a:rPr>
              <a:t>function foo() {</a:t>
            </a:r>
            <a:br>
              <a:rPr lang="en-US" sz="1800" dirty="0">
                <a:solidFill>
                  <a:srgbClr val="0432FF"/>
                </a:solidFill>
              </a:rPr>
            </a:br>
            <a:r>
              <a:rPr lang="en-US" sz="1800" dirty="0">
                <a:solidFill>
                  <a:srgbClr val="0432FF"/>
                </a:solidFill>
              </a:rPr>
              <a:t>	// checks: check required conditions</a:t>
            </a:r>
            <a:br>
              <a:rPr lang="en-US" sz="1800" dirty="0">
                <a:solidFill>
                  <a:srgbClr val="0432FF"/>
                </a:solidFill>
              </a:rPr>
            </a:br>
            <a:r>
              <a:rPr lang="en-US" sz="1800" dirty="0">
                <a:solidFill>
                  <a:srgbClr val="0432FF"/>
                </a:solidFill>
              </a:rPr>
              <a:t>	// effects: make state changes necessary</a:t>
            </a:r>
            <a:br>
              <a:rPr lang="en-US" sz="1800" dirty="0">
                <a:solidFill>
                  <a:srgbClr val="0432FF"/>
                </a:solidFill>
              </a:rPr>
            </a:br>
            <a:r>
              <a:rPr lang="en-US" sz="1800" dirty="0">
                <a:solidFill>
                  <a:srgbClr val="0432FF"/>
                </a:solidFill>
              </a:rPr>
              <a:t>	// interactions: call other contracts’ functions, if needed	</a:t>
            </a:r>
          </a:p>
          <a:p>
            <a:pPr>
              <a:spcBef>
                <a:spcPts val="600"/>
              </a:spcBef>
            </a:pPr>
            <a:r>
              <a:rPr lang="en-US" sz="1800" dirty="0">
                <a:solidFill>
                  <a:srgbClr val="0432FF"/>
                </a:solidFill>
              </a:rPr>
              <a:t>function </a:t>
            </a:r>
            <a:r>
              <a:rPr lang="en-US" sz="1800" dirty="0" err="1">
                <a:solidFill>
                  <a:srgbClr val="FF0000"/>
                </a:solidFill>
              </a:rPr>
              <a:t>withdrawSafe</a:t>
            </a:r>
            <a:r>
              <a:rPr lang="en-US" sz="1800" dirty="0">
                <a:solidFill>
                  <a:srgbClr val="0432FF"/>
                </a:solidFill>
              </a:rPr>
              <a:t>() public {</a:t>
            </a:r>
            <a:br>
              <a:rPr lang="en-US" sz="1800" dirty="0">
                <a:solidFill>
                  <a:srgbClr val="0432FF"/>
                </a:solidFill>
              </a:rPr>
            </a:br>
            <a:r>
              <a:rPr lang="en-US" sz="1800" dirty="0">
                <a:solidFill>
                  <a:srgbClr val="0432FF"/>
                </a:solidFill>
              </a:rPr>
              <a:t>	require( moneyback[</a:t>
            </a:r>
            <a:r>
              <a:rPr lang="en-US" sz="1800" dirty="0" err="1">
                <a:solidFill>
                  <a:srgbClr val="0432FF"/>
                </a:solidFill>
              </a:rPr>
              <a:t>msg.sender</a:t>
            </a:r>
            <a:r>
              <a:rPr lang="en-US" sz="1800" dirty="0">
                <a:solidFill>
                  <a:srgbClr val="0432FF"/>
                </a:solidFill>
              </a:rPr>
              <a:t>] &gt; 0 );		// check</a:t>
            </a:r>
            <a:br>
              <a:rPr lang="en-US" sz="1800" dirty="0">
                <a:solidFill>
                  <a:srgbClr val="0432FF"/>
                </a:solidFill>
              </a:rPr>
            </a:br>
            <a:r>
              <a:rPr lang="en-US" sz="1800" dirty="0">
                <a:solidFill>
                  <a:srgbClr val="0432FF"/>
                </a:solidFill>
              </a:rPr>
              <a:t>	</a:t>
            </a:r>
            <a:r>
              <a:rPr lang="en-US" sz="1800" dirty="0" err="1">
                <a:solidFill>
                  <a:srgbClr val="0432FF"/>
                </a:solidFill>
              </a:rPr>
              <a:t>uint</a:t>
            </a:r>
            <a:r>
              <a:rPr lang="en-US" sz="1800" dirty="0">
                <a:solidFill>
                  <a:srgbClr val="0432FF"/>
                </a:solidFill>
              </a:rPr>
              <a:t> amount = moneyback[</a:t>
            </a:r>
            <a:r>
              <a:rPr lang="en-US" sz="1800" dirty="0" err="1">
                <a:solidFill>
                  <a:srgbClr val="0432FF"/>
                </a:solidFill>
              </a:rPr>
              <a:t>msg.sender</a:t>
            </a:r>
            <a:r>
              <a:rPr lang="en-US" sz="1800" dirty="0">
                <a:solidFill>
                  <a:srgbClr val="0432FF"/>
                </a:solidFill>
              </a:rPr>
              <a:t>];</a:t>
            </a:r>
            <a:br>
              <a:rPr lang="en-US" sz="1800" dirty="0">
                <a:solidFill>
                  <a:srgbClr val="0432FF"/>
                </a:solidFill>
              </a:rPr>
            </a:br>
            <a:r>
              <a:rPr lang="en-US" sz="1800" dirty="0">
                <a:solidFill>
                  <a:srgbClr val="0432FF"/>
                </a:solidFill>
              </a:rPr>
              <a:t>	moneyback[</a:t>
            </a:r>
            <a:r>
              <a:rPr lang="en-US" sz="1800" dirty="0" err="1">
                <a:solidFill>
                  <a:srgbClr val="0432FF"/>
                </a:solidFill>
              </a:rPr>
              <a:t>msg.sender</a:t>
            </a:r>
            <a:r>
              <a:rPr lang="en-US" sz="1800" dirty="0">
                <a:solidFill>
                  <a:srgbClr val="0432FF"/>
                </a:solidFill>
              </a:rPr>
              <a:t>] = 0;			// effect</a:t>
            </a:r>
            <a:br>
              <a:rPr lang="en-US" sz="1800" dirty="0">
                <a:solidFill>
                  <a:srgbClr val="0432FF"/>
                </a:solidFill>
              </a:rPr>
            </a:br>
            <a:r>
              <a:rPr lang="en-US" sz="1800" dirty="0">
                <a:solidFill>
                  <a:srgbClr val="0432FF"/>
                </a:solidFill>
              </a:rPr>
              <a:t>	</a:t>
            </a:r>
            <a:r>
              <a:rPr lang="en-US" sz="1800" dirty="0" err="1">
                <a:solidFill>
                  <a:srgbClr val="0432FF"/>
                </a:solidFill>
              </a:rPr>
              <a:t>msg.sender.transfer</a:t>
            </a:r>
            <a:r>
              <a:rPr lang="en-US" sz="1800" dirty="0">
                <a:solidFill>
                  <a:srgbClr val="0432FF"/>
                </a:solidFill>
              </a:rPr>
              <a:t>( moneyback[</a:t>
            </a:r>
            <a:r>
              <a:rPr lang="en-US" sz="1800" dirty="0" err="1">
                <a:solidFill>
                  <a:srgbClr val="0432FF"/>
                </a:solidFill>
              </a:rPr>
              <a:t>msg.sender</a:t>
            </a:r>
            <a:r>
              <a:rPr lang="en-US" sz="1800" dirty="0">
                <a:solidFill>
                  <a:srgbClr val="0432FF"/>
                </a:solidFill>
              </a:rPr>
              <a:t>] );	// interact</a:t>
            </a:r>
            <a:br>
              <a:rPr lang="en-US" sz="1800" dirty="0">
                <a:solidFill>
                  <a:srgbClr val="0432FF"/>
                </a:solidFill>
              </a:rPr>
            </a:br>
            <a:r>
              <a:rPr lang="en-US" sz="1800" dirty="0">
                <a:solidFill>
                  <a:srgbClr val="0432FF"/>
                </a:solidFill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3750806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52059E-4A98-F04A-967D-B104595613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Faucet.sol</a:t>
            </a:r>
            <a:r>
              <a:rPr lang="en-US" dirty="0"/>
              <a:t> (revisit)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CDE4C345-7EF5-A146-93E3-D0D0A382DD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770" y="1579190"/>
            <a:ext cx="5900059" cy="4895586"/>
          </a:xfrm>
          <a:prstGeom prst="rect">
            <a:avLst/>
          </a:prstGeom>
          <a:ln>
            <a:solidFill>
              <a:srgbClr val="0070C0"/>
            </a:solidFill>
          </a:ln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FD37FD3B-CB6C-6842-987B-4DA56D1F68DC}"/>
              </a:ext>
            </a:extLst>
          </p:cNvPr>
          <p:cNvSpPr/>
          <p:nvPr/>
        </p:nvSpPr>
        <p:spPr>
          <a:xfrm>
            <a:off x="3352799" y="3900492"/>
            <a:ext cx="2144111" cy="451569"/>
          </a:xfrm>
          <a:prstGeom prst="ellipse">
            <a:avLst/>
          </a:prstGeom>
          <a:noFill/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480DBB3-6C86-5F42-8F5D-B36CBE32183C}"/>
              </a:ext>
            </a:extLst>
          </p:cNvPr>
          <p:cNvSpPr txBox="1"/>
          <p:nvPr/>
        </p:nvSpPr>
        <p:spPr>
          <a:xfrm>
            <a:off x="6618514" y="3374571"/>
            <a:ext cx="13839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not readable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5685BBE2-AD58-1048-9137-4D30774A572E}"/>
              </a:ext>
            </a:extLst>
          </p:cNvPr>
          <p:cNvCxnSpPr>
            <a:stCxn id="3" idx="6"/>
            <a:endCxn id="4" idx="1"/>
          </p:cNvCxnSpPr>
          <p:nvPr/>
        </p:nvCxnSpPr>
        <p:spPr>
          <a:xfrm flipV="1">
            <a:off x="5496910" y="3559237"/>
            <a:ext cx="1121604" cy="56704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42347824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DE9475-B97B-3B4D-AC84-4AAC6B40AB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20966" y="365126"/>
            <a:ext cx="4994384" cy="769991"/>
          </a:xfrm>
        </p:spPr>
        <p:txBody>
          <a:bodyPr>
            <a:noAutofit/>
          </a:bodyPr>
          <a:lstStyle/>
          <a:p>
            <a:r>
              <a:rPr lang="en-US" sz="3600" dirty="0"/>
              <a:t>Proj-3: Auction v.2 Code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812B5D-55F8-8D4A-980F-8AACC97289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10207"/>
            <a:ext cx="7886700" cy="6516413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dirty="0">
                <a:solidFill>
                  <a:srgbClr val="0432FF"/>
                </a:solidFill>
              </a:rPr>
              <a:t>contract AuctionV2 {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dirty="0">
                <a:solidFill>
                  <a:srgbClr val="0432FF"/>
                </a:solidFill>
              </a:rPr>
              <a:t>	address seller;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dirty="0">
                <a:solidFill>
                  <a:srgbClr val="0432FF"/>
                </a:solidFill>
              </a:rPr>
              <a:t>	</a:t>
            </a:r>
            <a:r>
              <a:rPr lang="en-US" sz="1600" dirty="0" err="1">
                <a:solidFill>
                  <a:srgbClr val="0432FF"/>
                </a:solidFill>
              </a:rPr>
              <a:t>uint</a:t>
            </a:r>
            <a:r>
              <a:rPr lang="en-US" sz="1600" dirty="0">
                <a:solidFill>
                  <a:srgbClr val="0432FF"/>
                </a:solidFill>
              </a:rPr>
              <a:t> </a:t>
            </a:r>
            <a:r>
              <a:rPr lang="en-US" sz="1600" dirty="0" err="1">
                <a:solidFill>
                  <a:srgbClr val="0432FF"/>
                </a:solidFill>
              </a:rPr>
              <a:t>highestBid</a:t>
            </a:r>
            <a:r>
              <a:rPr lang="en-US" sz="1600" dirty="0">
                <a:solidFill>
                  <a:srgbClr val="0432FF"/>
                </a:solidFill>
              </a:rPr>
              <a:t> = 0;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dirty="0">
                <a:solidFill>
                  <a:srgbClr val="0432FF"/>
                </a:solidFill>
              </a:rPr>
              <a:t>	address </a:t>
            </a:r>
            <a:r>
              <a:rPr lang="en-US" sz="1600" dirty="0" err="1">
                <a:solidFill>
                  <a:srgbClr val="0432FF"/>
                </a:solidFill>
              </a:rPr>
              <a:t>highestBidder</a:t>
            </a:r>
            <a:r>
              <a:rPr lang="en-US" sz="1600" dirty="0">
                <a:solidFill>
                  <a:srgbClr val="0432FF"/>
                </a:solidFill>
              </a:rPr>
              <a:t>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dirty="0">
                <a:solidFill>
                  <a:srgbClr val="0432FF"/>
                </a:solidFill>
              </a:rPr>
              <a:t>	bool open = true;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dirty="0">
                <a:solidFill>
                  <a:srgbClr val="0432FF"/>
                </a:solidFill>
              </a:rPr>
              <a:t>    	mapping (address=&gt;</a:t>
            </a:r>
            <a:r>
              <a:rPr lang="en-US" sz="1600" dirty="0" err="1">
                <a:solidFill>
                  <a:srgbClr val="0432FF"/>
                </a:solidFill>
              </a:rPr>
              <a:t>uint</a:t>
            </a:r>
            <a:r>
              <a:rPr lang="en-US" sz="1600" dirty="0">
                <a:solidFill>
                  <a:srgbClr val="0432FF"/>
                </a:solidFill>
              </a:rPr>
              <a:t>) moneyback;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1600" dirty="0">
                <a:solidFill>
                  <a:srgbClr val="0432FF"/>
                </a:solidFill>
              </a:rPr>
              <a:t>	modifier </a:t>
            </a:r>
            <a:r>
              <a:rPr lang="en-US" sz="1600" dirty="0" err="1">
                <a:solidFill>
                  <a:srgbClr val="0432FF"/>
                </a:solidFill>
              </a:rPr>
              <a:t>ifOpen</a:t>
            </a:r>
            <a:r>
              <a:rPr lang="en-US" sz="1600" dirty="0">
                <a:solidFill>
                  <a:srgbClr val="0432FF"/>
                </a:solidFill>
              </a:rPr>
              <a:t> { require( open ); _; }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dirty="0">
                <a:solidFill>
                  <a:srgbClr val="0432FF"/>
                </a:solidFill>
              </a:rPr>
              <a:t>	modifier </a:t>
            </a:r>
            <a:r>
              <a:rPr lang="en-US" sz="1600" dirty="0" err="1">
                <a:solidFill>
                  <a:srgbClr val="0432FF"/>
                </a:solidFill>
              </a:rPr>
              <a:t>onlySeller</a:t>
            </a:r>
            <a:r>
              <a:rPr lang="en-US" sz="1600" dirty="0">
                <a:solidFill>
                  <a:srgbClr val="0432FF"/>
                </a:solidFill>
              </a:rPr>
              <a:t> { require( </a:t>
            </a:r>
            <a:r>
              <a:rPr lang="en-US" sz="1600" dirty="0" err="1">
                <a:solidFill>
                  <a:srgbClr val="0432FF"/>
                </a:solidFill>
              </a:rPr>
              <a:t>msg.sender</a:t>
            </a:r>
            <a:r>
              <a:rPr lang="en-US" sz="1600" dirty="0">
                <a:solidFill>
                  <a:srgbClr val="0432FF"/>
                </a:solidFill>
              </a:rPr>
              <a:t> == seller ); _; }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1600" dirty="0">
                <a:solidFill>
                  <a:srgbClr val="0432FF"/>
                </a:solidFill>
              </a:rPr>
              <a:t>	constructor() public { seller = </a:t>
            </a:r>
            <a:r>
              <a:rPr lang="en-US" sz="1600" dirty="0" err="1">
                <a:solidFill>
                  <a:srgbClr val="0432FF"/>
                </a:solidFill>
              </a:rPr>
              <a:t>msg.sender</a:t>
            </a:r>
            <a:r>
              <a:rPr lang="en-US" sz="1600" dirty="0">
                <a:solidFill>
                  <a:srgbClr val="0432FF"/>
                </a:solidFill>
              </a:rPr>
              <a:t>; }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1600" dirty="0">
                <a:solidFill>
                  <a:srgbClr val="0432FF"/>
                </a:solidFill>
              </a:rPr>
              <a:t>	function bid() public payable </a:t>
            </a:r>
            <a:r>
              <a:rPr lang="en-US" sz="1600" dirty="0" err="1">
                <a:solidFill>
                  <a:srgbClr val="0432FF"/>
                </a:solidFill>
              </a:rPr>
              <a:t>ifOpen</a:t>
            </a:r>
            <a:r>
              <a:rPr lang="en-US" sz="1600" dirty="0">
                <a:solidFill>
                  <a:srgbClr val="0432FF"/>
                </a:solidFill>
              </a:rPr>
              <a:t> {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dirty="0">
                <a:solidFill>
                  <a:srgbClr val="0432FF"/>
                </a:solidFill>
              </a:rPr>
              <a:t>	    	require( </a:t>
            </a:r>
            <a:r>
              <a:rPr lang="en-US" sz="1600" dirty="0" err="1">
                <a:solidFill>
                  <a:srgbClr val="0432FF"/>
                </a:solidFill>
              </a:rPr>
              <a:t>msg.value</a:t>
            </a:r>
            <a:r>
              <a:rPr lang="en-US" sz="1600" dirty="0">
                <a:solidFill>
                  <a:srgbClr val="0432FF"/>
                </a:solidFill>
              </a:rPr>
              <a:t> &gt; </a:t>
            </a:r>
            <a:r>
              <a:rPr lang="en-US" sz="1600" dirty="0" err="1">
                <a:solidFill>
                  <a:srgbClr val="0432FF"/>
                </a:solidFill>
              </a:rPr>
              <a:t>highestBid</a:t>
            </a:r>
            <a:r>
              <a:rPr lang="en-US" sz="1600" dirty="0">
                <a:solidFill>
                  <a:srgbClr val="0432FF"/>
                </a:solidFill>
              </a:rPr>
              <a:t> );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dirty="0">
                <a:solidFill>
                  <a:srgbClr val="0432FF"/>
                </a:solidFill>
              </a:rPr>
              <a:t>		if( </a:t>
            </a:r>
            <a:r>
              <a:rPr lang="en-US" sz="1600" dirty="0" err="1">
                <a:solidFill>
                  <a:srgbClr val="0432FF"/>
                </a:solidFill>
              </a:rPr>
              <a:t>highestBid</a:t>
            </a:r>
            <a:r>
              <a:rPr lang="en-US" sz="1600" dirty="0">
                <a:solidFill>
                  <a:srgbClr val="0432FF"/>
                </a:solidFill>
              </a:rPr>
              <a:t> != 0 ) moneyback[</a:t>
            </a:r>
            <a:r>
              <a:rPr lang="en-US" sz="1600" dirty="0" err="1">
                <a:solidFill>
                  <a:srgbClr val="0432FF"/>
                </a:solidFill>
              </a:rPr>
              <a:t>highestBidder</a:t>
            </a:r>
            <a:r>
              <a:rPr lang="en-US" sz="1600" dirty="0">
                <a:solidFill>
                  <a:srgbClr val="0432FF"/>
                </a:solidFill>
              </a:rPr>
              <a:t>] += </a:t>
            </a:r>
            <a:r>
              <a:rPr lang="en-US" sz="1600" dirty="0" err="1">
                <a:solidFill>
                  <a:srgbClr val="0432FF"/>
                </a:solidFill>
              </a:rPr>
              <a:t>highestBid</a:t>
            </a:r>
            <a:r>
              <a:rPr lang="en-US" sz="1600" dirty="0">
                <a:solidFill>
                  <a:srgbClr val="0432FF"/>
                </a:solidFill>
              </a:rPr>
              <a:t>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dirty="0">
                <a:solidFill>
                  <a:srgbClr val="0432FF"/>
                </a:solidFill>
              </a:rPr>
              <a:t>		</a:t>
            </a:r>
            <a:r>
              <a:rPr lang="en-US" sz="1600" dirty="0" err="1">
                <a:solidFill>
                  <a:srgbClr val="0432FF"/>
                </a:solidFill>
              </a:rPr>
              <a:t>highestBid</a:t>
            </a:r>
            <a:r>
              <a:rPr lang="en-US" sz="1600" dirty="0">
                <a:solidFill>
                  <a:srgbClr val="0432FF"/>
                </a:solidFill>
              </a:rPr>
              <a:t> = </a:t>
            </a:r>
            <a:r>
              <a:rPr lang="en-US" sz="1600" dirty="0" err="1">
                <a:solidFill>
                  <a:srgbClr val="0432FF"/>
                </a:solidFill>
              </a:rPr>
              <a:t>msg.value</a:t>
            </a:r>
            <a:r>
              <a:rPr lang="en-US" sz="1600" dirty="0">
                <a:solidFill>
                  <a:srgbClr val="0432FF"/>
                </a:solidFill>
              </a:rPr>
              <a:t>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dirty="0">
                <a:solidFill>
                  <a:srgbClr val="0432FF"/>
                </a:solidFill>
              </a:rPr>
              <a:t>		</a:t>
            </a:r>
            <a:r>
              <a:rPr lang="en-US" sz="1600" dirty="0" err="1">
                <a:solidFill>
                  <a:srgbClr val="0432FF"/>
                </a:solidFill>
              </a:rPr>
              <a:t>highestBidder</a:t>
            </a:r>
            <a:r>
              <a:rPr lang="en-US" sz="1600" dirty="0">
                <a:solidFill>
                  <a:srgbClr val="0432FF"/>
                </a:solidFill>
              </a:rPr>
              <a:t> = </a:t>
            </a:r>
            <a:r>
              <a:rPr lang="en-US" sz="1600" dirty="0" err="1">
                <a:solidFill>
                  <a:srgbClr val="0432FF"/>
                </a:solidFill>
              </a:rPr>
              <a:t>msg.sender</a:t>
            </a:r>
            <a:r>
              <a:rPr lang="en-US" sz="1600" dirty="0">
                <a:solidFill>
                  <a:srgbClr val="0432FF"/>
                </a:solidFill>
              </a:rPr>
              <a:t>; }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1600" dirty="0">
                <a:solidFill>
                  <a:srgbClr val="0432FF"/>
                </a:solidFill>
              </a:rPr>
              <a:t>	function withdraw() public {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dirty="0">
                <a:solidFill>
                  <a:srgbClr val="0432FF"/>
                </a:solidFill>
              </a:rPr>
              <a:t>		require( moneyback[</a:t>
            </a:r>
            <a:r>
              <a:rPr lang="en-US" sz="1600" dirty="0" err="1">
                <a:solidFill>
                  <a:srgbClr val="0432FF"/>
                </a:solidFill>
              </a:rPr>
              <a:t>msg.sender</a:t>
            </a:r>
            <a:r>
              <a:rPr lang="en-US" sz="1600" dirty="0">
                <a:solidFill>
                  <a:srgbClr val="0432FF"/>
                </a:solidFill>
              </a:rPr>
              <a:t>] &gt; 0 );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dirty="0">
                <a:solidFill>
                  <a:srgbClr val="0432FF"/>
                </a:solidFill>
              </a:rPr>
              <a:t>		</a:t>
            </a:r>
            <a:r>
              <a:rPr lang="en-US" sz="1600" dirty="0" err="1">
                <a:solidFill>
                  <a:srgbClr val="0432FF"/>
                </a:solidFill>
              </a:rPr>
              <a:t>uint</a:t>
            </a:r>
            <a:r>
              <a:rPr lang="en-US" sz="1600" dirty="0">
                <a:solidFill>
                  <a:srgbClr val="0432FF"/>
                </a:solidFill>
              </a:rPr>
              <a:t> amount = moneyback[</a:t>
            </a:r>
            <a:r>
              <a:rPr lang="en-US" sz="1600" dirty="0" err="1">
                <a:solidFill>
                  <a:srgbClr val="0432FF"/>
                </a:solidFill>
              </a:rPr>
              <a:t>msg.sender</a:t>
            </a:r>
            <a:r>
              <a:rPr lang="en-US" sz="1600" dirty="0">
                <a:solidFill>
                  <a:srgbClr val="0432FF"/>
                </a:solidFill>
              </a:rPr>
              <a:t>];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dirty="0">
                <a:solidFill>
                  <a:srgbClr val="0432FF"/>
                </a:solidFill>
              </a:rPr>
              <a:t>        		moneyback[</a:t>
            </a:r>
            <a:r>
              <a:rPr lang="en-US" sz="1600" dirty="0" err="1">
                <a:solidFill>
                  <a:srgbClr val="0432FF"/>
                </a:solidFill>
              </a:rPr>
              <a:t>msg.sender</a:t>
            </a:r>
            <a:r>
              <a:rPr lang="en-US" sz="1600" dirty="0">
                <a:solidFill>
                  <a:srgbClr val="0432FF"/>
                </a:solidFill>
              </a:rPr>
              <a:t>] = 0;    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dirty="0">
                <a:solidFill>
                  <a:srgbClr val="0432FF"/>
                </a:solidFill>
              </a:rPr>
              <a:t>		</a:t>
            </a:r>
            <a:r>
              <a:rPr lang="en-US" sz="1600" dirty="0" err="1">
                <a:solidFill>
                  <a:srgbClr val="0432FF"/>
                </a:solidFill>
              </a:rPr>
              <a:t>msg.sender.transfer</a:t>
            </a:r>
            <a:r>
              <a:rPr lang="en-US" sz="1600" dirty="0">
                <a:solidFill>
                  <a:srgbClr val="0432FF"/>
                </a:solidFill>
              </a:rPr>
              <a:t>( amount ); }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dirty="0">
                <a:solidFill>
                  <a:srgbClr val="0432FF"/>
                </a:solidFill>
              </a:rPr>
              <a:t>	function close() public </a:t>
            </a:r>
            <a:r>
              <a:rPr lang="en-US" sz="1600" dirty="0" err="1">
                <a:solidFill>
                  <a:srgbClr val="0432FF"/>
                </a:solidFill>
              </a:rPr>
              <a:t>onlySeller</a:t>
            </a:r>
            <a:r>
              <a:rPr lang="en-US" sz="1600" dirty="0">
                <a:solidFill>
                  <a:srgbClr val="0432FF"/>
                </a:solidFill>
              </a:rPr>
              <a:t> </a:t>
            </a:r>
            <a:r>
              <a:rPr lang="en-US" sz="1600" dirty="0" err="1">
                <a:solidFill>
                  <a:srgbClr val="0432FF"/>
                </a:solidFill>
              </a:rPr>
              <a:t>ifOpen</a:t>
            </a:r>
            <a:r>
              <a:rPr lang="en-US" sz="1600" dirty="0">
                <a:solidFill>
                  <a:srgbClr val="0432FF"/>
                </a:solidFill>
              </a:rPr>
              <a:t> { </a:t>
            </a:r>
            <a:br>
              <a:rPr lang="en-US" sz="1600" dirty="0">
                <a:solidFill>
                  <a:srgbClr val="0432FF"/>
                </a:solidFill>
              </a:rPr>
            </a:br>
            <a:r>
              <a:rPr lang="en-US" sz="1600" dirty="0">
                <a:solidFill>
                  <a:srgbClr val="0432FF"/>
                </a:solidFill>
              </a:rPr>
              <a:t>	    	open=false;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dirty="0">
                <a:solidFill>
                  <a:srgbClr val="0432FF"/>
                </a:solidFill>
              </a:rPr>
              <a:t>	    	</a:t>
            </a:r>
            <a:r>
              <a:rPr lang="en-US" sz="1600" dirty="0" err="1">
                <a:solidFill>
                  <a:srgbClr val="0432FF"/>
                </a:solidFill>
              </a:rPr>
              <a:t>msg.sender.transfer</a:t>
            </a:r>
            <a:r>
              <a:rPr lang="en-US" sz="1600" dirty="0">
                <a:solidFill>
                  <a:srgbClr val="0432FF"/>
                </a:solidFill>
              </a:rPr>
              <a:t>( </a:t>
            </a:r>
            <a:r>
              <a:rPr lang="en-US" sz="1600" dirty="0" err="1">
                <a:solidFill>
                  <a:srgbClr val="0432FF"/>
                </a:solidFill>
              </a:rPr>
              <a:t>highestBid</a:t>
            </a:r>
            <a:r>
              <a:rPr lang="en-US" sz="1600" dirty="0">
                <a:solidFill>
                  <a:srgbClr val="0432FF"/>
                </a:solidFill>
              </a:rPr>
              <a:t> ); }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dirty="0">
                <a:solidFill>
                  <a:srgbClr val="0432FF"/>
                </a:solidFill>
              </a:rPr>
              <a:t>}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600" dirty="0">
              <a:solidFill>
                <a:srgbClr val="0432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5087377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219A1F-7276-8944-AA94-4B7073C5AD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addr.send</a:t>
            </a:r>
            <a:r>
              <a:rPr lang="en-US" dirty="0"/>
              <a:t>(x) vs </a:t>
            </a:r>
            <a:r>
              <a:rPr lang="en-US" dirty="0" err="1"/>
              <a:t>addr.transfer</a:t>
            </a:r>
            <a:r>
              <a:rPr lang="en-US" dirty="0"/>
              <a:t>(x)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B85370-FA50-204C-8ADD-05021573BA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Basically the same</a:t>
            </a:r>
          </a:p>
          <a:p>
            <a:pPr lvl="1"/>
            <a:r>
              <a:rPr lang="en-US" dirty="0"/>
              <a:t>Sends x ether to the address</a:t>
            </a:r>
          </a:p>
          <a:p>
            <a:pPr lvl="1"/>
            <a:r>
              <a:rPr lang="en-US" dirty="0"/>
              <a:t>Uses up to 2300 gas limit</a:t>
            </a:r>
          </a:p>
          <a:p>
            <a:pPr lvl="1"/>
            <a:r>
              <a:rPr lang="en-US" dirty="0"/>
              <a:t>Safe against re-entry attacks (by gas limit)</a:t>
            </a:r>
          </a:p>
          <a:p>
            <a:r>
              <a:rPr lang="en-US" dirty="0"/>
              <a:t>Difference</a:t>
            </a:r>
          </a:p>
          <a:p>
            <a:pPr lvl="1"/>
            <a:r>
              <a:rPr lang="en-US" dirty="0"/>
              <a:t>error handling: transfer() reverts, send() returns boolean</a:t>
            </a:r>
          </a:p>
          <a:p>
            <a:pPr lvl="2"/>
            <a:r>
              <a:rPr lang="en-US" dirty="0" err="1">
                <a:solidFill>
                  <a:srgbClr val="0432FF"/>
                </a:solidFill>
              </a:rPr>
              <a:t>addr.transfer</a:t>
            </a:r>
            <a:r>
              <a:rPr lang="en-US" dirty="0">
                <a:solidFill>
                  <a:srgbClr val="0432FF"/>
                </a:solidFill>
              </a:rPr>
              <a:t>(x); </a:t>
            </a:r>
            <a:r>
              <a:rPr lang="en-US" dirty="0"/>
              <a:t>is equal to </a:t>
            </a:r>
            <a:r>
              <a:rPr lang="en-US" dirty="0">
                <a:solidFill>
                  <a:srgbClr val="0432FF"/>
                </a:solidFill>
              </a:rPr>
              <a:t>require(</a:t>
            </a:r>
            <a:r>
              <a:rPr lang="en-US" dirty="0" err="1">
                <a:solidFill>
                  <a:srgbClr val="0432FF"/>
                </a:solidFill>
              </a:rPr>
              <a:t>addr.send</a:t>
            </a:r>
            <a:r>
              <a:rPr lang="en-US" dirty="0">
                <a:solidFill>
                  <a:srgbClr val="0432FF"/>
                </a:solidFill>
              </a:rPr>
              <a:t>(x));</a:t>
            </a:r>
          </a:p>
          <a:p>
            <a:pPr lvl="1"/>
            <a:r>
              <a:rPr lang="en-US" dirty="0"/>
              <a:t>To specify more gas</a:t>
            </a:r>
          </a:p>
          <a:p>
            <a:pPr lvl="2"/>
            <a:r>
              <a:rPr lang="en-US" dirty="0" err="1">
                <a:solidFill>
                  <a:srgbClr val="0432FF"/>
                </a:solidFill>
              </a:rPr>
              <a:t>addr.call.gas</a:t>
            </a:r>
            <a:r>
              <a:rPr lang="en-US" dirty="0">
                <a:solidFill>
                  <a:srgbClr val="0432FF"/>
                </a:solidFill>
              </a:rPr>
              <a:t>(100000).value(x)(“”);</a:t>
            </a:r>
          </a:p>
          <a:p>
            <a:pPr lvl="2"/>
            <a:r>
              <a:rPr lang="en-US" dirty="0">
                <a:solidFill>
                  <a:srgbClr val="0432FF"/>
                </a:solidFill>
              </a:rPr>
              <a:t>//returns boolean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0358772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DE9475-B97B-3B4D-AC84-4AAC6B40AB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Proj-3: </a:t>
            </a:r>
            <a:r>
              <a:rPr lang="en-US" dirty="0" err="1"/>
              <a:t>BlindAuction</a:t>
            </a:r>
            <a:r>
              <a:rPr lang="en-US" dirty="0"/>
              <a:t> V1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812B5D-55F8-8D4A-980F-8AACC97289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481959"/>
            <a:ext cx="7886700" cy="5286703"/>
          </a:xfrm>
        </p:spPr>
        <p:txBody>
          <a:bodyPr>
            <a:normAutofit fontScale="85000" lnSpcReduction="20000"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U6: Nobody knows who bid how much during the bidding</a:t>
            </a:r>
          </a:p>
          <a:p>
            <a:r>
              <a:rPr lang="en-US" sz="2400" dirty="0"/>
              <a:t>Method 1</a:t>
            </a:r>
          </a:p>
          <a:p>
            <a:pPr lvl="1"/>
            <a:r>
              <a:rPr lang="en-US" sz="2000" dirty="0"/>
              <a:t>BIDING: </a:t>
            </a:r>
            <a:r>
              <a:rPr lang="en-US" sz="2000" dirty="0" err="1"/>
              <a:t>Bidder</a:t>
            </a:r>
            <a:r>
              <a:rPr lang="en-US" sz="2000" dirty="0" err="1">
                <a:sym typeface="Wingdings" pitchFamily="2" charset="2"/>
              </a:rPr>
              <a:t>Seller</a:t>
            </a:r>
            <a:r>
              <a:rPr lang="en-US" sz="2000" dirty="0">
                <a:sym typeface="Wingdings" pitchFamily="2" charset="2"/>
              </a:rPr>
              <a:t>: </a:t>
            </a:r>
            <a:r>
              <a:rPr lang="en-US" sz="2000" dirty="0">
                <a:solidFill>
                  <a:srgbClr val="FF0000"/>
                </a:solidFill>
                <a:sym typeface="Wingdings" pitchFamily="2" charset="2"/>
              </a:rPr>
              <a:t>H(x)    </a:t>
            </a:r>
            <a:r>
              <a:rPr lang="en-US" sz="2000" i="1" dirty="0">
                <a:sym typeface="Wingdings" pitchFamily="2" charset="2"/>
              </a:rPr>
              <a:t>(called commitment)</a:t>
            </a:r>
          </a:p>
          <a:p>
            <a:pPr lvl="1"/>
            <a:r>
              <a:rPr lang="en-US" sz="2000" dirty="0">
                <a:sym typeface="Wingdings" pitchFamily="2" charset="2"/>
              </a:rPr>
              <a:t>REVEAL: </a:t>
            </a:r>
            <a:r>
              <a:rPr lang="en-US" sz="2000" dirty="0" err="1">
                <a:sym typeface="Wingdings" pitchFamily="2" charset="2"/>
              </a:rPr>
              <a:t>BidderSeller</a:t>
            </a:r>
            <a:r>
              <a:rPr lang="en-US" sz="2000" dirty="0">
                <a:sym typeface="Wingdings" pitchFamily="2" charset="2"/>
              </a:rPr>
              <a:t>: </a:t>
            </a:r>
            <a:r>
              <a:rPr lang="en-US" sz="2000" dirty="0">
                <a:solidFill>
                  <a:srgbClr val="FF0000"/>
                </a:solidFill>
                <a:sym typeface="Wingdings" pitchFamily="2" charset="2"/>
              </a:rPr>
              <a:t>x</a:t>
            </a:r>
          </a:p>
          <a:p>
            <a:r>
              <a:rPr lang="en-US" sz="2400" dirty="0"/>
              <a:t>Method 2</a:t>
            </a:r>
          </a:p>
          <a:p>
            <a:pPr lvl="1"/>
            <a:r>
              <a:rPr lang="en-US" sz="2000" dirty="0"/>
              <a:t>BIDDING: </a:t>
            </a:r>
            <a:r>
              <a:rPr lang="en-US" sz="2000" dirty="0" err="1"/>
              <a:t>Bidder</a:t>
            </a:r>
            <a:r>
              <a:rPr lang="en-US" sz="2000" dirty="0" err="1">
                <a:sym typeface="Wingdings" pitchFamily="2" charset="2"/>
              </a:rPr>
              <a:t>Seller</a:t>
            </a:r>
            <a:r>
              <a:rPr lang="en-US" sz="2000" dirty="0">
                <a:sym typeface="Wingdings" pitchFamily="2" charset="2"/>
              </a:rPr>
              <a:t>: H(x), $=x</a:t>
            </a:r>
          </a:p>
          <a:p>
            <a:pPr lvl="1"/>
            <a:r>
              <a:rPr lang="en-US" sz="2000" dirty="0">
                <a:sym typeface="Wingdings" pitchFamily="2" charset="2"/>
              </a:rPr>
              <a:t>REVEAL: </a:t>
            </a:r>
            <a:r>
              <a:rPr lang="en-US" sz="2000" dirty="0" err="1">
                <a:sym typeface="Wingdings" pitchFamily="2" charset="2"/>
              </a:rPr>
              <a:t>BidderSeller</a:t>
            </a:r>
            <a:r>
              <a:rPr lang="en-US" sz="2000" dirty="0">
                <a:sym typeface="Wingdings" pitchFamily="2" charset="2"/>
              </a:rPr>
              <a:t>: x</a:t>
            </a:r>
          </a:p>
          <a:p>
            <a:r>
              <a:rPr lang="en-US" sz="2400" dirty="0">
                <a:sym typeface="Wingdings" pitchFamily="2" charset="2"/>
              </a:rPr>
              <a:t>Method 3</a:t>
            </a:r>
          </a:p>
          <a:p>
            <a:pPr lvl="1"/>
            <a:r>
              <a:rPr lang="en-US" sz="2000" dirty="0">
                <a:sym typeface="Wingdings" pitchFamily="2" charset="2"/>
              </a:rPr>
              <a:t>BIDDING: </a:t>
            </a:r>
            <a:r>
              <a:rPr lang="en-US" sz="2000" dirty="0" err="1">
                <a:sym typeface="Wingdings" pitchFamily="2" charset="2"/>
              </a:rPr>
              <a:t>BidderSeller</a:t>
            </a:r>
            <a:r>
              <a:rPr lang="en-US" sz="2000" dirty="0">
                <a:sym typeface="Wingdings" pitchFamily="2" charset="2"/>
              </a:rPr>
              <a:t>: H(x), $≥x</a:t>
            </a:r>
          </a:p>
          <a:p>
            <a:pPr lvl="1"/>
            <a:r>
              <a:rPr lang="en-US" sz="2000" dirty="0">
                <a:sym typeface="Wingdings" pitchFamily="2" charset="2"/>
              </a:rPr>
              <a:t>REVEAL: </a:t>
            </a:r>
            <a:r>
              <a:rPr lang="en-US" sz="2000" dirty="0" err="1">
                <a:sym typeface="Wingdings" pitchFamily="2" charset="2"/>
              </a:rPr>
              <a:t>BidderSeller</a:t>
            </a:r>
            <a:r>
              <a:rPr lang="en-US" sz="2000" dirty="0">
                <a:sym typeface="Wingdings" pitchFamily="2" charset="2"/>
              </a:rPr>
              <a:t>: x</a:t>
            </a:r>
          </a:p>
          <a:p>
            <a:r>
              <a:rPr lang="en-US" sz="2400" dirty="0">
                <a:sym typeface="Wingdings" pitchFamily="2" charset="2"/>
              </a:rPr>
              <a:t>Method 4</a:t>
            </a:r>
          </a:p>
          <a:p>
            <a:pPr lvl="1"/>
            <a:r>
              <a:rPr lang="en-US" sz="2000" dirty="0">
                <a:sym typeface="Wingdings" pitchFamily="2" charset="2"/>
              </a:rPr>
              <a:t>BIDDING:</a:t>
            </a:r>
          </a:p>
          <a:p>
            <a:pPr lvl="2"/>
            <a:r>
              <a:rPr lang="en-US" sz="1600" dirty="0">
                <a:sym typeface="Wingdings" pitchFamily="2" charset="2"/>
              </a:rPr>
              <a:t>pick f{T,F}</a:t>
            </a:r>
          </a:p>
          <a:p>
            <a:pPr lvl="2"/>
            <a:r>
              <a:rPr lang="en-US" sz="1600" dirty="0">
                <a:sym typeface="Wingdings" pitchFamily="2" charset="2"/>
              </a:rPr>
              <a:t>if f, pick random (x,$), </a:t>
            </a:r>
          </a:p>
          <a:p>
            <a:pPr lvl="2"/>
            <a:r>
              <a:rPr lang="en-US" sz="1600" dirty="0">
                <a:sym typeface="Wingdings" pitchFamily="2" charset="2"/>
              </a:rPr>
              <a:t>otherwise, pick $ ≥ x, </a:t>
            </a:r>
          </a:p>
          <a:p>
            <a:pPr lvl="2"/>
            <a:r>
              <a:rPr lang="en-US" sz="1600" dirty="0" err="1">
                <a:sym typeface="Wingdings" pitchFamily="2" charset="2"/>
              </a:rPr>
              <a:t>BidderSeller</a:t>
            </a:r>
            <a:r>
              <a:rPr lang="en-US" sz="1600" dirty="0">
                <a:sym typeface="Wingdings" pitchFamily="2" charset="2"/>
              </a:rPr>
              <a:t>:</a:t>
            </a:r>
            <a:r>
              <a:rPr lang="en-US" sz="1600" dirty="0">
                <a:solidFill>
                  <a:srgbClr val="FF0000"/>
                </a:solidFill>
                <a:sym typeface="Wingdings" pitchFamily="2" charset="2"/>
              </a:rPr>
              <a:t> [H(</a:t>
            </a:r>
            <a:r>
              <a:rPr lang="en-US" sz="1600" dirty="0" err="1">
                <a:solidFill>
                  <a:srgbClr val="FF0000"/>
                </a:solidFill>
                <a:sym typeface="Wingdings" pitchFamily="2" charset="2"/>
              </a:rPr>
              <a:t>x,f</a:t>
            </a:r>
            <a:r>
              <a:rPr lang="en-US" sz="1600" dirty="0">
                <a:solidFill>
                  <a:srgbClr val="FF0000"/>
                </a:solidFill>
                <a:sym typeface="Wingdings" pitchFamily="2" charset="2"/>
              </a:rPr>
              <a:t>),$]</a:t>
            </a:r>
          </a:p>
          <a:p>
            <a:pPr lvl="2"/>
            <a:r>
              <a:rPr lang="en-US" sz="1600" dirty="0">
                <a:sym typeface="Wingdings" pitchFamily="2" charset="2"/>
              </a:rPr>
              <a:t>Repeat multiple times</a:t>
            </a:r>
          </a:p>
          <a:p>
            <a:pPr lvl="1"/>
            <a:r>
              <a:rPr lang="en-US" sz="2000" dirty="0">
                <a:sym typeface="Wingdings" pitchFamily="2" charset="2"/>
              </a:rPr>
              <a:t>REVEAL: </a:t>
            </a:r>
          </a:p>
          <a:p>
            <a:pPr lvl="2"/>
            <a:r>
              <a:rPr lang="en-US" sz="1600" dirty="0" err="1">
                <a:sym typeface="Wingdings" pitchFamily="2" charset="2"/>
              </a:rPr>
              <a:t>BidderSeller</a:t>
            </a:r>
            <a:r>
              <a:rPr lang="en-US" sz="1600" dirty="0">
                <a:sym typeface="Wingdings" pitchFamily="2" charset="2"/>
              </a:rPr>
              <a:t>: </a:t>
            </a:r>
            <a:r>
              <a:rPr lang="en-US" sz="1600" dirty="0">
                <a:solidFill>
                  <a:srgbClr val="FF0000"/>
                </a:solidFill>
                <a:sym typeface="Wingdings" pitchFamily="2" charset="2"/>
              </a:rPr>
              <a:t>(x, f)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02466713-937F-E44B-A173-D751013401A6}"/>
              </a:ext>
            </a:extLst>
          </p:cNvPr>
          <p:cNvSpPr/>
          <p:nvPr/>
        </p:nvSpPr>
        <p:spPr>
          <a:xfrm>
            <a:off x="6002389" y="2118465"/>
            <a:ext cx="2690649" cy="294289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i="1" dirty="0"/>
              <a:t>But winner can always run away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E3898D9C-9D52-424A-A83F-BAC719610EAF}"/>
              </a:ext>
            </a:extLst>
          </p:cNvPr>
          <p:cNvSpPr/>
          <p:nvPr/>
        </p:nvSpPr>
        <p:spPr>
          <a:xfrm>
            <a:off x="6002389" y="2978124"/>
            <a:ext cx="2690649" cy="294289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i="1" dirty="0"/>
              <a:t>Others know your bid value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16A93C36-4784-D74B-AB1A-8FC8F5FD44BA}"/>
              </a:ext>
            </a:extLst>
          </p:cNvPr>
          <p:cNvSpPr/>
          <p:nvPr/>
        </p:nvSpPr>
        <p:spPr>
          <a:xfrm>
            <a:off x="6002389" y="3671257"/>
            <a:ext cx="2690649" cy="558418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ym typeface="Wingdings" pitchFamily="2" charset="2"/>
              </a:rPr>
              <a:t>Others know the upper bound of your bid (x≦$): they can beat you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F96D3604-C345-6047-ADF6-C5B3352AF7EF}"/>
              </a:ext>
            </a:extLst>
          </p:cNvPr>
          <p:cNvSpPr/>
          <p:nvPr/>
        </p:nvSpPr>
        <p:spPr>
          <a:xfrm>
            <a:off x="4918841" y="4788090"/>
            <a:ext cx="3774197" cy="887496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H(</a:t>
            </a:r>
            <a:r>
              <a:rPr lang="en-US" sz="1600" dirty="0" err="1"/>
              <a:t>x,f</a:t>
            </a:r>
            <a:r>
              <a:rPr lang="en-US" sz="1600" dirty="0"/>
              <a:t>) is not safe against brute-force attack: </a:t>
            </a:r>
            <a:br>
              <a:rPr lang="en-US" sz="1600" dirty="0"/>
            </a:br>
            <a:r>
              <a:rPr lang="en-US" sz="1600" dirty="0"/>
              <a:t>try H(</a:t>
            </a:r>
            <a:r>
              <a:rPr lang="en-US" sz="1600" dirty="0" err="1"/>
              <a:t>x,f</a:t>
            </a:r>
            <a:r>
              <a:rPr lang="en-US" sz="1600" dirty="0"/>
              <a:t>) for all x&lt;$ and f</a:t>
            </a:r>
          </a:p>
        </p:txBody>
      </p:sp>
    </p:spTree>
    <p:extLst>
      <p:ext uri="{BB962C8B-B14F-4D97-AF65-F5344CB8AC3E}">
        <p14:creationId xmlns:p14="http://schemas.microsoft.com/office/powerpoint/2010/main" val="18161169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  <p:bldP spid="40" grpId="0" animBg="1"/>
      <p:bldP spid="41" grpId="0" animBg="1"/>
      <p:bldP spid="42" grpId="0" animBg="1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DE9475-B97B-3B4D-AC84-4AAC6B40AB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Proj-3: </a:t>
            </a:r>
            <a:r>
              <a:rPr lang="en-US" dirty="0" err="1"/>
              <a:t>BlindAuction</a:t>
            </a:r>
            <a:r>
              <a:rPr lang="en-US" dirty="0"/>
              <a:t> V1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812B5D-55F8-8D4A-980F-8AACC97289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627727"/>
          </a:xfrm>
        </p:spPr>
        <p:txBody>
          <a:bodyPr>
            <a:normAutofit fontScale="70000" lnSpcReduction="20000"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U6: Nobody knows who bid how much during the bidding</a:t>
            </a:r>
          </a:p>
          <a:p>
            <a:r>
              <a:rPr lang="en-US" sz="2400" dirty="0"/>
              <a:t>Method 1</a:t>
            </a:r>
          </a:p>
          <a:p>
            <a:pPr lvl="1"/>
            <a:r>
              <a:rPr lang="en-US" sz="2000" dirty="0"/>
              <a:t>BIDING: </a:t>
            </a:r>
            <a:r>
              <a:rPr lang="en-US" sz="2000" dirty="0" err="1"/>
              <a:t>Bidder</a:t>
            </a:r>
            <a:r>
              <a:rPr lang="en-US" sz="2000" dirty="0" err="1">
                <a:sym typeface="Wingdings" pitchFamily="2" charset="2"/>
              </a:rPr>
              <a:t>Seller</a:t>
            </a:r>
            <a:r>
              <a:rPr lang="en-US" sz="2000" dirty="0">
                <a:sym typeface="Wingdings" pitchFamily="2" charset="2"/>
              </a:rPr>
              <a:t>: H(x)</a:t>
            </a:r>
          </a:p>
          <a:p>
            <a:pPr lvl="1"/>
            <a:r>
              <a:rPr lang="en-US" sz="2000" dirty="0">
                <a:sym typeface="Wingdings" pitchFamily="2" charset="2"/>
              </a:rPr>
              <a:t>REVEAL: </a:t>
            </a:r>
            <a:r>
              <a:rPr lang="en-US" sz="2000" dirty="0" err="1">
                <a:sym typeface="Wingdings" pitchFamily="2" charset="2"/>
              </a:rPr>
              <a:t>BidderSeller</a:t>
            </a:r>
            <a:r>
              <a:rPr lang="en-US" sz="2000" dirty="0">
                <a:sym typeface="Wingdings" pitchFamily="2" charset="2"/>
              </a:rPr>
              <a:t>: x</a:t>
            </a:r>
          </a:p>
          <a:p>
            <a:pPr lvl="1"/>
            <a:r>
              <a:rPr lang="en-US" sz="2000" dirty="0"/>
              <a:t>But winner can always run away</a:t>
            </a:r>
          </a:p>
          <a:p>
            <a:r>
              <a:rPr lang="en-US" sz="2400" dirty="0"/>
              <a:t>Method 2</a:t>
            </a:r>
          </a:p>
          <a:p>
            <a:pPr lvl="1"/>
            <a:r>
              <a:rPr lang="en-US" sz="2000" dirty="0"/>
              <a:t>BIDDING: </a:t>
            </a:r>
            <a:r>
              <a:rPr lang="en-US" sz="2000" dirty="0" err="1"/>
              <a:t>Bidder</a:t>
            </a:r>
            <a:r>
              <a:rPr lang="en-US" sz="2000" dirty="0" err="1">
                <a:sym typeface="Wingdings" pitchFamily="2" charset="2"/>
              </a:rPr>
              <a:t>Seller</a:t>
            </a:r>
            <a:r>
              <a:rPr lang="en-US" sz="2000" dirty="0">
                <a:sym typeface="Wingdings" pitchFamily="2" charset="2"/>
              </a:rPr>
              <a:t>: H(x), $=x</a:t>
            </a:r>
          </a:p>
          <a:p>
            <a:pPr lvl="1"/>
            <a:r>
              <a:rPr lang="en-US" sz="2000" dirty="0">
                <a:sym typeface="Wingdings" pitchFamily="2" charset="2"/>
              </a:rPr>
              <a:t>REVEAL: </a:t>
            </a:r>
            <a:r>
              <a:rPr lang="en-US" sz="2000" dirty="0" err="1">
                <a:sym typeface="Wingdings" pitchFamily="2" charset="2"/>
              </a:rPr>
              <a:t>BidderSeller</a:t>
            </a:r>
            <a:r>
              <a:rPr lang="en-US" sz="2000" dirty="0">
                <a:sym typeface="Wingdings" pitchFamily="2" charset="2"/>
              </a:rPr>
              <a:t>: x</a:t>
            </a:r>
          </a:p>
          <a:p>
            <a:pPr lvl="1"/>
            <a:r>
              <a:rPr lang="en-US" sz="2000" dirty="0">
                <a:sym typeface="Wingdings" pitchFamily="2" charset="2"/>
              </a:rPr>
              <a:t>But not blind</a:t>
            </a:r>
          </a:p>
          <a:p>
            <a:r>
              <a:rPr lang="en-US" sz="2400" dirty="0">
                <a:sym typeface="Wingdings" pitchFamily="2" charset="2"/>
              </a:rPr>
              <a:t>Method 3</a:t>
            </a:r>
          </a:p>
          <a:p>
            <a:pPr lvl="1"/>
            <a:r>
              <a:rPr lang="en-US" sz="2000" dirty="0">
                <a:sym typeface="Wingdings" pitchFamily="2" charset="2"/>
              </a:rPr>
              <a:t>BIDDING: </a:t>
            </a:r>
            <a:r>
              <a:rPr lang="en-US" sz="2000" dirty="0" err="1">
                <a:sym typeface="Wingdings" pitchFamily="2" charset="2"/>
              </a:rPr>
              <a:t>BidderSeller</a:t>
            </a:r>
            <a:r>
              <a:rPr lang="en-US" sz="2000" dirty="0">
                <a:sym typeface="Wingdings" pitchFamily="2" charset="2"/>
              </a:rPr>
              <a:t>: H(x), $&gt;=x</a:t>
            </a:r>
          </a:p>
          <a:p>
            <a:pPr lvl="1"/>
            <a:r>
              <a:rPr lang="en-US" sz="2000" dirty="0">
                <a:sym typeface="Wingdings" pitchFamily="2" charset="2"/>
              </a:rPr>
              <a:t>REVEAL: </a:t>
            </a:r>
            <a:r>
              <a:rPr lang="en-US" sz="2000" dirty="0" err="1">
                <a:sym typeface="Wingdings" pitchFamily="2" charset="2"/>
              </a:rPr>
              <a:t>BidderSeller</a:t>
            </a:r>
            <a:r>
              <a:rPr lang="en-US" sz="2000" dirty="0">
                <a:sym typeface="Wingdings" pitchFamily="2" charset="2"/>
              </a:rPr>
              <a:t>: x</a:t>
            </a:r>
          </a:p>
          <a:p>
            <a:pPr lvl="1"/>
            <a:r>
              <a:rPr lang="en-US" sz="2000" dirty="0">
                <a:sym typeface="Wingdings" pitchFamily="2" charset="2"/>
              </a:rPr>
              <a:t>But others know the upper bound of the bid: they can beat you</a:t>
            </a:r>
          </a:p>
          <a:p>
            <a:r>
              <a:rPr lang="en-US" sz="2400" dirty="0">
                <a:sym typeface="Wingdings" pitchFamily="2" charset="2"/>
              </a:rPr>
              <a:t>Method 4</a:t>
            </a:r>
          </a:p>
          <a:p>
            <a:pPr lvl="1"/>
            <a:r>
              <a:rPr lang="en-US" sz="2000" dirty="0">
                <a:sym typeface="Wingdings" pitchFamily="2" charset="2"/>
              </a:rPr>
              <a:t>BIDDING: </a:t>
            </a:r>
            <a:r>
              <a:rPr lang="en-US" sz="2000" dirty="0" err="1">
                <a:sym typeface="Wingdings" pitchFamily="2" charset="2"/>
              </a:rPr>
              <a:t>BidderSeller</a:t>
            </a:r>
            <a:r>
              <a:rPr lang="en-US" sz="2000" dirty="0">
                <a:sym typeface="Wingdings" pitchFamily="2" charset="2"/>
              </a:rPr>
              <a:t>: </a:t>
            </a:r>
          </a:p>
          <a:p>
            <a:pPr lvl="2"/>
            <a:r>
              <a:rPr lang="en-US" sz="1600" dirty="0">
                <a:sym typeface="Wingdings" pitchFamily="2" charset="2"/>
              </a:rPr>
              <a:t>pick f{T,F}, if f, pick random (x,$), otherwise, pick $&gt;=x, send [H(</a:t>
            </a:r>
            <a:r>
              <a:rPr lang="en-US" sz="1600" dirty="0" err="1">
                <a:sym typeface="Wingdings" pitchFamily="2" charset="2"/>
              </a:rPr>
              <a:t>x,f</a:t>
            </a:r>
            <a:r>
              <a:rPr lang="en-US" sz="1600" dirty="0">
                <a:sym typeface="Wingdings" pitchFamily="2" charset="2"/>
              </a:rPr>
              <a:t>),$]</a:t>
            </a:r>
          </a:p>
          <a:p>
            <a:pPr lvl="2"/>
            <a:r>
              <a:rPr lang="en-US" sz="1600" dirty="0">
                <a:sym typeface="Wingdings" pitchFamily="2" charset="2"/>
              </a:rPr>
              <a:t>Repeat multiple times</a:t>
            </a:r>
          </a:p>
          <a:p>
            <a:pPr lvl="1"/>
            <a:r>
              <a:rPr lang="en-US" sz="2000" dirty="0">
                <a:sym typeface="Wingdings" pitchFamily="2" charset="2"/>
              </a:rPr>
              <a:t>REVEAL: </a:t>
            </a:r>
            <a:r>
              <a:rPr lang="en-US" sz="2000" dirty="0" err="1">
                <a:sym typeface="Wingdings" pitchFamily="2" charset="2"/>
              </a:rPr>
              <a:t>BidderSeller</a:t>
            </a:r>
            <a:r>
              <a:rPr lang="en-US" sz="2000" dirty="0">
                <a:sym typeface="Wingdings" pitchFamily="2" charset="2"/>
              </a:rPr>
              <a:t>: (x, f)</a:t>
            </a:r>
          </a:p>
          <a:p>
            <a:pPr lvl="1"/>
            <a:r>
              <a:rPr lang="en-US" sz="2000" dirty="0"/>
              <a:t>But H(</a:t>
            </a:r>
            <a:r>
              <a:rPr lang="en-US" sz="2000" dirty="0" err="1"/>
              <a:t>x,f</a:t>
            </a:r>
            <a:r>
              <a:rPr lang="en-US" sz="2000" dirty="0"/>
              <a:t>) is not safe against brute-force attack: try H(</a:t>
            </a:r>
            <a:r>
              <a:rPr lang="en-US" sz="2000" dirty="0" err="1"/>
              <a:t>x,f</a:t>
            </a:r>
            <a:r>
              <a:rPr lang="en-US" sz="2000" dirty="0"/>
              <a:t>) for all x&lt;$ and f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FCCE2085-44C8-C94E-AED2-F44EA2234AAF}"/>
              </a:ext>
            </a:extLst>
          </p:cNvPr>
          <p:cNvSpPr/>
          <p:nvPr/>
        </p:nvSpPr>
        <p:spPr>
          <a:xfrm>
            <a:off x="2448910" y="2385851"/>
            <a:ext cx="4445877" cy="258554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176213" indent="-176213">
              <a:buFont typeface="Arial" panose="020B0604020202020204" pitchFamily="34" charset="0"/>
              <a:buChar char="•"/>
            </a:pPr>
            <a:r>
              <a:rPr lang="en-US" sz="2000" dirty="0"/>
              <a:t>Method 5 (safe)</a:t>
            </a:r>
          </a:p>
          <a:p>
            <a:pPr marL="635000" lvl="1" indent="-177800">
              <a:buFont typeface="Arial" panose="020B0604020202020204" pitchFamily="34" charset="0"/>
              <a:buChar char="•"/>
            </a:pPr>
            <a:r>
              <a:rPr lang="en-US" dirty="0"/>
              <a:t>BIDDING:</a:t>
            </a:r>
          </a:p>
          <a:p>
            <a:pPr marL="1092200" lvl="2" indent="-177800">
              <a:buFont typeface="Arial" panose="020B0604020202020204" pitchFamily="34" charset="0"/>
              <a:buChar char="•"/>
            </a:pPr>
            <a:r>
              <a:rPr lang="en-US" dirty="0"/>
              <a:t>pick f</a:t>
            </a:r>
            <a:r>
              <a:rPr lang="en-US" dirty="0">
                <a:sym typeface="Wingdings" pitchFamily="2" charset="2"/>
              </a:rPr>
              <a:t>{T,F}, s{0,1}</a:t>
            </a:r>
            <a:r>
              <a:rPr lang="en-US" baseline="30000" dirty="0">
                <a:sym typeface="Wingdings" pitchFamily="2" charset="2"/>
              </a:rPr>
              <a:t>256</a:t>
            </a:r>
            <a:r>
              <a:rPr lang="en-US" dirty="0">
                <a:sym typeface="Wingdings" pitchFamily="2" charset="2"/>
              </a:rPr>
              <a:t>, </a:t>
            </a:r>
          </a:p>
          <a:p>
            <a:pPr marL="1092200" lvl="2" indent="-177800">
              <a:buFont typeface="Arial" panose="020B0604020202020204" pitchFamily="34" charset="0"/>
              <a:buChar char="•"/>
            </a:pPr>
            <a:r>
              <a:rPr lang="en-US" dirty="0">
                <a:sym typeface="Wingdings" pitchFamily="2" charset="2"/>
              </a:rPr>
              <a:t>if f, pick random (x, $), </a:t>
            </a:r>
          </a:p>
          <a:p>
            <a:pPr marL="1092200" lvl="2" indent="-177800">
              <a:buFont typeface="Arial" panose="020B0604020202020204" pitchFamily="34" charset="0"/>
              <a:buChar char="•"/>
            </a:pPr>
            <a:r>
              <a:rPr lang="en-US" dirty="0">
                <a:sym typeface="Wingdings" pitchFamily="2" charset="2"/>
              </a:rPr>
              <a:t>otherwise pick $&gt;=x, </a:t>
            </a:r>
          </a:p>
          <a:p>
            <a:pPr marL="1092200" lvl="2" indent="-177800">
              <a:buFont typeface="Arial" panose="020B0604020202020204" pitchFamily="34" charset="0"/>
              <a:buChar char="•"/>
            </a:pPr>
            <a:r>
              <a:rPr lang="en-US" dirty="0" err="1"/>
              <a:t>Bidder</a:t>
            </a:r>
            <a:r>
              <a:rPr lang="en-US" dirty="0" err="1">
                <a:sym typeface="Wingdings" pitchFamily="2" charset="2"/>
              </a:rPr>
              <a:t></a:t>
            </a:r>
            <a:r>
              <a:rPr lang="en-US" dirty="0" err="1"/>
              <a:t>Seller</a:t>
            </a:r>
            <a:r>
              <a:rPr lang="en-US" dirty="0"/>
              <a:t>: </a:t>
            </a:r>
            <a:r>
              <a:rPr lang="en-US" dirty="0">
                <a:sym typeface="Wingdings" pitchFamily="2" charset="2"/>
              </a:rPr>
              <a:t>[H(</a:t>
            </a:r>
            <a:r>
              <a:rPr lang="en-US" dirty="0" err="1">
                <a:sym typeface="Wingdings" pitchFamily="2" charset="2"/>
              </a:rPr>
              <a:t>x,f,s</a:t>
            </a:r>
            <a:r>
              <a:rPr lang="en-US" dirty="0">
                <a:sym typeface="Wingdings" pitchFamily="2" charset="2"/>
              </a:rPr>
              <a:t>), $]</a:t>
            </a:r>
          </a:p>
          <a:p>
            <a:pPr marL="635000" lvl="1" indent="-177800">
              <a:buFont typeface="Arial" panose="020B0604020202020204" pitchFamily="34" charset="0"/>
              <a:buChar char="•"/>
            </a:pPr>
            <a:r>
              <a:rPr lang="en-US" dirty="0">
                <a:sym typeface="Wingdings" pitchFamily="2" charset="2"/>
              </a:rPr>
              <a:t>REVEAL: </a:t>
            </a:r>
          </a:p>
          <a:p>
            <a:pPr marL="1092200" lvl="2" indent="-177800">
              <a:buFont typeface="Arial" panose="020B0604020202020204" pitchFamily="34" charset="0"/>
              <a:buChar char="•"/>
            </a:pPr>
            <a:r>
              <a:rPr lang="en-US" dirty="0" err="1">
                <a:sym typeface="Wingdings" pitchFamily="2" charset="2"/>
              </a:rPr>
              <a:t>BiddderSeller</a:t>
            </a:r>
            <a:r>
              <a:rPr lang="en-US" dirty="0">
                <a:sym typeface="Wingdings" pitchFamily="2" charset="2"/>
              </a:rPr>
              <a:t>: (</a:t>
            </a:r>
            <a:r>
              <a:rPr lang="en-US" dirty="0" err="1">
                <a:sym typeface="Wingdings" pitchFamily="2" charset="2"/>
              </a:rPr>
              <a:t>x,f,s</a:t>
            </a:r>
            <a:r>
              <a:rPr lang="en-US" dirty="0">
                <a:sym typeface="Wingdings" pitchFamily="2" charset="2"/>
              </a:rPr>
              <a:t>)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121162525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DE9475-B97B-3B4D-AC84-4AAC6B40AB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Proj-3: </a:t>
            </a:r>
            <a:r>
              <a:rPr lang="en-US" dirty="0" err="1"/>
              <a:t>BlindAuction</a:t>
            </a:r>
            <a:r>
              <a:rPr lang="en-US" dirty="0"/>
              <a:t> V1 Protocol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812B5D-55F8-8D4A-980F-8AACC97289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907065"/>
          </a:xfrm>
        </p:spPr>
        <p:txBody>
          <a:bodyPr>
            <a:norm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U6: Nobody can figure out who bid how much</a:t>
            </a:r>
          </a:p>
        </p:txBody>
      </p:sp>
      <p:sp>
        <p:nvSpPr>
          <p:cNvPr id="4" name="Vertical Scroll 3">
            <a:extLst>
              <a:ext uri="{FF2B5EF4-FFF2-40B4-BE49-F238E27FC236}">
                <a16:creationId xmlns:a16="http://schemas.microsoft.com/office/drawing/2014/main" id="{4DF1088C-56DC-2F49-87B1-051B4FDE047A}"/>
              </a:ext>
            </a:extLst>
          </p:cNvPr>
          <p:cNvSpPr/>
          <p:nvPr/>
        </p:nvSpPr>
        <p:spPr>
          <a:xfrm>
            <a:off x="4040820" y="2401006"/>
            <a:ext cx="1080010" cy="573967"/>
          </a:xfrm>
          <a:prstGeom prst="verticalScroll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Auction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3F3FC5B7-EFB5-A24D-9383-6D54ED14DF6C}"/>
              </a:ext>
            </a:extLst>
          </p:cNvPr>
          <p:cNvSpPr/>
          <p:nvPr/>
        </p:nvSpPr>
        <p:spPr>
          <a:xfrm>
            <a:off x="1367783" y="2436702"/>
            <a:ext cx="966952" cy="430924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Seller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E3BC7436-EA85-B946-B48D-30E849C63E9A}"/>
              </a:ext>
            </a:extLst>
          </p:cNvPr>
          <p:cNvSpPr/>
          <p:nvPr/>
        </p:nvSpPr>
        <p:spPr>
          <a:xfrm>
            <a:off x="6973825" y="2437579"/>
            <a:ext cx="966952" cy="430924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Bidder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66F660C7-1544-614E-BABF-A5F22DB66A56}"/>
              </a:ext>
            </a:extLst>
          </p:cNvPr>
          <p:cNvCxnSpPr>
            <a:cxnSpLocks/>
            <a:stCxn id="5" idx="4"/>
          </p:cNvCxnSpPr>
          <p:nvPr/>
        </p:nvCxnSpPr>
        <p:spPr>
          <a:xfrm>
            <a:off x="1851259" y="2867626"/>
            <a:ext cx="0" cy="341756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0ED90724-B9B6-DB4C-A231-69941A78BC26}"/>
              </a:ext>
            </a:extLst>
          </p:cNvPr>
          <p:cNvSpPr txBox="1"/>
          <p:nvPr/>
        </p:nvSpPr>
        <p:spPr>
          <a:xfrm>
            <a:off x="2606036" y="3000991"/>
            <a:ext cx="127188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constructor()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52EC3742-4A5B-DC43-A427-5590A36D8F94}"/>
              </a:ext>
            </a:extLst>
          </p:cNvPr>
          <p:cNvCxnSpPr>
            <a:cxnSpLocks/>
          </p:cNvCxnSpPr>
          <p:nvPr/>
        </p:nvCxnSpPr>
        <p:spPr>
          <a:xfrm>
            <a:off x="1851259" y="3307368"/>
            <a:ext cx="272074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A488E384-C3CB-104E-ADD2-27A318705CA6}"/>
              </a:ext>
            </a:extLst>
          </p:cNvPr>
          <p:cNvSpPr txBox="1"/>
          <p:nvPr/>
        </p:nvSpPr>
        <p:spPr>
          <a:xfrm>
            <a:off x="2905639" y="5220830"/>
            <a:ext cx="73449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close()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8103D1C9-8BA2-AB46-B5BE-7BFC21D5225C}"/>
              </a:ext>
            </a:extLst>
          </p:cNvPr>
          <p:cNvCxnSpPr>
            <a:cxnSpLocks/>
          </p:cNvCxnSpPr>
          <p:nvPr/>
        </p:nvCxnSpPr>
        <p:spPr>
          <a:xfrm flipH="1">
            <a:off x="4580825" y="3626176"/>
            <a:ext cx="2876477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D1C7DD30-1A45-7F4A-8C1E-AEFF248340D8}"/>
              </a:ext>
            </a:extLst>
          </p:cNvPr>
          <p:cNvSpPr txBox="1"/>
          <p:nvPr/>
        </p:nvSpPr>
        <p:spPr>
          <a:xfrm>
            <a:off x="5541176" y="3329662"/>
            <a:ext cx="95891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bid(B) / $</a:t>
            </a: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D8055BAA-EEDC-2B47-894C-A9B6A3020098}"/>
              </a:ext>
            </a:extLst>
          </p:cNvPr>
          <p:cNvCxnSpPr>
            <a:cxnSpLocks/>
          </p:cNvCxnSpPr>
          <p:nvPr/>
        </p:nvCxnSpPr>
        <p:spPr>
          <a:xfrm flipH="1">
            <a:off x="1842435" y="5495732"/>
            <a:ext cx="2716509" cy="0"/>
          </a:xfrm>
          <a:prstGeom prst="straightConnector1">
            <a:avLst/>
          </a:prstGeom>
          <a:ln>
            <a:headEnd type="triangle" w="med" len="med"/>
            <a:tailEnd type="non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B20D855A-6451-0A45-ACDA-DE59C9CB4EAF}"/>
              </a:ext>
            </a:extLst>
          </p:cNvPr>
          <p:cNvCxnSpPr>
            <a:cxnSpLocks/>
          </p:cNvCxnSpPr>
          <p:nvPr/>
        </p:nvCxnSpPr>
        <p:spPr>
          <a:xfrm flipH="1">
            <a:off x="4567768" y="4245542"/>
            <a:ext cx="2889533" cy="0"/>
          </a:xfrm>
          <a:prstGeom prst="straightConnector1">
            <a:avLst/>
          </a:prstGeom>
          <a:ln>
            <a:solidFill>
              <a:srgbClr val="0432FF"/>
            </a:solidFill>
            <a:headEnd type="none" w="med" len="med"/>
            <a:tailEnd type="triangl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BE8BCFFD-C175-F040-8663-C4BB83AA4537}"/>
              </a:ext>
            </a:extLst>
          </p:cNvPr>
          <p:cNvSpPr txBox="1"/>
          <p:nvPr/>
        </p:nvSpPr>
        <p:spPr>
          <a:xfrm>
            <a:off x="5478429" y="3963674"/>
            <a:ext cx="128323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reveal(V, F, S)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1A5AFD92-8828-774A-90BD-8674E7D0A92A}"/>
              </a:ext>
            </a:extLst>
          </p:cNvPr>
          <p:cNvCxnSpPr>
            <a:cxnSpLocks/>
          </p:cNvCxnSpPr>
          <p:nvPr/>
        </p:nvCxnSpPr>
        <p:spPr>
          <a:xfrm>
            <a:off x="4572000" y="2900724"/>
            <a:ext cx="0" cy="341756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F64DA49B-E976-D34F-B877-1BEECE10441F}"/>
              </a:ext>
            </a:extLst>
          </p:cNvPr>
          <p:cNvCxnSpPr>
            <a:cxnSpLocks/>
          </p:cNvCxnSpPr>
          <p:nvPr/>
        </p:nvCxnSpPr>
        <p:spPr>
          <a:xfrm>
            <a:off x="7457301" y="2867626"/>
            <a:ext cx="0" cy="341756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ounded Rectangle 26">
            <a:extLst>
              <a:ext uri="{FF2B5EF4-FFF2-40B4-BE49-F238E27FC236}">
                <a16:creationId xmlns:a16="http://schemas.microsoft.com/office/drawing/2014/main" id="{EC325187-866E-7F4C-804D-27EACBAE4113}"/>
              </a:ext>
            </a:extLst>
          </p:cNvPr>
          <p:cNvSpPr/>
          <p:nvPr/>
        </p:nvSpPr>
        <p:spPr>
          <a:xfrm>
            <a:off x="6879232" y="3082352"/>
            <a:ext cx="1266285" cy="301541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/>
              <a:t>B=H(V, F, S)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C799008F-D1BE-4448-845D-231CCA2F32C3}"/>
              </a:ext>
            </a:extLst>
          </p:cNvPr>
          <p:cNvSpPr txBox="1"/>
          <p:nvPr/>
        </p:nvSpPr>
        <p:spPr>
          <a:xfrm>
            <a:off x="2807418" y="3589563"/>
            <a:ext cx="89319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err="1"/>
              <a:t>endBid</a:t>
            </a:r>
            <a:r>
              <a:rPr lang="en-US" sz="1600" dirty="0"/>
              <a:t>()</a:t>
            </a:r>
          </a:p>
        </p:txBody>
      </p: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6B039A08-ADFE-704F-91E0-2A193BE39E04}"/>
              </a:ext>
            </a:extLst>
          </p:cNvPr>
          <p:cNvCxnSpPr>
            <a:cxnSpLocks/>
          </p:cNvCxnSpPr>
          <p:nvPr/>
        </p:nvCxnSpPr>
        <p:spPr>
          <a:xfrm>
            <a:off x="1842435" y="3895940"/>
            <a:ext cx="272074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Rounded Rectangle 34">
            <a:extLst>
              <a:ext uri="{FF2B5EF4-FFF2-40B4-BE49-F238E27FC236}">
                <a16:creationId xmlns:a16="http://schemas.microsoft.com/office/drawing/2014/main" id="{B9E94D23-FFFE-554D-BCEA-17B82CF74DC4}"/>
              </a:ext>
            </a:extLst>
          </p:cNvPr>
          <p:cNvSpPr/>
          <p:nvPr/>
        </p:nvSpPr>
        <p:spPr>
          <a:xfrm>
            <a:off x="3543492" y="4437507"/>
            <a:ext cx="2039366" cy="729003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/>
              <a:t>check B==H(V, F, S)</a:t>
            </a:r>
          </a:p>
          <a:p>
            <a:pPr algn="ctr"/>
            <a:r>
              <a:rPr lang="en-US" sz="1400" dirty="0"/>
              <a:t>if not F and $&gt;=V, bid V</a:t>
            </a:r>
          </a:p>
          <a:p>
            <a:pPr algn="ctr"/>
            <a:r>
              <a:rPr lang="en-US" sz="1400" dirty="0"/>
              <a:t>else, refund $</a:t>
            </a:r>
          </a:p>
        </p:txBody>
      </p: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5A93599B-FBE1-C74B-B3FF-0FE8995AC501}"/>
              </a:ext>
            </a:extLst>
          </p:cNvPr>
          <p:cNvCxnSpPr>
            <a:cxnSpLocks/>
          </p:cNvCxnSpPr>
          <p:nvPr/>
        </p:nvCxnSpPr>
        <p:spPr>
          <a:xfrm flipH="1">
            <a:off x="4575189" y="5663504"/>
            <a:ext cx="2889533" cy="0"/>
          </a:xfrm>
          <a:prstGeom prst="straightConnector1">
            <a:avLst/>
          </a:prstGeom>
          <a:ln>
            <a:solidFill>
              <a:srgbClr val="0432FF"/>
            </a:solidFill>
            <a:headEnd type="none" w="med" len="med"/>
            <a:tailEnd type="triangl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37" name="TextBox 36">
            <a:extLst>
              <a:ext uri="{FF2B5EF4-FFF2-40B4-BE49-F238E27FC236}">
                <a16:creationId xmlns:a16="http://schemas.microsoft.com/office/drawing/2014/main" id="{6401BC09-EA41-5A46-9432-B1267E6905C3}"/>
              </a:ext>
            </a:extLst>
          </p:cNvPr>
          <p:cNvSpPr txBox="1"/>
          <p:nvPr/>
        </p:nvSpPr>
        <p:spPr>
          <a:xfrm>
            <a:off x="5496360" y="5381636"/>
            <a:ext cx="109914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withdraw()</a:t>
            </a:r>
          </a:p>
        </p:txBody>
      </p:sp>
    </p:spTree>
    <p:extLst>
      <p:ext uri="{BB962C8B-B14F-4D97-AF65-F5344CB8AC3E}">
        <p14:creationId xmlns:p14="http://schemas.microsoft.com/office/powerpoint/2010/main" val="273304707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DE9475-B97B-3B4D-AC84-4AAC6B40AB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Proj-3: </a:t>
            </a:r>
            <a:r>
              <a:rPr lang="en-US" dirty="0" err="1"/>
              <a:t>BlindAuction</a:t>
            </a:r>
            <a:r>
              <a:rPr lang="en-US" dirty="0"/>
              <a:t> V1: One-time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812B5D-55F8-8D4A-980F-8AACC97289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492469"/>
            <a:ext cx="7886700" cy="5160579"/>
          </a:xfrm>
        </p:spPr>
        <p:txBody>
          <a:bodyPr>
            <a:normAutofit fontScale="85000" lnSpcReduction="10000"/>
          </a:bodyPr>
          <a:lstStyle/>
          <a:p>
            <a:pPr>
              <a:lnSpc>
                <a:spcPct val="120000"/>
              </a:lnSpc>
            </a:pPr>
            <a:r>
              <a:rPr lang="en-US" sz="2400" dirty="0">
                <a:solidFill>
                  <a:srgbClr val="FF0000"/>
                </a:solidFill>
              </a:rPr>
              <a:t>Bid only once</a:t>
            </a:r>
          </a:p>
          <a:p>
            <a:pPr>
              <a:lnSpc>
                <a:spcPct val="120000"/>
              </a:lnSpc>
              <a:spcBef>
                <a:spcPts val="400"/>
              </a:spcBef>
            </a:pPr>
            <a:r>
              <a:rPr lang="en-US" sz="1800" dirty="0" err="1">
                <a:solidFill>
                  <a:srgbClr val="0432FF"/>
                </a:solidFill>
              </a:rPr>
              <a:t>enum</a:t>
            </a:r>
            <a:r>
              <a:rPr lang="en-US" sz="1800" dirty="0">
                <a:solidFill>
                  <a:srgbClr val="0432FF"/>
                </a:solidFill>
              </a:rPr>
              <a:t> Stage{BIDDING, REVEAL, END}</a:t>
            </a:r>
          </a:p>
          <a:p>
            <a:pPr>
              <a:lnSpc>
                <a:spcPct val="120000"/>
              </a:lnSpc>
              <a:spcBef>
                <a:spcPts val="400"/>
              </a:spcBef>
            </a:pPr>
            <a:r>
              <a:rPr lang="en-US" sz="1800" dirty="0">
                <a:solidFill>
                  <a:srgbClr val="0432FF"/>
                </a:solidFill>
              </a:rPr>
              <a:t>Stage stage = BIDDING;</a:t>
            </a:r>
          </a:p>
          <a:p>
            <a:pPr>
              <a:lnSpc>
                <a:spcPct val="120000"/>
              </a:lnSpc>
              <a:spcBef>
                <a:spcPts val="400"/>
              </a:spcBef>
            </a:pPr>
            <a:r>
              <a:rPr lang="en-US" sz="1800" dirty="0">
                <a:solidFill>
                  <a:srgbClr val="0432FF"/>
                </a:solidFill>
              </a:rPr>
              <a:t>struct Bid{ bytes32 </a:t>
            </a:r>
            <a:r>
              <a:rPr lang="en-US" sz="1800" dirty="0" err="1">
                <a:solidFill>
                  <a:srgbClr val="0432FF"/>
                </a:solidFill>
              </a:rPr>
              <a:t>bidHash</a:t>
            </a:r>
            <a:r>
              <a:rPr lang="en-US" sz="1800" dirty="0">
                <a:solidFill>
                  <a:srgbClr val="0432FF"/>
                </a:solidFill>
              </a:rPr>
              <a:t>, </a:t>
            </a:r>
            <a:r>
              <a:rPr lang="en-US" sz="1800" dirty="0" err="1">
                <a:solidFill>
                  <a:srgbClr val="0432FF"/>
                </a:solidFill>
              </a:rPr>
              <a:t>uint</a:t>
            </a:r>
            <a:r>
              <a:rPr lang="en-US" sz="1800" dirty="0">
                <a:solidFill>
                  <a:srgbClr val="0432FF"/>
                </a:solidFill>
              </a:rPr>
              <a:t> deposit }</a:t>
            </a:r>
          </a:p>
          <a:p>
            <a:pPr>
              <a:lnSpc>
                <a:spcPct val="120000"/>
              </a:lnSpc>
              <a:spcBef>
                <a:spcPts val="400"/>
              </a:spcBef>
            </a:pPr>
            <a:r>
              <a:rPr lang="en-US" sz="1800" dirty="0">
                <a:solidFill>
                  <a:srgbClr val="0432FF"/>
                </a:solidFill>
              </a:rPr>
              <a:t>bid(b) { bids[</a:t>
            </a:r>
            <a:r>
              <a:rPr lang="en-US" sz="1800" dirty="0" err="1">
                <a:solidFill>
                  <a:srgbClr val="0432FF"/>
                </a:solidFill>
              </a:rPr>
              <a:t>msg.sender</a:t>
            </a:r>
            <a:r>
              <a:rPr lang="en-US" sz="1800" dirty="0">
                <a:solidFill>
                  <a:srgbClr val="0432FF"/>
                </a:solidFill>
              </a:rPr>
              <a:t>] = Bid( {</a:t>
            </a:r>
            <a:r>
              <a:rPr lang="en-US" sz="1800" dirty="0" err="1">
                <a:solidFill>
                  <a:srgbClr val="0432FF"/>
                </a:solidFill>
              </a:rPr>
              <a:t>bidHash</a:t>
            </a:r>
            <a:r>
              <a:rPr lang="en-US" sz="1800" dirty="0">
                <a:solidFill>
                  <a:srgbClr val="0432FF"/>
                </a:solidFill>
              </a:rPr>
              <a:t>: b, deposit: </a:t>
            </a:r>
            <a:r>
              <a:rPr lang="en-US" sz="1800" dirty="0" err="1">
                <a:solidFill>
                  <a:srgbClr val="0432FF"/>
                </a:solidFill>
              </a:rPr>
              <a:t>msg.value</a:t>
            </a:r>
            <a:r>
              <a:rPr lang="en-US" sz="1800" dirty="0">
                <a:solidFill>
                  <a:srgbClr val="0432FF"/>
                </a:solidFill>
              </a:rPr>
              <a:t>} ); }</a:t>
            </a:r>
          </a:p>
          <a:p>
            <a:pPr>
              <a:lnSpc>
                <a:spcPct val="120000"/>
              </a:lnSpc>
              <a:tabLst>
                <a:tab pos="446088" algn="l"/>
              </a:tabLst>
            </a:pPr>
            <a:r>
              <a:rPr lang="en-US" sz="1800" dirty="0">
                <a:solidFill>
                  <a:srgbClr val="0432FF"/>
                </a:solidFill>
              </a:rPr>
              <a:t>reveal(v, f, s) {</a:t>
            </a:r>
            <a:br>
              <a:rPr lang="en-US" sz="1800" dirty="0">
                <a:solidFill>
                  <a:srgbClr val="0432FF"/>
                </a:solidFill>
              </a:rPr>
            </a:br>
            <a:r>
              <a:rPr lang="en-US" sz="1800" dirty="0">
                <a:solidFill>
                  <a:srgbClr val="0432FF"/>
                </a:solidFill>
              </a:rPr>
              <a:t>	Bid </a:t>
            </a:r>
            <a:r>
              <a:rPr lang="en-US" sz="1800" dirty="0">
                <a:solidFill>
                  <a:srgbClr val="FF0000"/>
                </a:solidFill>
              </a:rPr>
              <a:t>storage</a:t>
            </a:r>
            <a:r>
              <a:rPr lang="en-US" sz="1800" dirty="0">
                <a:solidFill>
                  <a:srgbClr val="0432FF"/>
                </a:solidFill>
              </a:rPr>
              <a:t> b = bids[</a:t>
            </a:r>
            <a:r>
              <a:rPr lang="en-US" sz="1800" dirty="0" err="1">
                <a:solidFill>
                  <a:srgbClr val="0432FF"/>
                </a:solidFill>
              </a:rPr>
              <a:t>msg.sender</a:t>
            </a:r>
            <a:r>
              <a:rPr lang="en-US" sz="1800" dirty="0">
                <a:solidFill>
                  <a:srgbClr val="0432FF"/>
                </a:solidFill>
              </a:rPr>
              <a:t>];</a:t>
            </a:r>
            <a:br>
              <a:rPr lang="en-US" sz="1800" dirty="0">
                <a:solidFill>
                  <a:srgbClr val="0432FF"/>
                </a:solidFill>
              </a:rPr>
            </a:br>
            <a:r>
              <a:rPr lang="en-US" sz="1800" dirty="0">
                <a:solidFill>
                  <a:srgbClr val="0432FF"/>
                </a:solidFill>
              </a:rPr>
              <a:t>	</a:t>
            </a:r>
            <a:r>
              <a:rPr lang="en-US" sz="1800" dirty="0" err="1">
                <a:solidFill>
                  <a:srgbClr val="0432FF"/>
                </a:solidFill>
              </a:rPr>
              <a:t>uint</a:t>
            </a:r>
            <a:r>
              <a:rPr lang="en-US" sz="1800" dirty="0">
                <a:solidFill>
                  <a:srgbClr val="0432FF"/>
                </a:solidFill>
              </a:rPr>
              <a:t> refund=</a:t>
            </a:r>
            <a:r>
              <a:rPr lang="en-US" sz="1800" dirty="0" err="1">
                <a:solidFill>
                  <a:srgbClr val="0432FF"/>
                </a:solidFill>
              </a:rPr>
              <a:t>b.deposit</a:t>
            </a:r>
            <a:r>
              <a:rPr lang="en-US" sz="1800" dirty="0">
                <a:solidFill>
                  <a:srgbClr val="0432FF"/>
                </a:solidFill>
              </a:rPr>
              <a:t>;</a:t>
            </a:r>
            <a:br>
              <a:rPr lang="en-US" sz="1800" dirty="0">
                <a:solidFill>
                  <a:srgbClr val="0432FF"/>
                </a:solidFill>
              </a:rPr>
            </a:br>
            <a:r>
              <a:rPr lang="en-US" sz="1800" dirty="0">
                <a:solidFill>
                  <a:srgbClr val="0432FF"/>
                </a:solidFill>
              </a:rPr>
              <a:t>	if( </a:t>
            </a:r>
            <a:r>
              <a:rPr lang="en-US" sz="1800" dirty="0" err="1">
                <a:solidFill>
                  <a:srgbClr val="0432FF"/>
                </a:solidFill>
              </a:rPr>
              <a:t>b.bidHash</a:t>
            </a:r>
            <a:r>
              <a:rPr lang="en-US" sz="1800" dirty="0">
                <a:solidFill>
                  <a:srgbClr val="0432FF"/>
                </a:solidFill>
              </a:rPr>
              <a:t> != keccak256(v, f, s) ) return;</a:t>
            </a:r>
            <a:br>
              <a:rPr lang="en-US" sz="1800" dirty="0">
                <a:solidFill>
                  <a:srgbClr val="0432FF"/>
                </a:solidFill>
              </a:rPr>
            </a:br>
            <a:r>
              <a:rPr lang="en-US" sz="1800" dirty="0">
                <a:solidFill>
                  <a:srgbClr val="0432FF"/>
                </a:solidFill>
              </a:rPr>
              <a:t>	if( !f &amp;&amp; </a:t>
            </a:r>
            <a:r>
              <a:rPr lang="en-US" sz="1800" dirty="0" err="1">
                <a:solidFill>
                  <a:srgbClr val="0432FF"/>
                </a:solidFill>
              </a:rPr>
              <a:t>b.deposit</a:t>
            </a:r>
            <a:r>
              <a:rPr lang="en-US" sz="1800" dirty="0">
                <a:solidFill>
                  <a:srgbClr val="0432FF"/>
                </a:solidFill>
              </a:rPr>
              <a:t> &lt; v ) return; </a:t>
            </a:r>
            <a:br>
              <a:rPr lang="en-US" sz="1800" dirty="0">
                <a:solidFill>
                  <a:srgbClr val="0432FF"/>
                </a:solidFill>
              </a:rPr>
            </a:br>
            <a:r>
              <a:rPr lang="en-US" sz="1800" dirty="0">
                <a:solidFill>
                  <a:srgbClr val="0432FF"/>
                </a:solidFill>
              </a:rPr>
              <a:t>	if( !f &amp;&amp; </a:t>
            </a:r>
            <a:r>
              <a:rPr lang="en-US" sz="1800" dirty="0" err="1">
                <a:solidFill>
                  <a:srgbClr val="0432FF"/>
                </a:solidFill>
              </a:rPr>
              <a:t>b.deposit</a:t>
            </a:r>
            <a:r>
              <a:rPr lang="en-US" sz="1800" dirty="0">
                <a:solidFill>
                  <a:srgbClr val="0432FF"/>
                </a:solidFill>
              </a:rPr>
              <a:t> &gt;= v &amp;&amp; v &gt; </a:t>
            </a:r>
            <a:r>
              <a:rPr lang="en-US" sz="1800" dirty="0" err="1">
                <a:solidFill>
                  <a:srgbClr val="0432FF"/>
                </a:solidFill>
              </a:rPr>
              <a:t>highestBid</a:t>
            </a:r>
            <a:r>
              <a:rPr lang="en-US" sz="1800" dirty="0">
                <a:solidFill>
                  <a:srgbClr val="0432FF"/>
                </a:solidFill>
              </a:rPr>
              <a:t> ) {</a:t>
            </a:r>
            <a:br>
              <a:rPr lang="en-US" sz="1800" dirty="0">
                <a:solidFill>
                  <a:srgbClr val="0432FF"/>
                </a:solidFill>
              </a:rPr>
            </a:br>
            <a:r>
              <a:rPr lang="en-US" sz="1800" dirty="0">
                <a:solidFill>
                  <a:srgbClr val="0432FF"/>
                </a:solidFill>
              </a:rPr>
              <a:t>		if( </a:t>
            </a:r>
            <a:r>
              <a:rPr lang="en-US" sz="1800" dirty="0" err="1">
                <a:solidFill>
                  <a:srgbClr val="0432FF"/>
                </a:solidFill>
              </a:rPr>
              <a:t>highestBid</a:t>
            </a:r>
            <a:r>
              <a:rPr lang="en-US" sz="1800" dirty="0">
                <a:solidFill>
                  <a:srgbClr val="0432FF"/>
                </a:solidFill>
              </a:rPr>
              <a:t> != 0 ) moneyback[</a:t>
            </a:r>
            <a:r>
              <a:rPr lang="en-US" sz="1800" dirty="0" err="1">
                <a:solidFill>
                  <a:srgbClr val="0432FF"/>
                </a:solidFill>
              </a:rPr>
              <a:t>highestBidder</a:t>
            </a:r>
            <a:r>
              <a:rPr lang="en-US" sz="1800" dirty="0">
                <a:solidFill>
                  <a:srgbClr val="0432FF"/>
                </a:solidFill>
              </a:rPr>
              <a:t>] += </a:t>
            </a:r>
            <a:r>
              <a:rPr lang="en-US" sz="1800" dirty="0" err="1">
                <a:solidFill>
                  <a:srgbClr val="0432FF"/>
                </a:solidFill>
              </a:rPr>
              <a:t>highestBid</a:t>
            </a:r>
            <a:r>
              <a:rPr lang="en-US" sz="1800" dirty="0">
                <a:solidFill>
                  <a:srgbClr val="0432FF"/>
                </a:solidFill>
              </a:rPr>
              <a:t>;</a:t>
            </a:r>
            <a:br>
              <a:rPr lang="en-US" sz="1800" dirty="0">
                <a:solidFill>
                  <a:srgbClr val="0432FF"/>
                </a:solidFill>
              </a:rPr>
            </a:br>
            <a:r>
              <a:rPr lang="en-US" sz="1800" dirty="0">
                <a:solidFill>
                  <a:srgbClr val="0432FF"/>
                </a:solidFill>
              </a:rPr>
              <a:t>		</a:t>
            </a:r>
            <a:r>
              <a:rPr lang="en-US" sz="1800" dirty="0" err="1">
                <a:solidFill>
                  <a:srgbClr val="0432FF"/>
                </a:solidFill>
              </a:rPr>
              <a:t>highestBid</a:t>
            </a:r>
            <a:r>
              <a:rPr lang="en-US" sz="1800" dirty="0">
                <a:solidFill>
                  <a:srgbClr val="0432FF"/>
                </a:solidFill>
              </a:rPr>
              <a:t> = v; </a:t>
            </a:r>
            <a:r>
              <a:rPr lang="en-US" sz="1800" dirty="0" err="1">
                <a:solidFill>
                  <a:srgbClr val="0432FF"/>
                </a:solidFill>
              </a:rPr>
              <a:t>highestBidder</a:t>
            </a:r>
            <a:r>
              <a:rPr lang="en-US" sz="1800" dirty="0">
                <a:solidFill>
                  <a:srgbClr val="0432FF"/>
                </a:solidFill>
              </a:rPr>
              <a:t> = </a:t>
            </a:r>
            <a:r>
              <a:rPr lang="en-US" sz="1800" dirty="0" err="1">
                <a:solidFill>
                  <a:srgbClr val="0432FF"/>
                </a:solidFill>
              </a:rPr>
              <a:t>msg.sender</a:t>
            </a:r>
            <a:r>
              <a:rPr lang="en-US" sz="1800" dirty="0">
                <a:solidFill>
                  <a:srgbClr val="0432FF"/>
                </a:solidFill>
              </a:rPr>
              <a:t>;</a:t>
            </a:r>
            <a:br>
              <a:rPr lang="en-US" sz="1800" dirty="0">
                <a:solidFill>
                  <a:srgbClr val="0432FF"/>
                </a:solidFill>
              </a:rPr>
            </a:br>
            <a:r>
              <a:rPr lang="en-US" sz="1800" dirty="0">
                <a:solidFill>
                  <a:srgbClr val="0432FF"/>
                </a:solidFill>
              </a:rPr>
              <a:t>		return; } </a:t>
            </a:r>
            <a:br>
              <a:rPr lang="en-US" sz="1800" dirty="0">
                <a:solidFill>
                  <a:srgbClr val="0432FF"/>
                </a:solidFill>
              </a:rPr>
            </a:br>
            <a:r>
              <a:rPr lang="en-US" sz="1800" dirty="0">
                <a:solidFill>
                  <a:srgbClr val="0432FF"/>
                </a:solidFill>
              </a:rPr>
              <a:t>	if( !f &amp;&amp; </a:t>
            </a:r>
            <a:r>
              <a:rPr lang="en-US" sz="1800" dirty="0" err="1">
                <a:solidFill>
                  <a:srgbClr val="0432FF"/>
                </a:solidFill>
              </a:rPr>
              <a:t>b.deposit</a:t>
            </a:r>
            <a:r>
              <a:rPr lang="en-US" sz="1800" dirty="0">
                <a:solidFill>
                  <a:srgbClr val="0432FF"/>
                </a:solidFill>
              </a:rPr>
              <a:t> &gt;= v &amp;&amp; v &lt;= </a:t>
            </a:r>
            <a:r>
              <a:rPr lang="en-US" sz="1800" dirty="0" err="1">
                <a:solidFill>
                  <a:srgbClr val="0432FF"/>
                </a:solidFill>
              </a:rPr>
              <a:t>highestBid</a:t>
            </a:r>
            <a:r>
              <a:rPr lang="en-US" sz="1800" dirty="0">
                <a:solidFill>
                  <a:srgbClr val="0432FF"/>
                </a:solidFill>
              </a:rPr>
              <a:t> ) { </a:t>
            </a:r>
            <a:r>
              <a:rPr lang="en-US" sz="1800" dirty="0" err="1">
                <a:solidFill>
                  <a:srgbClr val="0432FF"/>
                </a:solidFill>
              </a:rPr>
              <a:t>b.deposit</a:t>
            </a:r>
            <a:r>
              <a:rPr lang="en-US" sz="1800" dirty="0">
                <a:solidFill>
                  <a:srgbClr val="0432FF"/>
                </a:solidFill>
              </a:rPr>
              <a:t> = 0; }</a:t>
            </a:r>
            <a:br>
              <a:rPr lang="en-US" sz="1800" dirty="0">
                <a:solidFill>
                  <a:srgbClr val="0432FF"/>
                </a:solidFill>
              </a:rPr>
            </a:br>
            <a:r>
              <a:rPr lang="en-US" sz="1800" dirty="0">
                <a:solidFill>
                  <a:srgbClr val="0432FF"/>
                </a:solidFill>
              </a:rPr>
              <a:t>	else if( f ) { </a:t>
            </a:r>
            <a:r>
              <a:rPr lang="en-US" sz="1800" dirty="0" err="1">
                <a:solidFill>
                  <a:srgbClr val="0432FF"/>
                </a:solidFill>
              </a:rPr>
              <a:t>b.deposit</a:t>
            </a:r>
            <a:r>
              <a:rPr lang="en-US" sz="1800" dirty="0">
                <a:solidFill>
                  <a:srgbClr val="0432FF"/>
                </a:solidFill>
              </a:rPr>
              <a:t> = 0; }</a:t>
            </a:r>
            <a:br>
              <a:rPr lang="en-US" sz="1800" dirty="0">
                <a:solidFill>
                  <a:srgbClr val="0432FF"/>
                </a:solidFill>
              </a:rPr>
            </a:br>
            <a:r>
              <a:rPr lang="en-US" sz="1800" dirty="0">
                <a:solidFill>
                  <a:srgbClr val="0432FF"/>
                </a:solidFill>
              </a:rPr>
              <a:t>	</a:t>
            </a:r>
            <a:r>
              <a:rPr lang="en-US" sz="1800" dirty="0" err="1">
                <a:solidFill>
                  <a:srgbClr val="0432FF"/>
                </a:solidFill>
              </a:rPr>
              <a:t>msg.sender.transfer</a:t>
            </a:r>
            <a:r>
              <a:rPr lang="en-US" sz="1800" dirty="0">
                <a:solidFill>
                  <a:srgbClr val="0432FF"/>
                </a:solidFill>
              </a:rPr>
              <a:t>(refund); // interact last</a:t>
            </a:r>
            <a:br>
              <a:rPr lang="en-US" sz="1800" dirty="0">
                <a:solidFill>
                  <a:srgbClr val="0432FF"/>
                </a:solidFill>
              </a:rPr>
            </a:br>
            <a:r>
              <a:rPr lang="en-US" sz="1800" dirty="0">
                <a:solidFill>
                  <a:srgbClr val="0432FF"/>
                </a:solidFill>
              </a:rPr>
              <a:t>}</a:t>
            </a:r>
            <a:endParaRPr lang="en-US" sz="1000" dirty="0">
              <a:solidFill>
                <a:srgbClr val="0432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5892068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DE9475-B97B-3B4D-AC84-4AAC6B40AB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Proj-3: </a:t>
            </a:r>
            <a:r>
              <a:rPr lang="en-US" dirty="0" err="1"/>
              <a:t>BlindAuction</a:t>
            </a:r>
            <a:r>
              <a:rPr lang="en-US" dirty="0"/>
              <a:t> V1: Multi-bid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812B5D-55F8-8D4A-980F-8AACC97289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492469"/>
            <a:ext cx="7886700" cy="5160579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20000"/>
              </a:lnSpc>
            </a:pPr>
            <a:r>
              <a:rPr lang="en-US" sz="2400" dirty="0">
                <a:solidFill>
                  <a:srgbClr val="FF0000"/>
                </a:solidFill>
              </a:rPr>
              <a:t>Bid multiple times</a:t>
            </a:r>
          </a:p>
          <a:p>
            <a:pPr>
              <a:lnSpc>
                <a:spcPct val="120000"/>
              </a:lnSpc>
              <a:spcBef>
                <a:spcPts val="400"/>
              </a:spcBef>
            </a:pPr>
            <a:r>
              <a:rPr lang="en-US" sz="1800" dirty="0">
                <a:solidFill>
                  <a:srgbClr val="0432FF"/>
                </a:solidFill>
              </a:rPr>
              <a:t>struct Bid{ bytes32 </a:t>
            </a:r>
            <a:r>
              <a:rPr lang="en-US" sz="1800" dirty="0" err="1">
                <a:solidFill>
                  <a:srgbClr val="0432FF"/>
                </a:solidFill>
              </a:rPr>
              <a:t>bidHash</a:t>
            </a:r>
            <a:r>
              <a:rPr lang="en-US" sz="1800" dirty="0">
                <a:solidFill>
                  <a:srgbClr val="0432FF"/>
                </a:solidFill>
              </a:rPr>
              <a:t>, </a:t>
            </a:r>
            <a:r>
              <a:rPr lang="en-US" sz="1800" dirty="0" err="1">
                <a:solidFill>
                  <a:srgbClr val="0432FF"/>
                </a:solidFill>
              </a:rPr>
              <a:t>uint</a:t>
            </a:r>
            <a:r>
              <a:rPr lang="en-US" sz="1800" dirty="0">
                <a:solidFill>
                  <a:srgbClr val="0432FF"/>
                </a:solidFill>
              </a:rPr>
              <a:t> deposit }</a:t>
            </a:r>
          </a:p>
          <a:p>
            <a:pPr>
              <a:lnSpc>
                <a:spcPct val="120000"/>
              </a:lnSpc>
              <a:spcBef>
                <a:spcPts val="400"/>
              </a:spcBef>
            </a:pPr>
            <a:r>
              <a:rPr lang="en-US" sz="1800" dirty="0">
                <a:solidFill>
                  <a:srgbClr val="FF0000"/>
                </a:solidFill>
              </a:rPr>
              <a:t>mapping (address=&gt;mapping (bytes32=&gt;Bid)) bids;</a:t>
            </a:r>
          </a:p>
          <a:p>
            <a:pPr>
              <a:lnSpc>
                <a:spcPct val="120000"/>
              </a:lnSpc>
              <a:spcBef>
                <a:spcPts val="400"/>
              </a:spcBef>
            </a:pPr>
            <a:r>
              <a:rPr lang="en-US" sz="1800" dirty="0">
                <a:solidFill>
                  <a:srgbClr val="FF0000"/>
                </a:solidFill>
              </a:rPr>
              <a:t>bid(b) { bids[</a:t>
            </a:r>
            <a:r>
              <a:rPr lang="en-US" sz="1800" dirty="0" err="1">
                <a:solidFill>
                  <a:srgbClr val="FF0000"/>
                </a:solidFill>
              </a:rPr>
              <a:t>msg.sender</a:t>
            </a:r>
            <a:r>
              <a:rPr lang="en-US" sz="1800" dirty="0">
                <a:solidFill>
                  <a:srgbClr val="FF0000"/>
                </a:solidFill>
              </a:rPr>
              <a:t>][b] = Bid( {</a:t>
            </a:r>
            <a:r>
              <a:rPr lang="en-US" sz="1800" dirty="0" err="1">
                <a:solidFill>
                  <a:srgbClr val="FF0000"/>
                </a:solidFill>
              </a:rPr>
              <a:t>bidHash</a:t>
            </a:r>
            <a:r>
              <a:rPr lang="en-US" sz="1800" dirty="0">
                <a:solidFill>
                  <a:srgbClr val="FF0000"/>
                </a:solidFill>
              </a:rPr>
              <a:t>: b, deposit: </a:t>
            </a:r>
            <a:r>
              <a:rPr lang="en-US" sz="1800" dirty="0" err="1">
                <a:solidFill>
                  <a:srgbClr val="FF0000"/>
                </a:solidFill>
              </a:rPr>
              <a:t>msg.value</a:t>
            </a:r>
            <a:r>
              <a:rPr lang="en-US" sz="1800" dirty="0">
                <a:solidFill>
                  <a:srgbClr val="FF0000"/>
                </a:solidFill>
              </a:rPr>
              <a:t>} ); }</a:t>
            </a:r>
          </a:p>
          <a:p>
            <a:pPr>
              <a:lnSpc>
                <a:spcPct val="120000"/>
              </a:lnSpc>
              <a:tabLst>
                <a:tab pos="446088" algn="l"/>
              </a:tabLst>
            </a:pPr>
            <a:r>
              <a:rPr lang="en-US" sz="1800" dirty="0">
                <a:solidFill>
                  <a:srgbClr val="0432FF"/>
                </a:solidFill>
              </a:rPr>
              <a:t>reveal(v, f, s) {</a:t>
            </a:r>
            <a:br>
              <a:rPr lang="en-US" sz="1800" dirty="0">
                <a:solidFill>
                  <a:srgbClr val="0432FF"/>
                </a:solidFill>
              </a:rPr>
            </a:br>
            <a:r>
              <a:rPr lang="en-US" sz="1800" dirty="0">
                <a:solidFill>
                  <a:srgbClr val="0432FF"/>
                </a:solidFill>
              </a:rPr>
              <a:t>	bytes32 </a:t>
            </a:r>
            <a:r>
              <a:rPr lang="en-US" sz="1800" dirty="0" err="1">
                <a:solidFill>
                  <a:srgbClr val="0432FF"/>
                </a:solidFill>
              </a:rPr>
              <a:t>bhash</a:t>
            </a:r>
            <a:r>
              <a:rPr lang="en-US" sz="1800" dirty="0">
                <a:solidFill>
                  <a:srgbClr val="0432FF"/>
                </a:solidFill>
              </a:rPr>
              <a:t> = keccak256(</a:t>
            </a:r>
            <a:r>
              <a:rPr lang="en-US" sz="1800" dirty="0" err="1">
                <a:solidFill>
                  <a:srgbClr val="0432FF"/>
                </a:solidFill>
              </a:rPr>
              <a:t>abi.encodePacked</a:t>
            </a:r>
            <a:r>
              <a:rPr lang="en-US" sz="1800" dirty="0">
                <a:solidFill>
                  <a:srgbClr val="0432FF"/>
                </a:solidFill>
              </a:rPr>
              <a:t>(v, f, s));</a:t>
            </a:r>
            <a:br>
              <a:rPr lang="en-US" sz="1800" dirty="0">
                <a:solidFill>
                  <a:srgbClr val="0432FF"/>
                </a:solidFill>
              </a:rPr>
            </a:br>
            <a:r>
              <a:rPr lang="en-US" sz="1800" dirty="0">
                <a:solidFill>
                  <a:srgbClr val="0432FF"/>
                </a:solidFill>
              </a:rPr>
              <a:t>	Bid </a:t>
            </a:r>
            <a:r>
              <a:rPr lang="en-US" sz="1800" dirty="0">
                <a:solidFill>
                  <a:srgbClr val="FF0000"/>
                </a:solidFill>
              </a:rPr>
              <a:t>storage</a:t>
            </a:r>
            <a:r>
              <a:rPr lang="en-US" sz="1800" dirty="0">
                <a:solidFill>
                  <a:srgbClr val="0432FF"/>
                </a:solidFill>
              </a:rPr>
              <a:t> b = bids[</a:t>
            </a:r>
            <a:r>
              <a:rPr lang="en-US" sz="1800" dirty="0" err="1">
                <a:solidFill>
                  <a:srgbClr val="0432FF"/>
                </a:solidFill>
              </a:rPr>
              <a:t>msg.sender</a:t>
            </a:r>
            <a:r>
              <a:rPr lang="en-US" sz="1800" dirty="0">
                <a:solidFill>
                  <a:srgbClr val="0432FF"/>
                </a:solidFill>
              </a:rPr>
              <a:t>][</a:t>
            </a:r>
            <a:r>
              <a:rPr lang="en-US" sz="1800" dirty="0" err="1">
                <a:solidFill>
                  <a:srgbClr val="0432FF"/>
                </a:solidFill>
              </a:rPr>
              <a:t>bhash</a:t>
            </a:r>
            <a:r>
              <a:rPr lang="en-US" sz="1800" dirty="0">
                <a:solidFill>
                  <a:srgbClr val="0432FF"/>
                </a:solidFill>
              </a:rPr>
              <a:t>];</a:t>
            </a:r>
            <a:br>
              <a:rPr lang="en-US" sz="1800" dirty="0">
                <a:solidFill>
                  <a:srgbClr val="0432FF"/>
                </a:solidFill>
              </a:rPr>
            </a:br>
            <a:r>
              <a:rPr lang="en-US" sz="1800" dirty="0">
                <a:solidFill>
                  <a:srgbClr val="0432FF"/>
                </a:solidFill>
              </a:rPr>
              <a:t>	</a:t>
            </a:r>
            <a:r>
              <a:rPr lang="en-US" sz="1800" dirty="0" err="1">
                <a:solidFill>
                  <a:srgbClr val="0432FF"/>
                </a:solidFill>
              </a:rPr>
              <a:t>uint</a:t>
            </a:r>
            <a:r>
              <a:rPr lang="en-US" sz="1800" dirty="0">
                <a:solidFill>
                  <a:srgbClr val="0432FF"/>
                </a:solidFill>
              </a:rPr>
              <a:t> refund=</a:t>
            </a:r>
            <a:r>
              <a:rPr lang="en-US" sz="1800" dirty="0" err="1">
                <a:solidFill>
                  <a:srgbClr val="0432FF"/>
                </a:solidFill>
              </a:rPr>
              <a:t>b.deposit</a:t>
            </a:r>
            <a:r>
              <a:rPr lang="en-US" sz="1800" dirty="0">
                <a:solidFill>
                  <a:srgbClr val="0432FF"/>
                </a:solidFill>
              </a:rPr>
              <a:t>;</a:t>
            </a:r>
            <a:br>
              <a:rPr lang="en-US" sz="1800" dirty="0">
                <a:solidFill>
                  <a:srgbClr val="0432FF"/>
                </a:solidFill>
              </a:rPr>
            </a:br>
            <a:r>
              <a:rPr lang="en-US" sz="1800" dirty="0">
                <a:solidFill>
                  <a:srgbClr val="0432FF"/>
                </a:solidFill>
              </a:rPr>
              <a:t>	if( </a:t>
            </a:r>
            <a:r>
              <a:rPr lang="en-US" sz="1800" dirty="0" err="1">
                <a:solidFill>
                  <a:srgbClr val="0432FF"/>
                </a:solidFill>
              </a:rPr>
              <a:t>b.bidHash</a:t>
            </a:r>
            <a:r>
              <a:rPr lang="en-US" sz="1800" dirty="0">
                <a:solidFill>
                  <a:srgbClr val="0432FF"/>
                </a:solidFill>
              </a:rPr>
              <a:t> != keccak256(v, f, s) ) return;</a:t>
            </a:r>
            <a:br>
              <a:rPr lang="en-US" sz="1800" dirty="0">
                <a:solidFill>
                  <a:srgbClr val="0432FF"/>
                </a:solidFill>
              </a:rPr>
            </a:br>
            <a:r>
              <a:rPr lang="en-US" sz="1800" dirty="0">
                <a:solidFill>
                  <a:srgbClr val="0432FF"/>
                </a:solidFill>
              </a:rPr>
              <a:t>	if( !f &amp;&amp; </a:t>
            </a:r>
            <a:r>
              <a:rPr lang="en-US" sz="1800" dirty="0" err="1">
                <a:solidFill>
                  <a:srgbClr val="0432FF"/>
                </a:solidFill>
              </a:rPr>
              <a:t>b.deposit</a:t>
            </a:r>
            <a:r>
              <a:rPr lang="en-US" sz="1800" dirty="0">
                <a:solidFill>
                  <a:srgbClr val="0432FF"/>
                </a:solidFill>
              </a:rPr>
              <a:t> &lt; v ) return; </a:t>
            </a:r>
            <a:br>
              <a:rPr lang="en-US" sz="1800" dirty="0">
                <a:solidFill>
                  <a:srgbClr val="0432FF"/>
                </a:solidFill>
              </a:rPr>
            </a:br>
            <a:r>
              <a:rPr lang="en-US" sz="1800" dirty="0">
                <a:solidFill>
                  <a:srgbClr val="0432FF"/>
                </a:solidFill>
              </a:rPr>
              <a:t>	if( !f &amp;&amp; </a:t>
            </a:r>
            <a:r>
              <a:rPr lang="en-US" sz="1800" dirty="0" err="1">
                <a:solidFill>
                  <a:srgbClr val="0432FF"/>
                </a:solidFill>
              </a:rPr>
              <a:t>b.deposit</a:t>
            </a:r>
            <a:r>
              <a:rPr lang="en-US" sz="1800" dirty="0">
                <a:solidFill>
                  <a:srgbClr val="0432FF"/>
                </a:solidFill>
              </a:rPr>
              <a:t> &gt;= v &amp;&amp; v &gt; </a:t>
            </a:r>
            <a:r>
              <a:rPr lang="en-US" sz="1800" dirty="0" err="1">
                <a:solidFill>
                  <a:srgbClr val="0432FF"/>
                </a:solidFill>
              </a:rPr>
              <a:t>highestBid</a:t>
            </a:r>
            <a:r>
              <a:rPr lang="en-US" sz="1800" dirty="0">
                <a:solidFill>
                  <a:srgbClr val="0432FF"/>
                </a:solidFill>
              </a:rPr>
              <a:t> ) {</a:t>
            </a:r>
            <a:br>
              <a:rPr lang="en-US" sz="1800" dirty="0">
                <a:solidFill>
                  <a:srgbClr val="0432FF"/>
                </a:solidFill>
              </a:rPr>
            </a:br>
            <a:r>
              <a:rPr lang="en-US" sz="1800" dirty="0">
                <a:solidFill>
                  <a:srgbClr val="0432FF"/>
                </a:solidFill>
              </a:rPr>
              <a:t>		if( </a:t>
            </a:r>
            <a:r>
              <a:rPr lang="en-US" sz="1800" dirty="0" err="1">
                <a:solidFill>
                  <a:srgbClr val="0432FF"/>
                </a:solidFill>
              </a:rPr>
              <a:t>highestBid</a:t>
            </a:r>
            <a:r>
              <a:rPr lang="en-US" sz="1800" dirty="0">
                <a:solidFill>
                  <a:srgbClr val="0432FF"/>
                </a:solidFill>
              </a:rPr>
              <a:t> != 0 ) moneyback[</a:t>
            </a:r>
            <a:r>
              <a:rPr lang="en-US" sz="1800" dirty="0" err="1">
                <a:solidFill>
                  <a:srgbClr val="0432FF"/>
                </a:solidFill>
              </a:rPr>
              <a:t>highestBidder</a:t>
            </a:r>
            <a:r>
              <a:rPr lang="en-US" sz="1800" dirty="0">
                <a:solidFill>
                  <a:srgbClr val="0432FF"/>
                </a:solidFill>
              </a:rPr>
              <a:t>] += </a:t>
            </a:r>
            <a:r>
              <a:rPr lang="en-US" sz="1800" dirty="0" err="1">
                <a:solidFill>
                  <a:srgbClr val="0432FF"/>
                </a:solidFill>
              </a:rPr>
              <a:t>highestBid</a:t>
            </a:r>
            <a:r>
              <a:rPr lang="en-US" sz="1800" dirty="0">
                <a:solidFill>
                  <a:srgbClr val="0432FF"/>
                </a:solidFill>
              </a:rPr>
              <a:t>;</a:t>
            </a:r>
            <a:br>
              <a:rPr lang="en-US" sz="1800" dirty="0">
                <a:solidFill>
                  <a:srgbClr val="0432FF"/>
                </a:solidFill>
              </a:rPr>
            </a:br>
            <a:r>
              <a:rPr lang="en-US" sz="1800" dirty="0">
                <a:solidFill>
                  <a:srgbClr val="0432FF"/>
                </a:solidFill>
              </a:rPr>
              <a:t>		</a:t>
            </a:r>
            <a:r>
              <a:rPr lang="en-US" sz="1800" dirty="0" err="1">
                <a:solidFill>
                  <a:srgbClr val="0432FF"/>
                </a:solidFill>
              </a:rPr>
              <a:t>highestBid</a:t>
            </a:r>
            <a:r>
              <a:rPr lang="en-US" sz="1800" dirty="0">
                <a:solidFill>
                  <a:srgbClr val="0432FF"/>
                </a:solidFill>
              </a:rPr>
              <a:t> = v; </a:t>
            </a:r>
            <a:r>
              <a:rPr lang="en-US" sz="1800" dirty="0" err="1">
                <a:solidFill>
                  <a:srgbClr val="0432FF"/>
                </a:solidFill>
              </a:rPr>
              <a:t>highestBidder</a:t>
            </a:r>
            <a:r>
              <a:rPr lang="en-US" sz="1800" dirty="0">
                <a:solidFill>
                  <a:srgbClr val="0432FF"/>
                </a:solidFill>
              </a:rPr>
              <a:t> = </a:t>
            </a:r>
            <a:r>
              <a:rPr lang="en-US" sz="1800" dirty="0" err="1">
                <a:solidFill>
                  <a:srgbClr val="0432FF"/>
                </a:solidFill>
              </a:rPr>
              <a:t>msg.sender</a:t>
            </a:r>
            <a:r>
              <a:rPr lang="en-US" sz="1800" dirty="0">
                <a:solidFill>
                  <a:srgbClr val="0432FF"/>
                </a:solidFill>
              </a:rPr>
              <a:t>;</a:t>
            </a:r>
            <a:br>
              <a:rPr lang="en-US" sz="1800" dirty="0">
                <a:solidFill>
                  <a:srgbClr val="0432FF"/>
                </a:solidFill>
              </a:rPr>
            </a:br>
            <a:r>
              <a:rPr lang="en-US" sz="1800" dirty="0">
                <a:solidFill>
                  <a:srgbClr val="0432FF"/>
                </a:solidFill>
              </a:rPr>
              <a:t>		return; } </a:t>
            </a:r>
            <a:br>
              <a:rPr lang="en-US" sz="1800" dirty="0">
                <a:solidFill>
                  <a:srgbClr val="0432FF"/>
                </a:solidFill>
              </a:rPr>
            </a:br>
            <a:r>
              <a:rPr lang="en-US" sz="1800" dirty="0">
                <a:solidFill>
                  <a:srgbClr val="0432FF"/>
                </a:solidFill>
              </a:rPr>
              <a:t>	if( !f &amp;&amp; </a:t>
            </a:r>
            <a:r>
              <a:rPr lang="en-US" sz="1800" dirty="0" err="1">
                <a:solidFill>
                  <a:srgbClr val="0432FF"/>
                </a:solidFill>
              </a:rPr>
              <a:t>b.deposit</a:t>
            </a:r>
            <a:r>
              <a:rPr lang="en-US" sz="1800" dirty="0">
                <a:solidFill>
                  <a:srgbClr val="0432FF"/>
                </a:solidFill>
              </a:rPr>
              <a:t> &gt;= v &amp;&amp; v &lt;= </a:t>
            </a:r>
            <a:r>
              <a:rPr lang="en-US" sz="1800" dirty="0" err="1">
                <a:solidFill>
                  <a:srgbClr val="0432FF"/>
                </a:solidFill>
              </a:rPr>
              <a:t>highestBid</a:t>
            </a:r>
            <a:r>
              <a:rPr lang="en-US" sz="1800" dirty="0">
                <a:solidFill>
                  <a:srgbClr val="0432FF"/>
                </a:solidFill>
              </a:rPr>
              <a:t> ) { </a:t>
            </a:r>
            <a:r>
              <a:rPr lang="en-US" sz="1800" dirty="0" err="1">
                <a:solidFill>
                  <a:srgbClr val="0432FF"/>
                </a:solidFill>
              </a:rPr>
              <a:t>b.deposit</a:t>
            </a:r>
            <a:r>
              <a:rPr lang="en-US" sz="1800" dirty="0">
                <a:solidFill>
                  <a:srgbClr val="0432FF"/>
                </a:solidFill>
              </a:rPr>
              <a:t> = 0; }</a:t>
            </a:r>
            <a:br>
              <a:rPr lang="en-US" sz="1800" dirty="0">
                <a:solidFill>
                  <a:srgbClr val="0432FF"/>
                </a:solidFill>
              </a:rPr>
            </a:br>
            <a:r>
              <a:rPr lang="en-US" sz="1800" dirty="0">
                <a:solidFill>
                  <a:srgbClr val="0432FF"/>
                </a:solidFill>
              </a:rPr>
              <a:t>	else if( f ) { </a:t>
            </a:r>
            <a:r>
              <a:rPr lang="en-US" sz="1800" dirty="0" err="1">
                <a:solidFill>
                  <a:srgbClr val="0432FF"/>
                </a:solidFill>
              </a:rPr>
              <a:t>b.deposit</a:t>
            </a:r>
            <a:r>
              <a:rPr lang="en-US" sz="1800" dirty="0">
                <a:solidFill>
                  <a:srgbClr val="0432FF"/>
                </a:solidFill>
              </a:rPr>
              <a:t> = 0; }</a:t>
            </a:r>
            <a:br>
              <a:rPr lang="en-US" sz="1800" dirty="0">
                <a:solidFill>
                  <a:srgbClr val="0432FF"/>
                </a:solidFill>
              </a:rPr>
            </a:br>
            <a:r>
              <a:rPr lang="en-US" sz="1800" dirty="0">
                <a:solidFill>
                  <a:srgbClr val="0432FF"/>
                </a:solidFill>
              </a:rPr>
              <a:t>	</a:t>
            </a:r>
            <a:r>
              <a:rPr lang="en-US" sz="1800" dirty="0" err="1">
                <a:solidFill>
                  <a:srgbClr val="0432FF"/>
                </a:solidFill>
              </a:rPr>
              <a:t>msg.sender.transfer</a:t>
            </a:r>
            <a:r>
              <a:rPr lang="en-US" sz="1800" dirty="0">
                <a:solidFill>
                  <a:srgbClr val="0432FF"/>
                </a:solidFill>
              </a:rPr>
              <a:t>(refund); // interact last</a:t>
            </a:r>
            <a:br>
              <a:rPr lang="en-US" sz="1800" dirty="0">
                <a:solidFill>
                  <a:srgbClr val="0432FF"/>
                </a:solidFill>
              </a:rPr>
            </a:br>
            <a:r>
              <a:rPr lang="en-US" sz="1800" dirty="0">
                <a:solidFill>
                  <a:srgbClr val="0432FF"/>
                </a:solidFill>
              </a:rPr>
              <a:t>}</a:t>
            </a:r>
          </a:p>
          <a:p>
            <a:pPr>
              <a:lnSpc>
                <a:spcPct val="120000"/>
              </a:lnSpc>
              <a:tabLst>
                <a:tab pos="446088" algn="l"/>
              </a:tabLst>
            </a:pPr>
            <a:r>
              <a:rPr lang="en-US" sz="1800" dirty="0">
                <a:solidFill>
                  <a:srgbClr val="0432FF"/>
                </a:solidFill>
              </a:rPr>
              <a:t>In solidity document, there is multiple-reveal-in-one-shot code: reveal (</a:t>
            </a:r>
            <a:r>
              <a:rPr lang="en-US" sz="1800" dirty="0" err="1">
                <a:solidFill>
                  <a:srgbClr val="0432FF"/>
                </a:solidFill>
              </a:rPr>
              <a:t>uint</a:t>
            </a:r>
            <a:r>
              <a:rPr lang="en-US" sz="1800" dirty="0">
                <a:solidFill>
                  <a:srgbClr val="0432FF"/>
                </a:solidFill>
              </a:rPr>
              <a:t> [], bool[], bytes32[])</a:t>
            </a:r>
            <a:endParaRPr lang="en-US" sz="1000" dirty="0">
              <a:solidFill>
                <a:srgbClr val="0432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504142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DE9475-B97B-3B4D-AC84-4AAC6B40AB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759481"/>
          </a:xfrm>
        </p:spPr>
        <p:txBody>
          <a:bodyPr/>
          <a:lstStyle/>
          <a:p>
            <a:r>
              <a:rPr lang="en-US" dirty="0"/>
              <a:t>Proj-3: </a:t>
            </a:r>
            <a:r>
              <a:rPr lang="en-US" dirty="0" err="1"/>
              <a:t>BlindAuction</a:t>
            </a:r>
            <a:r>
              <a:rPr lang="en-US" dirty="0"/>
              <a:t> V1: Code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092FEE7-D19F-D843-BD5B-6C3381CA41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124607"/>
            <a:ext cx="7886700" cy="5517931"/>
          </a:xfrm>
        </p:spPr>
        <p:txBody>
          <a:bodyPr>
            <a:normAutofit lnSpcReduction="10000"/>
          </a:bodyPr>
          <a:lstStyle/>
          <a:p>
            <a:pPr marL="0" indent="0">
              <a:spcBef>
                <a:spcPts val="400"/>
              </a:spcBef>
              <a:buNone/>
            </a:pPr>
            <a:r>
              <a:rPr lang="en-US" sz="1400" dirty="0">
                <a:solidFill>
                  <a:srgbClr val="0432FF"/>
                </a:solidFill>
              </a:rPr>
              <a:t>import './AuctionV2.sol';</a:t>
            </a:r>
          </a:p>
          <a:p>
            <a:pPr marL="0" indent="0">
              <a:spcBef>
                <a:spcPts val="400"/>
              </a:spcBef>
              <a:buNone/>
            </a:pPr>
            <a:r>
              <a:rPr lang="en-US" sz="1400" dirty="0">
                <a:solidFill>
                  <a:srgbClr val="0432FF"/>
                </a:solidFill>
              </a:rPr>
              <a:t>contract BlindAuctionV1 is AuctionV2 {</a:t>
            </a:r>
          </a:p>
          <a:p>
            <a:pPr marL="0" indent="0">
              <a:spcBef>
                <a:spcPts val="400"/>
              </a:spcBef>
              <a:buNone/>
            </a:pPr>
            <a:r>
              <a:rPr lang="en-US" sz="1400" dirty="0">
                <a:solidFill>
                  <a:srgbClr val="0432FF"/>
                </a:solidFill>
              </a:rPr>
              <a:t>    bool bidding = true;</a:t>
            </a:r>
          </a:p>
          <a:p>
            <a:pPr marL="0" indent="0">
              <a:spcBef>
                <a:spcPts val="400"/>
              </a:spcBef>
              <a:buNone/>
            </a:pPr>
            <a:r>
              <a:rPr lang="en-US" sz="1400" dirty="0">
                <a:solidFill>
                  <a:srgbClr val="0432FF"/>
                </a:solidFill>
              </a:rPr>
              <a:t>    struct Bid {  bytes32 </a:t>
            </a:r>
            <a:r>
              <a:rPr lang="en-US" sz="1400" dirty="0" err="1">
                <a:solidFill>
                  <a:srgbClr val="0432FF"/>
                </a:solidFill>
              </a:rPr>
              <a:t>bidHash</a:t>
            </a:r>
            <a:r>
              <a:rPr lang="en-US" sz="1400" dirty="0">
                <a:solidFill>
                  <a:srgbClr val="0432FF"/>
                </a:solidFill>
              </a:rPr>
              <a:t>;         </a:t>
            </a:r>
            <a:r>
              <a:rPr lang="en-US" sz="1400" dirty="0" err="1">
                <a:solidFill>
                  <a:srgbClr val="0432FF"/>
                </a:solidFill>
              </a:rPr>
              <a:t>uint</a:t>
            </a:r>
            <a:r>
              <a:rPr lang="en-US" sz="1400" dirty="0">
                <a:solidFill>
                  <a:srgbClr val="0432FF"/>
                </a:solidFill>
              </a:rPr>
              <a:t> deposit; }</a:t>
            </a:r>
          </a:p>
          <a:p>
            <a:pPr marL="0" indent="0">
              <a:spcBef>
                <a:spcPts val="400"/>
              </a:spcBef>
              <a:buNone/>
            </a:pPr>
            <a:r>
              <a:rPr lang="en-US" sz="1400" dirty="0">
                <a:solidFill>
                  <a:srgbClr val="0432FF"/>
                </a:solidFill>
              </a:rPr>
              <a:t>    mapping (address=&gt;mapping (bytes32=&gt;Bid)) bids;</a:t>
            </a:r>
          </a:p>
          <a:p>
            <a:pPr marL="0" indent="0">
              <a:spcBef>
                <a:spcPts val="400"/>
              </a:spcBef>
              <a:buNone/>
            </a:pPr>
            <a:r>
              <a:rPr lang="en-US" sz="1400" dirty="0">
                <a:solidFill>
                  <a:srgbClr val="0432FF"/>
                </a:solidFill>
              </a:rPr>
              <a:t>    modifier </a:t>
            </a:r>
            <a:r>
              <a:rPr lang="en-US" sz="1400" dirty="0" err="1">
                <a:solidFill>
                  <a:srgbClr val="0432FF"/>
                </a:solidFill>
              </a:rPr>
              <a:t>ifBidding</a:t>
            </a:r>
            <a:r>
              <a:rPr lang="en-US" sz="1400" dirty="0">
                <a:solidFill>
                  <a:srgbClr val="0432FF"/>
                </a:solidFill>
              </a:rPr>
              <a:t> { require( bidding ); _; }</a:t>
            </a:r>
          </a:p>
          <a:p>
            <a:pPr marL="0" indent="0">
              <a:spcBef>
                <a:spcPts val="400"/>
              </a:spcBef>
              <a:buNone/>
            </a:pPr>
            <a:r>
              <a:rPr lang="en-US" sz="1400" dirty="0">
                <a:solidFill>
                  <a:srgbClr val="0432FF"/>
                </a:solidFill>
              </a:rPr>
              <a:t>    function bid(bytes32 </a:t>
            </a:r>
            <a:r>
              <a:rPr lang="en-US" sz="1400" dirty="0" err="1">
                <a:solidFill>
                  <a:srgbClr val="0432FF"/>
                </a:solidFill>
              </a:rPr>
              <a:t>blindBid</a:t>
            </a:r>
            <a:r>
              <a:rPr lang="en-US" sz="1400" dirty="0">
                <a:solidFill>
                  <a:srgbClr val="0432FF"/>
                </a:solidFill>
              </a:rPr>
              <a:t>) public payable </a:t>
            </a:r>
            <a:r>
              <a:rPr lang="en-US" sz="1400" dirty="0" err="1">
                <a:solidFill>
                  <a:srgbClr val="0432FF"/>
                </a:solidFill>
              </a:rPr>
              <a:t>ifBidding</a:t>
            </a:r>
            <a:r>
              <a:rPr lang="en-US" sz="1400" dirty="0">
                <a:solidFill>
                  <a:srgbClr val="0432FF"/>
                </a:solidFill>
              </a:rPr>
              <a:t> {</a:t>
            </a:r>
          </a:p>
          <a:p>
            <a:pPr marL="0" indent="0">
              <a:spcBef>
                <a:spcPts val="400"/>
              </a:spcBef>
              <a:buNone/>
            </a:pPr>
            <a:r>
              <a:rPr lang="en-US" sz="1400" dirty="0">
                <a:solidFill>
                  <a:srgbClr val="0432FF"/>
                </a:solidFill>
              </a:rPr>
              <a:t>           bids[</a:t>
            </a:r>
            <a:r>
              <a:rPr lang="en-US" sz="1400" dirty="0" err="1">
                <a:solidFill>
                  <a:srgbClr val="0432FF"/>
                </a:solidFill>
              </a:rPr>
              <a:t>msg.sender</a:t>
            </a:r>
            <a:r>
              <a:rPr lang="en-US" sz="1400" dirty="0">
                <a:solidFill>
                  <a:srgbClr val="0432FF"/>
                </a:solidFill>
              </a:rPr>
              <a:t>][</a:t>
            </a:r>
            <a:r>
              <a:rPr lang="en-US" sz="1400" dirty="0" err="1">
                <a:solidFill>
                  <a:srgbClr val="0432FF"/>
                </a:solidFill>
              </a:rPr>
              <a:t>blindBid</a:t>
            </a:r>
            <a:r>
              <a:rPr lang="en-US" sz="1400" dirty="0">
                <a:solidFill>
                  <a:srgbClr val="0432FF"/>
                </a:solidFill>
              </a:rPr>
              <a:t>] = Bid( {</a:t>
            </a:r>
            <a:r>
              <a:rPr lang="en-US" sz="1400" dirty="0" err="1">
                <a:solidFill>
                  <a:srgbClr val="0432FF"/>
                </a:solidFill>
              </a:rPr>
              <a:t>bidHash</a:t>
            </a:r>
            <a:r>
              <a:rPr lang="en-US" sz="1400" dirty="0">
                <a:solidFill>
                  <a:srgbClr val="0432FF"/>
                </a:solidFill>
              </a:rPr>
              <a:t>: </a:t>
            </a:r>
            <a:r>
              <a:rPr lang="en-US" sz="1400" dirty="0" err="1">
                <a:solidFill>
                  <a:srgbClr val="0432FF"/>
                </a:solidFill>
              </a:rPr>
              <a:t>blindBid</a:t>
            </a:r>
            <a:r>
              <a:rPr lang="en-US" sz="1400" dirty="0">
                <a:solidFill>
                  <a:srgbClr val="0432FF"/>
                </a:solidFill>
              </a:rPr>
              <a:t>, deposit: </a:t>
            </a:r>
            <a:r>
              <a:rPr lang="en-US" sz="1400" dirty="0" err="1">
                <a:solidFill>
                  <a:srgbClr val="0432FF"/>
                </a:solidFill>
              </a:rPr>
              <a:t>msg.value</a:t>
            </a:r>
            <a:r>
              <a:rPr lang="en-US" sz="1400" dirty="0">
                <a:solidFill>
                  <a:srgbClr val="0432FF"/>
                </a:solidFill>
              </a:rPr>
              <a:t>} ); }</a:t>
            </a:r>
          </a:p>
          <a:p>
            <a:pPr marL="0" indent="0">
              <a:spcBef>
                <a:spcPts val="400"/>
              </a:spcBef>
              <a:buNone/>
            </a:pPr>
            <a:r>
              <a:rPr lang="en-US" sz="1400" dirty="0">
                <a:solidFill>
                  <a:srgbClr val="0432FF"/>
                </a:solidFill>
              </a:rPr>
              <a:t>    function </a:t>
            </a:r>
            <a:r>
              <a:rPr lang="en-US" sz="1400" dirty="0" err="1">
                <a:solidFill>
                  <a:srgbClr val="0432FF"/>
                </a:solidFill>
              </a:rPr>
              <a:t>closeBidding</a:t>
            </a:r>
            <a:r>
              <a:rPr lang="en-US" sz="1400" dirty="0">
                <a:solidFill>
                  <a:srgbClr val="0432FF"/>
                </a:solidFill>
              </a:rPr>
              <a:t>() public </a:t>
            </a:r>
            <a:r>
              <a:rPr lang="en-US" sz="1400" dirty="0" err="1">
                <a:solidFill>
                  <a:srgbClr val="0432FF"/>
                </a:solidFill>
              </a:rPr>
              <a:t>onlySeller</a:t>
            </a:r>
            <a:r>
              <a:rPr lang="en-US" sz="1400" dirty="0">
                <a:solidFill>
                  <a:srgbClr val="0432FF"/>
                </a:solidFill>
              </a:rPr>
              <a:t> </a:t>
            </a:r>
            <a:r>
              <a:rPr lang="en-US" sz="1400" dirty="0" err="1">
                <a:solidFill>
                  <a:srgbClr val="0432FF"/>
                </a:solidFill>
              </a:rPr>
              <a:t>ifBidding</a:t>
            </a:r>
            <a:r>
              <a:rPr lang="en-US" sz="1400" dirty="0">
                <a:solidFill>
                  <a:srgbClr val="0432FF"/>
                </a:solidFill>
              </a:rPr>
              <a:t> { bidding=false; }</a:t>
            </a:r>
          </a:p>
          <a:p>
            <a:pPr marL="0" indent="0">
              <a:spcBef>
                <a:spcPts val="400"/>
              </a:spcBef>
              <a:buNone/>
            </a:pPr>
            <a:r>
              <a:rPr lang="en-US" sz="1400" dirty="0">
                <a:solidFill>
                  <a:srgbClr val="0432FF"/>
                </a:solidFill>
              </a:rPr>
              <a:t>    function reveal(</a:t>
            </a:r>
            <a:r>
              <a:rPr lang="en-US" sz="1400" dirty="0" err="1">
                <a:solidFill>
                  <a:srgbClr val="0432FF"/>
                </a:solidFill>
              </a:rPr>
              <a:t>uint</a:t>
            </a:r>
            <a:r>
              <a:rPr lang="en-US" sz="1400" dirty="0">
                <a:solidFill>
                  <a:srgbClr val="0432FF"/>
                </a:solidFill>
              </a:rPr>
              <a:t> v, bool f, bytes32 s) public {</a:t>
            </a:r>
          </a:p>
          <a:p>
            <a:pPr marL="0" indent="0">
              <a:spcBef>
                <a:spcPts val="400"/>
              </a:spcBef>
              <a:buNone/>
            </a:pPr>
            <a:r>
              <a:rPr lang="en-US" sz="1400" dirty="0">
                <a:solidFill>
                  <a:srgbClr val="0432FF"/>
                </a:solidFill>
              </a:rPr>
              <a:t>        require( !bidding );</a:t>
            </a:r>
          </a:p>
          <a:p>
            <a:pPr marL="0" indent="0">
              <a:spcBef>
                <a:spcPts val="400"/>
              </a:spcBef>
              <a:buNone/>
            </a:pPr>
            <a:r>
              <a:rPr lang="en-US" sz="1400" dirty="0">
                <a:solidFill>
                  <a:srgbClr val="0432FF"/>
                </a:solidFill>
              </a:rPr>
              <a:t>        bytes32 </a:t>
            </a:r>
            <a:r>
              <a:rPr lang="en-US" sz="1400" dirty="0" err="1">
                <a:solidFill>
                  <a:srgbClr val="0432FF"/>
                </a:solidFill>
              </a:rPr>
              <a:t>bhash</a:t>
            </a:r>
            <a:r>
              <a:rPr lang="en-US" sz="1400" dirty="0">
                <a:solidFill>
                  <a:srgbClr val="0432FF"/>
                </a:solidFill>
              </a:rPr>
              <a:t> = keccak256(</a:t>
            </a:r>
            <a:r>
              <a:rPr lang="en-US" sz="1400" dirty="0" err="1">
                <a:solidFill>
                  <a:srgbClr val="0432FF"/>
                </a:solidFill>
              </a:rPr>
              <a:t>abi.encodePacked</a:t>
            </a:r>
            <a:r>
              <a:rPr lang="en-US" sz="1400" dirty="0">
                <a:solidFill>
                  <a:srgbClr val="0432FF"/>
                </a:solidFill>
              </a:rPr>
              <a:t>(v, f, s));</a:t>
            </a:r>
          </a:p>
          <a:p>
            <a:pPr marL="0" indent="0">
              <a:spcBef>
                <a:spcPts val="400"/>
              </a:spcBef>
              <a:buNone/>
            </a:pPr>
            <a:r>
              <a:rPr lang="en-US" sz="1400" dirty="0">
                <a:solidFill>
                  <a:srgbClr val="0432FF"/>
                </a:solidFill>
              </a:rPr>
              <a:t>        Bid storage b = bids[</a:t>
            </a:r>
            <a:r>
              <a:rPr lang="en-US" sz="1400" dirty="0" err="1">
                <a:solidFill>
                  <a:srgbClr val="0432FF"/>
                </a:solidFill>
              </a:rPr>
              <a:t>msg.sender</a:t>
            </a:r>
            <a:r>
              <a:rPr lang="en-US" sz="1400" dirty="0">
                <a:solidFill>
                  <a:srgbClr val="0432FF"/>
                </a:solidFill>
              </a:rPr>
              <a:t>][</a:t>
            </a:r>
            <a:r>
              <a:rPr lang="en-US" sz="1400" dirty="0" err="1">
                <a:solidFill>
                  <a:srgbClr val="0432FF"/>
                </a:solidFill>
              </a:rPr>
              <a:t>bhash</a:t>
            </a:r>
            <a:r>
              <a:rPr lang="en-US" sz="1400" dirty="0">
                <a:solidFill>
                  <a:srgbClr val="0432FF"/>
                </a:solidFill>
              </a:rPr>
              <a:t>];</a:t>
            </a:r>
          </a:p>
          <a:p>
            <a:pPr marL="0" indent="0">
              <a:spcBef>
                <a:spcPts val="400"/>
              </a:spcBef>
              <a:buNone/>
            </a:pPr>
            <a:r>
              <a:rPr lang="en-US" sz="1400" dirty="0">
                <a:solidFill>
                  <a:srgbClr val="0432FF"/>
                </a:solidFill>
              </a:rPr>
              <a:t>        </a:t>
            </a:r>
            <a:r>
              <a:rPr lang="en-US" sz="1400" dirty="0" err="1">
                <a:solidFill>
                  <a:srgbClr val="0432FF"/>
                </a:solidFill>
              </a:rPr>
              <a:t>uint</a:t>
            </a:r>
            <a:r>
              <a:rPr lang="en-US" sz="1400" dirty="0">
                <a:solidFill>
                  <a:srgbClr val="0432FF"/>
                </a:solidFill>
              </a:rPr>
              <a:t> refund=</a:t>
            </a:r>
            <a:r>
              <a:rPr lang="en-US" sz="1400" dirty="0" err="1">
                <a:solidFill>
                  <a:srgbClr val="0432FF"/>
                </a:solidFill>
              </a:rPr>
              <a:t>b.deposit</a:t>
            </a:r>
            <a:r>
              <a:rPr lang="en-US" sz="1400" dirty="0">
                <a:solidFill>
                  <a:srgbClr val="0432FF"/>
                </a:solidFill>
              </a:rPr>
              <a:t>;</a:t>
            </a:r>
          </a:p>
          <a:p>
            <a:pPr marL="0" indent="0">
              <a:spcBef>
                <a:spcPts val="400"/>
              </a:spcBef>
              <a:buNone/>
            </a:pPr>
            <a:r>
              <a:rPr lang="en-US" sz="1400" dirty="0">
                <a:solidFill>
                  <a:srgbClr val="0432FF"/>
                </a:solidFill>
              </a:rPr>
              <a:t>        if( </a:t>
            </a:r>
            <a:r>
              <a:rPr lang="en-US" sz="1400" dirty="0" err="1">
                <a:solidFill>
                  <a:srgbClr val="0432FF"/>
                </a:solidFill>
              </a:rPr>
              <a:t>b.bidHash</a:t>
            </a:r>
            <a:r>
              <a:rPr lang="en-US" sz="1400" dirty="0">
                <a:solidFill>
                  <a:srgbClr val="0432FF"/>
                </a:solidFill>
              </a:rPr>
              <a:t> != </a:t>
            </a:r>
            <a:r>
              <a:rPr lang="en-US" sz="1400" dirty="0" err="1">
                <a:solidFill>
                  <a:srgbClr val="0432FF"/>
                </a:solidFill>
              </a:rPr>
              <a:t>bhash</a:t>
            </a:r>
            <a:r>
              <a:rPr lang="en-US" sz="1400" dirty="0">
                <a:solidFill>
                  <a:srgbClr val="0432FF"/>
                </a:solidFill>
              </a:rPr>
              <a:t> ) return;</a:t>
            </a:r>
          </a:p>
          <a:p>
            <a:pPr marL="0" indent="0">
              <a:spcBef>
                <a:spcPts val="400"/>
              </a:spcBef>
              <a:buNone/>
            </a:pPr>
            <a:r>
              <a:rPr lang="en-US" sz="1400" dirty="0">
                <a:solidFill>
                  <a:srgbClr val="0432FF"/>
                </a:solidFill>
              </a:rPr>
              <a:t>        if( !f &amp;&amp; </a:t>
            </a:r>
            <a:r>
              <a:rPr lang="en-US" sz="1400" dirty="0" err="1">
                <a:solidFill>
                  <a:srgbClr val="0432FF"/>
                </a:solidFill>
              </a:rPr>
              <a:t>b.deposit</a:t>
            </a:r>
            <a:r>
              <a:rPr lang="en-US" sz="1400" dirty="0">
                <a:solidFill>
                  <a:srgbClr val="0432FF"/>
                </a:solidFill>
              </a:rPr>
              <a:t> &lt; v ) return; </a:t>
            </a:r>
          </a:p>
          <a:p>
            <a:pPr marL="0" indent="0">
              <a:spcBef>
                <a:spcPts val="400"/>
              </a:spcBef>
              <a:buNone/>
            </a:pPr>
            <a:r>
              <a:rPr lang="en-US" sz="1400" dirty="0">
                <a:solidFill>
                  <a:srgbClr val="0432FF"/>
                </a:solidFill>
              </a:rPr>
              <a:t>        if( !f &amp;&amp; </a:t>
            </a:r>
            <a:r>
              <a:rPr lang="en-US" sz="1400" dirty="0" err="1">
                <a:solidFill>
                  <a:srgbClr val="0432FF"/>
                </a:solidFill>
              </a:rPr>
              <a:t>b.deposit</a:t>
            </a:r>
            <a:r>
              <a:rPr lang="en-US" sz="1400" dirty="0">
                <a:solidFill>
                  <a:srgbClr val="0432FF"/>
                </a:solidFill>
              </a:rPr>
              <a:t> &gt;= v &amp;&amp; v &gt; </a:t>
            </a:r>
            <a:r>
              <a:rPr lang="en-US" sz="1400" dirty="0" err="1">
                <a:solidFill>
                  <a:srgbClr val="0432FF"/>
                </a:solidFill>
              </a:rPr>
              <a:t>highestBid</a:t>
            </a:r>
            <a:r>
              <a:rPr lang="en-US" sz="1400" dirty="0">
                <a:solidFill>
                  <a:srgbClr val="0432FF"/>
                </a:solidFill>
              </a:rPr>
              <a:t> ) {</a:t>
            </a:r>
          </a:p>
          <a:p>
            <a:pPr marL="0" indent="0">
              <a:spcBef>
                <a:spcPts val="400"/>
              </a:spcBef>
              <a:buNone/>
            </a:pPr>
            <a:r>
              <a:rPr lang="en-US" sz="1400" dirty="0">
                <a:solidFill>
                  <a:srgbClr val="0432FF"/>
                </a:solidFill>
              </a:rPr>
              <a:t>            if( </a:t>
            </a:r>
            <a:r>
              <a:rPr lang="en-US" sz="1400" dirty="0" err="1">
                <a:solidFill>
                  <a:srgbClr val="0432FF"/>
                </a:solidFill>
              </a:rPr>
              <a:t>highestBid</a:t>
            </a:r>
            <a:r>
              <a:rPr lang="en-US" sz="1400" dirty="0">
                <a:solidFill>
                  <a:srgbClr val="0432FF"/>
                </a:solidFill>
              </a:rPr>
              <a:t> != 0 ) moneyback[</a:t>
            </a:r>
            <a:r>
              <a:rPr lang="en-US" sz="1400" dirty="0" err="1">
                <a:solidFill>
                  <a:srgbClr val="0432FF"/>
                </a:solidFill>
              </a:rPr>
              <a:t>highestBidder</a:t>
            </a:r>
            <a:r>
              <a:rPr lang="en-US" sz="1400" dirty="0">
                <a:solidFill>
                  <a:srgbClr val="0432FF"/>
                </a:solidFill>
              </a:rPr>
              <a:t>] += </a:t>
            </a:r>
            <a:r>
              <a:rPr lang="en-US" sz="1400" dirty="0" err="1">
                <a:solidFill>
                  <a:srgbClr val="0432FF"/>
                </a:solidFill>
              </a:rPr>
              <a:t>highestBid</a:t>
            </a:r>
            <a:r>
              <a:rPr lang="en-US" sz="1400" dirty="0">
                <a:solidFill>
                  <a:srgbClr val="0432FF"/>
                </a:solidFill>
              </a:rPr>
              <a:t>;</a:t>
            </a:r>
          </a:p>
          <a:p>
            <a:pPr marL="0" indent="0">
              <a:spcBef>
                <a:spcPts val="400"/>
              </a:spcBef>
              <a:buNone/>
            </a:pPr>
            <a:r>
              <a:rPr lang="en-US" sz="1400" dirty="0">
                <a:solidFill>
                  <a:srgbClr val="0432FF"/>
                </a:solidFill>
              </a:rPr>
              <a:t>            </a:t>
            </a:r>
            <a:r>
              <a:rPr lang="en-US" sz="1400" dirty="0" err="1">
                <a:solidFill>
                  <a:srgbClr val="0432FF"/>
                </a:solidFill>
              </a:rPr>
              <a:t>highestBid</a:t>
            </a:r>
            <a:r>
              <a:rPr lang="en-US" sz="1400" dirty="0">
                <a:solidFill>
                  <a:srgbClr val="0432FF"/>
                </a:solidFill>
              </a:rPr>
              <a:t> = v; </a:t>
            </a:r>
            <a:r>
              <a:rPr lang="en-US" sz="1400" dirty="0" err="1">
                <a:solidFill>
                  <a:srgbClr val="0432FF"/>
                </a:solidFill>
              </a:rPr>
              <a:t>highestBidder</a:t>
            </a:r>
            <a:r>
              <a:rPr lang="en-US" sz="1400" dirty="0">
                <a:solidFill>
                  <a:srgbClr val="0432FF"/>
                </a:solidFill>
              </a:rPr>
              <a:t> = </a:t>
            </a:r>
            <a:r>
              <a:rPr lang="en-US" sz="1400" dirty="0" err="1">
                <a:solidFill>
                  <a:srgbClr val="0432FF"/>
                </a:solidFill>
              </a:rPr>
              <a:t>msg.sender</a:t>
            </a:r>
            <a:r>
              <a:rPr lang="en-US" sz="1400" dirty="0">
                <a:solidFill>
                  <a:srgbClr val="0432FF"/>
                </a:solidFill>
              </a:rPr>
              <a:t>;</a:t>
            </a:r>
          </a:p>
          <a:p>
            <a:pPr marL="0" indent="0">
              <a:spcBef>
                <a:spcPts val="400"/>
              </a:spcBef>
              <a:buNone/>
            </a:pPr>
            <a:r>
              <a:rPr lang="en-US" sz="1400" dirty="0">
                <a:solidFill>
                  <a:srgbClr val="0432FF"/>
                </a:solidFill>
              </a:rPr>
              <a:t>            return;  } </a:t>
            </a:r>
          </a:p>
          <a:p>
            <a:pPr marL="0" indent="0">
              <a:spcBef>
                <a:spcPts val="400"/>
              </a:spcBef>
              <a:buNone/>
            </a:pPr>
            <a:r>
              <a:rPr lang="en-US" sz="1400" dirty="0">
                <a:solidFill>
                  <a:srgbClr val="0432FF"/>
                </a:solidFill>
              </a:rPr>
              <a:t>        if( f || ( </a:t>
            </a:r>
            <a:r>
              <a:rPr lang="en-US" sz="1400" dirty="0" err="1">
                <a:solidFill>
                  <a:srgbClr val="0432FF"/>
                </a:solidFill>
              </a:rPr>
              <a:t>b.deposit</a:t>
            </a:r>
            <a:r>
              <a:rPr lang="en-US" sz="1400" dirty="0">
                <a:solidFill>
                  <a:srgbClr val="0432FF"/>
                </a:solidFill>
              </a:rPr>
              <a:t> &gt;= v &amp;&amp; v &lt;= </a:t>
            </a:r>
            <a:r>
              <a:rPr lang="en-US" sz="1400" dirty="0" err="1">
                <a:solidFill>
                  <a:srgbClr val="0432FF"/>
                </a:solidFill>
              </a:rPr>
              <a:t>highestBid</a:t>
            </a:r>
            <a:r>
              <a:rPr lang="en-US" sz="1400" dirty="0">
                <a:solidFill>
                  <a:srgbClr val="0432FF"/>
                </a:solidFill>
              </a:rPr>
              <a:t> ) ) </a:t>
            </a:r>
            <a:r>
              <a:rPr lang="en-US" sz="1400" dirty="0" err="1">
                <a:solidFill>
                  <a:srgbClr val="0432FF"/>
                </a:solidFill>
              </a:rPr>
              <a:t>b.deposit</a:t>
            </a:r>
            <a:r>
              <a:rPr lang="en-US" sz="1400" dirty="0">
                <a:solidFill>
                  <a:srgbClr val="0432FF"/>
                </a:solidFill>
              </a:rPr>
              <a:t> = 0; </a:t>
            </a:r>
          </a:p>
          <a:p>
            <a:pPr marL="0" indent="0">
              <a:spcBef>
                <a:spcPts val="400"/>
              </a:spcBef>
              <a:buNone/>
            </a:pPr>
            <a:r>
              <a:rPr lang="en-US" sz="1400" dirty="0">
                <a:solidFill>
                  <a:srgbClr val="0432FF"/>
                </a:solidFill>
              </a:rPr>
              <a:t>        </a:t>
            </a:r>
            <a:r>
              <a:rPr lang="en-US" sz="1400" dirty="0" err="1">
                <a:solidFill>
                  <a:srgbClr val="0432FF"/>
                </a:solidFill>
              </a:rPr>
              <a:t>msg.sender.transfer</a:t>
            </a:r>
            <a:r>
              <a:rPr lang="en-US" sz="1400" dirty="0">
                <a:solidFill>
                  <a:srgbClr val="0432FF"/>
                </a:solidFill>
              </a:rPr>
              <a:t>(refund); // interact last</a:t>
            </a:r>
          </a:p>
          <a:p>
            <a:pPr marL="0" indent="0">
              <a:spcBef>
                <a:spcPts val="400"/>
              </a:spcBef>
              <a:buNone/>
            </a:pPr>
            <a:r>
              <a:rPr lang="en-US" sz="1400" dirty="0">
                <a:solidFill>
                  <a:srgbClr val="0432FF"/>
                </a:solidFill>
              </a:rPr>
              <a:t>    }</a:t>
            </a:r>
          </a:p>
          <a:p>
            <a:pPr marL="0" indent="0">
              <a:spcBef>
                <a:spcPts val="400"/>
              </a:spcBef>
              <a:buNone/>
            </a:pPr>
            <a:r>
              <a:rPr lang="en-US" sz="1400" dirty="0">
                <a:solidFill>
                  <a:srgbClr val="0432FF"/>
                </a:solidFill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3294419773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DEA4AB-071B-D94D-909B-0639D137E2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Crowdfunding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E82183-5E1D-CC43-ABB9-1DD985C2D2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You have a good idea but no money to realize it</a:t>
            </a:r>
          </a:p>
          <a:p>
            <a:r>
              <a:rPr lang="en-US" dirty="0"/>
              <a:t>You ask for donations, but donors are not sure if you will achieve your goal</a:t>
            </a:r>
          </a:p>
          <a:p>
            <a:r>
              <a:rPr lang="en-US" dirty="0"/>
              <a:t>Crowdfunding</a:t>
            </a:r>
          </a:p>
          <a:p>
            <a:pPr lvl="1"/>
            <a:r>
              <a:rPr lang="en-US" dirty="0"/>
              <a:t>You set up a goal and deadline</a:t>
            </a:r>
          </a:p>
          <a:p>
            <a:pPr lvl="1"/>
            <a:r>
              <a:rPr lang="en-US" dirty="0"/>
              <a:t>If you miss the goal, donations are returned</a:t>
            </a:r>
          </a:p>
          <a:p>
            <a:pPr lvl="1"/>
            <a:r>
              <a:rPr lang="en-US" dirty="0"/>
              <a:t>If you reach the goal, you take the money</a:t>
            </a:r>
          </a:p>
          <a:p>
            <a:pPr lvl="1"/>
            <a:r>
              <a:rPr lang="en-US" dirty="0"/>
              <a:t>Why it works? The code is open source running on a trusted platform (e.g., Ethereum)</a:t>
            </a:r>
          </a:p>
        </p:txBody>
      </p:sp>
    </p:spTree>
    <p:extLst>
      <p:ext uri="{BB962C8B-B14F-4D97-AF65-F5344CB8AC3E}">
        <p14:creationId xmlns:p14="http://schemas.microsoft.com/office/powerpoint/2010/main" val="384306682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CFD75C-E9F7-B64D-AEA9-46F36EABD4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Tokens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C76403-7BA8-924D-A653-49591B38C1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How to manage </a:t>
            </a:r>
            <a:r>
              <a:rPr lang="en-US" dirty="0">
                <a:solidFill>
                  <a:srgbClr val="FF0000"/>
                </a:solidFill>
              </a:rPr>
              <a:t>rewards</a:t>
            </a:r>
            <a:r>
              <a:rPr lang="en-US" dirty="0"/>
              <a:t> for </a:t>
            </a:r>
            <a:r>
              <a:rPr lang="en-US" dirty="0" err="1"/>
              <a:t>doners</a:t>
            </a:r>
            <a:r>
              <a:rPr lang="en-US" dirty="0"/>
              <a:t>?</a:t>
            </a:r>
          </a:p>
          <a:p>
            <a:pPr lvl="1"/>
            <a:r>
              <a:rPr lang="en-US" dirty="0"/>
              <a:t>If donor misses the </a:t>
            </a:r>
            <a:r>
              <a:rPr lang="en-US" dirty="0" err="1"/>
              <a:t>campagn</a:t>
            </a:r>
            <a:r>
              <a:rPr lang="en-US" dirty="0"/>
              <a:t>, cannot get in</a:t>
            </a:r>
          </a:p>
          <a:p>
            <a:pPr lvl="1"/>
            <a:r>
              <a:rPr lang="en-US" dirty="0"/>
              <a:t>If donor changes their mind, cannot get out</a:t>
            </a:r>
          </a:p>
          <a:p>
            <a:pPr lvl="1"/>
            <a:r>
              <a:rPr lang="en-US" dirty="0"/>
              <a:t>If donor get on the </a:t>
            </a:r>
            <a:r>
              <a:rPr lang="en-US" dirty="0" err="1"/>
              <a:t>campagn</a:t>
            </a:r>
            <a:r>
              <a:rPr lang="en-US" dirty="0"/>
              <a:t>, get the reward</a:t>
            </a:r>
          </a:p>
          <a:p>
            <a:pPr lvl="1"/>
            <a:r>
              <a:rPr lang="en-US" dirty="0"/>
              <a:t>Manage rewards by </a:t>
            </a:r>
            <a:r>
              <a:rPr lang="en-US" dirty="0">
                <a:solidFill>
                  <a:srgbClr val="FF0000"/>
                </a:solidFill>
              </a:rPr>
              <a:t>tokens</a:t>
            </a:r>
          </a:p>
          <a:p>
            <a:r>
              <a:rPr lang="en-US" dirty="0"/>
              <a:t>Tokens</a:t>
            </a:r>
          </a:p>
          <a:p>
            <a:pPr lvl="1"/>
            <a:r>
              <a:rPr lang="en-US" dirty="0"/>
              <a:t>Create, track ownership, sell/buy</a:t>
            </a:r>
          </a:p>
          <a:p>
            <a:pPr lvl="1"/>
            <a:r>
              <a:rPr lang="en-US" dirty="0"/>
              <a:t>When ready, tokens get exchanged with real products</a:t>
            </a:r>
          </a:p>
          <a:p>
            <a:pPr lvl="1"/>
            <a:r>
              <a:rPr lang="en-US" dirty="0"/>
              <a:t>If fails, donors can keep the token</a:t>
            </a:r>
          </a:p>
        </p:txBody>
      </p:sp>
    </p:spTree>
    <p:extLst>
      <p:ext uri="{BB962C8B-B14F-4D97-AF65-F5344CB8AC3E}">
        <p14:creationId xmlns:p14="http://schemas.microsoft.com/office/powerpoint/2010/main" val="38802125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266F90-5093-E14E-A5E4-F7D2CC435E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Using ether units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F8749F-1757-4843-96CF-BD9F093932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For readability, use appropriate ether units</a:t>
            </a:r>
          </a:p>
          <a:p>
            <a:r>
              <a:rPr lang="en-US" dirty="0" err="1"/>
              <a:t>Faucet.sol</a:t>
            </a: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>
                <a:solidFill>
                  <a:srgbClr val="FF0000"/>
                </a:solidFill>
              </a:rPr>
              <a:t>[EX] </a:t>
            </a:r>
            <a:r>
              <a:rPr lang="en-US" dirty="0"/>
              <a:t>change </a:t>
            </a:r>
            <a:r>
              <a:rPr lang="en-US" dirty="0" err="1"/>
              <a:t>Faucet.sol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6BA29BB-6252-1444-A7DF-BF78E27BE66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070" t="49125" r="12362" b="45094"/>
          <a:stretch/>
        </p:blipFill>
        <p:spPr>
          <a:xfrm>
            <a:off x="1632856" y="3037114"/>
            <a:ext cx="5212567" cy="326572"/>
          </a:xfrm>
          <a:prstGeom prst="rect">
            <a:avLst/>
          </a:prstGeom>
          <a:ln>
            <a:solidFill>
              <a:srgbClr val="0070C0"/>
            </a:solidFill>
          </a:ln>
        </p:spPr>
      </p:pic>
      <p:sp>
        <p:nvSpPr>
          <p:cNvPr id="5" name="Down Arrow 4">
            <a:extLst>
              <a:ext uri="{FF2B5EF4-FFF2-40B4-BE49-F238E27FC236}">
                <a16:creationId xmlns:a16="http://schemas.microsoft.com/office/drawing/2014/main" id="{40008F4D-C5FA-7B49-8322-F48FAEE29F3B}"/>
              </a:ext>
            </a:extLst>
          </p:cNvPr>
          <p:cNvSpPr/>
          <p:nvPr/>
        </p:nvSpPr>
        <p:spPr>
          <a:xfrm>
            <a:off x="4062669" y="3498622"/>
            <a:ext cx="352939" cy="32657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BE67B24-499B-B849-B6C4-4EB746D0494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070" t="49125" r="12362" b="45094"/>
          <a:stretch/>
        </p:blipFill>
        <p:spPr>
          <a:xfrm>
            <a:off x="1632854" y="3935980"/>
            <a:ext cx="5212567" cy="326572"/>
          </a:xfrm>
          <a:prstGeom prst="rect">
            <a:avLst/>
          </a:prstGeom>
          <a:ln>
            <a:solidFill>
              <a:srgbClr val="0070C0"/>
            </a:solidFill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ED7D799-87CF-DE4A-84EF-9AF8ED66FB8C}"/>
              </a:ext>
            </a:extLst>
          </p:cNvPr>
          <p:cNvSpPr txBox="1"/>
          <p:nvPr/>
        </p:nvSpPr>
        <p:spPr>
          <a:xfrm>
            <a:off x="4572000" y="3947650"/>
            <a:ext cx="2273421" cy="3231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500" dirty="0">
                <a:solidFill>
                  <a:srgbClr val="FF0000"/>
                </a:solidFill>
              </a:rPr>
              <a:t>0.1 ether</a:t>
            </a:r>
            <a:r>
              <a:rPr lang="en-US" sz="1500" dirty="0"/>
              <a:t>);                              </a:t>
            </a:r>
          </a:p>
        </p:txBody>
      </p:sp>
    </p:spTree>
    <p:extLst>
      <p:ext uri="{BB962C8B-B14F-4D97-AF65-F5344CB8AC3E}">
        <p14:creationId xmlns:p14="http://schemas.microsoft.com/office/powerpoint/2010/main" val="631824006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C788D5-F022-244C-B652-7B15EF2C60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Crowdsale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C8A4E1-643E-314D-9A21-64E5908F5E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>
              <a:lnSpc>
                <a:spcPct val="110000"/>
              </a:lnSpc>
            </a:pPr>
            <a:r>
              <a:rPr lang="en-US" dirty="0"/>
              <a:t>Goal: Realize crowdfunding</a:t>
            </a:r>
          </a:p>
          <a:p>
            <a:pPr>
              <a:lnSpc>
                <a:spcPct val="110000"/>
              </a:lnSpc>
            </a:pPr>
            <a:r>
              <a:rPr lang="en-US" dirty="0"/>
              <a:t>UC1: Fundraiser can set the beneficiary, funding goal, deadline, token price, and the token address</a:t>
            </a:r>
          </a:p>
          <a:p>
            <a:pPr lvl="1">
              <a:lnSpc>
                <a:spcPct val="110000"/>
              </a:lnSpc>
            </a:pPr>
            <a:r>
              <a:rPr lang="en-US" dirty="0"/>
              <a:t>After deadline, funding can go on until the raiser calls the end</a:t>
            </a:r>
          </a:p>
          <a:p>
            <a:pPr>
              <a:lnSpc>
                <a:spcPct val="110000"/>
              </a:lnSpc>
            </a:pPr>
            <a:r>
              <a:rPr lang="en-US" dirty="0"/>
              <a:t>UC2: Give token supply to the </a:t>
            </a:r>
            <a:r>
              <a:rPr lang="en-US" dirty="0" err="1"/>
              <a:t>crowdsale</a:t>
            </a:r>
            <a:r>
              <a:rPr lang="en-US" dirty="0"/>
              <a:t> contract</a:t>
            </a:r>
          </a:p>
          <a:p>
            <a:pPr>
              <a:lnSpc>
                <a:spcPct val="110000"/>
              </a:lnSpc>
            </a:pPr>
            <a:r>
              <a:rPr lang="en-US" dirty="0"/>
              <a:t>UC3: Receive ether from a donor, then</a:t>
            </a:r>
          </a:p>
          <a:p>
            <a:pPr lvl="1">
              <a:lnSpc>
                <a:spcPct val="110000"/>
              </a:lnSpc>
            </a:pPr>
            <a:r>
              <a:rPr lang="en-US" dirty="0"/>
              <a:t>make sure still under campaign</a:t>
            </a:r>
          </a:p>
          <a:p>
            <a:pPr lvl="1">
              <a:lnSpc>
                <a:spcPct val="110000"/>
              </a:lnSpc>
            </a:pPr>
            <a:r>
              <a:rPr lang="en-US" dirty="0"/>
              <a:t>remember the fund from the donor</a:t>
            </a:r>
          </a:p>
          <a:p>
            <a:pPr lvl="1">
              <a:lnSpc>
                <a:spcPct val="110000"/>
              </a:lnSpc>
            </a:pPr>
            <a:r>
              <a:rPr lang="en-US" dirty="0"/>
              <a:t>transfer tokens for the donation to the donor</a:t>
            </a:r>
          </a:p>
          <a:p>
            <a:pPr lvl="1">
              <a:lnSpc>
                <a:spcPct val="110000"/>
              </a:lnSpc>
            </a:pPr>
            <a:r>
              <a:rPr lang="en-US" dirty="0"/>
              <a:t>Keep track of funds raised so far</a:t>
            </a:r>
          </a:p>
          <a:p>
            <a:pPr lvl="1">
              <a:lnSpc>
                <a:spcPct val="110000"/>
              </a:lnSpc>
            </a:pPr>
            <a:r>
              <a:rPr lang="en-US" dirty="0" err="1"/>
              <a:t>Selfdistructing</a:t>
            </a:r>
            <a:r>
              <a:rPr lang="en-US" dirty="0"/>
              <a:t> contract after closing will burn any money sent to it </a:t>
            </a:r>
            <a:r>
              <a:rPr lang="en-US" dirty="0">
                <a:sym typeface="Wingdings" pitchFamily="2" charset="2"/>
              </a:rPr>
              <a:t> not good</a:t>
            </a:r>
          </a:p>
          <a:p>
            <a:pPr>
              <a:lnSpc>
                <a:spcPct val="110000"/>
              </a:lnSpc>
            </a:pPr>
            <a:r>
              <a:rPr lang="en-US" dirty="0">
                <a:sym typeface="Wingdings" pitchFamily="2" charset="2"/>
              </a:rPr>
              <a:t>UC4: After deadline, fundraiser can check the funding goal, and shutdown the sale</a:t>
            </a:r>
          </a:p>
          <a:p>
            <a:pPr>
              <a:lnSpc>
                <a:spcPct val="110000"/>
              </a:lnSpc>
            </a:pPr>
            <a:r>
              <a:rPr lang="en-US" dirty="0">
                <a:sym typeface="Wingdings" pitchFamily="2" charset="2"/>
              </a:rPr>
              <a:t>UC5: If succeeded, the beneficiary can withdraw money</a:t>
            </a:r>
          </a:p>
          <a:p>
            <a:pPr>
              <a:lnSpc>
                <a:spcPct val="110000"/>
              </a:lnSpc>
            </a:pPr>
            <a:r>
              <a:rPr lang="en-US" dirty="0">
                <a:sym typeface="Wingdings" pitchFamily="2" charset="2"/>
              </a:rPr>
              <a:t>UC6: If failed, the donors can withdraw their money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171457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C788D5-F022-244C-B652-7B15EF2C60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Crowdsale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C8A4E1-643E-314D-9A21-64E5908F5E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lnSpc>
                <a:spcPct val="120000"/>
              </a:lnSpc>
            </a:pPr>
            <a:r>
              <a:rPr lang="en-US" dirty="0">
                <a:solidFill>
                  <a:srgbClr val="0432FF"/>
                </a:solidFill>
              </a:rPr>
              <a:t>interface token {</a:t>
            </a:r>
            <a:br>
              <a:rPr lang="en-US" dirty="0">
                <a:solidFill>
                  <a:srgbClr val="0432FF"/>
                </a:solidFill>
              </a:rPr>
            </a:br>
            <a:r>
              <a:rPr lang="en-US" dirty="0">
                <a:solidFill>
                  <a:srgbClr val="0432FF"/>
                </a:solidFill>
              </a:rPr>
              <a:t>	function transfer(address, </a:t>
            </a:r>
            <a:r>
              <a:rPr lang="en-US" dirty="0" err="1">
                <a:solidFill>
                  <a:srgbClr val="0432FF"/>
                </a:solidFill>
              </a:rPr>
              <a:t>uint</a:t>
            </a:r>
            <a:r>
              <a:rPr lang="en-US" dirty="0">
                <a:solidFill>
                  <a:srgbClr val="0432FF"/>
                </a:solidFill>
              </a:rPr>
              <a:t>) external; </a:t>
            </a:r>
            <a:br>
              <a:rPr lang="en-US" dirty="0">
                <a:solidFill>
                  <a:srgbClr val="0432FF"/>
                </a:solidFill>
              </a:rPr>
            </a:br>
            <a:r>
              <a:rPr lang="en-US" dirty="0">
                <a:solidFill>
                  <a:srgbClr val="0432FF"/>
                </a:solidFill>
              </a:rPr>
              <a:t>}</a:t>
            </a:r>
          </a:p>
          <a:p>
            <a:pPr>
              <a:lnSpc>
                <a:spcPct val="120000"/>
              </a:lnSpc>
            </a:pPr>
            <a:r>
              <a:rPr lang="en-US" dirty="0"/>
              <a:t>data</a:t>
            </a:r>
          </a:p>
          <a:p>
            <a:pPr marL="457200" lvl="1" indent="0">
              <a:lnSpc>
                <a:spcPct val="120000"/>
              </a:lnSpc>
              <a:buNone/>
            </a:pPr>
            <a:r>
              <a:rPr lang="en-US" dirty="0">
                <a:solidFill>
                  <a:srgbClr val="0432FF"/>
                </a:solidFill>
              </a:rPr>
              <a:t>address public beneficiary;</a:t>
            </a:r>
          </a:p>
          <a:p>
            <a:pPr marL="457200" lvl="1" indent="0">
              <a:lnSpc>
                <a:spcPct val="120000"/>
              </a:lnSpc>
              <a:buNone/>
            </a:pPr>
            <a:r>
              <a:rPr lang="en-US" dirty="0" err="1">
                <a:solidFill>
                  <a:srgbClr val="0432FF"/>
                </a:solidFill>
              </a:rPr>
              <a:t>uint</a:t>
            </a:r>
            <a:r>
              <a:rPr lang="en-US" dirty="0">
                <a:solidFill>
                  <a:srgbClr val="0432FF"/>
                </a:solidFill>
              </a:rPr>
              <a:t> public </a:t>
            </a:r>
            <a:r>
              <a:rPr lang="en-US" dirty="0" err="1">
                <a:solidFill>
                  <a:srgbClr val="0432FF"/>
                </a:solidFill>
              </a:rPr>
              <a:t>fundingGoal</a:t>
            </a:r>
            <a:r>
              <a:rPr lang="en-US" dirty="0">
                <a:solidFill>
                  <a:srgbClr val="0432FF"/>
                </a:solidFill>
              </a:rPr>
              <a:t>;</a:t>
            </a:r>
          </a:p>
          <a:p>
            <a:pPr marL="457200" lvl="1" indent="0">
              <a:lnSpc>
                <a:spcPct val="120000"/>
              </a:lnSpc>
              <a:buNone/>
            </a:pPr>
            <a:r>
              <a:rPr lang="en-US" dirty="0" err="1">
                <a:solidFill>
                  <a:srgbClr val="0432FF"/>
                </a:solidFill>
              </a:rPr>
              <a:t>uint</a:t>
            </a:r>
            <a:r>
              <a:rPr lang="en-US" dirty="0">
                <a:solidFill>
                  <a:srgbClr val="0432FF"/>
                </a:solidFill>
              </a:rPr>
              <a:t> public </a:t>
            </a:r>
            <a:r>
              <a:rPr lang="en-US" dirty="0" err="1">
                <a:solidFill>
                  <a:srgbClr val="0432FF"/>
                </a:solidFill>
              </a:rPr>
              <a:t>amountRaised</a:t>
            </a:r>
            <a:r>
              <a:rPr lang="en-US" dirty="0">
                <a:solidFill>
                  <a:srgbClr val="0432FF"/>
                </a:solidFill>
              </a:rPr>
              <a:t> = 0;</a:t>
            </a:r>
          </a:p>
          <a:p>
            <a:pPr marL="457200" lvl="1" indent="0">
              <a:lnSpc>
                <a:spcPct val="120000"/>
              </a:lnSpc>
              <a:buNone/>
            </a:pPr>
            <a:r>
              <a:rPr lang="en-US" dirty="0" err="1">
                <a:solidFill>
                  <a:srgbClr val="0432FF"/>
                </a:solidFill>
              </a:rPr>
              <a:t>uint</a:t>
            </a:r>
            <a:r>
              <a:rPr lang="en-US" dirty="0">
                <a:solidFill>
                  <a:srgbClr val="0432FF"/>
                </a:solidFill>
              </a:rPr>
              <a:t> public deadline;</a:t>
            </a:r>
          </a:p>
          <a:p>
            <a:pPr marL="457200" lvl="1" indent="0">
              <a:lnSpc>
                <a:spcPct val="120000"/>
              </a:lnSpc>
              <a:buNone/>
            </a:pPr>
            <a:r>
              <a:rPr lang="en-US" dirty="0" err="1">
                <a:solidFill>
                  <a:srgbClr val="0432FF"/>
                </a:solidFill>
              </a:rPr>
              <a:t>uint</a:t>
            </a:r>
            <a:r>
              <a:rPr lang="en-US" dirty="0">
                <a:solidFill>
                  <a:srgbClr val="0432FF"/>
                </a:solidFill>
              </a:rPr>
              <a:t> public price;</a:t>
            </a:r>
          </a:p>
          <a:p>
            <a:pPr marL="457200" lvl="1" indent="0">
              <a:lnSpc>
                <a:spcPct val="120000"/>
              </a:lnSpc>
              <a:buNone/>
            </a:pPr>
            <a:r>
              <a:rPr lang="en-US" dirty="0">
                <a:solidFill>
                  <a:srgbClr val="0432FF"/>
                </a:solidFill>
              </a:rPr>
              <a:t>token public </a:t>
            </a:r>
            <a:r>
              <a:rPr lang="en-US" dirty="0" err="1">
                <a:solidFill>
                  <a:srgbClr val="0432FF"/>
                </a:solidFill>
              </a:rPr>
              <a:t>tokenReward</a:t>
            </a:r>
            <a:r>
              <a:rPr lang="en-US" dirty="0">
                <a:solidFill>
                  <a:srgbClr val="0432FF"/>
                </a:solidFill>
              </a:rPr>
              <a:t>;</a:t>
            </a:r>
          </a:p>
          <a:p>
            <a:pPr marL="457200" lvl="1" indent="0">
              <a:lnSpc>
                <a:spcPct val="120000"/>
              </a:lnSpc>
              <a:buNone/>
            </a:pPr>
            <a:r>
              <a:rPr lang="en-US" dirty="0">
                <a:solidFill>
                  <a:srgbClr val="0432FF"/>
                </a:solidFill>
              </a:rPr>
              <a:t>mapping(address =&gt; </a:t>
            </a:r>
            <a:r>
              <a:rPr lang="en-US" dirty="0" err="1">
                <a:solidFill>
                  <a:srgbClr val="0432FF"/>
                </a:solidFill>
              </a:rPr>
              <a:t>uint</a:t>
            </a:r>
            <a:r>
              <a:rPr lang="en-US" dirty="0">
                <a:solidFill>
                  <a:srgbClr val="0432FF"/>
                </a:solidFill>
              </a:rPr>
              <a:t>) public </a:t>
            </a:r>
            <a:r>
              <a:rPr lang="en-US" dirty="0" err="1">
                <a:solidFill>
                  <a:srgbClr val="0432FF"/>
                </a:solidFill>
              </a:rPr>
              <a:t>balanceOf</a:t>
            </a:r>
            <a:r>
              <a:rPr lang="en-US" dirty="0">
                <a:solidFill>
                  <a:srgbClr val="0432FF"/>
                </a:solidFill>
              </a:rPr>
              <a:t>;</a:t>
            </a:r>
          </a:p>
          <a:p>
            <a:pPr marL="457200" lvl="1" indent="0">
              <a:lnSpc>
                <a:spcPct val="120000"/>
              </a:lnSpc>
              <a:buNone/>
            </a:pPr>
            <a:r>
              <a:rPr lang="en-US" dirty="0">
                <a:solidFill>
                  <a:srgbClr val="0432FF"/>
                </a:solidFill>
              </a:rPr>
              <a:t>bool </a:t>
            </a:r>
            <a:r>
              <a:rPr lang="en-US" dirty="0" err="1">
                <a:solidFill>
                  <a:srgbClr val="0432FF"/>
                </a:solidFill>
              </a:rPr>
              <a:t>fundingGoalReached</a:t>
            </a:r>
            <a:r>
              <a:rPr lang="en-US" dirty="0">
                <a:solidFill>
                  <a:srgbClr val="0432FF"/>
                </a:solidFill>
              </a:rPr>
              <a:t> = false;</a:t>
            </a:r>
          </a:p>
          <a:p>
            <a:pPr marL="457200" lvl="1" indent="0">
              <a:lnSpc>
                <a:spcPct val="120000"/>
              </a:lnSpc>
              <a:buNone/>
            </a:pPr>
            <a:r>
              <a:rPr lang="en-US" dirty="0">
                <a:solidFill>
                  <a:srgbClr val="0432FF"/>
                </a:solidFill>
              </a:rPr>
              <a:t>bool </a:t>
            </a:r>
            <a:r>
              <a:rPr lang="en-US" dirty="0" err="1">
                <a:solidFill>
                  <a:srgbClr val="0432FF"/>
                </a:solidFill>
              </a:rPr>
              <a:t>crowdsaleClosed</a:t>
            </a:r>
            <a:r>
              <a:rPr lang="en-US" dirty="0">
                <a:solidFill>
                  <a:srgbClr val="0432FF"/>
                </a:solidFill>
              </a:rPr>
              <a:t> = false;</a:t>
            </a:r>
          </a:p>
          <a:p>
            <a:pPr lvl="1">
              <a:lnSpc>
                <a:spcPct val="120000"/>
              </a:lnSpc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8547336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C788D5-F022-244C-B652-7B15EF2C60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Crowdsale</a:t>
            </a:r>
            <a:r>
              <a:rPr lang="en-US" dirty="0"/>
              <a:t>: constructor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C8A4E1-643E-314D-9A21-64E5908F5E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566042"/>
            <a:ext cx="7886700" cy="5150068"/>
          </a:xfrm>
        </p:spPr>
        <p:txBody>
          <a:bodyPr>
            <a:normAutofit fontScale="92500" lnSpcReduction="20000"/>
          </a:bodyPr>
          <a:lstStyle/>
          <a:p>
            <a:r>
              <a:rPr lang="en-US" sz="2000" dirty="0"/>
              <a:t>constructor()</a:t>
            </a:r>
          </a:p>
          <a:p>
            <a:pPr lvl="1"/>
            <a:r>
              <a:rPr lang="en-US" sz="1600" dirty="0"/>
              <a:t>Initialize the followings</a:t>
            </a:r>
          </a:p>
          <a:p>
            <a:pPr lvl="2"/>
            <a:r>
              <a:rPr lang="en-US" sz="1400" dirty="0"/>
              <a:t>beneficiary: address to send money if succeeds</a:t>
            </a:r>
          </a:p>
          <a:p>
            <a:pPr lvl="2"/>
            <a:r>
              <a:rPr lang="en-US" sz="1400" dirty="0" err="1"/>
              <a:t>fundingGoal</a:t>
            </a:r>
            <a:r>
              <a:rPr lang="en-US" sz="1400" dirty="0"/>
              <a:t>: funding goal</a:t>
            </a:r>
          </a:p>
          <a:p>
            <a:pPr lvl="2"/>
            <a:r>
              <a:rPr lang="en-US" sz="1400" dirty="0"/>
              <a:t>deadline: fundraising deadline </a:t>
            </a:r>
          </a:p>
          <a:p>
            <a:pPr lvl="2"/>
            <a:r>
              <a:rPr lang="en-US" sz="1400" dirty="0"/>
              <a:t>price: price per token </a:t>
            </a:r>
          </a:p>
          <a:p>
            <a:pPr lvl="2"/>
            <a:r>
              <a:rPr lang="en-US" sz="1400" dirty="0" err="1"/>
              <a:t>tokenReward</a:t>
            </a:r>
            <a:endParaRPr lang="en-US" sz="1400" dirty="0"/>
          </a:p>
          <a:p>
            <a:pPr marL="457200" lvl="1" indent="0">
              <a:buNone/>
            </a:pPr>
            <a:r>
              <a:rPr lang="en-US" sz="1600" dirty="0"/>
              <a:t> </a:t>
            </a:r>
            <a:r>
              <a:rPr lang="en-US" sz="1600" dirty="0">
                <a:solidFill>
                  <a:srgbClr val="0432FF"/>
                </a:solidFill>
              </a:rPr>
              <a:t>constructor(</a:t>
            </a:r>
          </a:p>
          <a:p>
            <a:pPr marL="457200" lvl="1" indent="0">
              <a:buNone/>
            </a:pPr>
            <a:r>
              <a:rPr lang="en-US" sz="1600" dirty="0">
                <a:solidFill>
                  <a:srgbClr val="0432FF"/>
                </a:solidFill>
              </a:rPr>
              <a:t>        address beneficiary_,</a:t>
            </a:r>
          </a:p>
          <a:p>
            <a:pPr marL="457200" lvl="1" indent="0">
              <a:buNone/>
            </a:pPr>
            <a:r>
              <a:rPr lang="en-US" sz="1600" dirty="0">
                <a:solidFill>
                  <a:srgbClr val="0432FF"/>
                </a:solidFill>
              </a:rPr>
              <a:t>        </a:t>
            </a:r>
            <a:r>
              <a:rPr lang="en-US" sz="1600" dirty="0" err="1">
                <a:solidFill>
                  <a:srgbClr val="0432FF"/>
                </a:solidFill>
              </a:rPr>
              <a:t>uint</a:t>
            </a:r>
            <a:r>
              <a:rPr lang="en-US" sz="1600" dirty="0">
                <a:solidFill>
                  <a:srgbClr val="0432FF"/>
                </a:solidFill>
              </a:rPr>
              <a:t> </a:t>
            </a:r>
            <a:r>
              <a:rPr lang="en-US" sz="1600" dirty="0" err="1">
                <a:solidFill>
                  <a:srgbClr val="0432FF"/>
                </a:solidFill>
              </a:rPr>
              <a:t>fundingGoal</a:t>
            </a:r>
            <a:r>
              <a:rPr lang="en-US" sz="1600" dirty="0">
                <a:solidFill>
                  <a:srgbClr val="0432FF"/>
                </a:solidFill>
              </a:rPr>
              <a:t>_,</a:t>
            </a:r>
          </a:p>
          <a:p>
            <a:pPr marL="457200" lvl="1" indent="0">
              <a:buNone/>
            </a:pPr>
            <a:r>
              <a:rPr lang="en-US" sz="1600" dirty="0">
                <a:solidFill>
                  <a:srgbClr val="0432FF"/>
                </a:solidFill>
              </a:rPr>
              <a:t>        </a:t>
            </a:r>
            <a:r>
              <a:rPr lang="en-US" sz="1600" dirty="0" err="1">
                <a:solidFill>
                  <a:srgbClr val="0432FF"/>
                </a:solidFill>
              </a:rPr>
              <a:t>uint</a:t>
            </a:r>
            <a:r>
              <a:rPr lang="en-US" sz="1600" dirty="0">
                <a:solidFill>
                  <a:srgbClr val="0432FF"/>
                </a:solidFill>
              </a:rPr>
              <a:t> </a:t>
            </a:r>
            <a:r>
              <a:rPr lang="en-US" sz="1600" dirty="0" err="1">
                <a:solidFill>
                  <a:srgbClr val="0432FF"/>
                </a:solidFill>
              </a:rPr>
              <a:t>durationInMinutes</a:t>
            </a:r>
            <a:r>
              <a:rPr lang="en-US" sz="1600" dirty="0">
                <a:solidFill>
                  <a:srgbClr val="0432FF"/>
                </a:solidFill>
              </a:rPr>
              <a:t>_,</a:t>
            </a:r>
          </a:p>
          <a:p>
            <a:pPr marL="457200" lvl="1" indent="0">
              <a:buNone/>
            </a:pPr>
            <a:r>
              <a:rPr lang="en-US" sz="1600" dirty="0">
                <a:solidFill>
                  <a:srgbClr val="0432FF"/>
                </a:solidFill>
              </a:rPr>
              <a:t>        </a:t>
            </a:r>
            <a:r>
              <a:rPr lang="en-US" sz="1600" dirty="0" err="1">
                <a:solidFill>
                  <a:srgbClr val="0432FF"/>
                </a:solidFill>
              </a:rPr>
              <a:t>uint</a:t>
            </a:r>
            <a:r>
              <a:rPr lang="en-US" sz="1600" dirty="0">
                <a:solidFill>
                  <a:srgbClr val="0432FF"/>
                </a:solidFill>
              </a:rPr>
              <a:t> </a:t>
            </a:r>
            <a:r>
              <a:rPr lang="en-US" sz="1600" dirty="0" err="1">
                <a:solidFill>
                  <a:srgbClr val="0432FF"/>
                </a:solidFill>
              </a:rPr>
              <a:t>etherCostOfEachToken</a:t>
            </a:r>
            <a:r>
              <a:rPr lang="en-US" sz="1600" dirty="0">
                <a:solidFill>
                  <a:srgbClr val="0432FF"/>
                </a:solidFill>
              </a:rPr>
              <a:t>_,</a:t>
            </a:r>
          </a:p>
          <a:p>
            <a:pPr marL="457200" lvl="1" indent="0">
              <a:buNone/>
            </a:pPr>
            <a:r>
              <a:rPr lang="en-US" sz="1600" dirty="0">
                <a:solidFill>
                  <a:srgbClr val="0432FF"/>
                </a:solidFill>
              </a:rPr>
              <a:t>        address </a:t>
            </a:r>
            <a:r>
              <a:rPr lang="en-US" sz="1600" dirty="0" err="1">
                <a:solidFill>
                  <a:srgbClr val="0432FF"/>
                </a:solidFill>
              </a:rPr>
              <a:t>addressOfToken</a:t>
            </a:r>
            <a:r>
              <a:rPr lang="en-US" sz="1600" dirty="0">
                <a:solidFill>
                  <a:srgbClr val="0432FF"/>
                </a:solidFill>
              </a:rPr>
              <a:t>_</a:t>
            </a:r>
          </a:p>
          <a:p>
            <a:pPr marL="457200" lvl="1" indent="0">
              <a:buNone/>
            </a:pPr>
            <a:r>
              <a:rPr lang="en-US" sz="1600" dirty="0">
                <a:solidFill>
                  <a:srgbClr val="0432FF"/>
                </a:solidFill>
              </a:rPr>
              <a:t>    ) public {</a:t>
            </a:r>
          </a:p>
          <a:p>
            <a:pPr marL="457200" lvl="1" indent="0">
              <a:buNone/>
            </a:pPr>
            <a:r>
              <a:rPr lang="en-US" sz="1600" dirty="0">
                <a:solidFill>
                  <a:srgbClr val="0432FF"/>
                </a:solidFill>
              </a:rPr>
              <a:t>        beneficiary = beneficiary_;</a:t>
            </a:r>
          </a:p>
          <a:p>
            <a:pPr marL="457200" lvl="1" indent="0">
              <a:buNone/>
            </a:pPr>
            <a:r>
              <a:rPr lang="en-US" sz="1600" dirty="0">
                <a:solidFill>
                  <a:srgbClr val="0432FF"/>
                </a:solidFill>
              </a:rPr>
              <a:t>        </a:t>
            </a:r>
            <a:r>
              <a:rPr lang="en-US" sz="1600" dirty="0" err="1">
                <a:solidFill>
                  <a:srgbClr val="0432FF"/>
                </a:solidFill>
              </a:rPr>
              <a:t>fundingGoal</a:t>
            </a:r>
            <a:r>
              <a:rPr lang="en-US" sz="1600" dirty="0">
                <a:solidFill>
                  <a:srgbClr val="0432FF"/>
                </a:solidFill>
              </a:rPr>
              <a:t> = </a:t>
            </a:r>
            <a:r>
              <a:rPr lang="en-US" sz="1600" dirty="0" err="1">
                <a:solidFill>
                  <a:srgbClr val="0432FF"/>
                </a:solidFill>
              </a:rPr>
              <a:t>fundingGoal</a:t>
            </a:r>
            <a:r>
              <a:rPr lang="en-US" sz="1600" dirty="0">
                <a:solidFill>
                  <a:srgbClr val="0432FF"/>
                </a:solidFill>
              </a:rPr>
              <a:t>_ * 1 ether;</a:t>
            </a:r>
          </a:p>
          <a:p>
            <a:pPr marL="457200" lvl="1" indent="0">
              <a:buNone/>
            </a:pPr>
            <a:r>
              <a:rPr lang="en-US" sz="1600" dirty="0">
                <a:solidFill>
                  <a:srgbClr val="0432FF"/>
                </a:solidFill>
              </a:rPr>
              <a:t>        deadline = now + </a:t>
            </a:r>
            <a:r>
              <a:rPr lang="en-US" sz="1600" dirty="0" err="1">
                <a:solidFill>
                  <a:srgbClr val="0432FF"/>
                </a:solidFill>
              </a:rPr>
              <a:t>durationInMinutes</a:t>
            </a:r>
            <a:r>
              <a:rPr lang="en-US" sz="1600" dirty="0">
                <a:solidFill>
                  <a:srgbClr val="0432FF"/>
                </a:solidFill>
              </a:rPr>
              <a:t>_ * 1 minutes;</a:t>
            </a:r>
          </a:p>
          <a:p>
            <a:pPr marL="457200" lvl="1" indent="0">
              <a:buNone/>
            </a:pPr>
            <a:r>
              <a:rPr lang="en-US" sz="1600" dirty="0">
                <a:solidFill>
                  <a:srgbClr val="0432FF"/>
                </a:solidFill>
              </a:rPr>
              <a:t>        price = </a:t>
            </a:r>
            <a:r>
              <a:rPr lang="en-US" sz="1600" dirty="0" err="1">
                <a:solidFill>
                  <a:srgbClr val="0432FF"/>
                </a:solidFill>
              </a:rPr>
              <a:t>etherCostOfEachToken</a:t>
            </a:r>
            <a:r>
              <a:rPr lang="en-US" sz="1600" dirty="0">
                <a:solidFill>
                  <a:srgbClr val="0432FF"/>
                </a:solidFill>
              </a:rPr>
              <a:t>_ * 1 ether;</a:t>
            </a:r>
          </a:p>
          <a:p>
            <a:pPr marL="457200" lvl="1" indent="0">
              <a:buNone/>
            </a:pPr>
            <a:r>
              <a:rPr lang="en-US" sz="1600" dirty="0">
                <a:solidFill>
                  <a:srgbClr val="0432FF"/>
                </a:solidFill>
              </a:rPr>
              <a:t>        </a:t>
            </a:r>
            <a:r>
              <a:rPr lang="en-US" sz="1600" dirty="0" err="1">
                <a:solidFill>
                  <a:srgbClr val="0432FF"/>
                </a:solidFill>
              </a:rPr>
              <a:t>tokenReward</a:t>
            </a:r>
            <a:r>
              <a:rPr lang="en-US" sz="1600" dirty="0">
                <a:solidFill>
                  <a:srgbClr val="0432FF"/>
                </a:solidFill>
              </a:rPr>
              <a:t> = </a:t>
            </a:r>
            <a:r>
              <a:rPr lang="en-US" sz="1600" dirty="0" err="1">
                <a:solidFill>
                  <a:srgbClr val="0432FF"/>
                </a:solidFill>
              </a:rPr>
              <a:t>MyToken</a:t>
            </a:r>
            <a:r>
              <a:rPr lang="en-US" sz="1600" dirty="0">
                <a:solidFill>
                  <a:srgbClr val="0432FF"/>
                </a:solidFill>
              </a:rPr>
              <a:t>(</a:t>
            </a:r>
            <a:r>
              <a:rPr lang="en-US" sz="1600" dirty="0" err="1">
                <a:solidFill>
                  <a:srgbClr val="0432FF"/>
                </a:solidFill>
              </a:rPr>
              <a:t>addressOfToken</a:t>
            </a:r>
            <a:r>
              <a:rPr lang="en-US" sz="1600" dirty="0">
                <a:solidFill>
                  <a:srgbClr val="0432FF"/>
                </a:solidFill>
              </a:rPr>
              <a:t>_);</a:t>
            </a:r>
          </a:p>
          <a:p>
            <a:pPr marL="457200" lvl="1" indent="0">
              <a:buNone/>
            </a:pPr>
            <a:r>
              <a:rPr lang="en-US" sz="1600" dirty="0">
                <a:solidFill>
                  <a:srgbClr val="0432FF"/>
                </a:solidFill>
              </a:rPr>
              <a:t>}</a:t>
            </a:r>
          </a:p>
          <a:p>
            <a:pPr marL="457200" lvl="1" indent="0">
              <a:buNone/>
            </a:pPr>
            <a:br>
              <a:rPr lang="en-US" sz="1600" dirty="0">
                <a:solidFill>
                  <a:srgbClr val="0432FF"/>
                </a:solidFill>
              </a:rPr>
            </a:br>
            <a:r>
              <a:rPr lang="en-US" sz="1600" dirty="0">
                <a:solidFill>
                  <a:srgbClr val="0432FF"/>
                </a:solidFill>
              </a:rPr>
              <a:t>modifier </a:t>
            </a:r>
            <a:r>
              <a:rPr lang="en-US" sz="1600" dirty="0" err="1">
                <a:solidFill>
                  <a:srgbClr val="0432FF"/>
                </a:solidFill>
              </a:rPr>
              <a:t>afterDeadline</a:t>
            </a:r>
            <a:r>
              <a:rPr lang="en-US" sz="1600" dirty="0">
                <a:solidFill>
                  <a:srgbClr val="0432FF"/>
                </a:solidFill>
              </a:rPr>
              <a:t>() { require(now &gt;= deadline); _; }</a:t>
            </a:r>
          </a:p>
        </p:txBody>
      </p:sp>
    </p:spTree>
    <p:extLst>
      <p:ext uri="{BB962C8B-B14F-4D97-AF65-F5344CB8AC3E}">
        <p14:creationId xmlns:p14="http://schemas.microsoft.com/office/powerpoint/2010/main" val="2720057743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C788D5-F022-244C-B652-7B15EF2C60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Crowdsale</a:t>
            </a:r>
            <a:r>
              <a:rPr lang="en-US" dirty="0"/>
              <a:t>: ()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C8A4E1-643E-314D-9A21-64E5908F5E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566042"/>
            <a:ext cx="7886700" cy="4960882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function ()</a:t>
            </a:r>
          </a:p>
          <a:p>
            <a:pPr lvl="1">
              <a:lnSpc>
                <a:spcPct val="110000"/>
              </a:lnSpc>
            </a:pPr>
            <a:r>
              <a:rPr lang="en-US" dirty="0"/>
              <a:t>make sure still under campaign</a:t>
            </a:r>
          </a:p>
          <a:p>
            <a:pPr lvl="1">
              <a:lnSpc>
                <a:spcPct val="110000"/>
              </a:lnSpc>
            </a:pPr>
            <a:r>
              <a:rPr lang="en-US" dirty="0"/>
              <a:t>remember the fund from the donor</a:t>
            </a:r>
          </a:p>
          <a:p>
            <a:pPr lvl="1">
              <a:lnSpc>
                <a:spcPct val="110000"/>
              </a:lnSpc>
            </a:pPr>
            <a:r>
              <a:rPr lang="en-US" dirty="0"/>
              <a:t>transfer tokens for the donation to the donor</a:t>
            </a:r>
          </a:p>
          <a:p>
            <a:pPr lvl="1">
              <a:lnSpc>
                <a:spcPct val="110000"/>
              </a:lnSpc>
            </a:pPr>
            <a:r>
              <a:rPr lang="en-US" dirty="0"/>
              <a:t>Keep track of funds raised so far</a:t>
            </a:r>
          </a:p>
          <a:p>
            <a:pPr lvl="1">
              <a:lnSpc>
                <a:spcPct val="110000"/>
              </a:lnSpc>
            </a:pPr>
            <a:endParaRPr lang="en-US" dirty="0"/>
          </a:p>
          <a:p>
            <a:pPr marL="457200" lvl="1" indent="0">
              <a:lnSpc>
                <a:spcPct val="110000"/>
              </a:lnSpc>
              <a:buNone/>
            </a:pPr>
            <a:r>
              <a:rPr lang="en-US" dirty="0">
                <a:solidFill>
                  <a:srgbClr val="0432FF"/>
                </a:solidFill>
              </a:rPr>
              <a:t>event </a:t>
            </a:r>
            <a:r>
              <a:rPr lang="en-US" dirty="0" err="1">
                <a:solidFill>
                  <a:srgbClr val="0432FF"/>
                </a:solidFill>
              </a:rPr>
              <a:t>fundRaised</a:t>
            </a:r>
            <a:r>
              <a:rPr lang="en-US" dirty="0">
                <a:solidFill>
                  <a:srgbClr val="0432FF"/>
                </a:solidFill>
              </a:rPr>
              <a:t>( address, </a:t>
            </a:r>
            <a:r>
              <a:rPr lang="en-US" dirty="0" err="1">
                <a:solidFill>
                  <a:srgbClr val="0432FF"/>
                </a:solidFill>
              </a:rPr>
              <a:t>uint</a:t>
            </a:r>
            <a:r>
              <a:rPr lang="en-US" dirty="0">
                <a:solidFill>
                  <a:srgbClr val="0432FF"/>
                </a:solidFill>
              </a:rPr>
              <a:t> );</a:t>
            </a:r>
          </a:p>
          <a:p>
            <a:pPr marL="457200" lvl="1" indent="0">
              <a:lnSpc>
                <a:spcPct val="110000"/>
              </a:lnSpc>
              <a:buNone/>
            </a:pPr>
            <a:r>
              <a:rPr lang="en-US" dirty="0">
                <a:solidFill>
                  <a:srgbClr val="0432FF"/>
                </a:solidFill>
              </a:rPr>
              <a:t>function () payable public {</a:t>
            </a:r>
          </a:p>
          <a:p>
            <a:pPr marL="457200" lvl="1" indent="0">
              <a:buNone/>
            </a:pPr>
            <a:r>
              <a:rPr lang="en-US" dirty="0">
                <a:solidFill>
                  <a:srgbClr val="0432FF"/>
                </a:solidFill>
              </a:rPr>
              <a:t>	require(!</a:t>
            </a:r>
            <a:r>
              <a:rPr lang="en-US" dirty="0" err="1">
                <a:solidFill>
                  <a:srgbClr val="0432FF"/>
                </a:solidFill>
              </a:rPr>
              <a:t>crowdsaleClosed</a:t>
            </a:r>
            <a:r>
              <a:rPr lang="en-US" dirty="0">
                <a:solidFill>
                  <a:srgbClr val="0432FF"/>
                </a:solidFill>
              </a:rPr>
              <a:t>);</a:t>
            </a:r>
          </a:p>
          <a:p>
            <a:pPr marL="457200" lvl="1" indent="0">
              <a:buNone/>
            </a:pPr>
            <a:r>
              <a:rPr lang="en-US" dirty="0">
                <a:solidFill>
                  <a:srgbClr val="0432FF"/>
                </a:solidFill>
              </a:rPr>
              <a:t>        </a:t>
            </a:r>
            <a:r>
              <a:rPr lang="en-US" dirty="0" err="1">
                <a:solidFill>
                  <a:srgbClr val="0432FF"/>
                </a:solidFill>
              </a:rPr>
              <a:t>uint</a:t>
            </a:r>
            <a:r>
              <a:rPr lang="en-US" dirty="0">
                <a:solidFill>
                  <a:srgbClr val="0432FF"/>
                </a:solidFill>
              </a:rPr>
              <a:t> amount = </a:t>
            </a:r>
            <a:r>
              <a:rPr lang="en-US" dirty="0" err="1">
                <a:solidFill>
                  <a:srgbClr val="0432FF"/>
                </a:solidFill>
              </a:rPr>
              <a:t>msg.value</a:t>
            </a:r>
            <a:r>
              <a:rPr lang="en-US" dirty="0">
                <a:solidFill>
                  <a:srgbClr val="0432FF"/>
                </a:solidFill>
              </a:rPr>
              <a:t>;</a:t>
            </a:r>
          </a:p>
          <a:p>
            <a:pPr marL="457200" lvl="1" indent="0">
              <a:buNone/>
            </a:pPr>
            <a:r>
              <a:rPr lang="en-US" dirty="0">
                <a:solidFill>
                  <a:srgbClr val="0432FF"/>
                </a:solidFill>
              </a:rPr>
              <a:t>        </a:t>
            </a:r>
            <a:r>
              <a:rPr lang="en-US" dirty="0" err="1">
                <a:solidFill>
                  <a:srgbClr val="0432FF"/>
                </a:solidFill>
              </a:rPr>
              <a:t>balanceOf</a:t>
            </a:r>
            <a:r>
              <a:rPr lang="en-US" dirty="0">
                <a:solidFill>
                  <a:srgbClr val="0432FF"/>
                </a:solidFill>
              </a:rPr>
              <a:t>[</a:t>
            </a:r>
            <a:r>
              <a:rPr lang="en-US" dirty="0" err="1">
                <a:solidFill>
                  <a:srgbClr val="0432FF"/>
                </a:solidFill>
              </a:rPr>
              <a:t>msg.sender</a:t>
            </a:r>
            <a:r>
              <a:rPr lang="en-US" dirty="0">
                <a:solidFill>
                  <a:srgbClr val="0432FF"/>
                </a:solidFill>
              </a:rPr>
              <a:t>] += amount;</a:t>
            </a:r>
          </a:p>
          <a:p>
            <a:pPr marL="457200" lvl="1" indent="0">
              <a:buNone/>
            </a:pPr>
            <a:r>
              <a:rPr lang="en-US" dirty="0">
                <a:solidFill>
                  <a:srgbClr val="0432FF"/>
                </a:solidFill>
              </a:rPr>
              <a:t>        </a:t>
            </a:r>
            <a:r>
              <a:rPr lang="en-US" dirty="0" err="1">
                <a:solidFill>
                  <a:srgbClr val="0432FF"/>
                </a:solidFill>
              </a:rPr>
              <a:t>amountRaised</a:t>
            </a:r>
            <a:r>
              <a:rPr lang="en-US" dirty="0">
                <a:solidFill>
                  <a:srgbClr val="0432FF"/>
                </a:solidFill>
              </a:rPr>
              <a:t> += amount;</a:t>
            </a:r>
          </a:p>
          <a:p>
            <a:pPr marL="457200" lvl="1" indent="0">
              <a:buNone/>
            </a:pPr>
            <a:r>
              <a:rPr lang="en-US" dirty="0">
                <a:solidFill>
                  <a:srgbClr val="0432FF"/>
                </a:solidFill>
              </a:rPr>
              <a:t>        </a:t>
            </a:r>
            <a:r>
              <a:rPr lang="en-US" dirty="0" err="1">
                <a:solidFill>
                  <a:srgbClr val="0432FF"/>
                </a:solidFill>
              </a:rPr>
              <a:t>tokenReward.transfer</a:t>
            </a:r>
            <a:r>
              <a:rPr lang="en-US" dirty="0">
                <a:solidFill>
                  <a:srgbClr val="0432FF"/>
                </a:solidFill>
              </a:rPr>
              <a:t>(</a:t>
            </a:r>
            <a:r>
              <a:rPr lang="en-US" dirty="0" err="1">
                <a:solidFill>
                  <a:srgbClr val="0432FF"/>
                </a:solidFill>
              </a:rPr>
              <a:t>msg.sender</a:t>
            </a:r>
            <a:r>
              <a:rPr lang="en-US" dirty="0">
                <a:solidFill>
                  <a:srgbClr val="0432FF"/>
                </a:solidFill>
              </a:rPr>
              <a:t>, amount / price);</a:t>
            </a:r>
          </a:p>
          <a:p>
            <a:pPr marL="457200" lvl="1" indent="0">
              <a:buNone/>
            </a:pPr>
            <a:r>
              <a:rPr lang="en-US" dirty="0">
                <a:solidFill>
                  <a:srgbClr val="0432FF"/>
                </a:solidFill>
              </a:rPr>
              <a:t>        emit </a:t>
            </a:r>
            <a:r>
              <a:rPr lang="en-US" dirty="0" err="1">
                <a:solidFill>
                  <a:srgbClr val="0432FF"/>
                </a:solidFill>
              </a:rPr>
              <a:t>FundTransfer</a:t>
            </a:r>
            <a:r>
              <a:rPr lang="en-US" dirty="0">
                <a:solidFill>
                  <a:srgbClr val="0432FF"/>
                </a:solidFill>
              </a:rPr>
              <a:t>(</a:t>
            </a:r>
            <a:r>
              <a:rPr lang="en-US" dirty="0" err="1">
                <a:solidFill>
                  <a:srgbClr val="0432FF"/>
                </a:solidFill>
              </a:rPr>
              <a:t>msg.sender</a:t>
            </a:r>
            <a:r>
              <a:rPr lang="en-US" dirty="0">
                <a:solidFill>
                  <a:srgbClr val="0432FF"/>
                </a:solidFill>
              </a:rPr>
              <a:t>, amount);</a:t>
            </a:r>
          </a:p>
          <a:p>
            <a:pPr marL="457200" lvl="1" indent="0">
              <a:buNone/>
            </a:pPr>
            <a:r>
              <a:rPr lang="en-US" dirty="0">
                <a:solidFill>
                  <a:srgbClr val="0432FF"/>
                </a:solidFill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3637473324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C788D5-F022-244C-B652-7B15EF2C60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Crowdsale</a:t>
            </a:r>
            <a:r>
              <a:rPr lang="en-US" dirty="0"/>
              <a:t>: </a:t>
            </a:r>
            <a:r>
              <a:rPr lang="en-US" dirty="0" err="1"/>
              <a:t>checkGoalReached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C8A4E1-643E-314D-9A21-64E5908F5E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566042"/>
            <a:ext cx="7886700" cy="4960882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20000"/>
              </a:lnSpc>
            </a:pPr>
            <a:r>
              <a:rPr lang="en-US" dirty="0" err="1"/>
              <a:t>checkGoalReached</a:t>
            </a:r>
            <a:r>
              <a:rPr lang="en-US" dirty="0"/>
              <a:t> ()</a:t>
            </a:r>
          </a:p>
          <a:p>
            <a:pPr lvl="1">
              <a:lnSpc>
                <a:spcPct val="120000"/>
              </a:lnSpc>
            </a:pPr>
            <a:r>
              <a:rPr lang="en-US" dirty="0"/>
              <a:t>Only if deadline has passed</a:t>
            </a:r>
          </a:p>
          <a:p>
            <a:pPr lvl="1">
              <a:lnSpc>
                <a:spcPct val="120000"/>
              </a:lnSpc>
            </a:pPr>
            <a:r>
              <a:rPr lang="en-US" dirty="0"/>
              <a:t>If funding goal was reached, set it</a:t>
            </a:r>
          </a:p>
          <a:p>
            <a:pPr lvl="1">
              <a:lnSpc>
                <a:spcPct val="120000"/>
              </a:lnSpc>
            </a:pPr>
            <a:r>
              <a:rPr lang="en-US" dirty="0"/>
              <a:t>Close the fundraising anyway</a:t>
            </a:r>
          </a:p>
          <a:p>
            <a:pPr lvl="1">
              <a:lnSpc>
                <a:spcPct val="120000"/>
              </a:lnSpc>
            </a:pPr>
            <a:endParaRPr lang="en-US" dirty="0"/>
          </a:p>
          <a:p>
            <a:pPr marL="457200" lvl="1" indent="0">
              <a:lnSpc>
                <a:spcPct val="120000"/>
              </a:lnSpc>
              <a:buNone/>
            </a:pPr>
            <a:r>
              <a:rPr lang="en-US" dirty="0">
                <a:solidFill>
                  <a:srgbClr val="0432FF"/>
                </a:solidFill>
              </a:rPr>
              <a:t>event </a:t>
            </a:r>
            <a:r>
              <a:rPr lang="en-US" dirty="0" err="1">
                <a:solidFill>
                  <a:srgbClr val="0432FF"/>
                </a:solidFill>
              </a:rPr>
              <a:t>goalReached</a:t>
            </a:r>
            <a:r>
              <a:rPr lang="en-US" dirty="0">
                <a:solidFill>
                  <a:srgbClr val="0432FF"/>
                </a:solidFill>
              </a:rPr>
              <a:t>( address, </a:t>
            </a:r>
            <a:r>
              <a:rPr lang="en-US" dirty="0" err="1">
                <a:solidFill>
                  <a:srgbClr val="0432FF"/>
                </a:solidFill>
              </a:rPr>
              <a:t>uint</a:t>
            </a:r>
            <a:r>
              <a:rPr lang="en-US" dirty="0">
                <a:solidFill>
                  <a:srgbClr val="0432FF"/>
                </a:solidFill>
              </a:rPr>
              <a:t> );</a:t>
            </a:r>
          </a:p>
          <a:p>
            <a:pPr marL="457200" lvl="1" indent="0">
              <a:lnSpc>
                <a:spcPct val="120000"/>
              </a:lnSpc>
              <a:buNone/>
            </a:pPr>
            <a:r>
              <a:rPr lang="en-US" dirty="0">
                <a:solidFill>
                  <a:srgbClr val="0432FF"/>
                </a:solidFill>
              </a:rPr>
              <a:t>function </a:t>
            </a:r>
            <a:r>
              <a:rPr lang="en-US" dirty="0" err="1">
                <a:solidFill>
                  <a:srgbClr val="0432FF"/>
                </a:solidFill>
              </a:rPr>
              <a:t>checkGoalReached</a:t>
            </a:r>
            <a:r>
              <a:rPr lang="en-US" dirty="0">
                <a:solidFill>
                  <a:srgbClr val="0432FF"/>
                </a:solidFill>
              </a:rPr>
              <a:t>() public </a:t>
            </a:r>
            <a:r>
              <a:rPr lang="en-US" dirty="0" err="1">
                <a:solidFill>
                  <a:srgbClr val="0432FF"/>
                </a:solidFill>
              </a:rPr>
              <a:t>afterDeadline</a:t>
            </a:r>
            <a:r>
              <a:rPr lang="en-US" dirty="0">
                <a:solidFill>
                  <a:srgbClr val="0432FF"/>
                </a:solidFill>
              </a:rPr>
              <a:t> {</a:t>
            </a:r>
          </a:p>
          <a:p>
            <a:pPr marL="457200" lvl="1" indent="0">
              <a:lnSpc>
                <a:spcPct val="120000"/>
              </a:lnSpc>
              <a:buNone/>
            </a:pPr>
            <a:r>
              <a:rPr lang="en-US" dirty="0">
                <a:solidFill>
                  <a:srgbClr val="0432FF"/>
                </a:solidFill>
              </a:rPr>
              <a:t>        if (</a:t>
            </a:r>
            <a:r>
              <a:rPr lang="en-US" dirty="0" err="1">
                <a:solidFill>
                  <a:srgbClr val="0432FF"/>
                </a:solidFill>
              </a:rPr>
              <a:t>amountRaised</a:t>
            </a:r>
            <a:r>
              <a:rPr lang="en-US" dirty="0">
                <a:solidFill>
                  <a:srgbClr val="0432FF"/>
                </a:solidFill>
              </a:rPr>
              <a:t> &gt;= </a:t>
            </a:r>
            <a:r>
              <a:rPr lang="en-US" dirty="0" err="1">
                <a:solidFill>
                  <a:srgbClr val="0432FF"/>
                </a:solidFill>
              </a:rPr>
              <a:t>fundingGoal</a:t>
            </a:r>
            <a:r>
              <a:rPr lang="en-US" dirty="0">
                <a:solidFill>
                  <a:srgbClr val="0432FF"/>
                </a:solidFill>
              </a:rPr>
              <a:t>){</a:t>
            </a:r>
          </a:p>
          <a:p>
            <a:pPr marL="457200" lvl="1" indent="0">
              <a:lnSpc>
                <a:spcPct val="120000"/>
              </a:lnSpc>
              <a:buNone/>
            </a:pPr>
            <a:r>
              <a:rPr lang="en-US" dirty="0">
                <a:solidFill>
                  <a:srgbClr val="0432FF"/>
                </a:solidFill>
              </a:rPr>
              <a:t>            </a:t>
            </a:r>
            <a:r>
              <a:rPr lang="en-US" dirty="0" err="1">
                <a:solidFill>
                  <a:srgbClr val="0432FF"/>
                </a:solidFill>
              </a:rPr>
              <a:t>fundingGoalReached</a:t>
            </a:r>
            <a:r>
              <a:rPr lang="en-US" dirty="0">
                <a:solidFill>
                  <a:srgbClr val="0432FF"/>
                </a:solidFill>
              </a:rPr>
              <a:t> = true;</a:t>
            </a:r>
          </a:p>
          <a:p>
            <a:pPr marL="457200" lvl="1" indent="0">
              <a:lnSpc>
                <a:spcPct val="120000"/>
              </a:lnSpc>
              <a:buNone/>
            </a:pPr>
            <a:r>
              <a:rPr lang="en-US" dirty="0">
                <a:solidFill>
                  <a:srgbClr val="0432FF"/>
                </a:solidFill>
              </a:rPr>
              <a:t>            emit </a:t>
            </a:r>
            <a:r>
              <a:rPr lang="en-US" dirty="0" err="1">
                <a:solidFill>
                  <a:srgbClr val="0432FF"/>
                </a:solidFill>
              </a:rPr>
              <a:t>goalReached</a:t>
            </a:r>
            <a:r>
              <a:rPr lang="en-US" dirty="0">
                <a:solidFill>
                  <a:srgbClr val="0432FF"/>
                </a:solidFill>
              </a:rPr>
              <a:t>(beneficiary, </a:t>
            </a:r>
            <a:r>
              <a:rPr lang="en-US" dirty="0" err="1">
                <a:solidFill>
                  <a:srgbClr val="0432FF"/>
                </a:solidFill>
              </a:rPr>
              <a:t>amountRaised</a:t>
            </a:r>
            <a:r>
              <a:rPr lang="en-US" dirty="0">
                <a:solidFill>
                  <a:srgbClr val="0432FF"/>
                </a:solidFill>
              </a:rPr>
              <a:t>);</a:t>
            </a:r>
          </a:p>
          <a:p>
            <a:pPr marL="457200" lvl="1" indent="0">
              <a:lnSpc>
                <a:spcPct val="120000"/>
              </a:lnSpc>
              <a:buNone/>
            </a:pPr>
            <a:r>
              <a:rPr lang="en-US" dirty="0">
                <a:solidFill>
                  <a:srgbClr val="0432FF"/>
                </a:solidFill>
              </a:rPr>
              <a:t>        }</a:t>
            </a:r>
          </a:p>
          <a:p>
            <a:pPr marL="457200" lvl="1" indent="0">
              <a:lnSpc>
                <a:spcPct val="120000"/>
              </a:lnSpc>
              <a:buNone/>
            </a:pPr>
            <a:r>
              <a:rPr lang="en-US" dirty="0">
                <a:solidFill>
                  <a:srgbClr val="0432FF"/>
                </a:solidFill>
              </a:rPr>
              <a:t>        </a:t>
            </a:r>
            <a:r>
              <a:rPr lang="en-US" dirty="0" err="1">
                <a:solidFill>
                  <a:srgbClr val="0432FF"/>
                </a:solidFill>
              </a:rPr>
              <a:t>crowdsaleClosed</a:t>
            </a:r>
            <a:r>
              <a:rPr lang="en-US" dirty="0">
                <a:solidFill>
                  <a:srgbClr val="0432FF"/>
                </a:solidFill>
              </a:rPr>
              <a:t> = true;</a:t>
            </a:r>
          </a:p>
          <a:p>
            <a:pPr marL="457200" lvl="1" indent="0">
              <a:lnSpc>
                <a:spcPct val="120000"/>
              </a:lnSpc>
              <a:buNone/>
            </a:pPr>
            <a:r>
              <a:rPr lang="en-US" dirty="0">
                <a:solidFill>
                  <a:srgbClr val="0432FF"/>
                </a:solidFill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1018992779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C788D5-F022-244C-B652-7B15EF2C60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Crowdsale</a:t>
            </a:r>
            <a:r>
              <a:rPr lang="en-US" dirty="0"/>
              <a:t>: </a:t>
            </a:r>
            <a:r>
              <a:rPr lang="en-US" dirty="0" err="1"/>
              <a:t>completeFundraising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C8A4E1-643E-314D-9A21-64E5908F5E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566042"/>
            <a:ext cx="7886700" cy="4960882"/>
          </a:xfrm>
        </p:spPr>
        <p:txBody>
          <a:bodyPr>
            <a:normAutofit fontScale="55000" lnSpcReduction="20000"/>
          </a:bodyPr>
          <a:lstStyle/>
          <a:p>
            <a:pPr>
              <a:lnSpc>
                <a:spcPct val="120000"/>
              </a:lnSpc>
            </a:pPr>
            <a:r>
              <a:rPr lang="en-US" dirty="0" err="1"/>
              <a:t>completeFundraising</a:t>
            </a:r>
            <a:r>
              <a:rPr lang="en-US" dirty="0"/>
              <a:t> ()</a:t>
            </a:r>
          </a:p>
          <a:p>
            <a:pPr lvl="1">
              <a:lnSpc>
                <a:spcPct val="120000"/>
              </a:lnSpc>
            </a:pPr>
            <a:r>
              <a:rPr lang="en-US" dirty="0"/>
              <a:t>Only if deadline has passed</a:t>
            </a:r>
          </a:p>
          <a:p>
            <a:pPr lvl="1">
              <a:lnSpc>
                <a:spcPct val="120000"/>
              </a:lnSpc>
            </a:pPr>
            <a:r>
              <a:rPr lang="en-US" dirty="0"/>
              <a:t>Only if beneficiary called</a:t>
            </a:r>
          </a:p>
          <a:p>
            <a:pPr lvl="1">
              <a:lnSpc>
                <a:spcPct val="120000"/>
              </a:lnSpc>
            </a:pPr>
            <a:r>
              <a:rPr lang="en-US" dirty="0"/>
              <a:t>Only if </a:t>
            </a:r>
            <a:r>
              <a:rPr lang="en-US" dirty="0" err="1"/>
              <a:t>fundingGoalReached</a:t>
            </a:r>
            <a:endParaRPr lang="en-US" dirty="0"/>
          </a:p>
          <a:p>
            <a:pPr lvl="1">
              <a:lnSpc>
                <a:spcPct val="120000"/>
              </a:lnSpc>
            </a:pPr>
            <a:r>
              <a:rPr lang="en-US" dirty="0"/>
              <a:t>Send raised funds to the beneficiary</a:t>
            </a:r>
          </a:p>
          <a:p>
            <a:pPr lvl="1">
              <a:lnSpc>
                <a:spcPct val="120000"/>
              </a:lnSpc>
            </a:pPr>
            <a:endParaRPr lang="en-US" dirty="0"/>
          </a:p>
          <a:p>
            <a:pPr marL="457200" lvl="1" indent="0">
              <a:lnSpc>
                <a:spcPct val="120000"/>
              </a:lnSpc>
              <a:buNone/>
            </a:pPr>
            <a:r>
              <a:rPr lang="en-US" dirty="0">
                <a:solidFill>
                  <a:srgbClr val="0432FF"/>
                </a:solidFill>
              </a:rPr>
              <a:t>event </a:t>
            </a:r>
            <a:r>
              <a:rPr lang="en-US" dirty="0" err="1">
                <a:solidFill>
                  <a:srgbClr val="0432FF"/>
                </a:solidFill>
              </a:rPr>
              <a:t>fundTranferred</a:t>
            </a:r>
            <a:r>
              <a:rPr lang="en-US" dirty="0">
                <a:solidFill>
                  <a:srgbClr val="0432FF"/>
                </a:solidFill>
              </a:rPr>
              <a:t>( address, </a:t>
            </a:r>
            <a:r>
              <a:rPr lang="en-US" dirty="0" err="1">
                <a:solidFill>
                  <a:srgbClr val="0432FF"/>
                </a:solidFill>
              </a:rPr>
              <a:t>uint</a:t>
            </a:r>
            <a:r>
              <a:rPr lang="en-US" dirty="0">
                <a:solidFill>
                  <a:srgbClr val="0432FF"/>
                </a:solidFill>
              </a:rPr>
              <a:t> );</a:t>
            </a:r>
          </a:p>
          <a:p>
            <a:pPr marL="457200" lvl="1" indent="0">
              <a:lnSpc>
                <a:spcPct val="120000"/>
              </a:lnSpc>
              <a:buNone/>
            </a:pPr>
            <a:r>
              <a:rPr lang="en-US" dirty="0">
                <a:solidFill>
                  <a:srgbClr val="0432FF"/>
                </a:solidFill>
              </a:rPr>
              <a:t>function </a:t>
            </a:r>
            <a:r>
              <a:rPr lang="en-US" dirty="0" err="1">
                <a:solidFill>
                  <a:srgbClr val="0432FF"/>
                </a:solidFill>
              </a:rPr>
              <a:t>completeFundraising</a:t>
            </a:r>
            <a:r>
              <a:rPr lang="en-US" dirty="0">
                <a:solidFill>
                  <a:srgbClr val="0432FF"/>
                </a:solidFill>
              </a:rPr>
              <a:t>() public </a:t>
            </a:r>
            <a:r>
              <a:rPr lang="en-US" dirty="0" err="1">
                <a:solidFill>
                  <a:srgbClr val="0432FF"/>
                </a:solidFill>
              </a:rPr>
              <a:t>afterDeadline</a:t>
            </a:r>
            <a:r>
              <a:rPr lang="en-US" dirty="0">
                <a:solidFill>
                  <a:srgbClr val="0432FF"/>
                </a:solidFill>
              </a:rPr>
              <a:t> {</a:t>
            </a:r>
          </a:p>
          <a:p>
            <a:pPr marL="457200" lvl="1" indent="0">
              <a:lnSpc>
                <a:spcPct val="120000"/>
              </a:lnSpc>
              <a:buNone/>
            </a:pPr>
            <a:r>
              <a:rPr lang="en-US" dirty="0">
                <a:solidFill>
                  <a:srgbClr val="0432FF"/>
                </a:solidFill>
              </a:rPr>
              <a:t>	require( beneficiary == </a:t>
            </a:r>
            <a:r>
              <a:rPr lang="en-US" dirty="0" err="1">
                <a:solidFill>
                  <a:srgbClr val="0432FF"/>
                </a:solidFill>
              </a:rPr>
              <a:t>msg.sender</a:t>
            </a:r>
            <a:r>
              <a:rPr lang="en-US" dirty="0">
                <a:solidFill>
                  <a:srgbClr val="0432FF"/>
                </a:solidFill>
              </a:rPr>
              <a:t> );</a:t>
            </a:r>
          </a:p>
          <a:p>
            <a:pPr marL="457200" lvl="1" indent="0">
              <a:lnSpc>
                <a:spcPct val="120000"/>
              </a:lnSpc>
              <a:buNone/>
            </a:pPr>
            <a:r>
              <a:rPr lang="en-US" dirty="0">
                <a:solidFill>
                  <a:srgbClr val="0432FF"/>
                </a:solidFill>
              </a:rPr>
              <a:t>	require( </a:t>
            </a:r>
            <a:r>
              <a:rPr lang="en-US" dirty="0" err="1">
                <a:solidFill>
                  <a:srgbClr val="0432FF"/>
                </a:solidFill>
              </a:rPr>
              <a:t>fundingGoalReached</a:t>
            </a:r>
            <a:r>
              <a:rPr lang="en-US" dirty="0">
                <a:solidFill>
                  <a:srgbClr val="0432FF"/>
                </a:solidFill>
              </a:rPr>
              <a:t> );</a:t>
            </a:r>
          </a:p>
          <a:p>
            <a:pPr marL="457200" lvl="1" indent="0">
              <a:lnSpc>
                <a:spcPct val="120000"/>
              </a:lnSpc>
              <a:buNone/>
            </a:pPr>
            <a:r>
              <a:rPr lang="en-US" dirty="0">
                <a:solidFill>
                  <a:srgbClr val="0432FF"/>
                </a:solidFill>
              </a:rPr>
              <a:t>	</a:t>
            </a:r>
            <a:r>
              <a:rPr lang="en-US" dirty="0" err="1">
                <a:solidFill>
                  <a:srgbClr val="0432FF"/>
                </a:solidFill>
              </a:rPr>
              <a:t>uint</a:t>
            </a:r>
            <a:r>
              <a:rPr lang="en-US" dirty="0">
                <a:solidFill>
                  <a:srgbClr val="0432FF"/>
                </a:solidFill>
              </a:rPr>
              <a:t> amount = </a:t>
            </a:r>
            <a:r>
              <a:rPr lang="en-US" dirty="0" err="1">
                <a:solidFill>
                  <a:srgbClr val="0432FF"/>
                </a:solidFill>
              </a:rPr>
              <a:t>amountRaised</a:t>
            </a:r>
            <a:r>
              <a:rPr lang="en-US" dirty="0">
                <a:solidFill>
                  <a:srgbClr val="0432FF"/>
                </a:solidFill>
              </a:rPr>
              <a:t>;</a:t>
            </a:r>
          </a:p>
          <a:p>
            <a:pPr marL="457200" lvl="1" indent="0">
              <a:lnSpc>
                <a:spcPct val="120000"/>
              </a:lnSpc>
              <a:buNone/>
            </a:pPr>
            <a:r>
              <a:rPr lang="en-US" dirty="0">
                <a:solidFill>
                  <a:srgbClr val="0432FF"/>
                </a:solidFill>
              </a:rPr>
              <a:t>	</a:t>
            </a:r>
            <a:r>
              <a:rPr lang="en-US" dirty="0" err="1">
                <a:solidFill>
                  <a:srgbClr val="0432FF"/>
                </a:solidFill>
              </a:rPr>
              <a:t>amountRasied</a:t>
            </a:r>
            <a:r>
              <a:rPr lang="en-US" dirty="0">
                <a:solidFill>
                  <a:srgbClr val="0432FF"/>
                </a:solidFill>
              </a:rPr>
              <a:t> = 0;</a:t>
            </a:r>
          </a:p>
          <a:p>
            <a:pPr marL="457200" lvl="1" indent="0">
              <a:lnSpc>
                <a:spcPct val="120000"/>
              </a:lnSpc>
              <a:buNone/>
            </a:pPr>
            <a:r>
              <a:rPr lang="en-US" dirty="0">
                <a:solidFill>
                  <a:srgbClr val="0432FF"/>
                </a:solidFill>
              </a:rPr>
              <a:t>	if ( </a:t>
            </a:r>
            <a:r>
              <a:rPr lang="en-US" dirty="0" err="1">
                <a:solidFill>
                  <a:srgbClr val="0432FF"/>
                </a:solidFill>
              </a:rPr>
              <a:t>beneficiary.send</a:t>
            </a:r>
            <a:r>
              <a:rPr lang="en-US" dirty="0">
                <a:solidFill>
                  <a:srgbClr val="0432FF"/>
                </a:solidFill>
              </a:rPr>
              <a:t>(amount) ) </a:t>
            </a:r>
          </a:p>
          <a:p>
            <a:pPr marL="457200" lvl="1" indent="0">
              <a:lnSpc>
                <a:spcPct val="120000"/>
              </a:lnSpc>
              <a:buNone/>
            </a:pPr>
            <a:r>
              <a:rPr lang="en-US" dirty="0">
                <a:solidFill>
                  <a:srgbClr val="0432FF"/>
                </a:solidFill>
              </a:rPr>
              <a:t>                emit </a:t>
            </a:r>
            <a:r>
              <a:rPr lang="en-US" dirty="0" err="1">
                <a:solidFill>
                  <a:srgbClr val="0432FF"/>
                </a:solidFill>
              </a:rPr>
              <a:t>fundTransferred</a:t>
            </a:r>
            <a:r>
              <a:rPr lang="en-US" dirty="0">
                <a:solidFill>
                  <a:srgbClr val="0432FF"/>
                </a:solidFill>
              </a:rPr>
              <a:t>(beneficiary, </a:t>
            </a:r>
            <a:r>
              <a:rPr lang="en-US" dirty="0" err="1">
                <a:solidFill>
                  <a:srgbClr val="0432FF"/>
                </a:solidFill>
              </a:rPr>
              <a:t>amountRaised</a:t>
            </a:r>
            <a:r>
              <a:rPr lang="en-US" dirty="0">
                <a:solidFill>
                  <a:srgbClr val="0432FF"/>
                </a:solidFill>
              </a:rPr>
              <a:t>);</a:t>
            </a:r>
          </a:p>
          <a:p>
            <a:pPr marL="457200" lvl="1" indent="0">
              <a:lnSpc>
                <a:spcPct val="120000"/>
              </a:lnSpc>
              <a:buNone/>
            </a:pPr>
            <a:r>
              <a:rPr lang="en-US" dirty="0">
                <a:solidFill>
                  <a:srgbClr val="0432FF"/>
                </a:solidFill>
              </a:rPr>
              <a:t>          	else </a:t>
            </a:r>
          </a:p>
          <a:p>
            <a:pPr marL="457200" lvl="1" indent="0">
              <a:lnSpc>
                <a:spcPct val="120000"/>
              </a:lnSpc>
              <a:buNone/>
            </a:pPr>
            <a:r>
              <a:rPr lang="en-US" dirty="0">
                <a:solidFill>
                  <a:srgbClr val="0432FF"/>
                </a:solidFill>
              </a:rPr>
              <a:t>	    </a:t>
            </a:r>
            <a:r>
              <a:rPr lang="en-US" dirty="0" err="1">
                <a:solidFill>
                  <a:srgbClr val="0432FF"/>
                </a:solidFill>
              </a:rPr>
              <a:t>amountRaised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>
                <a:solidFill>
                  <a:srgbClr val="0432FF"/>
                </a:solidFill>
              </a:rPr>
              <a:t>= amount;</a:t>
            </a:r>
            <a:endParaRPr lang="en-US" dirty="0">
              <a:solidFill>
                <a:srgbClr val="0432FF"/>
              </a:solidFill>
            </a:endParaRPr>
          </a:p>
          <a:p>
            <a:pPr marL="457200" lvl="1" indent="0">
              <a:lnSpc>
                <a:spcPct val="120000"/>
              </a:lnSpc>
              <a:buNone/>
            </a:pPr>
            <a:r>
              <a:rPr lang="en-US" dirty="0">
                <a:solidFill>
                  <a:srgbClr val="0432FF"/>
                </a:solidFill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2674021392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C788D5-F022-244C-B652-7B15EF2C60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Crowdsale</a:t>
            </a:r>
            <a:r>
              <a:rPr lang="en-US" dirty="0"/>
              <a:t>: </a:t>
            </a:r>
            <a:r>
              <a:rPr lang="en-US" dirty="0" err="1"/>
              <a:t>getRefund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C8A4E1-643E-314D-9A21-64E5908F5E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566042"/>
            <a:ext cx="7886700" cy="4960882"/>
          </a:xfrm>
        </p:spPr>
        <p:txBody>
          <a:bodyPr>
            <a:normAutofit fontScale="55000" lnSpcReduction="20000"/>
          </a:bodyPr>
          <a:lstStyle/>
          <a:p>
            <a:pPr>
              <a:lnSpc>
                <a:spcPct val="120000"/>
              </a:lnSpc>
            </a:pPr>
            <a:r>
              <a:rPr lang="en-US" dirty="0" err="1"/>
              <a:t>getReturn</a:t>
            </a:r>
            <a:r>
              <a:rPr lang="en-US" dirty="0"/>
              <a:t> ()</a:t>
            </a:r>
          </a:p>
          <a:p>
            <a:pPr lvl="1">
              <a:lnSpc>
                <a:spcPct val="120000"/>
              </a:lnSpc>
            </a:pPr>
            <a:r>
              <a:rPr lang="en-US" dirty="0"/>
              <a:t>Only if deadline has passed</a:t>
            </a:r>
          </a:p>
          <a:p>
            <a:pPr lvl="1">
              <a:lnSpc>
                <a:spcPct val="120000"/>
              </a:lnSpc>
            </a:pPr>
            <a:r>
              <a:rPr lang="en-US" dirty="0"/>
              <a:t>Goal was not reached</a:t>
            </a:r>
          </a:p>
          <a:p>
            <a:pPr lvl="1">
              <a:lnSpc>
                <a:spcPct val="120000"/>
              </a:lnSpc>
            </a:pPr>
            <a:r>
              <a:rPr lang="en-US" dirty="0"/>
              <a:t>There are funds to return</a:t>
            </a:r>
          </a:p>
          <a:p>
            <a:pPr lvl="1">
              <a:lnSpc>
                <a:spcPct val="120000"/>
              </a:lnSpc>
            </a:pPr>
            <a:r>
              <a:rPr lang="en-US" dirty="0"/>
              <a:t>Close the fundraising anyway</a:t>
            </a:r>
          </a:p>
          <a:p>
            <a:pPr lvl="1">
              <a:lnSpc>
                <a:spcPct val="120000"/>
              </a:lnSpc>
            </a:pPr>
            <a:endParaRPr lang="en-US" dirty="0"/>
          </a:p>
          <a:p>
            <a:pPr marL="457200" lvl="1" indent="0">
              <a:lnSpc>
                <a:spcPct val="120000"/>
              </a:lnSpc>
              <a:buNone/>
            </a:pPr>
            <a:r>
              <a:rPr lang="en-US" dirty="0">
                <a:solidFill>
                  <a:srgbClr val="0432FF"/>
                </a:solidFill>
              </a:rPr>
              <a:t>event </a:t>
            </a:r>
            <a:r>
              <a:rPr lang="en-US" dirty="0" err="1">
                <a:solidFill>
                  <a:srgbClr val="0432FF"/>
                </a:solidFill>
              </a:rPr>
              <a:t>donationRefunded</a:t>
            </a:r>
            <a:r>
              <a:rPr lang="en-US" dirty="0">
                <a:solidFill>
                  <a:srgbClr val="0432FF"/>
                </a:solidFill>
              </a:rPr>
              <a:t>( address, </a:t>
            </a:r>
            <a:r>
              <a:rPr lang="en-US" dirty="0" err="1">
                <a:solidFill>
                  <a:srgbClr val="0432FF"/>
                </a:solidFill>
              </a:rPr>
              <a:t>uint</a:t>
            </a:r>
            <a:r>
              <a:rPr lang="en-US" dirty="0">
                <a:solidFill>
                  <a:srgbClr val="0432FF"/>
                </a:solidFill>
              </a:rPr>
              <a:t> );</a:t>
            </a:r>
          </a:p>
          <a:p>
            <a:pPr marL="457200" lvl="1" indent="0">
              <a:lnSpc>
                <a:spcPct val="120000"/>
              </a:lnSpc>
              <a:buNone/>
            </a:pPr>
            <a:r>
              <a:rPr lang="en-US" dirty="0">
                <a:solidFill>
                  <a:srgbClr val="0432FF"/>
                </a:solidFill>
              </a:rPr>
              <a:t>function </a:t>
            </a:r>
            <a:r>
              <a:rPr lang="en-US" dirty="0" err="1">
                <a:solidFill>
                  <a:srgbClr val="0432FF"/>
                </a:solidFill>
              </a:rPr>
              <a:t>getRefund</a:t>
            </a:r>
            <a:r>
              <a:rPr lang="en-US" dirty="0">
                <a:solidFill>
                  <a:srgbClr val="0432FF"/>
                </a:solidFill>
              </a:rPr>
              <a:t>() public </a:t>
            </a:r>
            <a:r>
              <a:rPr lang="en-US" dirty="0" err="1">
                <a:solidFill>
                  <a:srgbClr val="0432FF"/>
                </a:solidFill>
              </a:rPr>
              <a:t>afterDeadline</a:t>
            </a:r>
            <a:r>
              <a:rPr lang="en-US" dirty="0">
                <a:solidFill>
                  <a:srgbClr val="0432FF"/>
                </a:solidFill>
              </a:rPr>
              <a:t> {</a:t>
            </a:r>
          </a:p>
          <a:p>
            <a:pPr marL="457200" lvl="1" indent="0">
              <a:lnSpc>
                <a:spcPct val="120000"/>
              </a:lnSpc>
              <a:buNone/>
            </a:pPr>
            <a:r>
              <a:rPr lang="en-US" dirty="0">
                <a:solidFill>
                  <a:srgbClr val="0432FF"/>
                </a:solidFill>
              </a:rPr>
              <a:t>	require( ! </a:t>
            </a:r>
            <a:r>
              <a:rPr lang="en-US" dirty="0" err="1">
                <a:solidFill>
                  <a:srgbClr val="0432FF"/>
                </a:solidFill>
              </a:rPr>
              <a:t>fundingGoalReached</a:t>
            </a:r>
            <a:r>
              <a:rPr lang="en-US" dirty="0">
                <a:solidFill>
                  <a:srgbClr val="0432FF"/>
                </a:solidFill>
              </a:rPr>
              <a:t> );</a:t>
            </a:r>
          </a:p>
          <a:p>
            <a:pPr marL="457200" lvl="1" indent="0">
              <a:lnSpc>
                <a:spcPct val="120000"/>
              </a:lnSpc>
              <a:buNone/>
            </a:pPr>
            <a:r>
              <a:rPr lang="en-US" dirty="0">
                <a:solidFill>
                  <a:srgbClr val="0432FF"/>
                </a:solidFill>
              </a:rPr>
              <a:t>	require( </a:t>
            </a:r>
            <a:r>
              <a:rPr lang="en-US" dirty="0" err="1">
                <a:solidFill>
                  <a:srgbClr val="0432FF"/>
                </a:solidFill>
              </a:rPr>
              <a:t>balanceOf</a:t>
            </a:r>
            <a:r>
              <a:rPr lang="en-US" dirty="0">
                <a:solidFill>
                  <a:srgbClr val="0432FF"/>
                </a:solidFill>
              </a:rPr>
              <a:t>[</a:t>
            </a:r>
            <a:r>
              <a:rPr lang="en-US" dirty="0" err="1">
                <a:solidFill>
                  <a:srgbClr val="0432FF"/>
                </a:solidFill>
              </a:rPr>
              <a:t>msg.sender</a:t>
            </a:r>
            <a:r>
              <a:rPr lang="en-US" dirty="0">
                <a:solidFill>
                  <a:srgbClr val="0432FF"/>
                </a:solidFill>
              </a:rPr>
              <a:t> &gt; 0 );</a:t>
            </a:r>
          </a:p>
          <a:p>
            <a:pPr marL="457200" lvl="1" indent="0">
              <a:lnSpc>
                <a:spcPct val="120000"/>
              </a:lnSpc>
              <a:buNone/>
            </a:pPr>
            <a:r>
              <a:rPr lang="en-US" dirty="0">
                <a:solidFill>
                  <a:srgbClr val="0432FF"/>
                </a:solidFill>
              </a:rPr>
              <a:t>	</a:t>
            </a:r>
            <a:r>
              <a:rPr lang="en-US" dirty="0" err="1">
                <a:solidFill>
                  <a:srgbClr val="0432FF"/>
                </a:solidFill>
              </a:rPr>
              <a:t>uint</a:t>
            </a:r>
            <a:r>
              <a:rPr lang="en-US" dirty="0">
                <a:solidFill>
                  <a:srgbClr val="0432FF"/>
                </a:solidFill>
              </a:rPr>
              <a:t> amount = </a:t>
            </a:r>
            <a:r>
              <a:rPr lang="en-US" dirty="0" err="1">
                <a:solidFill>
                  <a:srgbClr val="0432FF"/>
                </a:solidFill>
              </a:rPr>
              <a:t>balanceOf</a:t>
            </a:r>
            <a:r>
              <a:rPr lang="en-US" dirty="0">
                <a:solidFill>
                  <a:srgbClr val="0432FF"/>
                </a:solidFill>
              </a:rPr>
              <a:t>[</a:t>
            </a:r>
            <a:r>
              <a:rPr lang="en-US" dirty="0" err="1">
                <a:solidFill>
                  <a:srgbClr val="0432FF"/>
                </a:solidFill>
              </a:rPr>
              <a:t>msg.sender</a:t>
            </a:r>
            <a:r>
              <a:rPr lang="en-US" dirty="0">
                <a:solidFill>
                  <a:srgbClr val="0432FF"/>
                </a:solidFill>
              </a:rPr>
              <a:t>];</a:t>
            </a:r>
          </a:p>
          <a:p>
            <a:pPr marL="457200" lvl="1" indent="0">
              <a:lnSpc>
                <a:spcPct val="120000"/>
              </a:lnSpc>
              <a:buNone/>
            </a:pPr>
            <a:r>
              <a:rPr lang="en-US" dirty="0">
                <a:solidFill>
                  <a:srgbClr val="0432FF"/>
                </a:solidFill>
              </a:rPr>
              <a:t>            </a:t>
            </a:r>
            <a:r>
              <a:rPr lang="en-US" dirty="0" err="1">
                <a:solidFill>
                  <a:srgbClr val="0432FF"/>
                </a:solidFill>
              </a:rPr>
              <a:t>balanceOf</a:t>
            </a:r>
            <a:r>
              <a:rPr lang="en-US" dirty="0">
                <a:solidFill>
                  <a:srgbClr val="0432FF"/>
                </a:solidFill>
              </a:rPr>
              <a:t>[</a:t>
            </a:r>
            <a:r>
              <a:rPr lang="en-US" dirty="0" err="1">
                <a:solidFill>
                  <a:srgbClr val="0432FF"/>
                </a:solidFill>
              </a:rPr>
              <a:t>msg.sender</a:t>
            </a:r>
            <a:r>
              <a:rPr lang="en-US" dirty="0">
                <a:solidFill>
                  <a:srgbClr val="0432FF"/>
                </a:solidFill>
              </a:rPr>
              <a:t>] = 0;</a:t>
            </a:r>
          </a:p>
          <a:p>
            <a:pPr marL="457200" lvl="1" indent="0">
              <a:lnSpc>
                <a:spcPct val="120000"/>
              </a:lnSpc>
              <a:buNone/>
            </a:pPr>
            <a:r>
              <a:rPr lang="en-US" dirty="0">
                <a:solidFill>
                  <a:srgbClr val="0432FF"/>
                </a:solidFill>
              </a:rPr>
              <a:t>	if (</a:t>
            </a:r>
            <a:r>
              <a:rPr lang="en-US" dirty="0" err="1">
                <a:solidFill>
                  <a:srgbClr val="0432FF"/>
                </a:solidFill>
              </a:rPr>
              <a:t>msg.sender.send</a:t>
            </a:r>
            <a:r>
              <a:rPr lang="en-US" dirty="0">
                <a:solidFill>
                  <a:srgbClr val="0432FF"/>
                </a:solidFill>
              </a:rPr>
              <a:t>(amount)) {</a:t>
            </a:r>
          </a:p>
          <a:p>
            <a:pPr marL="457200" lvl="1" indent="0">
              <a:lnSpc>
                <a:spcPct val="120000"/>
              </a:lnSpc>
              <a:buNone/>
            </a:pPr>
            <a:r>
              <a:rPr lang="en-US" dirty="0">
                <a:solidFill>
                  <a:srgbClr val="0432FF"/>
                </a:solidFill>
              </a:rPr>
              <a:t>                   emit </a:t>
            </a:r>
            <a:r>
              <a:rPr lang="en-US" dirty="0" err="1">
                <a:solidFill>
                  <a:srgbClr val="0432FF"/>
                </a:solidFill>
              </a:rPr>
              <a:t>donationRefunded</a:t>
            </a:r>
            <a:r>
              <a:rPr lang="en-US" dirty="0">
                <a:solidFill>
                  <a:srgbClr val="0432FF"/>
                </a:solidFill>
              </a:rPr>
              <a:t>(</a:t>
            </a:r>
            <a:r>
              <a:rPr lang="en-US" dirty="0" err="1">
                <a:solidFill>
                  <a:srgbClr val="0432FF"/>
                </a:solidFill>
              </a:rPr>
              <a:t>msg.sender</a:t>
            </a:r>
            <a:r>
              <a:rPr lang="en-US" dirty="0">
                <a:solidFill>
                  <a:srgbClr val="0432FF"/>
                </a:solidFill>
              </a:rPr>
              <a:t>, amount);</a:t>
            </a:r>
          </a:p>
          <a:p>
            <a:pPr marL="457200" lvl="1" indent="0">
              <a:lnSpc>
                <a:spcPct val="120000"/>
              </a:lnSpc>
              <a:buNone/>
            </a:pPr>
            <a:r>
              <a:rPr lang="en-US" dirty="0">
                <a:solidFill>
                  <a:srgbClr val="0432FF"/>
                </a:solidFill>
              </a:rPr>
              <a:t>	} else {</a:t>
            </a:r>
          </a:p>
          <a:p>
            <a:pPr marL="457200" lvl="1" indent="0">
              <a:lnSpc>
                <a:spcPct val="120000"/>
              </a:lnSpc>
              <a:buNone/>
            </a:pPr>
            <a:r>
              <a:rPr lang="en-US" dirty="0">
                <a:solidFill>
                  <a:srgbClr val="0432FF"/>
                </a:solidFill>
              </a:rPr>
              <a:t>                    </a:t>
            </a:r>
            <a:r>
              <a:rPr lang="en-US" dirty="0" err="1">
                <a:solidFill>
                  <a:srgbClr val="0432FF"/>
                </a:solidFill>
              </a:rPr>
              <a:t>balanceOf</a:t>
            </a:r>
            <a:r>
              <a:rPr lang="en-US" dirty="0">
                <a:solidFill>
                  <a:srgbClr val="0432FF"/>
                </a:solidFill>
              </a:rPr>
              <a:t>[</a:t>
            </a:r>
            <a:r>
              <a:rPr lang="en-US" dirty="0" err="1">
                <a:solidFill>
                  <a:srgbClr val="0432FF"/>
                </a:solidFill>
              </a:rPr>
              <a:t>msg.sender</a:t>
            </a:r>
            <a:r>
              <a:rPr lang="en-US" dirty="0">
                <a:solidFill>
                  <a:srgbClr val="0432FF"/>
                </a:solidFill>
              </a:rPr>
              <a:t>] = amount;</a:t>
            </a:r>
          </a:p>
          <a:p>
            <a:pPr marL="457200" lvl="1" indent="0">
              <a:lnSpc>
                <a:spcPct val="120000"/>
              </a:lnSpc>
              <a:buNone/>
            </a:pPr>
            <a:r>
              <a:rPr lang="en-US" dirty="0">
                <a:solidFill>
                  <a:srgbClr val="0432FF"/>
                </a:solidFill>
              </a:rPr>
              <a:t>            }</a:t>
            </a:r>
          </a:p>
          <a:p>
            <a:pPr marL="457200" lvl="1" indent="0">
              <a:lnSpc>
                <a:spcPct val="120000"/>
              </a:lnSpc>
              <a:buNone/>
            </a:pPr>
            <a:r>
              <a:rPr lang="en-US" dirty="0">
                <a:solidFill>
                  <a:srgbClr val="0432FF"/>
                </a:solidFill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19521347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575DC1-7307-284C-B5E7-4280D31FE0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Predefined global variables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2CFC58-3CDE-3A40-ABAE-F9E9722317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</p:spPr>
        <p:txBody>
          <a:bodyPr>
            <a:normAutofit fontScale="62500" lnSpcReduction="20000"/>
          </a:bodyPr>
          <a:lstStyle/>
          <a:p>
            <a:r>
              <a:rPr lang="en-US" dirty="0" err="1"/>
              <a:t>msg</a:t>
            </a:r>
            <a:r>
              <a:rPr lang="en-US" dirty="0"/>
              <a:t> object</a:t>
            </a:r>
          </a:p>
          <a:p>
            <a:pPr lvl="1"/>
            <a:r>
              <a:rPr lang="en-US" dirty="0"/>
              <a:t>Transaction call (from EOA) or message call (from contract)</a:t>
            </a:r>
          </a:p>
          <a:p>
            <a:pPr lvl="1"/>
            <a:r>
              <a:rPr lang="en-US" dirty="0"/>
              <a:t>msg.sender: address initiating this call (not necessarily originating EOA)</a:t>
            </a:r>
          </a:p>
          <a:p>
            <a:pPr lvl="1"/>
            <a:r>
              <a:rPr lang="en-US" dirty="0" err="1"/>
              <a:t>msg.value</a:t>
            </a:r>
            <a:r>
              <a:rPr lang="en-US" dirty="0"/>
              <a:t>: ether in </a:t>
            </a:r>
            <a:r>
              <a:rPr lang="en-US" dirty="0" err="1"/>
              <a:t>wei</a:t>
            </a:r>
            <a:endParaRPr lang="en-US" dirty="0"/>
          </a:p>
          <a:p>
            <a:pPr lvl="1"/>
            <a:r>
              <a:rPr lang="en-US" dirty="0" err="1"/>
              <a:t>msg.gas</a:t>
            </a:r>
            <a:r>
              <a:rPr lang="en-US" dirty="0"/>
              <a:t>: remaining gas (replaced by </a:t>
            </a:r>
            <a:r>
              <a:rPr lang="en-US" dirty="0" err="1"/>
              <a:t>gasleft</a:t>
            </a:r>
            <a:r>
              <a:rPr lang="en-US" dirty="0"/>
              <a:t>())</a:t>
            </a:r>
          </a:p>
          <a:p>
            <a:pPr lvl="1"/>
            <a:r>
              <a:rPr lang="en-US" dirty="0" err="1"/>
              <a:t>msg.data</a:t>
            </a:r>
            <a:r>
              <a:rPr lang="en-US" dirty="0"/>
              <a:t>: data payload</a:t>
            </a:r>
          </a:p>
          <a:p>
            <a:pPr lvl="1"/>
            <a:r>
              <a:rPr lang="en-US" dirty="0" err="1"/>
              <a:t>msg.sig</a:t>
            </a:r>
            <a:r>
              <a:rPr lang="en-US" dirty="0"/>
              <a:t>; first 4 bytes of data payload (function selector)</a:t>
            </a:r>
          </a:p>
          <a:p>
            <a:r>
              <a:rPr lang="en-US" dirty="0" err="1"/>
              <a:t>tx</a:t>
            </a:r>
            <a:r>
              <a:rPr lang="en-US" dirty="0"/>
              <a:t> object</a:t>
            </a:r>
          </a:p>
          <a:p>
            <a:pPr lvl="1"/>
            <a:r>
              <a:rPr lang="en-US" dirty="0"/>
              <a:t>transaction related information</a:t>
            </a:r>
          </a:p>
          <a:p>
            <a:pPr lvl="1"/>
            <a:r>
              <a:rPr lang="en-US" dirty="0" err="1"/>
              <a:t>tx.gasprice</a:t>
            </a:r>
            <a:endParaRPr lang="en-US" dirty="0"/>
          </a:p>
          <a:p>
            <a:pPr lvl="1"/>
            <a:r>
              <a:rPr lang="en-US" dirty="0" err="1"/>
              <a:t>tx.origin</a:t>
            </a:r>
            <a:r>
              <a:rPr lang="en-US" dirty="0"/>
              <a:t>: originating EOA</a:t>
            </a:r>
          </a:p>
          <a:p>
            <a:r>
              <a:rPr lang="en-US" dirty="0"/>
              <a:t>block </a:t>
            </a:r>
          </a:p>
          <a:p>
            <a:pPr lvl="1"/>
            <a:r>
              <a:rPr lang="en-US" dirty="0" err="1"/>
              <a:t>block.coinbase</a:t>
            </a:r>
            <a:r>
              <a:rPr lang="en-US" dirty="0"/>
              <a:t>: miner address</a:t>
            </a:r>
          </a:p>
          <a:p>
            <a:pPr lvl="1"/>
            <a:r>
              <a:rPr lang="en-US" dirty="0" err="1"/>
              <a:t>block.difficulty</a:t>
            </a:r>
            <a:r>
              <a:rPr lang="en-US" dirty="0"/>
              <a:t>: PoW difficulty</a:t>
            </a:r>
          </a:p>
          <a:p>
            <a:pPr lvl="1"/>
            <a:r>
              <a:rPr lang="en-US" dirty="0" err="1"/>
              <a:t>block.gaslimit</a:t>
            </a:r>
            <a:endParaRPr lang="en-US" dirty="0"/>
          </a:p>
          <a:p>
            <a:pPr lvl="1"/>
            <a:r>
              <a:rPr lang="en-US" dirty="0" err="1"/>
              <a:t>block.number</a:t>
            </a:r>
            <a:endParaRPr lang="en-US" dirty="0"/>
          </a:p>
          <a:p>
            <a:pPr lvl="1"/>
            <a:r>
              <a:rPr lang="en-US" dirty="0" err="1"/>
              <a:t>block.timestamp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74517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11853</TotalTime>
  <Words>5087</Words>
  <Application>Microsoft Macintosh PowerPoint</Application>
  <PresentationFormat>On-screen Show (4:3)</PresentationFormat>
  <Paragraphs>1026</Paragraphs>
  <Slides>86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86</vt:i4>
      </vt:variant>
    </vt:vector>
  </HeadingPairs>
  <TitlesOfParts>
    <vt:vector size="92" baseType="lpstr">
      <vt:lpstr>맑은 고딕</vt:lpstr>
      <vt:lpstr>Arial</vt:lpstr>
      <vt:lpstr>Calibri</vt:lpstr>
      <vt:lpstr>Calibri Light</vt:lpstr>
      <vt:lpstr>Wingdings</vt:lpstr>
      <vt:lpstr>Office Theme</vt:lpstr>
      <vt:lpstr>Ethereum Development</vt:lpstr>
      <vt:lpstr>Ethereum HIgh-level Languages</vt:lpstr>
      <vt:lpstr>Development Tools</vt:lpstr>
      <vt:lpstr>Compiling a Smart Contract</vt:lpstr>
      <vt:lpstr>Data types</vt:lpstr>
      <vt:lpstr>Data types</vt:lpstr>
      <vt:lpstr>Faucet.sol (revisit)</vt:lpstr>
      <vt:lpstr>Using ether units</vt:lpstr>
      <vt:lpstr>Predefined global variables</vt:lpstr>
      <vt:lpstr>Predefined global variables</vt:lpstr>
      <vt:lpstr>Principal data types</vt:lpstr>
      <vt:lpstr>Functions</vt:lpstr>
      <vt:lpstr>Constructor &amp; Destructor</vt:lpstr>
      <vt:lpstr>Faucet.sol: constructor/destructor</vt:lpstr>
      <vt:lpstr>Function Modifier</vt:lpstr>
      <vt:lpstr>Contract Inheritance</vt:lpstr>
      <vt:lpstr>Faucet with Inheritance</vt:lpstr>
      <vt:lpstr>Error handling</vt:lpstr>
      <vt:lpstr>Event</vt:lpstr>
      <vt:lpstr>Faucet.sol: Events</vt:lpstr>
      <vt:lpstr>Constructor with arguments</vt:lpstr>
      <vt:lpstr>Casting to Contract / Address</vt:lpstr>
      <vt:lpstr>Calling other (new) Contracts </vt:lpstr>
      <vt:lpstr>ContractCreator.sol</vt:lpstr>
      <vt:lpstr>Calling Other Existing Contract</vt:lpstr>
      <vt:lpstr>ContractCaller.sol</vt:lpstr>
      <vt:lpstr>Low-level Contract Calling: call</vt:lpstr>
      <vt:lpstr>Low-level Contract Calling: delegatecall</vt:lpstr>
      <vt:lpstr>Calling Contexts</vt:lpstr>
      <vt:lpstr>Gas</vt:lpstr>
      <vt:lpstr>Devflow: Ganache/Remix/Metamask</vt:lpstr>
      <vt:lpstr>Design of Smart Contract</vt:lpstr>
      <vt:lpstr>Proj-1: Simple Coin</vt:lpstr>
      <vt:lpstr>Proj-1: Simple Coin</vt:lpstr>
      <vt:lpstr>Proj-1: Simple Coin</vt:lpstr>
      <vt:lpstr>Proj-1: Simple Coin</vt:lpstr>
      <vt:lpstr>Proj-1: Simple Coin</vt:lpstr>
      <vt:lpstr>Proj-1: Simple Coin (variations)</vt:lpstr>
      <vt:lpstr>Proj-1: Simple Coin (variations)</vt:lpstr>
      <vt:lpstr>Tips</vt:lpstr>
      <vt:lpstr>Proj-2: Ballot v.1</vt:lpstr>
      <vt:lpstr>Proj-2: Ballot v.1 (simple)</vt:lpstr>
      <vt:lpstr>Proj-2: Ballot v.1 (simple)</vt:lpstr>
      <vt:lpstr>PowerPoint Presentation</vt:lpstr>
      <vt:lpstr>Proj-2: Ballot v.1 (simple)</vt:lpstr>
      <vt:lpstr>Proj-2: Ballot v.1 (simple)</vt:lpstr>
      <vt:lpstr>Proj-2: Ballot v.1 (simple)</vt:lpstr>
      <vt:lpstr>Proj-2: Ballot v.1 (simple)</vt:lpstr>
      <vt:lpstr>Proj-2: Ballot v.2 </vt:lpstr>
      <vt:lpstr>Proj-2: Ballot v.2 </vt:lpstr>
      <vt:lpstr>Proj-2: Ballot v.2 </vt:lpstr>
      <vt:lpstr>Modifier with parameters</vt:lpstr>
      <vt:lpstr>Ballot v.2</vt:lpstr>
      <vt:lpstr>Proj-2: Ballot v.3 </vt:lpstr>
      <vt:lpstr>Proj-2: Ballot v.3 </vt:lpstr>
      <vt:lpstr>Ballot v.3</vt:lpstr>
      <vt:lpstr>Proj-2: Ballot v.4</vt:lpstr>
      <vt:lpstr>Proj-2: Ballot v.4</vt:lpstr>
      <vt:lpstr>Proj-2: Ballot v.4 Code</vt:lpstr>
      <vt:lpstr>Proj-2: Ballot v.4</vt:lpstr>
      <vt:lpstr>Proj-3: Auction v.1</vt:lpstr>
      <vt:lpstr>Proj-3: Auction v.1 Code</vt:lpstr>
      <vt:lpstr>Proj-3: Auction v.1</vt:lpstr>
      <vt:lpstr>Proj-3: Auction v.1 Code</vt:lpstr>
      <vt:lpstr>Proj-3: Auction v.2</vt:lpstr>
      <vt:lpstr>Proj-3: Auction v.2</vt:lpstr>
      <vt:lpstr>Proj-3: Auction v.2</vt:lpstr>
      <vt:lpstr>Proj-3: Auction v.2</vt:lpstr>
      <vt:lpstr>Proj-3: Auction v.2</vt:lpstr>
      <vt:lpstr>Proj-3: Auction v.2 Code</vt:lpstr>
      <vt:lpstr>addr.send(x) vs addr.transfer(x)</vt:lpstr>
      <vt:lpstr>Proj-3: BlindAuction V1</vt:lpstr>
      <vt:lpstr>Proj-3: BlindAuction V1</vt:lpstr>
      <vt:lpstr>Proj-3: BlindAuction V1 Protocol</vt:lpstr>
      <vt:lpstr>Proj-3: BlindAuction V1: One-time</vt:lpstr>
      <vt:lpstr>Proj-3: BlindAuction V1: Multi-bid</vt:lpstr>
      <vt:lpstr>Proj-3: BlindAuction V1: Code</vt:lpstr>
      <vt:lpstr>Crowdfunding</vt:lpstr>
      <vt:lpstr>Tokens</vt:lpstr>
      <vt:lpstr>Crowdsale</vt:lpstr>
      <vt:lpstr>Crowdsale</vt:lpstr>
      <vt:lpstr>Crowdsale: constructor</vt:lpstr>
      <vt:lpstr>Crowdsale: ()</vt:lpstr>
      <vt:lpstr>Crowdsale: checkGoalReached</vt:lpstr>
      <vt:lpstr>Crowdsale: completeFundraising</vt:lpstr>
      <vt:lpstr>Crowdsale: getRefund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Ethereum Development</dc:title>
  <dc:creator>mhshin@mju.ac.kr</dc:creator>
  <cp:lastModifiedBy>mhshin@mju.ac.kr</cp:lastModifiedBy>
  <cp:revision>277</cp:revision>
  <dcterms:created xsi:type="dcterms:W3CDTF">2018-08-18T13:04:06Z</dcterms:created>
  <dcterms:modified xsi:type="dcterms:W3CDTF">2018-08-28T09:20:02Z</dcterms:modified>
</cp:coreProperties>
</file>