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7" r:id="rId20"/>
    <p:sldId id="276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21741E4E-1D0E-404A-A844-DA3C3C6B8B22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7"/>
            <p14:sldId id="276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0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18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계열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3877120"/>
        <c:axId val="183877680"/>
      </c:lineChar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xVal>
          <c:yVal>
            <c:numRef>
              <c:f>Sheet1!$B$2:$B$7</c:f>
              <c:numCache>
                <c:formatCode>General</c:formatCode>
                <c:ptCount val="6"/>
                <c:pt idx="0">
                  <c:v>7</c:v>
                </c:pt>
                <c:pt idx="1">
                  <c:v>3.5</c:v>
                </c:pt>
                <c:pt idx="2">
                  <c:v>2</c:v>
                </c:pt>
                <c:pt idx="3">
                  <c:v>3.5</c:v>
                </c:pt>
                <c:pt idx="4">
                  <c:v>6.5</c:v>
                </c:pt>
                <c:pt idx="5">
                  <c:v>11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3877120"/>
        <c:axId val="183877680"/>
      </c:scatterChart>
      <c:catAx>
        <c:axId val="18387712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83877680"/>
        <c:crosses val="autoZero"/>
        <c:auto val="1"/>
        <c:lblAlgn val="ctr"/>
        <c:lblOffset val="100"/>
        <c:noMultiLvlLbl val="0"/>
      </c:catAx>
      <c:valAx>
        <c:axId val="183877680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83877120"/>
        <c:crosses val="max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FF3FE-383A-4145-BBF3-431B4E70CED4}" type="datetimeFigureOut">
              <a:rPr lang="ko-KR" altLang="en-US" smtClean="0"/>
              <a:t>2015-03-10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8F8AAF-99E1-4248-B92C-F43E67C567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9603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F8AAF-99E1-4248-B92C-F43E67C56738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1440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iteration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F8AAF-99E1-4248-B92C-F43E67C56738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2356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5052-BB5B-4536-B798-306F785448F8}" type="datetime1">
              <a:rPr lang="ko-KR" altLang="en-US" smtClean="0"/>
              <a:t>2015-03-10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6373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3912-5A4F-472E-8299-41AA5E5EF26F}" type="datetime1">
              <a:rPr lang="ko-KR" altLang="en-US" smtClean="0"/>
              <a:t>2015-03-10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8139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28E42-367A-4FA8-B36C-2DD136372308}" type="datetime1">
              <a:rPr lang="ko-KR" altLang="en-US" smtClean="0"/>
              <a:t>2015-03-10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540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8FDB2-28B1-4249-8674-EAFAC686013B}" type="datetime1">
              <a:rPr lang="ko-KR" altLang="en-US" smtClean="0"/>
              <a:t>2015-03-10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0134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94BBE-7E35-4644-BEFB-9A0D60E2BF95}" type="datetime1">
              <a:rPr lang="ko-KR" altLang="en-US" smtClean="0"/>
              <a:t>2015-03-10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836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311FF-60A3-4A4A-AF45-8B76235D61CF}" type="datetime1">
              <a:rPr lang="ko-KR" altLang="en-US" smtClean="0"/>
              <a:t>2015-03-10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2494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483B2-6432-41F2-9087-208309FED883}" type="datetime1">
              <a:rPr lang="ko-KR" altLang="en-US" smtClean="0"/>
              <a:t>2015-03-10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3692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5B3F4-9BBC-4B4C-8C04-270FC9BB34AB}" type="datetime1">
              <a:rPr lang="ko-KR" altLang="en-US" smtClean="0"/>
              <a:t>2015-03-10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7437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6CE91-ACDB-4EE2-BC12-3A1678095055}" type="datetime1">
              <a:rPr lang="ko-KR" altLang="en-US" smtClean="0"/>
              <a:t>2015-03-10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3171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130158BF-3E35-4A16-A75E-CB9482E61175}" type="datetime1">
              <a:rPr lang="ko-KR" altLang="en-US" smtClean="0"/>
              <a:t>2015-03-10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DE84A0-C601-4094-A935-AECB3A27F5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5704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5A8A0-A52B-498C-8148-AFDFCC33CAD9}" type="datetime1">
              <a:rPr lang="ko-KR" altLang="en-US" smtClean="0"/>
              <a:t>2015-03-10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5251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86BD1EE-F147-4A3C-99A4-7A79110FDDC8}" type="datetime1">
              <a:rPr lang="ko-KR" altLang="en-US" smtClean="0"/>
              <a:t>2015-03-10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9DE84A0-C601-4094-A935-AECB3A27F5A1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2110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8800" dirty="0" smtClean="0"/>
              <a:t>math in communication</a:t>
            </a:r>
            <a:endParaRPr lang="ko-KR" altLang="en-US" sz="88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altLang="ko-KR" dirty="0" err="1" smtClean="0"/>
              <a:t>kim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jin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seong</a:t>
            </a:r>
            <a:endParaRPr lang="en-US" altLang="ko-KR" dirty="0" smtClean="0"/>
          </a:p>
          <a:p>
            <a:pPr algn="r"/>
            <a:r>
              <a:rPr lang="en-US" altLang="ko-KR" dirty="0" smtClean="0"/>
              <a:t>nadas9029@gmail.com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7616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7200" dirty="0" smtClean="0"/>
              <a:t>Contents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>
                <a:solidFill>
                  <a:schemeClr val="tx1"/>
                </a:solidFill>
              </a:rPr>
              <a:t>Linear Algebra in Wireless Communications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>
                <a:solidFill>
                  <a:srgbClr val="FF0000"/>
                </a:solidFill>
              </a:rPr>
              <a:t>Probability </a:t>
            </a:r>
            <a:r>
              <a:rPr lang="en-US" altLang="ko-KR" sz="3200" dirty="0" smtClean="0">
                <a:solidFill>
                  <a:schemeClr val="tx1"/>
                </a:solidFill>
              </a:rPr>
              <a:t>&amp; random processes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/>
              <a:t>Detection &amp; Estimation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/>
              <a:t>basic of optimize theory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1120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Probability Theory</a:t>
            </a:r>
            <a:endParaRPr lang="ko-KR" altLang="en-US" sz="6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400" dirty="0" smtClean="0"/>
                  <a:t>needs in formulaic that we unpredictable parts.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400" dirty="0" smtClean="0"/>
                  <a:t>The probability of an event, E, is a non-negative real number</a:t>
                </a:r>
                <a:br>
                  <a:rPr lang="en-US" altLang="ko-KR" sz="2400" dirty="0" smtClean="0"/>
                </a:br>
                <a14:m>
                  <m:oMath xmlns:m="http://schemas.openxmlformats.org/officeDocument/2006/math">
                    <m:func>
                      <m:funcPr>
                        <m:ctrlP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ko-KR" sz="2400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e>
                    </m:func>
                    <m:r>
                      <a:rPr lang="en-US" altLang="ko-K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</m:t>
                    </m:r>
                  </m:oMath>
                </a14:m>
                <a:endParaRPr lang="en-US" altLang="ko-KR" sz="2400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400" dirty="0" smtClean="0"/>
                  <a:t>Sum of probability of all event,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ko-K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altLang="ko-KR" sz="2400" dirty="0" smtClean="0"/>
                  <a:t>, is 1</a:t>
                </a:r>
                <a:br>
                  <a:rPr lang="en-US" altLang="ko-KR" sz="2400" dirty="0" smtClean="0"/>
                </a:br>
                <a14:m>
                  <m:oMath xmlns:m="http://schemas.openxmlformats.org/officeDocument/2006/math">
                    <m:func>
                      <m:funcPr>
                        <m:ctrlP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ko-KR" sz="2400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l-GR" altLang="ko-K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Ω</m:t>
                            </m:r>
                          </m:e>
                        </m:d>
                      </m:e>
                    </m:func>
                    <m:r>
                      <a:rPr lang="en-US" altLang="ko-KR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altLang="ko-KR" sz="2400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400" dirty="0" smtClean="0"/>
                  <a:t>exclusive events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ko-KR" sz="24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ko-K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24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ko-K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ko-KR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ko-KR" sz="240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ko-K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…</m:t>
                        </m:r>
                      </m:sub>
                    </m:sSub>
                  </m:oMath>
                </a14:m>
                <a:r>
                  <a:rPr lang="en-US" altLang="ko-KR" sz="2400" dirty="0" smtClean="0"/>
                  <a:t/>
                </a:r>
                <a:br>
                  <a:rPr lang="en-US" altLang="ko-KR" sz="2400" dirty="0" smtClean="0"/>
                </a:br>
                <a14:m>
                  <m:oMath xmlns:m="http://schemas.openxmlformats.org/officeDocument/2006/math">
                    <m:func>
                      <m:funcPr>
                        <m:ctrlP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ko-KR" sz="2400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ko-KR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2400" i="1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altLang="ko-KR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altLang="ko-KR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∪</m:t>
                            </m:r>
                            <m:sSub>
                              <m:sSubPr>
                                <m:ctrlPr>
                                  <a:rPr lang="en-US" altLang="ko-KR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2400" i="1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altLang="ko-KR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altLang="ko-K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∪</m:t>
                            </m:r>
                            <m:sSub>
                              <m:sSubPr>
                                <m:ctrlPr>
                                  <a:rPr lang="en-US" altLang="ko-KR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sz="2400" i="1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altLang="ko-KR" sz="24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en-US" altLang="ko-K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∪</m:t>
                            </m:r>
                            <m:r>
                              <a:rPr lang="en-US" altLang="ko-KR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…</m:t>
                            </m:r>
                          </m:e>
                        </m:d>
                      </m:e>
                    </m:func>
                    <m:r>
                      <a:rPr lang="en-US" altLang="ko-K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altLang="ko-K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ko-K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ko-K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ko-K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en-US" altLang="ko-KR" sz="24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Pr</m:t>
                        </m:r>
                        <m:r>
                          <a:rPr lang="en-US" altLang="ko-K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⁡(</m:t>
                        </m:r>
                        <m:sSub>
                          <m:sSubPr>
                            <m:ctrlPr>
                              <a:rPr lang="en-US" altLang="ko-K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24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ko-K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endParaRPr lang="ko-KR" altLang="en-US" sz="2400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262" t="-212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762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118" y="3857414"/>
            <a:ext cx="3530112" cy="2336861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Random variable</a:t>
            </a:r>
            <a:endParaRPr lang="ko-KR" altLang="en-US" sz="6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400" dirty="0" smtClean="0"/>
              <a:t>The main idea of random variables is to describe some random events by numbers.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400" dirty="0" smtClean="0"/>
              <a:t>Before you draw a dice, the number of dots is unknown.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altLang="ko-KR" sz="2000" dirty="0" smtClean="0"/>
              <a:t>This number can be considered as a random variable.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400" dirty="0" smtClean="0"/>
              <a:t>Once a dice is drawn, we have a particular number.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altLang="ko-KR" sz="2000" dirty="0" smtClean="0"/>
              <a:t>This is called a “realization”.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altLang="ko-KR" sz="2000" dirty="0" smtClean="0"/>
              <a:t>This is not probability.</a:t>
            </a:r>
            <a:endParaRPr lang="ko-KR" altLang="en-US" sz="20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7548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Cumulative distribution function(CDF)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800" dirty="0" smtClean="0"/>
              <a:t>The CDF is a non-decreasing function.</a:t>
            </a:r>
            <a:br>
              <a:rPr lang="en-US" altLang="ko-KR" sz="2800" dirty="0" smtClean="0"/>
            </a:br>
            <a:r>
              <a:rPr lang="en-US" altLang="ko-KR" sz="2800" dirty="0" smtClean="0"/>
              <a:t>probability of getting number that lower than x</a:t>
            </a:r>
            <a:br>
              <a:rPr lang="en-US" altLang="ko-KR" sz="2800" dirty="0" smtClean="0"/>
            </a:br>
            <a:r>
              <a:rPr lang="en-US" altLang="ko-KR" sz="2800" dirty="0" smtClean="0"/>
              <a:t>in dice.</a:t>
            </a:r>
            <a:endParaRPr lang="ko-KR" altLang="en-US" sz="28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13</a:t>
            </a:fld>
            <a:endParaRPr lang="ko-KR" altLang="en-US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59" y="3206551"/>
            <a:ext cx="5916762" cy="2662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530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Random variable</a:t>
            </a:r>
            <a:r>
              <a:rPr lang="en-US" altLang="ko-KR" sz="3600" dirty="0" smtClean="0"/>
              <a:t>(</a:t>
            </a:r>
            <a:r>
              <a:rPr lang="en-US" altLang="ko-KR" sz="3600" dirty="0" err="1" smtClean="0"/>
              <a:t>r.v</a:t>
            </a:r>
            <a:r>
              <a:rPr lang="en-US" altLang="ko-KR" sz="3600" dirty="0" smtClean="0"/>
              <a:t>.)</a:t>
            </a:r>
            <a:endParaRPr lang="ko-KR" alt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800" dirty="0" smtClean="0"/>
                  <a:t>continuous </a:t>
                </a:r>
                <a:r>
                  <a:rPr lang="en-US" altLang="ko-KR" sz="2800" dirty="0" err="1" smtClean="0"/>
                  <a:t>r.v</a:t>
                </a:r>
                <a:r>
                  <a:rPr lang="en-US" altLang="ko-KR" sz="2800" dirty="0" smtClean="0"/>
                  <a:t>. : X has a continuous value</a:t>
                </a:r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altLang="ko-KR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ko-KR" sz="240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ko-KR" altLang="en-US" sz="2400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altLang="ko-KR" sz="2400" b="0" i="1" smtClean="0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endParaRPr lang="en-US" altLang="ko-KR" sz="2400" b="0" dirty="0" smtClean="0"/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:r>
                  <a:rPr lang="en-US" altLang="ko-KR" sz="2400" dirty="0"/>
                  <a:t>has the Probability Density Function(pdf)</a:t>
                </a:r>
                <a:br>
                  <a:rPr lang="en-US" altLang="ko-KR" sz="2400" dirty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2400" i="1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r>
                      <a:rPr lang="en-US" altLang="ko-KR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sz="2400">
                        <a:latin typeface="Cambria Math" panose="02040503050406030204" pitchFamily="18" charset="0"/>
                      </a:rPr>
                      <m:t>)= </m:t>
                    </m:r>
                    <m:f>
                      <m:fPr>
                        <m:ctrlPr>
                          <a:rPr lang="en-US" altLang="ko-K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2400" i="1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altLang="ko-KR" sz="2400" i="1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sSub>
                      <m:sSubPr>
                        <m:ctrlPr>
                          <a:rPr lang="en-US" altLang="ko-K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4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ko-KR" sz="2400" i="1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r>
                      <a:rPr lang="en-US" altLang="ko-KR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ko-KR" sz="2400" dirty="0" smtClean="0"/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4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r>
                      <a:rPr lang="en-US" altLang="ko-KR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ko-KR" sz="2400" b="0" dirty="0" smtClean="0"/>
                  <a:t> is non decreasing, So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d>
                      <m:dPr>
                        <m:ctrlP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ko-KR" sz="2400" b="0" i="1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endParaRPr lang="en-US" altLang="ko-KR" sz="2400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800" dirty="0" smtClean="0"/>
                  <a:t>discrete </a:t>
                </a:r>
                <a:r>
                  <a:rPr lang="en-US" altLang="ko-KR" sz="2800" dirty="0" err="1" smtClean="0"/>
                  <a:t>r.v</a:t>
                </a:r>
                <a:r>
                  <a:rPr lang="en-US" altLang="ko-KR" sz="2800" dirty="0" smtClean="0"/>
                  <a:t>. : X has a discrete value</a:t>
                </a:r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:r>
                  <a:rPr lang="en-US" altLang="ko-KR" sz="2400" dirty="0" smtClean="0"/>
                  <a:t>the number of dots of a dice …</a:t>
                </a:r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666" t="-2576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35230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Convex function</a:t>
            </a:r>
            <a:endParaRPr lang="ko-KR" altLang="en-US" sz="6600" dirty="0"/>
          </a:p>
        </p:txBody>
      </p:sp>
      <p:graphicFrame>
        <p:nvGraphicFramePr>
          <p:cNvPr id="8" name="내용 개체 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1942655"/>
              </p:ext>
            </p:extLst>
          </p:nvPr>
        </p:nvGraphicFramePr>
        <p:xfrm>
          <a:off x="864927" y="3605561"/>
          <a:ext cx="7544436" cy="2222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15</a:t>
            </a:fld>
            <a:endParaRPr lang="ko-KR" altLang="en-US"/>
          </a:p>
        </p:txBody>
      </p:sp>
      <p:cxnSp>
        <p:nvCxnSpPr>
          <p:cNvPr id="10" name="직선 연결선 9"/>
          <p:cNvCxnSpPr/>
          <p:nvPr/>
        </p:nvCxnSpPr>
        <p:spPr>
          <a:xfrm>
            <a:off x="6705600" y="4096215"/>
            <a:ext cx="0" cy="136788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2839844" y="4728117"/>
            <a:ext cx="0" cy="73598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5766" y="5211336"/>
                <a:ext cx="5055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ko-KR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5766" y="5211336"/>
                <a:ext cx="505521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594087" y="5218771"/>
                <a:ext cx="5055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ko-KR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4087" y="5218771"/>
                <a:ext cx="505521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921834" y="1903141"/>
                <a:ext cx="7444926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400" dirty="0" smtClean="0"/>
                  <a:t>between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4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ko-KR" sz="2400" dirty="0"/>
                  <a:t> </a:t>
                </a:r>
                <a:r>
                  <a:rPr lang="en-US" altLang="ko-KR" sz="2400" dirty="0" smtClean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4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ko-KR" altLang="en-US" sz="2400" dirty="0" smtClean="0"/>
                  <a:t> </a:t>
                </a:r>
                <a:r>
                  <a:rPr lang="en-US" altLang="ko-KR" sz="2400" dirty="0"/>
                  <a:t/>
                </a:r>
                <a:br>
                  <a:rPr lang="en-US" altLang="ko-KR" sz="2400" dirty="0"/>
                </a:br>
                <a:r>
                  <a:rPr lang="en-US" altLang="ko-KR" sz="2400" dirty="0" smtClean="0"/>
                  <a:t>g(x) bigger than f(x) about all of the number.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400" dirty="0" smtClean="0"/>
                  <a:t>g(x) is Convex function.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400" dirty="0" smtClean="0"/>
                  <a:t>has a one minimum value.</a:t>
                </a:r>
                <a:endParaRPr lang="ko-KR" altLang="en-US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834" y="1903141"/>
                <a:ext cx="7444926" cy="1569660"/>
              </a:xfrm>
              <a:prstGeom prst="rect">
                <a:avLst/>
              </a:prstGeom>
              <a:blipFill rotWithShape="0">
                <a:blip r:embed="rId5"/>
                <a:stretch>
                  <a:fillRect l="-1064" t="-3101" b="-7752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7556797" y="3595971"/>
            <a:ext cx="594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g(x)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660875" y="4267200"/>
            <a:ext cx="572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f(x)</a:t>
            </a:r>
            <a:endParaRPr lang="ko-KR" altLang="en-US" dirty="0"/>
          </a:p>
        </p:txBody>
      </p:sp>
      <p:cxnSp>
        <p:nvCxnSpPr>
          <p:cNvPr id="20" name="직선 연결선 19"/>
          <p:cNvCxnSpPr/>
          <p:nvPr/>
        </p:nvCxnSpPr>
        <p:spPr>
          <a:xfrm>
            <a:off x="4170556" y="4780156"/>
            <a:ext cx="0" cy="68394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187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000" dirty="0" smtClean="0"/>
              <a:t>Chernoff bound</a:t>
            </a:r>
            <a:endParaRPr lang="ko-KR" altLang="en-US" sz="6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800" dirty="0" smtClean="0"/>
                  <a:t>Getting tight upper bound in all upper bound</a:t>
                </a:r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:r>
                  <a:rPr lang="en-US" altLang="ko-KR" sz="2600" dirty="0" smtClean="0"/>
                  <a:t>or under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800" dirty="0" smtClean="0"/>
                  <a:t>Law of Large Numbers(LLN)</a:t>
                </a:r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:r>
                  <a:rPr lang="en-US" altLang="ko-KR" sz="2600" dirty="0" smtClean="0"/>
                  <a:t>Strong LLN(SLLN)</a:t>
                </a:r>
              </a:p>
              <a:p>
                <a:pPr marL="909828" lvl="2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altLang="ko-KR" sz="22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ko-KR" sz="220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ko-KR" sz="2200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altLang="ko-KR" sz="22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altLang="ko-KR" sz="2200" b="0" i="1" smtClean="0">
                                <a:latin typeface="Cambria Math" panose="02040503050406030204" pitchFamily="18" charset="0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r>
                          <m:rPr>
                            <m:sty m:val="p"/>
                          </m:rPr>
                          <a:rPr lang="en-US" altLang="ko-KR" sz="2200" b="0" i="0" smtClean="0">
                            <a:latin typeface="Cambria Math" panose="02040503050406030204" pitchFamily="18" charset="0"/>
                          </a:rPr>
                          <m:t>Pr</m:t>
                        </m:r>
                        <m:r>
                          <a:rPr lang="en-US" altLang="ko-KR" sz="2200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altLang="ko-KR" sz="2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ko-KR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altLang="ko-KR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altLang="ko-KR" sz="2200" i="1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altLang="ko-KR" sz="22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en-US" altLang="ko-KR" sz="2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ko-KR" altLang="en-US" sz="2200" b="0" i="1" smtClean="0"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</m:d>
                        <m:r>
                          <a:rPr lang="en-US" altLang="ko-KR" sz="2200" b="0" i="1" smtClean="0">
                            <a:latin typeface="Cambria Math" panose="02040503050406030204" pitchFamily="18" charset="0"/>
                          </a:rPr>
                          <m:t> &gt; </m:t>
                        </m:r>
                        <m:r>
                          <a:rPr lang="ko-KR" altLang="en-US" sz="2200" b="0" i="1" smtClean="0">
                            <a:latin typeface="Cambria Math" panose="02040503050406030204" pitchFamily="18" charset="0"/>
                          </a:rPr>
                          <m:t>𝜖</m:t>
                        </m:r>
                        <m:r>
                          <a:rPr lang="en-US" altLang="ko-KR" sz="2200" b="0" i="1" smtClean="0">
                            <a:latin typeface="Cambria Math" panose="02040503050406030204" pitchFamily="18" charset="0"/>
                          </a:rPr>
                          <m:t> )</m:t>
                        </m:r>
                      </m:e>
                    </m:func>
                    <m:r>
                      <a:rPr lang="en-US" altLang="ko-KR" sz="22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altLang="ko-KR" sz="2200" dirty="0" smtClean="0"/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:r>
                  <a:rPr lang="en-US" altLang="ko-KR" sz="2600" dirty="0" smtClean="0"/>
                  <a:t>Weak LLN(WLLN)</a:t>
                </a:r>
              </a:p>
              <a:p>
                <a:pPr marL="909828" lvl="2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2200" b="0" i="0" smtClean="0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altLang="ko-KR" sz="2200" b="0" i="1" smtClean="0">
                        <a:latin typeface="Cambria Math" panose="02040503050406030204" pitchFamily="18" charset="0"/>
                      </a:rPr>
                      <m:t>⁡(</m:t>
                    </m:r>
                    <m:func>
                      <m:funcPr>
                        <m:ctrlPr>
                          <a:rPr lang="en-US" altLang="ko-KR" sz="22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ko-KR" sz="22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ko-KR" sz="220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altLang="ko-KR" sz="2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altLang="ko-KR" sz="2200" i="1">
                                <a:latin typeface="Cambria Math" panose="02040503050406030204" pitchFamily="18" charset="0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r>
                          <a:rPr lang="en-US" altLang="ko-KR" sz="2200" i="1">
                            <a:latin typeface="Cambria Math" panose="02040503050406030204" pitchFamily="18" charset="0"/>
                          </a:rPr>
                          <m:t>⁡</m:t>
                        </m:r>
                        <m:sSub>
                          <m:sSubPr>
                            <m:ctrlPr>
                              <a:rPr lang="en-US" altLang="ko-KR" sz="2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altLang="ko-KR" sz="22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ko-KR" sz="22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</m:acc>
                          </m:e>
                          <m:sub>
                            <m:r>
                              <a:rPr lang="en-US" altLang="ko-KR" sz="2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altLang="ko-KR" sz="22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ko-KR" altLang="en-US" sz="220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en-US" altLang="ko-KR" sz="22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altLang="ko-KR" sz="2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22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altLang="ko-KR" sz="2200" dirty="0" smtClean="0"/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:r>
                  <a:rPr lang="en-US" altLang="ko-KR" sz="2600" dirty="0" smtClean="0"/>
                  <a:t>In engineering, they have not different.</a:t>
                </a:r>
                <a:br>
                  <a:rPr lang="en-US" altLang="ko-KR" sz="2600" dirty="0" smtClean="0"/>
                </a:br>
                <a:r>
                  <a:rPr lang="en-US" altLang="ko-KR" sz="2600" dirty="0" smtClean="0"/>
                  <a:t>but, In mathematics, have little different.</a:t>
                </a:r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:r>
                  <a:rPr lang="en-US" altLang="ko-KR" sz="2600" dirty="0" smtClean="0"/>
                  <a:t>SLLN -&gt; WLLN is possible. but WLLN -&gt; SLLN is not</a:t>
                </a:r>
                <a:endParaRPr lang="en-US" altLang="ko-KR" sz="2600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423" t="-303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891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7200" dirty="0" smtClean="0"/>
              <a:t>Contents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>
                <a:solidFill>
                  <a:schemeClr val="tx1"/>
                </a:solidFill>
              </a:rPr>
              <a:t>Linear Algebra in Wireless Communications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>
                <a:solidFill>
                  <a:schemeClr val="tx1"/>
                </a:solidFill>
              </a:rPr>
              <a:t>Probability</a:t>
            </a:r>
            <a:r>
              <a:rPr lang="en-US" altLang="ko-KR" sz="3200" dirty="0" smtClean="0">
                <a:solidFill>
                  <a:srgbClr val="FF0000"/>
                </a:solidFill>
              </a:rPr>
              <a:t> </a:t>
            </a:r>
            <a:r>
              <a:rPr lang="en-US" altLang="ko-KR" sz="3200" dirty="0" smtClean="0">
                <a:solidFill>
                  <a:schemeClr val="tx1"/>
                </a:solidFill>
              </a:rPr>
              <a:t>&amp; </a:t>
            </a:r>
            <a:r>
              <a:rPr lang="en-US" altLang="ko-KR" sz="3200" dirty="0" smtClean="0">
                <a:solidFill>
                  <a:srgbClr val="FF0000"/>
                </a:solidFill>
              </a:rPr>
              <a:t>random processes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/>
              <a:t>Detection &amp; Estimation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/>
              <a:t>basic of optimize theory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05354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Random Process</a:t>
            </a:r>
            <a:endParaRPr lang="ko-KR" altLang="en-US" sz="6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800" dirty="0" smtClean="0"/>
              <a:t>Markov processes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altLang="ko-KR" sz="2400" dirty="0" smtClean="0"/>
              <a:t>use in prediction.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altLang="ko-KR" sz="2400" dirty="0" smtClean="0"/>
              <a:t>Birth-death processes</a:t>
            </a:r>
          </a:p>
          <a:p>
            <a:pPr marL="909828" lvl="2" indent="-342900">
              <a:buFont typeface="Arial" panose="020B0604020202020204" pitchFamily="34" charset="0"/>
              <a:buChar char="•"/>
            </a:pPr>
            <a:r>
              <a:rPr lang="en-US" altLang="ko-KR" sz="1800" dirty="0" smtClean="0"/>
              <a:t>with a queue.</a:t>
            </a:r>
          </a:p>
          <a:p>
            <a:pPr marL="909828" lvl="2" indent="-342900">
              <a:buFont typeface="Arial" panose="020B0604020202020204" pitchFamily="34" charset="0"/>
              <a:buChar char="•"/>
            </a:pPr>
            <a:r>
              <a:rPr lang="en-US" altLang="ko-KR" sz="1800" dirty="0" smtClean="0"/>
              <a:t>queueing time is longer than transport time.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800" dirty="0"/>
              <a:t>C</a:t>
            </a:r>
            <a:r>
              <a:rPr lang="en-US" altLang="ko-KR" sz="2800" dirty="0" smtClean="0"/>
              <a:t>ontinuous-time random processes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72867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7200" dirty="0" smtClean="0"/>
              <a:t>Contents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>
                <a:solidFill>
                  <a:schemeClr val="tx1"/>
                </a:solidFill>
              </a:rPr>
              <a:t>Linear Algebra in Wireless Communications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>
                <a:solidFill>
                  <a:schemeClr val="tx1"/>
                </a:solidFill>
              </a:rPr>
              <a:t>Probability</a:t>
            </a:r>
            <a:r>
              <a:rPr lang="en-US" altLang="ko-KR" sz="3200" dirty="0" smtClean="0">
                <a:solidFill>
                  <a:srgbClr val="FF0000"/>
                </a:solidFill>
              </a:rPr>
              <a:t> </a:t>
            </a:r>
            <a:r>
              <a:rPr lang="en-US" altLang="ko-KR" sz="3200" dirty="0" smtClean="0">
                <a:solidFill>
                  <a:schemeClr val="tx1"/>
                </a:solidFill>
              </a:rPr>
              <a:t>&amp; random processes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>
                <a:solidFill>
                  <a:srgbClr val="FF0000"/>
                </a:solidFill>
              </a:rPr>
              <a:t>Detection</a:t>
            </a:r>
            <a:r>
              <a:rPr lang="en-US" altLang="ko-KR" sz="3200" dirty="0" smtClean="0"/>
              <a:t> &amp; Estimation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/>
              <a:t>basic of optimize theory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5488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7200" dirty="0" smtClean="0"/>
              <a:t>Contents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>
                <a:solidFill>
                  <a:srgbClr val="FF0000"/>
                </a:solidFill>
              </a:rPr>
              <a:t>Linear Algebra in Wireless Communications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/>
              <a:t>Probability &amp; random processes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/>
              <a:t>Detection &amp; Estimation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/>
              <a:t>basic of optimize theory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98851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Detection</a:t>
            </a:r>
            <a:endParaRPr lang="ko-KR" altLang="en-US" sz="6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800" dirty="0" smtClean="0"/>
              <a:t>Element of Hypothesis Testing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altLang="ko-KR" sz="2600" dirty="0" smtClean="0"/>
              <a:t>observation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altLang="ko-KR" sz="2600" dirty="0" smtClean="0"/>
              <a:t>set of hypotheses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altLang="ko-KR" sz="2600" dirty="0" smtClean="0"/>
              <a:t>prior information</a:t>
            </a:r>
            <a:endParaRPr lang="ko-KR" altLang="en-US" sz="26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20</a:t>
            </a:fld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3449444" y="3858322"/>
            <a:ext cx="2438400" cy="10928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Decision</a:t>
            </a:r>
          </a:p>
          <a:p>
            <a:pPr algn="ctr"/>
            <a:r>
              <a:rPr lang="en-US" altLang="ko-KR" dirty="0" smtClean="0"/>
              <a:t>Process</a:t>
            </a:r>
            <a:endParaRPr lang="ko-KR" altLang="en-US" dirty="0"/>
          </a:p>
        </p:txBody>
      </p:sp>
      <p:cxnSp>
        <p:nvCxnSpPr>
          <p:cNvPr id="7" name="직선 화살표 연결선 6"/>
          <p:cNvCxnSpPr>
            <a:endCxn id="5" idx="1"/>
          </p:cNvCxnSpPr>
          <p:nvPr/>
        </p:nvCxnSpPr>
        <p:spPr>
          <a:xfrm flipV="1">
            <a:off x="2572215" y="4404732"/>
            <a:ext cx="877229" cy="37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330712" y="4220065"/>
            <a:ext cx="1345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Observation</a:t>
            </a:r>
            <a:endParaRPr lang="ko-KR" altLang="en-US" dirty="0"/>
          </a:p>
        </p:txBody>
      </p:sp>
      <p:cxnSp>
        <p:nvCxnSpPr>
          <p:cNvPr id="10" name="직선 화살표 연결선 9"/>
          <p:cNvCxnSpPr>
            <a:endCxn id="5" idx="2"/>
          </p:cNvCxnSpPr>
          <p:nvPr/>
        </p:nvCxnSpPr>
        <p:spPr>
          <a:xfrm flipV="1">
            <a:off x="4668644" y="4951141"/>
            <a:ext cx="0" cy="4906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843452" y="5365502"/>
            <a:ext cx="1843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Prior information</a:t>
            </a:r>
            <a:endParaRPr lang="ko-KR" altLang="en-US" dirty="0"/>
          </a:p>
        </p:txBody>
      </p:sp>
      <p:cxnSp>
        <p:nvCxnSpPr>
          <p:cNvPr id="13" name="직선 화살표 연결선 12"/>
          <p:cNvCxnSpPr>
            <a:stCxn id="5" idx="3"/>
          </p:cNvCxnSpPr>
          <p:nvPr/>
        </p:nvCxnSpPr>
        <p:spPr>
          <a:xfrm flipV="1">
            <a:off x="5887844" y="4404731"/>
            <a:ext cx="58729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391320" y="4220065"/>
            <a:ext cx="1853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Decision outcome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676448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Decision rules</a:t>
            </a:r>
            <a:endParaRPr lang="ko-KR" altLang="en-US" sz="6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400" dirty="0" smtClean="0"/>
              <a:t>Maximum a posteriori probability (MAP) decision rule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altLang="ko-KR" sz="2000" dirty="0" smtClean="0"/>
              <a:t>using prior information and value(from performance)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400" dirty="0" smtClean="0"/>
              <a:t>Bayesian decision rule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altLang="ko-KR" sz="2000" dirty="0" smtClean="0"/>
              <a:t>It is similar with MAP decision rule.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400" dirty="0" smtClean="0"/>
              <a:t>Maximum likelihood (ML) decision rule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altLang="ko-KR" sz="2000" dirty="0" smtClean="0"/>
              <a:t>not use prior information.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altLang="ko-KR" sz="2000" dirty="0" smtClean="0"/>
              <a:t>In communication, can’t use prior information.</a:t>
            </a:r>
            <a:br>
              <a:rPr lang="en-US" altLang="ko-KR" sz="2000" dirty="0" smtClean="0"/>
            </a:br>
            <a:r>
              <a:rPr lang="en-US" altLang="ko-KR" sz="2000" dirty="0" smtClean="0"/>
              <a:t>so use this decision rule</a:t>
            </a:r>
            <a:br>
              <a:rPr lang="en-US" altLang="ko-KR" sz="2000" dirty="0" smtClean="0"/>
            </a:br>
            <a:endParaRPr lang="ko-KR" altLang="en-US" sz="20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54320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7200" dirty="0" smtClean="0"/>
              <a:t>Contents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>
                <a:solidFill>
                  <a:schemeClr val="tx1"/>
                </a:solidFill>
              </a:rPr>
              <a:t>Linear Algebra in Wireless Communications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>
                <a:solidFill>
                  <a:schemeClr val="tx1"/>
                </a:solidFill>
              </a:rPr>
              <a:t>Probability</a:t>
            </a:r>
            <a:r>
              <a:rPr lang="en-US" altLang="ko-KR" sz="3200" dirty="0" smtClean="0">
                <a:solidFill>
                  <a:srgbClr val="FF0000"/>
                </a:solidFill>
              </a:rPr>
              <a:t> </a:t>
            </a:r>
            <a:r>
              <a:rPr lang="en-US" altLang="ko-KR" sz="3200" dirty="0" smtClean="0">
                <a:solidFill>
                  <a:schemeClr val="tx1"/>
                </a:solidFill>
              </a:rPr>
              <a:t>&amp; random processes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>
                <a:solidFill>
                  <a:schemeClr val="tx1"/>
                </a:solidFill>
              </a:rPr>
              <a:t>Detection</a:t>
            </a:r>
            <a:r>
              <a:rPr lang="en-US" altLang="ko-KR" sz="3200" dirty="0" smtClean="0"/>
              <a:t> &amp; Estimation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>
                <a:solidFill>
                  <a:srgbClr val="FF0000"/>
                </a:solidFill>
              </a:rPr>
              <a:t>basic of optimize theory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368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optimization theory</a:t>
            </a:r>
            <a:endParaRPr lang="ko-KR" altLang="en-US" sz="6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3600" dirty="0" smtClean="0"/>
              <a:t>Goal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/>
              <a:t>Getting THE solution.</a:t>
            </a:r>
          </a:p>
          <a:p>
            <a:pPr marL="909828" lvl="2" indent="-342900">
              <a:buFont typeface="Arial" panose="020B0604020202020204" pitchFamily="34" charset="0"/>
              <a:buChar char="•"/>
            </a:pPr>
            <a:r>
              <a:rPr lang="en-US" altLang="ko-KR" sz="2800" dirty="0" smtClean="0"/>
              <a:t>only one.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altLang="ko-KR" sz="3200" dirty="0" smtClean="0"/>
              <a:t>There is nothing better than THE solution.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76137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Convex set</a:t>
            </a:r>
            <a:endParaRPr lang="ko-KR" altLang="en-US" sz="6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800" dirty="0"/>
              <a:t>W</a:t>
            </a:r>
            <a:r>
              <a:rPr lang="en-US" altLang="ko-KR" sz="2800" dirty="0" smtClean="0"/>
              <a:t>hen select randomly two points, line between two points is in area</a:t>
            </a:r>
            <a:endParaRPr lang="ko-KR" altLang="en-US" sz="28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24</a:t>
            </a:fld>
            <a:endParaRPr lang="ko-KR" altLang="en-US"/>
          </a:p>
        </p:txBody>
      </p:sp>
      <p:sp>
        <p:nvSpPr>
          <p:cNvPr id="5" name="타원 4"/>
          <p:cNvSpPr/>
          <p:nvPr/>
        </p:nvSpPr>
        <p:spPr>
          <a:xfrm>
            <a:off x="2631689" y="3128868"/>
            <a:ext cx="3850888" cy="16801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3910362" y="3589785"/>
            <a:ext cx="5203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/>
          <p:cNvSpPr/>
          <p:nvPr/>
        </p:nvSpPr>
        <p:spPr>
          <a:xfrm>
            <a:off x="5304265" y="4173366"/>
            <a:ext cx="5203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연결선 8"/>
          <p:cNvCxnSpPr>
            <a:stCxn id="6" idx="6"/>
            <a:endCxn id="7" idx="3"/>
          </p:cNvCxnSpPr>
          <p:nvPr/>
        </p:nvCxnSpPr>
        <p:spPr>
          <a:xfrm>
            <a:off x="3962401" y="3612645"/>
            <a:ext cx="1349485" cy="5997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3474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Convex or Not</a:t>
            </a:r>
            <a:endParaRPr lang="ko-KR" altLang="en-US" sz="66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25</a:t>
            </a:fld>
            <a:endParaRPr lang="ko-KR" altLang="en-US"/>
          </a:p>
        </p:txBody>
      </p:sp>
      <p:sp>
        <p:nvSpPr>
          <p:cNvPr id="5" name="자유형 4"/>
          <p:cNvSpPr/>
          <p:nvPr/>
        </p:nvSpPr>
        <p:spPr>
          <a:xfrm>
            <a:off x="1189463" y="2267415"/>
            <a:ext cx="1739590" cy="1516566"/>
          </a:xfrm>
          <a:custGeom>
            <a:avLst/>
            <a:gdLst>
              <a:gd name="connsiteX0" fmla="*/ 1174595 w 1739590"/>
              <a:gd name="connsiteY0" fmla="*/ 0 h 1516566"/>
              <a:gd name="connsiteX1" fmla="*/ 327102 w 1739590"/>
              <a:gd name="connsiteY1" fmla="*/ 133815 h 1516566"/>
              <a:gd name="connsiteX2" fmla="*/ 0 w 1739590"/>
              <a:gd name="connsiteY2" fmla="*/ 988742 h 1516566"/>
              <a:gd name="connsiteX3" fmla="*/ 631902 w 1739590"/>
              <a:gd name="connsiteY3" fmla="*/ 1516566 h 1516566"/>
              <a:gd name="connsiteX4" fmla="*/ 1457093 w 1739590"/>
              <a:gd name="connsiteY4" fmla="*/ 1367883 h 1516566"/>
              <a:gd name="connsiteX5" fmla="*/ 1739590 w 1739590"/>
              <a:gd name="connsiteY5" fmla="*/ 617034 h 1516566"/>
              <a:gd name="connsiteX6" fmla="*/ 1174595 w 1739590"/>
              <a:gd name="connsiteY6" fmla="*/ 0 h 1516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9590" h="1516566">
                <a:moveTo>
                  <a:pt x="1174595" y="0"/>
                </a:moveTo>
                <a:lnTo>
                  <a:pt x="327102" y="133815"/>
                </a:lnTo>
                <a:lnTo>
                  <a:pt x="0" y="988742"/>
                </a:lnTo>
                <a:lnTo>
                  <a:pt x="631902" y="1516566"/>
                </a:lnTo>
                <a:lnTo>
                  <a:pt x="1457093" y="1367883"/>
                </a:lnTo>
                <a:lnTo>
                  <a:pt x="1739590" y="617034"/>
                </a:lnTo>
                <a:lnTo>
                  <a:pt x="1174595" y="0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4267200" y="2267415"/>
            <a:ext cx="1590907" cy="13381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자유형 7"/>
          <p:cNvSpPr/>
          <p:nvPr/>
        </p:nvSpPr>
        <p:spPr>
          <a:xfrm>
            <a:off x="5426927" y="2267415"/>
            <a:ext cx="438614" cy="401444"/>
          </a:xfrm>
          <a:custGeom>
            <a:avLst/>
            <a:gdLst>
              <a:gd name="connsiteX0" fmla="*/ 0 w 438614"/>
              <a:gd name="connsiteY0" fmla="*/ 0 h 401444"/>
              <a:gd name="connsiteX1" fmla="*/ 431180 w 438614"/>
              <a:gd name="connsiteY1" fmla="*/ 0 h 401444"/>
              <a:gd name="connsiteX2" fmla="*/ 431180 w 438614"/>
              <a:gd name="connsiteY2" fmla="*/ 379141 h 401444"/>
              <a:gd name="connsiteX3" fmla="*/ 438614 w 438614"/>
              <a:gd name="connsiteY3" fmla="*/ 401444 h 401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8614" h="401444">
                <a:moveTo>
                  <a:pt x="0" y="0"/>
                </a:moveTo>
                <a:lnTo>
                  <a:pt x="431180" y="0"/>
                </a:lnTo>
                <a:lnTo>
                  <a:pt x="431180" y="379141"/>
                </a:lnTo>
                <a:lnTo>
                  <a:pt x="438614" y="401444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자유형 8"/>
          <p:cNvSpPr/>
          <p:nvPr/>
        </p:nvSpPr>
        <p:spPr>
          <a:xfrm>
            <a:off x="4259766" y="2259980"/>
            <a:ext cx="475785" cy="423747"/>
          </a:xfrm>
          <a:custGeom>
            <a:avLst/>
            <a:gdLst>
              <a:gd name="connsiteX0" fmla="*/ 475785 w 475785"/>
              <a:gd name="connsiteY0" fmla="*/ 7435 h 423747"/>
              <a:gd name="connsiteX1" fmla="*/ 0 w 475785"/>
              <a:gd name="connsiteY1" fmla="*/ 0 h 423747"/>
              <a:gd name="connsiteX2" fmla="*/ 7434 w 475785"/>
              <a:gd name="connsiteY2" fmla="*/ 423747 h 423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5785" h="423747">
                <a:moveTo>
                  <a:pt x="475785" y="7435"/>
                </a:moveTo>
                <a:lnTo>
                  <a:pt x="0" y="0"/>
                </a:lnTo>
                <a:lnTo>
                  <a:pt x="7434" y="423747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자유형 9"/>
          <p:cNvSpPr/>
          <p:nvPr/>
        </p:nvSpPr>
        <p:spPr>
          <a:xfrm>
            <a:off x="5412059" y="3159512"/>
            <a:ext cx="446048" cy="446049"/>
          </a:xfrm>
          <a:custGeom>
            <a:avLst/>
            <a:gdLst>
              <a:gd name="connsiteX0" fmla="*/ 431180 w 446048"/>
              <a:gd name="connsiteY0" fmla="*/ 0 h 446049"/>
              <a:gd name="connsiteX1" fmla="*/ 446048 w 446048"/>
              <a:gd name="connsiteY1" fmla="*/ 438615 h 446049"/>
              <a:gd name="connsiteX2" fmla="*/ 0 w 446048"/>
              <a:gd name="connsiteY2" fmla="*/ 446049 h 446049"/>
              <a:gd name="connsiteX3" fmla="*/ 7434 w 446048"/>
              <a:gd name="connsiteY3" fmla="*/ 431181 h 446049"/>
              <a:gd name="connsiteX4" fmla="*/ 7434 w 446048"/>
              <a:gd name="connsiteY4" fmla="*/ 431181 h 446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048" h="446049">
                <a:moveTo>
                  <a:pt x="431180" y="0"/>
                </a:moveTo>
                <a:lnTo>
                  <a:pt x="446048" y="438615"/>
                </a:lnTo>
                <a:lnTo>
                  <a:pt x="0" y="446049"/>
                </a:lnTo>
                <a:lnTo>
                  <a:pt x="7434" y="431181"/>
                </a:lnTo>
                <a:lnTo>
                  <a:pt x="7434" y="431181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자유형 10"/>
          <p:cNvSpPr/>
          <p:nvPr/>
        </p:nvSpPr>
        <p:spPr>
          <a:xfrm>
            <a:off x="4252332" y="3159512"/>
            <a:ext cx="527824" cy="453483"/>
          </a:xfrm>
          <a:custGeom>
            <a:avLst/>
            <a:gdLst>
              <a:gd name="connsiteX0" fmla="*/ 0 w 527824"/>
              <a:gd name="connsiteY0" fmla="*/ 0 h 453483"/>
              <a:gd name="connsiteX1" fmla="*/ 14868 w 527824"/>
              <a:gd name="connsiteY1" fmla="*/ 446049 h 453483"/>
              <a:gd name="connsiteX2" fmla="*/ 527824 w 527824"/>
              <a:gd name="connsiteY2" fmla="*/ 453483 h 453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824" h="453483">
                <a:moveTo>
                  <a:pt x="0" y="0"/>
                </a:moveTo>
                <a:lnTo>
                  <a:pt x="14868" y="446049"/>
                </a:lnTo>
                <a:lnTo>
                  <a:pt x="527824" y="453483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5003180" y="2200507"/>
            <a:ext cx="141249" cy="15611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4196575" y="2854713"/>
            <a:ext cx="141249" cy="15611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4992028" y="3527502"/>
            <a:ext cx="141249" cy="15611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5802350" y="2853598"/>
            <a:ext cx="141249" cy="15611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연결선 16"/>
          <p:cNvCxnSpPr>
            <a:stCxn id="12" idx="6"/>
          </p:cNvCxnSpPr>
          <p:nvPr/>
        </p:nvCxnSpPr>
        <p:spPr>
          <a:xfrm flipV="1">
            <a:off x="5144429" y="2044390"/>
            <a:ext cx="1605776" cy="2341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>
            <a:stCxn id="13" idx="6"/>
          </p:cNvCxnSpPr>
          <p:nvPr/>
        </p:nvCxnSpPr>
        <p:spPr>
          <a:xfrm flipV="1">
            <a:off x="4337824" y="2049965"/>
            <a:ext cx="2419815" cy="8828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>
            <a:stCxn id="15" idx="6"/>
          </p:cNvCxnSpPr>
          <p:nvPr/>
        </p:nvCxnSpPr>
        <p:spPr>
          <a:xfrm flipV="1">
            <a:off x="5943599" y="2044390"/>
            <a:ext cx="806606" cy="8872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>
            <a:stCxn id="14" idx="6"/>
          </p:cNvCxnSpPr>
          <p:nvPr/>
        </p:nvCxnSpPr>
        <p:spPr>
          <a:xfrm flipV="1">
            <a:off x="5133277" y="2044390"/>
            <a:ext cx="1624362" cy="15611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720468" y="1814004"/>
            <a:ext cx="1397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not convex</a:t>
            </a:r>
            <a:endParaRPr lang="ko-KR" altLang="en-US" dirty="0"/>
          </a:p>
        </p:txBody>
      </p:sp>
      <p:sp>
        <p:nvSpPr>
          <p:cNvPr id="27" name="자유형 26"/>
          <p:cNvSpPr/>
          <p:nvPr/>
        </p:nvSpPr>
        <p:spPr>
          <a:xfrm>
            <a:off x="5999356" y="3783981"/>
            <a:ext cx="1680117" cy="1419922"/>
          </a:xfrm>
          <a:custGeom>
            <a:avLst/>
            <a:gdLst>
              <a:gd name="connsiteX0" fmla="*/ 505522 w 1680117"/>
              <a:gd name="connsiteY0" fmla="*/ 1011044 h 1419922"/>
              <a:gd name="connsiteX1" fmla="*/ 490654 w 1680117"/>
              <a:gd name="connsiteY1" fmla="*/ 973873 h 1419922"/>
              <a:gd name="connsiteX2" fmla="*/ 505522 w 1680117"/>
              <a:gd name="connsiteY2" fmla="*/ 869795 h 1419922"/>
              <a:gd name="connsiteX3" fmla="*/ 535259 w 1680117"/>
              <a:gd name="connsiteY3" fmla="*/ 832625 h 1419922"/>
              <a:gd name="connsiteX4" fmla="*/ 557561 w 1680117"/>
              <a:gd name="connsiteY4" fmla="*/ 825190 h 1419922"/>
              <a:gd name="connsiteX5" fmla="*/ 579863 w 1680117"/>
              <a:gd name="connsiteY5" fmla="*/ 810322 h 1419922"/>
              <a:gd name="connsiteX6" fmla="*/ 609600 w 1680117"/>
              <a:gd name="connsiteY6" fmla="*/ 802888 h 1419922"/>
              <a:gd name="connsiteX7" fmla="*/ 669073 w 1680117"/>
              <a:gd name="connsiteY7" fmla="*/ 788020 h 1419922"/>
              <a:gd name="connsiteX8" fmla="*/ 854927 w 1680117"/>
              <a:gd name="connsiteY8" fmla="*/ 795454 h 1419922"/>
              <a:gd name="connsiteX9" fmla="*/ 877229 w 1680117"/>
              <a:gd name="connsiteY9" fmla="*/ 802888 h 1419922"/>
              <a:gd name="connsiteX10" fmla="*/ 906966 w 1680117"/>
              <a:gd name="connsiteY10" fmla="*/ 832625 h 1419922"/>
              <a:gd name="connsiteX11" fmla="*/ 959005 w 1680117"/>
              <a:gd name="connsiteY11" fmla="*/ 877229 h 1419922"/>
              <a:gd name="connsiteX12" fmla="*/ 966439 w 1680117"/>
              <a:gd name="connsiteY12" fmla="*/ 899532 h 1419922"/>
              <a:gd name="connsiteX13" fmla="*/ 973873 w 1680117"/>
              <a:gd name="connsiteY13" fmla="*/ 929268 h 1419922"/>
              <a:gd name="connsiteX14" fmla="*/ 988742 w 1680117"/>
              <a:gd name="connsiteY14" fmla="*/ 959005 h 1419922"/>
              <a:gd name="connsiteX15" fmla="*/ 996176 w 1680117"/>
              <a:gd name="connsiteY15" fmla="*/ 988742 h 1419922"/>
              <a:gd name="connsiteX16" fmla="*/ 1011044 w 1680117"/>
              <a:gd name="connsiteY16" fmla="*/ 1011044 h 1419922"/>
              <a:gd name="connsiteX17" fmla="*/ 1018478 w 1680117"/>
              <a:gd name="connsiteY17" fmla="*/ 1033346 h 1419922"/>
              <a:gd name="connsiteX18" fmla="*/ 1033346 w 1680117"/>
              <a:gd name="connsiteY18" fmla="*/ 1063083 h 1419922"/>
              <a:gd name="connsiteX19" fmla="*/ 1040781 w 1680117"/>
              <a:gd name="connsiteY19" fmla="*/ 1092820 h 1419922"/>
              <a:gd name="connsiteX20" fmla="*/ 1070517 w 1680117"/>
              <a:gd name="connsiteY20" fmla="*/ 1137425 h 1419922"/>
              <a:gd name="connsiteX21" fmla="*/ 1129990 w 1680117"/>
              <a:gd name="connsiteY21" fmla="*/ 1204332 h 1419922"/>
              <a:gd name="connsiteX22" fmla="*/ 1152293 w 1680117"/>
              <a:gd name="connsiteY22" fmla="*/ 1226634 h 1419922"/>
              <a:gd name="connsiteX23" fmla="*/ 1182029 w 1680117"/>
              <a:gd name="connsiteY23" fmla="*/ 1248937 h 1419922"/>
              <a:gd name="connsiteX24" fmla="*/ 1211766 w 1680117"/>
              <a:gd name="connsiteY24" fmla="*/ 1256371 h 1419922"/>
              <a:gd name="connsiteX25" fmla="*/ 1248937 w 1680117"/>
              <a:gd name="connsiteY25" fmla="*/ 1271239 h 1419922"/>
              <a:gd name="connsiteX26" fmla="*/ 1293542 w 1680117"/>
              <a:gd name="connsiteY26" fmla="*/ 1286107 h 1419922"/>
              <a:gd name="connsiteX27" fmla="*/ 1464527 w 1680117"/>
              <a:gd name="connsiteY27" fmla="*/ 1278673 h 1419922"/>
              <a:gd name="connsiteX28" fmla="*/ 1494263 w 1680117"/>
              <a:gd name="connsiteY28" fmla="*/ 1271239 h 1419922"/>
              <a:gd name="connsiteX29" fmla="*/ 1516566 w 1680117"/>
              <a:gd name="connsiteY29" fmla="*/ 1241503 h 1419922"/>
              <a:gd name="connsiteX30" fmla="*/ 1561171 w 1680117"/>
              <a:gd name="connsiteY30" fmla="*/ 1196898 h 1419922"/>
              <a:gd name="connsiteX31" fmla="*/ 1598342 w 1680117"/>
              <a:gd name="connsiteY31" fmla="*/ 1137425 h 1419922"/>
              <a:gd name="connsiteX32" fmla="*/ 1620644 w 1680117"/>
              <a:gd name="connsiteY32" fmla="*/ 1100254 h 1419922"/>
              <a:gd name="connsiteX33" fmla="*/ 1642946 w 1680117"/>
              <a:gd name="connsiteY33" fmla="*/ 1033346 h 1419922"/>
              <a:gd name="connsiteX34" fmla="*/ 1650381 w 1680117"/>
              <a:gd name="connsiteY34" fmla="*/ 973873 h 1419922"/>
              <a:gd name="connsiteX35" fmla="*/ 1665249 w 1680117"/>
              <a:gd name="connsiteY35" fmla="*/ 944137 h 1419922"/>
              <a:gd name="connsiteX36" fmla="*/ 1672683 w 1680117"/>
              <a:gd name="connsiteY36" fmla="*/ 869795 h 1419922"/>
              <a:gd name="connsiteX37" fmla="*/ 1680117 w 1680117"/>
              <a:gd name="connsiteY37" fmla="*/ 810322 h 1419922"/>
              <a:gd name="connsiteX38" fmla="*/ 1665249 w 1680117"/>
              <a:gd name="connsiteY38" fmla="*/ 602166 h 1419922"/>
              <a:gd name="connsiteX39" fmla="*/ 1650381 w 1680117"/>
              <a:gd name="connsiteY39" fmla="*/ 564995 h 1419922"/>
              <a:gd name="connsiteX40" fmla="*/ 1642946 w 1680117"/>
              <a:gd name="connsiteY40" fmla="*/ 520390 h 1419922"/>
              <a:gd name="connsiteX41" fmla="*/ 1620644 w 1680117"/>
              <a:gd name="connsiteY41" fmla="*/ 423746 h 1419922"/>
              <a:gd name="connsiteX42" fmla="*/ 1605776 w 1680117"/>
              <a:gd name="connsiteY42" fmla="*/ 356839 h 1419922"/>
              <a:gd name="connsiteX43" fmla="*/ 1590907 w 1680117"/>
              <a:gd name="connsiteY43" fmla="*/ 312234 h 1419922"/>
              <a:gd name="connsiteX44" fmla="*/ 1568605 w 1680117"/>
              <a:gd name="connsiteY44" fmla="*/ 282498 h 1419922"/>
              <a:gd name="connsiteX45" fmla="*/ 1553737 w 1680117"/>
              <a:gd name="connsiteY45" fmla="*/ 267629 h 1419922"/>
              <a:gd name="connsiteX46" fmla="*/ 1501698 w 1680117"/>
              <a:gd name="connsiteY46" fmla="*/ 200722 h 1419922"/>
              <a:gd name="connsiteX47" fmla="*/ 1486829 w 1680117"/>
              <a:gd name="connsiteY47" fmla="*/ 185854 h 1419922"/>
              <a:gd name="connsiteX48" fmla="*/ 1464527 w 1680117"/>
              <a:gd name="connsiteY48" fmla="*/ 156117 h 1419922"/>
              <a:gd name="connsiteX49" fmla="*/ 1442224 w 1680117"/>
              <a:gd name="connsiteY49" fmla="*/ 141249 h 1419922"/>
              <a:gd name="connsiteX50" fmla="*/ 1412488 w 1680117"/>
              <a:gd name="connsiteY50" fmla="*/ 111512 h 1419922"/>
              <a:gd name="connsiteX51" fmla="*/ 1300976 w 1680117"/>
              <a:gd name="connsiteY51" fmla="*/ 59473 h 1419922"/>
              <a:gd name="connsiteX52" fmla="*/ 1241503 w 1680117"/>
              <a:gd name="connsiteY52" fmla="*/ 37171 h 1419922"/>
              <a:gd name="connsiteX53" fmla="*/ 1189463 w 1680117"/>
              <a:gd name="connsiteY53" fmla="*/ 14868 h 1419922"/>
              <a:gd name="connsiteX54" fmla="*/ 1152293 w 1680117"/>
              <a:gd name="connsiteY54" fmla="*/ 0 h 1419922"/>
              <a:gd name="connsiteX55" fmla="*/ 765717 w 1680117"/>
              <a:gd name="connsiteY55" fmla="*/ 7434 h 1419922"/>
              <a:gd name="connsiteX56" fmla="*/ 669073 w 1680117"/>
              <a:gd name="connsiteY56" fmla="*/ 29737 h 1419922"/>
              <a:gd name="connsiteX57" fmla="*/ 602166 w 1680117"/>
              <a:gd name="connsiteY57" fmla="*/ 37171 h 1419922"/>
              <a:gd name="connsiteX58" fmla="*/ 579863 w 1680117"/>
              <a:gd name="connsiteY58" fmla="*/ 44605 h 1419922"/>
              <a:gd name="connsiteX59" fmla="*/ 550127 w 1680117"/>
              <a:gd name="connsiteY59" fmla="*/ 59473 h 1419922"/>
              <a:gd name="connsiteX60" fmla="*/ 512956 w 1680117"/>
              <a:gd name="connsiteY60" fmla="*/ 66907 h 1419922"/>
              <a:gd name="connsiteX61" fmla="*/ 490654 w 1680117"/>
              <a:gd name="connsiteY61" fmla="*/ 74342 h 1419922"/>
              <a:gd name="connsiteX62" fmla="*/ 423746 w 1680117"/>
              <a:gd name="connsiteY62" fmla="*/ 89210 h 1419922"/>
              <a:gd name="connsiteX63" fmla="*/ 401444 w 1680117"/>
              <a:gd name="connsiteY63" fmla="*/ 96644 h 1419922"/>
              <a:gd name="connsiteX64" fmla="*/ 364273 w 1680117"/>
              <a:gd name="connsiteY64" fmla="*/ 126381 h 1419922"/>
              <a:gd name="connsiteX65" fmla="*/ 297366 w 1680117"/>
              <a:gd name="connsiteY65" fmla="*/ 170986 h 1419922"/>
              <a:gd name="connsiteX66" fmla="*/ 267629 w 1680117"/>
              <a:gd name="connsiteY66" fmla="*/ 185854 h 1419922"/>
              <a:gd name="connsiteX67" fmla="*/ 215590 w 1680117"/>
              <a:gd name="connsiteY67" fmla="*/ 223025 h 1419922"/>
              <a:gd name="connsiteX68" fmla="*/ 185854 w 1680117"/>
              <a:gd name="connsiteY68" fmla="*/ 230459 h 1419922"/>
              <a:gd name="connsiteX69" fmla="*/ 163551 w 1680117"/>
              <a:gd name="connsiteY69" fmla="*/ 252761 h 1419922"/>
              <a:gd name="connsiteX70" fmla="*/ 141249 w 1680117"/>
              <a:gd name="connsiteY70" fmla="*/ 267629 h 1419922"/>
              <a:gd name="connsiteX71" fmla="*/ 89210 w 1680117"/>
              <a:gd name="connsiteY71" fmla="*/ 319668 h 1419922"/>
              <a:gd name="connsiteX72" fmla="*/ 74342 w 1680117"/>
              <a:gd name="connsiteY72" fmla="*/ 349405 h 1419922"/>
              <a:gd name="connsiteX73" fmla="*/ 59473 w 1680117"/>
              <a:gd name="connsiteY73" fmla="*/ 490654 h 1419922"/>
              <a:gd name="connsiteX74" fmla="*/ 29737 w 1680117"/>
              <a:gd name="connsiteY74" fmla="*/ 587298 h 1419922"/>
              <a:gd name="connsiteX75" fmla="*/ 14868 w 1680117"/>
              <a:gd name="connsiteY75" fmla="*/ 683942 h 1419922"/>
              <a:gd name="connsiteX76" fmla="*/ 0 w 1680117"/>
              <a:gd name="connsiteY76" fmla="*/ 743415 h 1419922"/>
              <a:gd name="connsiteX77" fmla="*/ 7434 w 1680117"/>
              <a:gd name="connsiteY77" fmla="*/ 951571 h 1419922"/>
              <a:gd name="connsiteX78" fmla="*/ 14868 w 1680117"/>
              <a:gd name="connsiteY78" fmla="*/ 981307 h 1419922"/>
              <a:gd name="connsiteX79" fmla="*/ 59473 w 1680117"/>
              <a:gd name="connsiteY79" fmla="*/ 1055649 h 1419922"/>
              <a:gd name="connsiteX80" fmla="*/ 74342 w 1680117"/>
              <a:gd name="connsiteY80" fmla="*/ 1077951 h 1419922"/>
              <a:gd name="connsiteX81" fmla="*/ 81776 w 1680117"/>
              <a:gd name="connsiteY81" fmla="*/ 1100254 h 1419922"/>
              <a:gd name="connsiteX82" fmla="*/ 111512 w 1680117"/>
              <a:gd name="connsiteY82" fmla="*/ 1152293 h 1419922"/>
              <a:gd name="connsiteX83" fmla="*/ 141249 w 1680117"/>
              <a:gd name="connsiteY83" fmla="*/ 1189464 h 1419922"/>
              <a:gd name="connsiteX84" fmla="*/ 170985 w 1680117"/>
              <a:gd name="connsiteY84" fmla="*/ 1241503 h 1419922"/>
              <a:gd name="connsiteX85" fmla="*/ 208156 w 1680117"/>
              <a:gd name="connsiteY85" fmla="*/ 1278673 h 1419922"/>
              <a:gd name="connsiteX86" fmla="*/ 223024 w 1680117"/>
              <a:gd name="connsiteY86" fmla="*/ 1293542 h 1419922"/>
              <a:gd name="connsiteX87" fmla="*/ 245327 w 1680117"/>
              <a:gd name="connsiteY87" fmla="*/ 1315844 h 1419922"/>
              <a:gd name="connsiteX88" fmla="*/ 289932 w 1680117"/>
              <a:gd name="connsiteY88" fmla="*/ 1345581 h 1419922"/>
              <a:gd name="connsiteX89" fmla="*/ 319668 w 1680117"/>
              <a:gd name="connsiteY89" fmla="*/ 1367883 h 1419922"/>
              <a:gd name="connsiteX90" fmla="*/ 394010 w 1680117"/>
              <a:gd name="connsiteY90" fmla="*/ 1397620 h 1419922"/>
              <a:gd name="connsiteX91" fmla="*/ 453483 w 1680117"/>
              <a:gd name="connsiteY91" fmla="*/ 1419922 h 1419922"/>
              <a:gd name="connsiteX92" fmla="*/ 527824 w 1680117"/>
              <a:gd name="connsiteY92" fmla="*/ 1405054 h 1419922"/>
              <a:gd name="connsiteX93" fmla="*/ 572429 w 1680117"/>
              <a:gd name="connsiteY93" fmla="*/ 1353015 h 1419922"/>
              <a:gd name="connsiteX94" fmla="*/ 587298 w 1680117"/>
              <a:gd name="connsiteY94" fmla="*/ 1308410 h 1419922"/>
              <a:gd name="connsiteX95" fmla="*/ 594732 w 1680117"/>
              <a:gd name="connsiteY95" fmla="*/ 1286107 h 1419922"/>
              <a:gd name="connsiteX96" fmla="*/ 579863 w 1680117"/>
              <a:gd name="connsiteY96" fmla="*/ 1189464 h 1419922"/>
              <a:gd name="connsiteX97" fmla="*/ 564995 w 1680117"/>
              <a:gd name="connsiteY97" fmla="*/ 1107688 h 1419922"/>
              <a:gd name="connsiteX98" fmla="*/ 550127 w 1680117"/>
              <a:gd name="connsiteY98" fmla="*/ 1070517 h 1419922"/>
              <a:gd name="connsiteX99" fmla="*/ 527824 w 1680117"/>
              <a:gd name="connsiteY99" fmla="*/ 988742 h 1419922"/>
              <a:gd name="connsiteX100" fmla="*/ 505522 w 1680117"/>
              <a:gd name="connsiteY100" fmla="*/ 1011044 h 1419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1680117" h="1419922">
                <a:moveTo>
                  <a:pt x="505522" y="1011044"/>
                </a:moveTo>
                <a:cubicBezTo>
                  <a:pt x="500566" y="998654"/>
                  <a:pt x="490654" y="987218"/>
                  <a:pt x="490654" y="973873"/>
                </a:cubicBezTo>
                <a:cubicBezTo>
                  <a:pt x="490654" y="938828"/>
                  <a:pt x="497495" y="903908"/>
                  <a:pt x="505522" y="869795"/>
                </a:cubicBezTo>
                <a:cubicBezTo>
                  <a:pt x="507188" y="862716"/>
                  <a:pt x="527479" y="837293"/>
                  <a:pt x="535259" y="832625"/>
                </a:cubicBezTo>
                <a:cubicBezTo>
                  <a:pt x="541978" y="828593"/>
                  <a:pt x="550552" y="828695"/>
                  <a:pt x="557561" y="825190"/>
                </a:cubicBezTo>
                <a:cubicBezTo>
                  <a:pt x="565552" y="821194"/>
                  <a:pt x="571651" y="813841"/>
                  <a:pt x="579863" y="810322"/>
                </a:cubicBezTo>
                <a:cubicBezTo>
                  <a:pt x="589254" y="806297"/>
                  <a:pt x="599626" y="805104"/>
                  <a:pt x="609600" y="802888"/>
                </a:cubicBezTo>
                <a:cubicBezTo>
                  <a:pt x="663425" y="790927"/>
                  <a:pt x="629221" y="801304"/>
                  <a:pt x="669073" y="788020"/>
                </a:cubicBezTo>
                <a:cubicBezTo>
                  <a:pt x="731024" y="790498"/>
                  <a:pt x="793084" y="791037"/>
                  <a:pt x="854927" y="795454"/>
                </a:cubicBezTo>
                <a:cubicBezTo>
                  <a:pt x="862743" y="796012"/>
                  <a:pt x="870853" y="798333"/>
                  <a:pt x="877229" y="802888"/>
                </a:cubicBezTo>
                <a:cubicBezTo>
                  <a:pt x="888636" y="811036"/>
                  <a:pt x="895302" y="824849"/>
                  <a:pt x="906966" y="832625"/>
                </a:cubicBezTo>
                <a:cubicBezTo>
                  <a:pt x="940932" y="855269"/>
                  <a:pt x="922950" y="841175"/>
                  <a:pt x="959005" y="877229"/>
                </a:cubicBezTo>
                <a:cubicBezTo>
                  <a:pt x="961483" y="884663"/>
                  <a:pt x="964286" y="891997"/>
                  <a:pt x="966439" y="899532"/>
                </a:cubicBezTo>
                <a:cubicBezTo>
                  <a:pt x="969246" y="909356"/>
                  <a:pt x="970285" y="919702"/>
                  <a:pt x="973873" y="929268"/>
                </a:cubicBezTo>
                <a:cubicBezTo>
                  <a:pt x="977764" y="939645"/>
                  <a:pt x="983786" y="949093"/>
                  <a:pt x="988742" y="959005"/>
                </a:cubicBezTo>
                <a:cubicBezTo>
                  <a:pt x="991220" y="968917"/>
                  <a:pt x="992151" y="979351"/>
                  <a:pt x="996176" y="988742"/>
                </a:cubicBezTo>
                <a:cubicBezTo>
                  <a:pt x="999695" y="996954"/>
                  <a:pt x="1007048" y="1003053"/>
                  <a:pt x="1011044" y="1011044"/>
                </a:cubicBezTo>
                <a:cubicBezTo>
                  <a:pt x="1014548" y="1018053"/>
                  <a:pt x="1015391" y="1026143"/>
                  <a:pt x="1018478" y="1033346"/>
                </a:cubicBezTo>
                <a:cubicBezTo>
                  <a:pt x="1022843" y="1043532"/>
                  <a:pt x="1029455" y="1052706"/>
                  <a:pt x="1033346" y="1063083"/>
                </a:cubicBezTo>
                <a:cubicBezTo>
                  <a:pt x="1036934" y="1072650"/>
                  <a:pt x="1036212" y="1083681"/>
                  <a:pt x="1040781" y="1092820"/>
                </a:cubicBezTo>
                <a:cubicBezTo>
                  <a:pt x="1048772" y="1108803"/>
                  <a:pt x="1060605" y="1122557"/>
                  <a:pt x="1070517" y="1137425"/>
                </a:cubicBezTo>
                <a:cubicBezTo>
                  <a:pt x="1097047" y="1177220"/>
                  <a:pt x="1079072" y="1153414"/>
                  <a:pt x="1129990" y="1204332"/>
                </a:cubicBezTo>
                <a:cubicBezTo>
                  <a:pt x="1137424" y="1211766"/>
                  <a:pt x="1143882" y="1220326"/>
                  <a:pt x="1152293" y="1226634"/>
                </a:cubicBezTo>
                <a:cubicBezTo>
                  <a:pt x="1162205" y="1234068"/>
                  <a:pt x="1170947" y="1243396"/>
                  <a:pt x="1182029" y="1248937"/>
                </a:cubicBezTo>
                <a:cubicBezTo>
                  <a:pt x="1191168" y="1253506"/>
                  <a:pt x="1202073" y="1253140"/>
                  <a:pt x="1211766" y="1256371"/>
                </a:cubicBezTo>
                <a:cubicBezTo>
                  <a:pt x="1224426" y="1260591"/>
                  <a:pt x="1236396" y="1266679"/>
                  <a:pt x="1248937" y="1271239"/>
                </a:cubicBezTo>
                <a:cubicBezTo>
                  <a:pt x="1263666" y="1276595"/>
                  <a:pt x="1293542" y="1286107"/>
                  <a:pt x="1293542" y="1286107"/>
                </a:cubicBezTo>
                <a:cubicBezTo>
                  <a:pt x="1350537" y="1283629"/>
                  <a:pt x="1407634" y="1282887"/>
                  <a:pt x="1464527" y="1278673"/>
                </a:cubicBezTo>
                <a:cubicBezTo>
                  <a:pt x="1474716" y="1277918"/>
                  <a:pt x="1485949" y="1277177"/>
                  <a:pt x="1494263" y="1271239"/>
                </a:cubicBezTo>
                <a:cubicBezTo>
                  <a:pt x="1504345" y="1264037"/>
                  <a:pt x="1508277" y="1250712"/>
                  <a:pt x="1516566" y="1241503"/>
                </a:cubicBezTo>
                <a:cubicBezTo>
                  <a:pt x="1530632" y="1225874"/>
                  <a:pt x="1550353" y="1214929"/>
                  <a:pt x="1561171" y="1196898"/>
                </a:cubicBezTo>
                <a:cubicBezTo>
                  <a:pt x="1643580" y="1059547"/>
                  <a:pt x="1541133" y="1228958"/>
                  <a:pt x="1598342" y="1137425"/>
                </a:cubicBezTo>
                <a:cubicBezTo>
                  <a:pt x="1606000" y="1125172"/>
                  <a:pt x="1614952" y="1113535"/>
                  <a:pt x="1620644" y="1100254"/>
                </a:cubicBezTo>
                <a:cubicBezTo>
                  <a:pt x="1629904" y="1078646"/>
                  <a:pt x="1635512" y="1055649"/>
                  <a:pt x="1642946" y="1033346"/>
                </a:cubicBezTo>
                <a:cubicBezTo>
                  <a:pt x="1645424" y="1013522"/>
                  <a:pt x="1645535" y="993255"/>
                  <a:pt x="1650381" y="973873"/>
                </a:cubicBezTo>
                <a:cubicBezTo>
                  <a:pt x="1653069" y="963122"/>
                  <a:pt x="1662927" y="954973"/>
                  <a:pt x="1665249" y="944137"/>
                </a:cubicBezTo>
                <a:cubicBezTo>
                  <a:pt x="1670467" y="919786"/>
                  <a:pt x="1669933" y="894547"/>
                  <a:pt x="1672683" y="869795"/>
                </a:cubicBezTo>
                <a:cubicBezTo>
                  <a:pt x="1674889" y="849939"/>
                  <a:pt x="1677639" y="830146"/>
                  <a:pt x="1680117" y="810322"/>
                </a:cubicBezTo>
                <a:cubicBezTo>
                  <a:pt x="1679259" y="790595"/>
                  <a:pt x="1682293" y="658980"/>
                  <a:pt x="1665249" y="602166"/>
                </a:cubicBezTo>
                <a:cubicBezTo>
                  <a:pt x="1661415" y="589384"/>
                  <a:pt x="1655337" y="577385"/>
                  <a:pt x="1650381" y="564995"/>
                </a:cubicBezTo>
                <a:cubicBezTo>
                  <a:pt x="1647903" y="550127"/>
                  <a:pt x="1644707" y="535360"/>
                  <a:pt x="1642946" y="520390"/>
                </a:cubicBezTo>
                <a:cubicBezTo>
                  <a:pt x="1632187" y="428944"/>
                  <a:pt x="1655554" y="458659"/>
                  <a:pt x="1620644" y="423746"/>
                </a:cubicBezTo>
                <a:cubicBezTo>
                  <a:pt x="1599373" y="359932"/>
                  <a:pt x="1631946" y="461517"/>
                  <a:pt x="1605776" y="356839"/>
                </a:cubicBezTo>
                <a:cubicBezTo>
                  <a:pt x="1601975" y="341634"/>
                  <a:pt x="1600311" y="324772"/>
                  <a:pt x="1590907" y="312234"/>
                </a:cubicBezTo>
                <a:cubicBezTo>
                  <a:pt x="1583473" y="302322"/>
                  <a:pt x="1576537" y="292016"/>
                  <a:pt x="1568605" y="282498"/>
                </a:cubicBezTo>
                <a:cubicBezTo>
                  <a:pt x="1564118" y="277113"/>
                  <a:pt x="1558175" y="273054"/>
                  <a:pt x="1553737" y="267629"/>
                </a:cubicBezTo>
                <a:cubicBezTo>
                  <a:pt x="1535846" y="245762"/>
                  <a:pt x="1521677" y="220700"/>
                  <a:pt x="1501698" y="200722"/>
                </a:cubicBezTo>
                <a:cubicBezTo>
                  <a:pt x="1496742" y="195766"/>
                  <a:pt x="1491316" y="191239"/>
                  <a:pt x="1486829" y="185854"/>
                </a:cubicBezTo>
                <a:cubicBezTo>
                  <a:pt x="1478897" y="176336"/>
                  <a:pt x="1473288" y="164878"/>
                  <a:pt x="1464527" y="156117"/>
                </a:cubicBezTo>
                <a:cubicBezTo>
                  <a:pt x="1458209" y="149799"/>
                  <a:pt x="1449008" y="147064"/>
                  <a:pt x="1442224" y="141249"/>
                </a:cubicBezTo>
                <a:cubicBezTo>
                  <a:pt x="1431581" y="132126"/>
                  <a:pt x="1423553" y="120118"/>
                  <a:pt x="1412488" y="111512"/>
                </a:cubicBezTo>
                <a:cubicBezTo>
                  <a:pt x="1334528" y="50876"/>
                  <a:pt x="1421801" y="140019"/>
                  <a:pt x="1300976" y="59473"/>
                </a:cubicBezTo>
                <a:cubicBezTo>
                  <a:pt x="1268160" y="37596"/>
                  <a:pt x="1287434" y="46357"/>
                  <a:pt x="1241503" y="37171"/>
                </a:cubicBezTo>
                <a:cubicBezTo>
                  <a:pt x="1214209" y="9879"/>
                  <a:pt x="1239799" y="29969"/>
                  <a:pt x="1189463" y="14868"/>
                </a:cubicBezTo>
                <a:cubicBezTo>
                  <a:pt x="1176681" y="11033"/>
                  <a:pt x="1164683" y="4956"/>
                  <a:pt x="1152293" y="0"/>
                </a:cubicBezTo>
                <a:lnTo>
                  <a:pt x="765717" y="7434"/>
                </a:lnTo>
                <a:cubicBezTo>
                  <a:pt x="644220" y="11484"/>
                  <a:pt x="757378" y="10814"/>
                  <a:pt x="669073" y="29737"/>
                </a:cubicBezTo>
                <a:cubicBezTo>
                  <a:pt x="647132" y="34439"/>
                  <a:pt x="624468" y="34693"/>
                  <a:pt x="602166" y="37171"/>
                </a:cubicBezTo>
                <a:cubicBezTo>
                  <a:pt x="594732" y="39649"/>
                  <a:pt x="587066" y="41518"/>
                  <a:pt x="579863" y="44605"/>
                </a:cubicBezTo>
                <a:cubicBezTo>
                  <a:pt x="569677" y="48970"/>
                  <a:pt x="560640" y="55969"/>
                  <a:pt x="550127" y="59473"/>
                </a:cubicBezTo>
                <a:cubicBezTo>
                  <a:pt x="538140" y="63469"/>
                  <a:pt x="525214" y="63842"/>
                  <a:pt x="512956" y="66907"/>
                </a:cubicBezTo>
                <a:cubicBezTo>
                  <a:pt x="505354" y="68808"/>
                  <a:pt x="498256" y="72441"/>
                  <a:pt x="490654" y="74342"/>
                </a:cubicBezTo>
                <a:cubicBezTo>
                  <a:pt x="429307" y="89680"/>
                  <a:pt x="477189" y="73941"/>
                  <a:pt x="423746" y="89210"/>
                </a:cubicBezTo>
                <a:cubicBezTo>
                  <a:pt x="416211" y="91363"/>
                  <a:pt x="408453" y="93140"/>
                  <a:pt x="401444" y="96644"/>
                </a:cubicBezTo>
                <a:cubicBezTo>
                  <a:pt x="361535" y="116598"/>
                  <a:pt x="394697" y="104254"/>
                  <a:pt x="364273" y="126381"/>
                </a:cubicBezTo>
                <a:cubicBezTo>
                  <a:pt x="342596" y="142147"/>
                  <a:pt x="321341" y="158999"/>
                  <a:pt x="297366" y="170986"/>
                </a:cubicBezTo>
                <a:cubicBezTo>
                  <a:pt x="287454" y="175942"/>
                  <a:pt x="277027" y="179980"/>
                  <a:pt x="267629" y="185854"/>
                </a:cubicBezTo>
                <a:cubicBezTo>
                  <a:pt x="262091" y="189315"/>
                  <a:pt x="225597" y="218736"/>
                  <a:pt x="215590" y="223025"/>
                </a:cubicBezTo>
                <a:cubicBezTo>
                  <a:pt x="206199" y="227050"/>
                  <a:pt x="195766" y="227981"/>
                  <a:pt x="185854" y="230459"/>
                </a:cubicBezTo>
                <a:cubicBezTo>
                  <a:pt x="178420" y="237893"/>
                  <a:pt x="171628" y="246031"/>
                  <a:pt x="163551" y="252761"/>
                </a:cubicBezTo>
                <a:cubicBezTo>
                  <a:pt x="156687" y="258481"/>
                  <a:pt x="147890" y="261652"/>
                  <a:pt x="141249" y="267629"/>
                </a:cubicBezTo>
                <a:cubicBezTo>
                  <a:pt x="123015" y="284040"/>
                  <a:pt x="89210" y="319668"/>
                  <a:pt x="89210" y="319668"/>
                </a:cubicBezTo>
                <a:cubicBezTo>
                  <a:pt x="84254" y="329580"/>
                  <a:pt x="77527" y="338790"/>
                  <a:pt x="74342" y="349405"/>
                </a:cubicBezTo>
                <a:cubicBezTo>
                  <a:pt x="64176" y="383292"/>
                  <a:pt x="62531" y="470267"/>
                  <a:pt x="59473" y="490654"/>
                </a:cubicBezTo>
                <a:cubicBezTo>
                  <a:pt x="56858" y="508084"/>
                  <a:pt x="35924" y="568736"/>
                  <a:pt x="29737" y="587298"/>
                </a:cubicBezTo>
                <a:cubicBezTo>
                  <a:pt x="27020" y="606315"/>
                  <a:pt x="19292" y="663296"/>
                  <a:pt x="14868" y="683942"/>
                </a:cubicBezTo>
                <a:cubicBezTo>
                  <a:pt x="10586" y="703923"/>
                  <a:pt x="0" y="743415"/>
                  <a:pt x="0" y="743415"/>
                </a:cubicBezTo>
                <a:cubicBezTo>
                  <a:pt x="2478" y="812800"/>
                  <a:pt x="3103" y="882277"/>
                  <a:pt x="7434" y="951571"/>
                </a:cubicBezTo>
                <a:cubicBezTo>
                  <a:pt x="8071" y="961768"/>
                  <a:pt x="11280" y="971741"/>
                  <a:pt x="14868" y="981307"/>
                </a:cubicBezTo>
                <a:cubicBezTo>
                  <a:pt x="24664" y="1007429"/>
                  <a:pt x="44655" y="1033423"/>
                  <a:pt x="59473" y="1055649"/>
                </a:cubicBezTo>
                <a:lnTo>
                  <a:pt x="74342" y="1077951"/>
                </a:lnTo>
                <a:cubicBezTo>
                  <a:pt x="76820" y="1085385"/>
                  <a:pt x="78689" y="1093051"/>
                  <a:pt x="81776" y="1100254"/>
                </a:cubicBezTo>
                <a:cubicBezTo>
                  <a:pt x="90006" y="1119457"/>
                  <a:pt x="99071" y="1135704"/>
                  <a:pt x="111512" y="1152293"/>
                </a:cubicBezTo>
                <a:cubicBezTo>
                  <a:pt x="121032" y="1164987"/>
                  <a:pt x="132447" y="1176262"/>
                  <a:pt x="141249" y="1189464"/>
                </a:cubicBezTo>
                <a:cubicBezTo>
                  <a:pt x="160453" y="1218269"/>
                  <a:pt x="149696" y="1217173"/>
                  <a:pt x="170985" y="1241503"/>
                </a:cubicBezTo>
                <a:cubicBezTo>
                  <a:pt x="182524" y="1254690"/>
                  <a:pt x="195766" y="1266283"/>
                  <a:pt x="208156" y="1278673"/>
                </a:cubicBezTo>
                <a:lnTo>
                  <a:pt x="223024" y="1293542"/>
                </a:lnTo>
                <a:cubicBezTo>
                  <a:pt x="230458" y="1300976"/>
                  <a:pt x="236579" y="1310012"/>
                  <a:pt x="245327" y="1315844"/>
                </a:cubicBezTo>
                <a:cubicBezTo>
                  <a:pt x="260195" y="1325756"/>
                  <a:pt x="275636" y="1334859"/>
                  <a:pt x="289932" y="1345581"/>
                </a:cubicBezTo>
                <a:cubicBezTo>
                  <a:pt x="299844" y="1353015"/>
                  <a:pt x="309161" y="1361316"/>
                  <a:pt x="319668" y="1367883"/>
                </a:cubicBezTo>
                <a:cubicBezTo>
                  <a:pt x="344668" y="1383508"/>
                  <a:pt x="365415" y="1388088"/>
                  <a:pt x="394010" y="1397620"/>
                </a:cubicBezTo>
                <a:cubicBezTo>
                  <a:pt x="428977" y="1409276"/>
                  <a:pt x="409027" y="1402140"/>
                  <a:pt x="453483" y="1419922"/>
                </a:cubicBezTo>
                <a:cubicBezTo>
                  <a:pt x="455252" y="1419669"/>
                  <a:pt x="514849" y="1414322"/>
                  <a:pt x="527824" y="1405054"/>
                </a:cubicBezTo>
                <a:cubicBezTo>
                  <a:pt x="550768" y="1388665"/>
                  <a:pt x="558141" y="1374447"/>
                  <a:pt x="572429" y="1353015"/>
                </a:cubicBezTo>
                <a:lnTo>
                  <a:pt x="587298" y="1308410"/>
                </a:lnTo>
                <a:lnTo>
                  <a:pt x="594732" y="1286107"/>
                </a:lnTo>
                <a:cubicBezTo>
                  <a:pt x="582138" y="1185356"/>
                  <a:pt x="593489" y="1264401"/>
                  <a:pt x="579863" y="1189464"/>
                </a:cubicBezTo>
                <a:cubicBezTo>
                  <a:pt x="577691" y="1177517"/>
                  <a:pt x="569233" y="1121815"/>
                  <a:pt x="564995" y="1107688"/>
                </a:cubicBezTo>
                <a:cubicBezTo>
                  <a:pt x="561161" y="1094906"/>
                  <a:pt x="553961" y="1083299"/>
                  <a:pt x="550127" y="1070517"/>
                </a:cubicBezTo>
                <a:cubicBezTo>
                  <a:pt x="545149" y="1053922"/>
                  <a:pt x="539831" y="1000751"/>
                  <a:pt x="527824" y="988742"/>
                </a:cubicBezTo>
                <a:lnTo>
                  <a:pt x="505522" y="1011044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9" name="직선 연결선 28"/>
          <p:cNvCxnSpPr/>
          <p:nvPr/>
        </p:nvCxnSpPr>
        <p:spPr>
          <a:xfrm flipV="1">
            <a:off x="6346902" y="4728117"/>
            <a:ext cx="975732" cy="2378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545659" y="5203903"/>
            <a:ext cx="1286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not convex</a:t>
            </a:r>
            <a:endParaRPr lang="ko-KR" altLang="en-US" dirty="0"/>
          </a:p>
        </p:txBody>
      </p:sp>
      <p:cxnSp>
        <p:nvCxnSpPr>
          <p:cNvPr id="32" name="직선 화살표 연결선 31"/>
          <p:cNvCxnSpPr>
            <a:endCxn id="30" idx="1"/>
          </p:cNvCxnSpPr>
          <p:nvPr/>
        </p:nvCxnSpPr>
        <p:spPr>
          <a:xfrm>
            <a:off x="6809678" y="4861932"/>
            <a:ext cx="735981" cy="5266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그룹 36"/>
          <p:cNvGrpSpPr/>
          <p:nvPr/>
        </p:nvGrpSpPr>
        <p:grpSpPr>
          <a:xfrm>
            <a:off x="2551770" y="3783981"/>
            <a:ext cx="1680117" cy="1419922"/>
            <a:chOff x="3044283" y="4256049"/>
            <a:chExt cx="1680117" cy="1419922"/>
          </a:xfrm>
        </p:grpSpPr>
        <p:sp>
          <p:nvSpPr>
            <p:cNvPr id="36" name="자유형 35"/>
            <p:cNvSpPr/>
            <p:nvPr/>
          </p:nvSpPr>
          <p:spPr>
            <a:xfrm>
              <a:off x="3418777" y="4772724"/>
              <a:ext cx="1090962" cy="903247"/>
            </a:xfrm>
            <a:custGeom>
              <a:avLst/>
              <a:gdLst>
                <a:gd name="connsiteX0" fmla="*/ 170986 w 1063083"/>
                <a:gd name="connsiteY0" fmla="*/ 884664 h 885127"/>
                <a:gd name="connsiteX1" fmla="*/ 289932 w 1063083"/>
                <a:gd name="connsiteY1" fmla="*/ 854927 h 885127"/>
                <a:gd name="connsiteX2" fmla="*/ 327103 w 1063083"/>
                <a:gd name="connsiteY2" fmla="*/ 847493 h 885127"/>
                <a:gd name="connsiteX3" fmla="*/ 416313 w 1063083"/>
                <a:gd name="connsiteY3" fmla="*/ 832625 h 885127"/>
                <a:gd name="connsiteX4" fmla="*/ 446049 w 1063083"/>
                <a:gd name="connsiteY4" fmla="*/ 825191 h 885127"/>
                <a:gd name="connsiteX5" fmla="*/ 579864 w 1063083"/>
                <a:gd name="connsiteY5" fmla="*/ 810322 h 885127"/>
                <a:gd name="connsiteX6" fmla="*/ 602166 w 1063083"/>
                <a:gd name="connsiteY6" fmla="*/ 802888 h 885127"/>
                <a:gd name="connsiteX7" fmla="*/ 765717 w 1063083"/>
                <a:gd name="connsiteY7" fmla="*/ 788020 h 885127"/>
                <a:gd name="connsiteX8" fmla="*/ 810322 w 1063083"/>
                <a:gd name="connsiteY8" fmla="*/ 773152 h 885127"/>
                <a:gd name="connsiteX9" fmla="*/ 854927 w 1063083"/>
                <a:gd name="connsiteY9" fmla="*/ 758283 h 885127"/>
                <a:gd name="connsiteX10" fmla="*/ 929269 w 1063083"/>
                <a:gd name="connsiteY10" fmla="*/ 750849 h 885127"/>
                <a:gd name="connsiteX11" fmla="*/ 966439 w 1063083"/>
                <a:gd name="connsiteY11" fmla="*/ 743415 h 885127"/>
                <a:gd name="connsiteX12" fmla="*/ 1003610 w 1063083"/>
                <a:gd name="connsiteY12" fmla="*/ 706244 h 885127"/>
                <a:gd name="connsiteX13" fmla="*/ 1018478 w 1063083"/>
                <a:gd name="connsiteY13" fmla="*/ 683942 h 885127"/>
                <a:gd name="connsiteX14" fmla="*/ 1033347 w 1063083"/>
                <a:gd name="connsiteY14" fmla="*/ 646771 h 885127"/>
                <a:gd name="connsiteX15" fmla="*/ 1063083 w 1063083"/>
                <a:gd name="connsiteY15" fmla="*/ 535259 h 885127"/>
                <a:gd name="connsiteX16" fmla="*/ 1055649 w 1063083"/>
                <a:gd name="connsiteY16" fmla="*/ 193288 h 885127"/>
                <a:gd name="connsiteX17" fmla="*/ 1033347 w 1063083"/>
                <a:gd name="connsiteY17" fmla="*/ 163552 h 885127"/>
                <a:gd name="connsiteX18" fmla="*/ 981308 w 1063083"/>
                <a:gd name="connsiteY18" fmla="*/ 118947 h 885127"/>
                <a:gd name="connsiteX19" fmla="*/ 959005 w 1063083"/>
                <a:gd name="connsiteY19" fmla="*/ 104078 h 885127"/>
                <a:gd name="connsiteX20" fmla="*/ 906966 w 1063083"/>
                <a:gd name="connsiteY20" fmla="*/ 89210 h 885127"/>
                <a:gd name="connsiteX21" fmla="*/ 877230 w 1063083"/>
                <a:gd name="connsiteY21" fmla="*/ 74342 h 885127"/>
                <a:gd name="connsiteX22" fmla="*/ 840059 w 1063083"/>
                <a:gd name="connsiteY22" fmla="*/ 66908 h 885127"/>
                <a:gd name="connsiteX23" fmla="*/ 780586 w 1063083"/>
                <a:gd name="connsiteY23" fmla="*/ 52039 h 885127"/>
                <a:gd name="connsiteX24" fmla="*/ 698810 w 1063083"/>
                <a:gd name="connsiteY24" fmla="*/ 29737 h 885127"/>
                <a:gd name="connsiteX25" fmla="*/ 669074 w 1063083"/>
                <a:gd name="connsiteY25" fmla="*/ 22303 h 885127"/>
                <a:gd name="connsiteX26" fmla="*/ 446049 w 1063083"/>
                <a:gd name="connsiteY26" fmla="*/ 0 h 885127"/>
                <a:gd name="connsiteX27" fmla="*/ 334537 w 1063083"/>
                <a:gd name="connsiteY27" fmla="*/ 7435 h 885127"/>
                <a:gd name="connsiteX28" fmla="*/ 304800 w 1063083"/>
                <a:gd name="connsiteY28" fmla="*/ 22303 h 885127"/>
                <a:gd name="connsiteX29" fmla="*/ 275064 w 1063083"/>
                <a:gd name="connsiteY29" fmla="*/ 29737 h 885127"/>
                <a:gd name="connsiteX30" fmla="*/ 237893 w 1063083"/>
                <a:gd name="connsiteY30" fmla="*/ 52039 h 885127"/>
                <a:gd name="connsiteX31" fmla="*/ 148683 w 1063083"/>
                <a:gd name="connsiteY31" fmla="*/ 133815 h 885127"/>
                <a:gd name="connsiteX32" fmla="*/ 104078 w 1063083"/>
                <a:gd name="connsiteY32" fmla="*/ 185854 h 885127"/>
                <a:gd name="connsiteX33" fmla="*/ 89210 w 1063083"/>
                <a:gd name="connsiteY33" fmla="*/ 215591 h 885127"/>
                <a:gd name="connsiteX34" fmla="*/ 66908 w 1063083"/>
                <a:gd name="connsiteY34" fmla="*/ 275064 h 885127"/>
                <a:gd name="connsiteX35" fmla="*/ 59474 w 1063083"/>
                <a:gd name="connsiteY35" fmla="*/ 304800 h 885127"/>
                <a:gd name="connsiteX36" fmla="*/ 44605 w 1063083"/>
                <a:gd name="connsiteY36" fmla="*/ 334537 h 885127"/>
                <a:gd name="connsiteX37" fmla="*/ 29737 w 1063083"/>
                <a:gd name="connsiteY37" fmla="*/ 379142 h 885127"/>
                <a:gd name="connsiteX38" fmla="*/ 22303 w 1063083"/>
                <a:gd name="connsiteY38" fmla="*/ 401444 h 885127"/>
                <a:gd name="connsiteX39" fmla="*/ 0 w 1063083"/>
                <a:gd name="connsiteY39" fmla="*/ 446049 h 885127"/>
                <a:gd name="connsiteX40" fmla="*/ 14869 w 1063083"/>
                <a:gd name="connsiteY40" fmla="*/ 512956 h 885127"/>
                <a:gd name="connsiteX41" fmla="*/ 29737 w 1063083"/>
                <a:gd name="connsiteY41" fmla="*/ 535259 h 885127"/>
                <a:gd name="connsiteX42" fmla="*/ 66908 w 1063083"/>
                <a:gd name="connsiteY42" fmla="*/ 587298 h 885127"/>
                <a:gd name="connsiteX43" fmla="*/ 96644 w 1063083"/>
                <a:gd name="connsiteY43" fmla="*/ 646771 h 885127"/>
                <a:gd name="connsiteX44" fmla="*/ 111513 w 1063083"/>
                <a:gd name="connsiteY44" fmla="*/ 698810 h 885127"/>
                <a:gd name="connsiteX45" fmla="*/ 126381 w 1063083"/>
                <a:gd name="connsiteY45" fmla="*/ 728547 h 885127"/>
                <a:gd name="connsiteX46" fmla="*/ 170986 w 1063083"/>
                <a:gd name="connsiteY46" fmla="*/ 788020 h 885127"/>
                <a:gd name="connsiteX47" fmla="*/ 178420 w 1063083"/>
                <a:gd name="connsiteY47" fmla="*/ 817756 h 885127"/>
                <a:gd name="connsiteX48" fmla="*/ 193288 w 1063083"/>
                <a:gd name="connsiteY48" fmla="*/ 832625 h 885127"/>
                <a:gd name="connsiteX49" fmla="*/ 170986 w 1063083"/>
                <a:gd name="connsiteY49" fmla="*/ 884664 h 88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1063083" h="885127">
                  <a:moveTo>
                    <a:pt x="170986" y="884664"/>
                  </a:moveTo>
                  <a:cubicBezTo>
                    <a:pt x="187093" y="888381"/>
                    <a:pt x="198953" y="868923"/>
                    <a:pt x="289932" y="854927"/>
                  </a:cubicBezTo>
                  <a:cubicBezTo>
                    <a:pt x="302421" y="853006"/>
                    <a:pt x="314660" y="849689"/>
                    <a:pt x="327103" y="847493"/>
                  </a:cubicBezTo>
                  <a:cubicBezTo>
                    <a:pt x="356791" y="842254"/>
                    <a:pt x="386683" y="838181"/>
                    <a:pt x="416313" y="832625"/>
                  </a:cubicBezTo>
                  <a:cubicBezTo>
                    <a:pt x="426355" y="830742"/>
                    <a:pt x="435911" y="826458"/>
                    <a:pt x="446049" y="825191"/>
                  </a:cubicBezTo>
                  <a:cubicBezTo>
                    <a:pt x="654529" y="799130"/>
                    <a:pt x="453164" y="831438"/>
                    <a:pt x="579864" y="810322"/>
                  </a:cubicBezTo>
                  <a:cubicBezTo>
                    <a:pt x="587298" y="807844"/>
                    <a:pt x="594386" y="803822"/>
                    <a:pt x="602166" y="802888"/>
                  </a:cubicBezTo>
                  <a:cubicBezTo>
                    <a:pt x="656518" y="796366"/>
                    <a:pt x="765717" y="788020"/>
                    <a:pt x="765717" y="788020"/>
                  </a:cubicBezTo>
                  <a:lnTo>
                    <a:pt x="810322" y="773152"/>
                  </a:lnTo>
                  <a:cubicBezTo>
                    <a:pt x="825190" y="768196"/>
                    <a:pt x="839332" y="759842"/>
                    <a:pt x="854927" y="758283"/>
                  </a:cubicBezTo>
                  <a:lnTo>
                    <a:pt x="929269" y="750849"/>
                  </a:lnTo>
                  <a:cubicBezTo>
                    <a:pt x="941659" y="748371"/>
                    <a:pt x="955604" y="749916"/>
                    <a:pt x="966439" y="743415"/>
                  </a:cubicBezTo>
                  <a:cubicBezTo>
                    <a:pt x="981464" y="734400"/>
                    <a:pt x="993890" y="720824"/>
                    <a:pt x="1003610" y="706244"/>
                  </a:cubicBezTo>
                  <a:cubicBezTo>
                    <a:pt x="1008566" y="698810"/>
                    <a:pt x="1014482" y="691933"/>
                    <a:pt x="1018478" y="683942"/>
                  </a:cubicBezTo>
                  <a:cubicBezTo>
                    <a:pt x="1024446" y="672006"/>
                    <a:pt x="1028786" y="659312"/>
                    <a:pt x="1033347" y="646771"/>
                  </a:cubicBezTo>
                  <a:cubicBezTo>
                    <a:pt x="1052282" y="594699"/>
                    <a:pt x="1049417" y="596755"/>
                    <a:pt x="1063083" y="535259"/>
                  </a:cubicBezTo>
                  <a:cubicBezTo>
                    <a:pt x="1060605" y="421269"/>
                    <a:pt x="1064741" y="306942"/>
                    <a:pt x="1055649" y="193288"/>
                  </a:cubicBezTo>
                  <a:cubicBezTo>
                    <a:pt x="1054661" y="180937"/>
                    <a:pt x="1041410" y="172959"/>
                    <a:pt x="1033347" y="163552"/>
                  </a:cubicBezTo>
                  <a:cubicBezTo>
                    <a:pt x="1016283" y="143644"/>
                    <a:pt x="1002957" y="134411"/>
                    <a:pt x="981308" y="118947"/>
                  </a:cubicBezTo>
                  <a:cubicBezTo>
                    <a:pt x="974037" y="113754"/>
                    <a:pt x="966997" y="108074"/>
                    <a:pt x="959005" y="104078"/>
                  </a:cubicBezTo>
                  <a:cubicBezTo>
                    <a:pt x="948340" y="98745"/>
                    <a:pt x="916494" y="91592"/>
                    <a:pt x="906966" y="89210"/>
                  </a:cubicBezTo>
                  <a:cubicBezTo>
                    <a:pt x="897054" y="84254"/>
                    <a:pt x="887743" y="77846"/>
                    <a:pt x="877230" y="74342"/>
                  </a:cubicBezTo>
                  <a:cubicBezTo>
                    <a:pt x="865243" y="70346"/>
                    <a:pt x="852371" y="69749"/>
                    <a:pt x="840059" y="66908"/>
                  </a:cubicBezTo>
                  <a:cubicBezTo>
                    <a:pt x="820148" y="62313"/>
                    <a:pt x="799972" y="58501"/>
                    <a:pt x="780586" y="52039"/>
                  </a:cubicBezTo>
                  <a:cubicBezTo>
                    <a:pt x="738897" y="38143"/>
                    <a:pt x="765887" y="46506"/>
                    <a:pt x="698810" y="29737"/>
                  </a:cubicBezTo>
                  <a:cubicBezTo>
                    <a:pt x="688898" y="27259"/>
                    <a:pt x="679188" y="23748"/>
                    <a:pt x="669074" y="22303"/>
                  </a:cubicBezTo>
                  <a:cubicBezTo>
                    <a:pt x="560400" y="6778"/>
                    <a:pt x="634492" y="16387"/>
                    <a:pt x="446049" y="0"/>
                  </a:cubicBezTo>
                  <a:cubicBezTo>
                    <a:pt x="408878" y="2478"/>
                    <a:pt x="371334" y="1625"/>
                    <a:pt x="334537" y="7435"/>
                  </a:cubicBezTo>
                  <a:cubicBezTo>
                    <a:pt x="323590" y="9163"/>
                    <a:pt x="315177" y="18412"/>
                    <a:pt x="304800" y="22303"/>
                  </a:cubicBezTo>
                  <a:cubicBezTo>
                    <a:pt x="295233" y="25890"/>
                    <a:pt x="284976" y="27259"/>
                    <a:pt x="275064" y="29737"/>
                  </a:cubicBezTo>
                  <a:cubicBezTo>
                    <a:pt x="262674" y="37171"/>
                    <a:pt x="249730" y="43753"/>
                    <a:pt x="237893" y="52039"/>
                  </a:cubicBezTo>
                  <a:cubicBezTo>
                    <a:pt x="200344" y="78323"/>
                    <a:pt x="182912" y="99586"/>
                    <a:pt x="148683" y="133815"/>
                  </a:cubicBezTo>
                  <a:cubicBezTo>
                    <a:pt x="128410" y="154088"/>
                    <a:pt x="119972" y="160423"/>
                    <a:pt x="104078" y="185854"/>
                  </a:cubicBezTo>
                  <a:cubicBezTo>
                    <a:pt x="98204" y="195252"/>
                    <a:pt x="93711" y="205464"/>
                    <a:pt x="89210" y="215591"/>
                  </a:cubicBezTo>
                  <a:cubicBezTo>
                    <a:pt x="82923" y="229736"/>
                    <a:pt x="71813" y="257895"/>
                    <a:pt x="66908" y="275064"/>
                  </a:cubicBezTo>
                  <a:cubicBezTo>
                    <a:pt x="64101" y="284888"/>
                    <a:pt x="63062" y="295234"/>
                    <a:pt x="59474" y="304800"/>
                  </a:cubicBezTo>
                  <a:cubicBezTo>
                    <a:pt x="55583" y="315177"/>
                    <a:pt x="48721" y="324247"/>
                    <a:pt x="44605" y="334537"/>
                  </a:cubicBezTo>
                  <a:cubicBezTo>
                    <a:pt x="38784" y="349089"/>
                    <a:pt x="34693" y="364274"/>
                    <a:pt x="29737" y="379142"/>
                  </a:cubicBezTo>
                  <a:cubicBezTo>
                    <a:pt x="27259" y="386576"/>
                    <a:pt x="26650" y="394924"/>
                    <a:pt x="22303" y="401444"/>
                  </a:cubicBezTo>
                  <a:cubicBezTo>
                    <a:pt x="3088" y="430267"/>
                    <a:pt x="10261" y="415271"/>
                    <a:pt x="0" y="446049"/>
                  </a:cubicBezTo>
                  <a:cubicBezTo>
                    <a:pt x="4956" y="468351"/>
                    <a:pt x="7644" y="491282"/>
                    <a:pt x="14869" y="512956"/>
                  </a:cubicBezTo>
                  <a:cubicBezTo>
                    <a:pt x="17694" y="521432"/>
                    <a:pt x="24544" y="527988"/>
                    <a:pt x="29737" y="535259"/>
                  </a:cubicBezTo>
                  <a:cubicBezTo>
                    <a:pt x="75873" y="599851"/>
                    <a:pt x="31845" y="534707"/>
                    <a:pt x="66908" y="587298"/>
                  </a:cubicBezTo>
                  <a:cubicBezTo>
                    <a:pt x="83672" y="637591"/>
                    <a:pt x="61531" y="576543"/>
                    <a:pt x="96644" y="646771"/>
                  </a:cubicBezTo>
                  <a:cubicBezTo>
                    <a:pt x="105626" y="664736"/>
                    <a:pt x="104371" y="679765"/>
                    <a:pt x="111513" y="698810"/>
                  </a:cubicBezTo>
                  <a:cubicBezTo>
                    <a:pt x="115404" y="709187"/>
                    <a:pt x="120679" y="719044"/>
                    <a:pt x="126381" y="728547"/>
                  </a:cubicBezTo>
                  <a:cubicBezTo>
                    <a:pt x="151600" y="770579"/>
                    <a:pt x="146778" y="763813"/>
                    <a:pt x="170986" y="788020"/>
                  </a:cubicBezTo>
                  <a:cubicBezTo>
                    <a:pt x="173464" y="797932"/>
                    <a:pt x="173851" y="808618"/>
                    <a:pt x="178420" y="817756"/>
                  </a:cubicBezTo>
                  <a:cubicBezTo>
                    <a:pt x="181554" y="824025"/>
                    <a:pt x="191072" y="825976"/>
                    <a:pt x="193288" y="832625"/>
                  </a:cubicBezTo>
                  <a:cubicBezTo>
                    <a:pt x="196422" y="842028"/>
                    <a:pt x="154879" y="880947"/>
                    <a:pt x="170986" y="884664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자유형 32"/>
            <p:cNvSpPr/>
            <p:nvPr/>
          </p:nvSpPr>
          <p:spPr>
            <a:xfrm>
              <a:off x="3044283" y="4256049"/>
              <a:ext cx="1680117" cy="1419922"/>
            </a:xfrm>
            <a:custGeom>
              <a:avLst/>
              <a:gdLst>
                <a:gd name="connsiteX0" fmla="*/ 505522 w 1680117"/>
                <a:gd name="connsiteY0" fmla="*/ 1011044 h 1419922"/>
                <a:gd name="connsiteX1" fmla="*/ 490654 w 1680117"/>
                <a:gd name="connsiteY1" fmla="*/ 973873 h 1419922"/>
                <a:gd name="connsiteX2" fmla="*/ 505522 w 1680117"/>
                <a:gd name="connsiteY2" fmla="*/ 869795 h 1419922"/>
                <a:gd name="connsiteX3" fmla="*/ 535259 w 1680117"/>
                <a:gd name="connsiteY3" fmla="*/ 832625 h 1419922"/>
                <a:gd name="connsiteX4" fmla="*/ 557561 w 1680117"/>
                <a:gd name="connsiteY4" fmla="*/ 825190 h 1419922"/>
                <a:gd name="connsiteX5" fmla="*/ 579863 w 1680117"/>
                <a:gd name="connsiteY5" fmla="*/ 810322 h 1419922"/>
                <a:gd name="connsiteX6" fmla="*/ 609600 w 1680117"/>
                <a:gd name="connsiteY6" fmla="*/ 802888 h 1419922"/>
                <a:gd name="connsiteX7" fmla="*/ 669073 w 1680117"/>
                <a:gd name="connsiteY7" fmla="*/ 788020 h 1419922"/>
                <a:gd name="connsiteX8" fmla="*/ 854927 w 1680117"/>
                <a:gd name="connsiteY8" fmla="*/ 795454 h 1419922"/>
                <a:gd name="connsiteX9" fmla="*/ 877229 w 1680117"/>
                <a:gd name="connsiteY9" fmla="*/ 802888 h 1419922"/>
                <a:gd name="connsiteX10" fmla="*/ 906966 w 1680117"/>
                <a:gd name="connsiteY10" fmla="*/ 832625 h 1419922"/>
                <a:gd name="connsiteX11" fmla="*/ 959005 w 1680117"/>
                <a:gd name="connsiteY11" fmla="*/ 877229 h 1419922"/>
                <a:gd name="connsiteX12" fmla="*/ 966439 w 1680117"/>
                <a:gd name="connsiteY12" fmla="*/ 899532 h 1419922"/>
                <a:gd name="connsiteX13" fmla="*/ 973873 w 1680117"/>
                <a:gd name="connsiteY13" fmla="*/ 929268 h 1419922"/>
                <a:gd name="connsiteX14" fmla="*/ 988742 w 1680117"/>
                <a:gd name="connsiteY14" fmla="*/ 959005 h 1419922"/>
                <a:gd name="connsiteX15" fmla="*/ 996176 w 1680117"/>
                <a:gd name="connsiteY15" fmla="*/ 988742 h 1419922"/>
                <a:gd name="connsiteX16" fmla="*/ 1011044 w 1680117"/>
                <a:gd name="connsiteY16" fmla="*/ 1011044 h 1419922"/>
                <a:gd name="connsiteX17" fmla="*/ 1018478 w 1680117"/>
                <a:gd name="connsiteY17" fmla="*/ 1033346 h 1419922"/>
                <a:gd name="connsiteX18" fmla="*/ 1033346 w 1680117"/>
                <a:gd name="connsiteY18" fmla="*/ 1063083 h 1419922"/>
                <a:gd name="connsiteX19" fmla="*/ 1040781 w 1680117"/>
                <a:gd name="connsiteY19" fmla="*/ 1092820 h 1419922"/>
                <a:gd name="connsiteX20" fmla="*/ 1070517 w 1680117"/>
                <a:gd name="connsiteY20" fmla="*/ 1137425 h 1419922"/>
                <a:gd name="connsiteX21" fmla="*/ 1129990 w 1680117"/>
                <a:gd name="connsiteY21" fmla="*/ 1204332 h 1419922"/>
                <a:gd name="connsiteX22" fmla="*/ 1152293 w 1680117"/>
                <a:gd name="connsiteY22" fmla="*/ 1226634 h 1419922"/>
                <a:gd name="connsiteX23" fmla="*/ 1182029 w 1680117"/>
                <a:gd name="connsiteY23" fmla="*/ 1248937 h 1419922"/>
                <a:gd name="connsiteX24" fmla="*/ 1211766 w 1680117"/>
                <a:gd name="connsiteY24" fmla="*/ 1256371 h 1419922"/>
                <a:gd name="connsiteX25" fmla="*/ 1248937 w 1680117"/>
                <a:gd name="connsiteY25" fmla="*/ 1271239 h 1419922"/>
                <a:gd name="connsiteX26" fmla="*/ 1293542 w 1680117"/>
                <a:gd name="connsiteY26" fmla="*/ 1286107 h 1419922"/>
                <a:gd name="connsiteX27" fmla="*/ 1464527 w 1680117"/>
                <a:gd name="connsiteY27" fmla="*/ 1278673 h 1419922"/>
                <a:gd name="connsiteX28" fmla="*/ 1494263 w 1680117"/>
                <a:gd name="connsiteY28" fmla="*/ 1271239 h 1419922"/>
                <a:gd name="connsiteX29" fmla="*/ 1516566 w 1680117"/>
                <a:gd name="connsiteY29" fmla="*/ 1241503 h 1419922"/>
                <a:gd name="connsiteX30" fmla="*/ 1561171 w 1680117"/>
                <a:gd name="connsiteY30" fmla="*/ 1196898 h 1419922"/>
                <a:gd name="connsiteX31" fmla="*/ 1598342 w 1680117"/>
                <a:gd name="connsiteY31" fmla="*/ 1137425 h 1419922"/>
                <a:gd name="connsiteX32" fmla="*/ 1620644 w 1680117"/>
                <a:gd name="connsiteY32" fmla="*/ 1100254 h 1419922"/>
                <a:gd name="connsiteX33" fmla="*/ 1642946 w 1680117"/>
                <a:gd name="connsiteY33" fmla="*/ 1033346 h 1419922"/>
                <a:gd name="connsiteX34" fmla="*/ 1650381 w 1680117"/>
                <a:gd name="connsiteY34" fmla="*/ 973873 h 1419922"/>
                <a:gd name="connsiteX35" fmla="*/ 1665249 w 1680117"/>
                <a:gd name="connsiteY35" fmla="*/ 944137 h 1419922"/>
                <a:gd name="connsiteX36" fmla="*/ 1672683 w 1680117"/>
                <a:gd name="connsiteY36" fmla="*/ 869795 h 1419922"/>
                <a:gd name="connsiteX37" fmla="*/ 1680117 w 1680117"/>
                <a:gd name="connsiteY37" fmla="*/ 810322 h 1419922"/>
                <a:gd name="connsiteX38" fmla="*/ 1665249 w 1680117"/>
                <a:gd name="connsiteY38" fmla="*/ 602166 h 1419922"/>
                <a:gd name="connsiteX39" fmla="*/ 1650381 w 1680117"/>
                <a:gd name="connsiteY39" fmla="*/ 564995 h 1419922"/>
                <a:gd name="connsiteX40" fmla="*/ 1642946 w 1680117"/>
                <a:gd name="connsiteY40" fmla="*/ 520390 h 1419922"/>
                <a:gd name="connsiteX41" fmla="*/ 1620644 w 1680117"/>
                <a:gd name="connsiteY41" fmla="*/ 423746 h 1419922"/>
                <a:gd name="connsiteX42" fmla="*/ 1605776 w 1680117"/>
                <a:gd name="connsiteY42" fmla="*/ 356839 h 1419922"/>
                <a:gd name="connsiteX43" fmla="*/ 1590907 w 1680117"/>
                <a:gd name="connsiteY43" fmla="*/ 312234 h 1419922"/>
                <a:gd name="connsiteX44" fmla="*/ 1568605 w 1680117"/>
                <a:gd name="connsiteY44" fmla="*/ 282498 h 1419922"/>
                <a:gd name="connsiteX45" fmla="*/ 1553737 w 1680117"/>
                <a:gd name="connsiteY45" fmla="*/ 267629 h 1419922"/>
                <a:gd name="connsiteX46" fmla="*/ 1501698 w 1680117"/>
                <a:gd name="connsiteY46" fmla="*/ 200722 h 1419922"/>
                <a:gd name="connsiteX47" fmla="*/ 1486829 w 1680117"/>
                <a:gd name="connsiteY47" fmla="*/ 185854 h 1419922"/>
                <a:gd name="connsiteX48" fmla="*/ 1464527 w 1680117"/>
                <a:gd name="connsiteY48" fmla="*/ 156117 h 1419922"/>
                <a:gd name="connsiteX49" fmla="*/ 1442224 w 1680117"/>
                <a:gd name="connsiteY49" fmla="*/ 141249 h 1419922"/>
                <a:gd name="connsiteX50" fmla="*/ 1412488 w 1680117"/>
                <a:gd name="connsiteY50" fmla="*/ 111512 h 1419922"/>
                <a:gd name="connsiteX51" fmla="*/ 1300976 w 1680117"/>
                <a:gd name="connsiteY51" fmla="*/ 59473 h 1419922"/>
                <a:gd name="connsiteX52" fmla="*/ 1241503 w 1680117"/>
                <a:gd name="connsiteY52" fmla="*/ 37171 h 1419922"/>
                <a:gd name="connsiteX53" fmla="*/ 1189463 w 1680117"/>
                <a:gd name="connsiteY53" fmla="*/ 14868 h 1419922"/>
                <a:gd name="connsiteX54" fmla="*/ 1152293 w 1680117"/>
                <a:gd name="connsiteY54" fmla="*/ 0 h 1419922"/>
                <a:gd name="connsiteX55" fmla="*/ 765717 w 1680117"/>
                <a:gd name="connsiteY55" fmla="*/ 7434 h 1419922"/>
                <a:gd name="connsiteX56" fmla="*/ 669073 w 1680117"/>
                <a:gd name="connsiteY56" fmla="*/ 29737 h 1419922"/>
                <a:gd name="connsiteX57" fmla="*/ 602166 w 1680117"/>
                <a:gd name="connsiteY57" fmla="*/ 37171 h 1419922"/>
                <a:gd name="connsiteX58" fmla="*/ 579863 w 1680117"/>
                <a:gd name="connsiteY58" fmla="*/ 44605 h 1419922"/>
                <a:gd name="connsiteX59" fmla="*/ 550127 w 1680117"/>
                <a:gd name="connsiteY59" fmla="*/ 59473 h 1419922"/>
                <a:gd name="connsiteX60" fmla="*/ 512956 w 1680117"/>
                <a:gd name="connsiteY60" fmla="*/ 66907 h 1419922"/>
                <a:gd name="connsiteX61" fmla="*/ 490654 w 1680117"/>
                <a:gd name="connsiteY61" fmla="*/ 74342 h 1419922"/>
                <a:gd name="connsiteX62" fmla="*/ 423746 w 1680117"/>
                <a:gd name="connsiteY62" fmla="*/ 89210 h 1419922"/>
                <a:gd name="connsiteX63" fmla="*/ 401444 w 1680117"/>
                <a:gd name="connsiteY63" fmla="*/ 96644 h 1419922"/>
                <a:gd name="connsiteX64" fmla="*/ 364273 w 1680117"/>
                <a:gd name="connsiteY64" fmla="*/ 126381 h 1419922"/>
                <a:gd name="connsiteX65" fmla="*/ 297366 w 1680117"/>
                <a:gd name="connsiteY65" fmla="*/ 170986 h 1419922"/>
                <a:gd name="connsiteX66" fmla="*/ 267629 w 1680117"/>
                <a:gd name="connsiteY66" fmla="*/ 185854 h 1419922"/>
                <a:gd name="connsiteX67" fmla="*/ 215590 w 1680117"/>
                <a:gd name="connsiteY67" fmla="*/ 223025 h 1419922"/>
                <a:gd name="connsiteX68" fmla="*/ 185854 w 1680117"/>
                <a:gd name="connsiteY68" fmla="*/ 230459 h 1419922"/>
                <a:gd name="connsiteX69" fmla="*/ 163551 w 1680117"/>
                <a:gd name="connsiteY69" fmla="*/ 252761 h 1419922"/>
                <a:gd name="connsiteX70" fmla="*/ 141249 w 1680117"/>
                <a:gd name="connsiteY70" fmla="*/ 267629 h 1419922"/>
                <a:gd name="connsiteX71" fmla="*/ 89210 w 1680117"/>
                <a:gd name="connsiteY71" fmla="*/ 319668 h 1419922"/>
                <a:gd name="connsiteX72" fmla="*/ 74342 w 1680117"/>
                <a:gd name="connsiteY72" fmla="*/ 349405 h 1419922"/>
                <a:gd name="connsiteX73" fmla="*/ 59473 w 1680117"/>
                <a:gd name="connsiteY73" fmla="*/ 490654 h 1419922"/>
                <a:gd name="connsiteX74" fmla="*/ 29737 w 1680117"/>
                <a:gd name="connsiteY74" fmla="*/ 587298 h 1419922"/>
                <a:gd name="connsiteX75" fmla="*/ 14868 w 1680117"/>
                <a:gd name="connsiteY75" fmla="*/ 683942 h 1419922"/>
                <a:gd name="connsiteX76" fmla="*/ 0 w 1680117"/>
                <a:gd name="connsiteY76" fmla="*/ 743415 h 1419922"/>
                <a:gd name="connsiteX77" fmla="*/ 7434 w 1680117"/>
                <a:gd name="connsiteY77" fmla="*/ 951571 h 1419922"/>
                <a:gd name="connsiteX78" fmla="*/ 14868 w 1680117"/>
                <a:gd name="connsiteY78" fmla="*/ 981307 h 1419922"/>
                <a:gd name="connsiteX79" fmla="*/ 59473 w 1680117"/>
                <a:gd name="connsiteY79" fmla="*/ 1055649 h 1419922"/>
                <a:gd name="connsiteX80" fmla="*/ 74342 w 1680117"/>
                <a:gd name="connsiteY80" fmla="*/ 1077951 h 1419922"/>
                <a:gd name="connsiteX81" fmla="*/ 81776 w 1680117"/>
                <a:gd name="connsiteY81" fmla="*/ 1100254 h 1419922"/>
                <a:gd name="connsiteX82" fmla="*/ 111512 w 1680117"/>
                <a:gd name="connsiteY82" fmla="*/ 1152293 h 1419922"/>
                <a:gd name="connsiteX83" fmla="*/ 141249 w 1680117"/>
                <a:gd name="connsiteY83" fmla="*/ 1189464 h 1419922"/>
                <a:gd name="connsiteX84" fmla="*/ 170985 w 1680117"/>
                <a:gd name="connsiteY84" fmla="*/ 1241503 h 1419922"/>
                <a:gd name="connsiteX85" fmla="*/ 208156 w 1680117"/>
                <a:gd name="connsiteY85" fmla="*/ 1278673 h 1419922"/>
                <a:gd name="connsiteX86" fmla="*/ 223024 w 1680117"/>
                <a:gd name="connsiteY86" fmla="*/ 1293542 h 1419922"/>
                <a:gd name="connsiteX87" fmla="*/ 245327 w 1680117"/>
                <a:gd name="connsiteY87" fmla="*/ 1315844 h 1419922"/>
                <a:gd name="connsiteX88" fmla="*/ 289932 w 1680117"/>
                <a:gd name="connsiteY88" fmla="*/ 1345581 h 1419922"/>
                <a:gd name="connsiteX89" fmla="*/ 319668 w 1680117"/>
                <a:gd name="connsiteY89" fmla="*/ 1367883 h 1419922"/>
                <a:gd name="connsiteX90" fmla="*/ 394010 w 1680117"/>
                <a:gd name="connsiteY90" fmla="*/ 1397620 h 1419922"/>
                <a:gd name="connsiteX91" fmla="*/ 453483 w 1680117"/>
                <a:gd name="connsiteY91" fmla="*/ 1419922 h 1419922"/>
                <a:gd name="connsiteX92" fmla="*/ 527824 w 1680117"/>
                <a:gd name="connsiteY92" fmla="*/ 1405054 h 1419922"/>
                <a:gd name="connsiteX93" fmla="*/ 572429 w 1680117"/>
                <a:gd name="connsiteY93" fmla="*/ 1353015 h 1419922"/>
                <a:gd name="connsiteX94" fmla="*/ 587298 w 1680117"/>
                <a:gd name="connsiteY94" fmla="*/ 1308410 h 1419922"/>
                <a:gd name="connsiteX95" fmla="*/ 594732 w 1680117"/>
                <a:gd name="connsiteY95" fmla="*/ 1286107 h 1419922"/>
                <a:gd name="connsiteX96" fmla="*/ 579863 w 1680117"/>
                <a:gd name="connsiteY96" fmla="*/ 1189464 h 1419922"/>
                <a:gd name="connsiteX97" fmla="*/ 564995 w 1680117"/>
                <a:gd name="connsiteY97" fmla="*/ 1107688 h 1419922"/>
                <a:gd name="connsiteX98" fmla="*/ 550127 w 1680117"/>
                <a:gd name="connsiteY98" fmla="*/ 1070517 h 1419922"/>
                <a:gd name="connsiteX99" fmla="*/ 527824 w 1680117"/>
                <a:gd name="connsiteY99" fmla="*/ 988742 h 1419922"/>
                <a:gd name="connsiteX100" fmla="*/ 505522 w 1680117"/>
                <a:gd name="connsiteY100" fmla="*/ 1011044 h 1419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1680117" h="1419922">
                  <a:moveTo>
                    <a:pt x="505522" y="1011044"/>
                  </a:moveTo>
                  <a:cubicBezTo>
                    <a:pt x="500566" y="998654"/>
                    <a:pt x="490654" y="987218"/>
                    <a:pt x="490654" y="973873"/>
                  </a:cubicBezTo>
                  <a:cubicBezTo>
                    <a:pt x="490654" y="938828"/>
                    <a:pt x="497495" y="903908"/>
                    <a:pt x="505522" y="869795"/>
                  </a:cubicBezTo>
                  <a:cubicBezTo>
                    <a:pt x="507188" y="862716"/>
                    <a:pt x="527479" y="837293"/>
                    <a:pt x="535259" y="832625"/>
                  </a:cubicBezTo>
                  <a:cubicBezTo>
                    <a:pt x="541978" y="828593"/>
                    <a:pt x="550552" y="828695"/>
                    <a:pt x="557561" y="825190"/>
                  </a:cubicBezTo>
                  <a:cubicBezTo>
                    <a:pt x="565552" y="821194"/>
                    <a:pt x="571651" y="813841"/>
                    <a:pt x="579863" y="810322"/>
                  </a:cubicBezTo>
                  <a:cubicBezTo>
                    <a:pt x="589254" y="806297"/>
                    <a:pt x="599626" y="805104"/>
                    <a:pt x="609600" y="802888"/>
                  </a:cubicBezTo>
                  <a:cubicBezTo>
                    <a:pt x="663425" y="790927"/>
                    <a:pt x="629221" y="801304"/>
                    <a:pt x="669073" y="788020"/>
                  </a:cubicBezTo>
                  <a:cubicBezTo>
                    <a:pt x="731024" y="790498"/>
                    <a:pt x="793084" y="791037"/>
                    <a:pt x="854927" y="795454"/>
                  </a:cubicBezTo>
                  <a:cubicBezTo>
                    <a:pt x="862743" y="796012"/>
                    <a:pt x="870853" y="798333"/>
                    <a:pt x="877229" y="802888"/>
                  </a:cubicBezTo>
                  <a:cubicBezTo>
                    <a:pt x="888636" y="811036"/>
                    <a:pt x="895302" y="824849"/>
                    <a:pt x="906966" y="832625"/>
                  </a:cubicBezTo>
                  <a:cubicBezTo>
                    <a:pt x="940932" y="855269"/>
                    <a:pt x="922950" y="841175"/>
                    <a:pt x="959005" y="877229"/>
                  </a:cubicBezTo>
                  <a:cubicBezTo>
                    <a:pt x="961483" y="884663"/>
                    <a:pt x="964286" y="891997"/>
                    <a:pt x="966439" y="899532"/>
                  </a:cubicBezTo>
                  <a:cubicBezTo>
                    <a:pt x="969246" y="909356"/>
                    <a:pt x="970285" y="919702"/>
                    <a:pt x="973873" y="929268"/>
                  </a:cubicBezTo>
                  <a:cubicBezTo>
                    <a:pt x="977764" y="939645"/>
                    <a:pt x="983786" y="949093"/>
                    <a:pt x="988742" y="959005"/>
                  </a:cubicBezTo>
                  <a:cubicBezTo>
                    <a:pt x="991220" y="968917"/>
                    <a:pt x="992151" y="979351"/>
                    <a:pt x="996176" y="988742"/>
                  </a:cubicBezTo>
                  <a:cubicBezTo>
                    <a:pt x="999695" y="996954"/>
                    <a:pt x="1007048" y="1003053"/>
                    <a:pt x="1011044" y="1011044"/>
                  </a:cubicBezTo>
                  <a:cubicBezTo>
                    <a:pt x="1014548" y="1018053"/>
                    <a:pt x="1015391" y="1026143"/>
                    <a:pt x="1018478" y="1033346"/>
                  </a:cubicBezTo>
                  <a:cubicBezTo>
                    <a:pt x="1022843" y="1043532"/>
                    <a:pt x="1029455" y="1052706"/>
                    <a:pt x="1033346" y="1063083"/>
                  </a:cubicBezTo>
                  <a:cubicBezTo>
                    <a:pt x="1036934" y="1072650"/>
                    <a:pt x="1036212" y="1083681"/>
                    <a:pt x="1040781" y="1092820"/>
                  </a:cubicBezTo>
                  <a:cubicBezTo>
                    <a:pt x="1048772" y="1108803"/>
                    <a:pt x="1060605" y="1122557"/>
                    <a:pt x="1070517" y="1137425"/>
                  </a:cubicBezTo>
                  <a:cubicBezTo>
                    <a:pt x="1097047" y="1177220"/>
                    <a:pt x="1079072" y="1153414"/>
                    <a:pt x="1129990" y="1204332"/>
                  </a:cubicBezTo>
                  <a:cubicBezTo>
                    <a:pt x="1137424" y="1211766"/>
                    <a:pt x="1143882" y="1220326"/>
                    <a:pt x="1152293" y="1226634"/>
                  </a:cubicBezTo>
                  <a:cubicBezTo>
                    <a:pt x="1162205" y="1234068"/>
                    <a:pt x="1170947" y="1243396"/>
                    <a:pt x="1182029" y="1248937"/>
                  </a:cubicBezTo>
                  <a:cubicBezTo>
                    <a:pt x="1191168" y="1253506"/>
                    <a:pt x="1202073" y="1253140"/>
                    <a:pt x="1211766" y="1256371"/>
                  </a:cubicBezTo>
                  <a:cubicBezTo>
                    <a:pt x="1224426" y="1260591"/>
                    <a:pt x="1236396" y="1266679"/>
                    <a:pt x="1248937" y="1271239"/>
                  </a:cubicBezTo>
                  <a:cubicBezTo>
                    <a:pt x="1263666" y="1276595"/>
                    <a:pt x="1293542" y="1286107"/>
                    <a:pt x="1293542" y="1286107"/>
                  </a:cubicBezTo>
                  <a:cubicBezTo>
                    <a:pt x="1350537" y="1283629"/>
                    <a:pt x="1407634" y="1282887"/>
                    <a:pt x="1464527" y="1278673"/>
                  </a:cubicBezTo>
                  <a:cubicBezTo>
                    <a:pt x="1474716" y="1277918"/>
                    <a:pt x="1485949" y="1277177"/>
                    <a:pt x="1494263" y="1271239"/>
                  </a:cubicBezTo>
                  <a:cubicBezTo>
                    <a:pt x="1504345" y="1264037"/>
                    <a:pt x="1508277" y="1250712"/>
                    <a:pt x="1516566" y="1241503"/>
                  </a:cubicBezTo>
                  <a:cubicBezTo>
                    <a:pt x="1530632" y="1225874"/>
                    <a:pt x="1550353" y="1214929"/>
                    <a:pt x="1561171" y="1196898"/>
                  </a:cubicBezTo>
                  <a:cubicBezTo>
                    <a:pt x="1643580" y="1059547"/>
                    <a:pt x="1541133" y="1228958"/>
                    <a:pt x="1598342" y="1137425"/>
                  </a:cubicBezTo>
                  <a:cubicBezTo>
                    <a:pt x="1606000" y="1125172"/>
                    <a:pt x="1614952" y="1113535"/>
                    <a:pt x="1620644" y="1100254"/>
                  </a:cubicBezTo>
                  <a:cubicBezTo>
                    <a:pt x="1629904" y="1078646"/>
                    <a:pt x="1635512" y="1055649"/>
                    <a:pt x="1642946" y="1033346"/>
                  </a:cubicBezTo>
                  <a:cubicBezTo>
                    <a:pt x="1645424" y="1013522"/>
                    <a:pt x="1645535" y="993255"/>
                    <a:pt x="1650381" y="973873"/>
                  </a:cubicBezTo>
                  <a:cubicBezTo>
                    <a:pt x="1653069" y="963122"/>
                    <a:pt x="1662927" y="954973"/>
                    <a:pt x="1665249" y="944137"/>
                  </a:cubicBezTo>
                  <a:cubicBezTo>
                    <a:pt x="1670467" y="919786"/>
                    <a:pt x="1669933" y="894547"/>
                    <a:pt x="1672683" y="869795"/>
                  </a:cubicBezTo>
                  <a:cubicBezTo>
                    <a:pt x="1674889" y="849939"/>
                    <a:pt x="1677639" y="830146"/>
                    <a:pt x="1680117" y="810322"/>
                  </a:cubicBezTo>
                  <a:cubicBezTo>
                    <a:pt x="1679259" y="790595"/>
                    <a:pt x="1682293" y="658980"/>
                    <a:pt x="1665249" y="602166"/>
                  </a:cubicBezTo>
                  <a:cubicBezTo>
                    <a:pt x="1661415" y="589384"/>
                    <a:pt x="1655337" y="577385"/>
                    <a:pt x="1650381" y="564995"/>
                  </a:cubicBezTo>
                  <a:cubicBezTo>
                    <a:pt x="1647903" y="550127"/>
                    <a:pt x="1644707" y="535360"/>
                    <a:pt x="1642946" y="520390"/>
                  </a:cubicBezTo>
                  <a:cubicBezTo>
                    <a:pt x="1632187" y="428944"/>
                    <a:pt x="1655554" y="458659"/>
                    <a:pt x="1620644" y="423746"/>
                  </a:cubicBezTo>
                  <a:cubicBezTo>
                    <a:pt x="1599373" y="359932"/>
                    <a:pt x="1631946" y="461517"/>
                    <a:pt x="1605776" y="356839"/>
                  </a:cubicBezTo>
                  <a:cubicBezTo>
                    <a:pt x="1601975" y="341634"/>
                    <a:pt x="1600311" y="324772"/>
                    <a:pt x="1590907" y="312234"/>
                  </a:cubicBezTo>
                  <a:cubicBezTo>
                    <a:pt x="1583473" y="302322"/>
                    <a:pt x="1576537" y="292016"/>
                    <a:pt x="1568605" y="282498"/>
                  </a:cubicBezTo>
                  <a:cubicBezTo>
                    <a:pt x="1564118" y="277113"/>
                    <a:pt x="1558175" y="273054"/>
                    <a:pt x="1553737" y="267629"/>
                  </a:cubicBezTo>
                  <a:cubicBezTo>
                    <a:pt x="1535846" y="245762"/>
                    <a:pt x="1521677" y="220700"/>
                    <a:pt x="1501698" y="200722"/>
                  </a:cubicBezTo>
                  <a:cubicBezTo>
                    <a:pt x="1496742" y="195766"/>
                    <a:pt x="1491316" y="191239"/>
                    <a:pt x="1486829" y="185854"/>
                  </a:cubicBezTo>
                  <a:cubicBezTo>
                    <a:pt x="1478897" y="176336"/>
                    <a:pt x="1473288" y="164878"/>
                    <a:pt x="1464527" y="156117"/>
                  </a:cubicBezTo>
                  <a:cubicBezTo>
                    <a:pt x="1458209" y="149799"/>
                    <a:pt x="1449008" y="147064"/>
                    <a:pt x="1442224" y="141249"/>
                  </a:cubicBezTo>
                  <a:cubicBezTo>
                    <a:pt x="1431581" y="132126"/>
                    <a:pt x="1423553" y="120118"/>
                    <a:pt x="1412488" y="111512"/>
                  </a:cubicBezTo>
                  <a:cubicBezTo>
                    <a:pt x="1334528" y="50876"/>
                    <a:pt x="1421801" y="140019"/>
                    <a:pt x="1300976" y="59473"/>
                  </a:cubicBezTo>
                  <a:cubicBezTo>
                    <a:pt x="1268160" y="37596"/>
                    <a:pt x="1287434" y="46357"/>
                    <a:pt x="1241503" y="37171"/>
                  </a:cubicBezTo>
                  <a:cubicBezTo>
                    <a:pt x="1214209" y="9879"/>
                    <a:pt x="1239799" y="29969"/>
                    <a:pt x="1189463" y="14868"/>
                  </a:cubicBezTo>
                  <a:cubicBezTo>
                    <a:pt x="1176681" y="11033"/>
                    <a:pt x="1164683" y="4956"/>
                    <a:pt x="1152293" y="0"/>
                  </a:cubicBezTo>
                  <a:lnTo>
                    <a:pt x="765717" y="7434"/>
                  </a:lnTo>
                  <a:cubicBezTo>
                    <a:pt x="644220" y="11484"/>
                    <a:pt x="757378" y="10814"/>
                    <a:pt x="669073" y="29737"/>
                  </a:cubicBezTo>
                  <a:cubicBezTo>
                    <a:pt x="647132" y="34439"/>
                    <a:pt x="624468" y="34693"/>
                    <a:pt x="602166" y="37171"/>
                  </a:cubicBezTo>
                  <a:cubicBezTo>
                    <a:pt x="594732" y="39649"/>
                    <a:pt x="587066" y="41518"/>
                    <a:pt x="579863" y="44605"/>
                  </a:cubicBezTo>
                  <a:cubicBezTo>
                    <a:pt x="569677" y="48970"/>
                    <a:pt x="560640" y="55969"/>
                    <a:pt x="550127" y="59473"/>
                  </a:cubicBezTo>
                  <a:cubicBezTo>
                    <a:pt x="538140" y="63469"/>
                    <a:pt x="525214" y="63842"/>
                    <a:pt x="512956" y="66907"/>
                  </a:cubicBezTo>
                  <a:cubicBezTo>
                    <a:pt x="505354" y="68808"/>
                    <a:pt x="498256" y="72441"/>
                    <a:pt x="490654" y="74342"/>
                  </a:cubicBezTo>
                  <a:cubicBezTo>
                    <a:pt x="429307" y="89680"/>
                    <a:pt x="477189" y="73941"/>
                    <a:pt x="423746" y="89210"/>
                  </a:cubicBezTo>
                  <a:cubicBezTo>
                    <a:pt x="416211" y="91363"/>
                    <a:pt x="408453" y="93140"/>
                    <a:pt x="401444" y="96644"/>
                  </a:cubicBezTo>
                  <a:cubicBezTo>
                    <a:pt x="361535" y="116598"/>
                    <a:pt x="394697" y="104254"/>
                    <a:pt x="364273" y="126381"/>
                  </a:cubicBezTo>
                  <a:cubicBezTo>
                    <a:pt x="342596" y="142147"/>
                    <a:pt x="321341" y="158999"/>
                    <a:pt x="297366" y="170986"/>
                  </a:cubicBezTo>
                  <a:cubicBezTo>
                    <a:pt x="287454" y="175942"/>
                    <a:pt x="277027" y="179980"/>
                    <a:pt x="267629" y="185854"/>
                  </a:cubicBezTo>
                  <a:cubicBezTo>
                    <a:pt x="262091" y="189315"/>
                    <a:pt x="225597" y="218736"/>
                    <a:pt x="215590" y="223025"/>
                  </a:cubicBezTo>
                  <a:cubicBezTo>
                    <a:pt x="206199" y="227050"/>
                    <a:pt x="195766" y="227981"/>
                    <a:pt x="185854" y="230459"/>
                  </a:cubicBezTo>
                  <a:cubicBezTo>
                    <a:pt x="178420" y="237893"/>
                    <a:pt x="171628" y="246031"/>
                    <a:pt x="163551" y="252761"/>
                  </a:cubicBezTo>
                  <a:cubicBezTo>
                    <a:pt x="156687" y="258481"/>
                    <a:pt x="147890" y="261652"/>
                    <a:pt x="141249" y="267629"/>
                  </a:cubicBezTo>
                  <a:cubicBezTo>
                    <a:pt x="123015" y="284040"/>
                    <a:pt x="89210" y="319668"/>
                    <a:pt x="89210" y="319668"/>
                  </a:cubicBezTo>
                  <a:cubicBezTo>
                    <a:pt x="84254" y="329580"/>
                    <a:pt x="77527" y="338790"/>
                    <a:pt x="74342" y="349405"/>
                  </a:cubicBezTo>
                  <a:cubicBezTo>
                    <a:pt x="64176" y="383292"/>
                    <a:pt x="62531" y="470267"/>
                    <a:pt x="59473" y="490654"/>
                  </a:cubicBezTo>
                  <a:cubicBezTo>
                    <a:pt x="56858" y="508084"/>
                    <a:pt x="35924" y="568736"/>
                    <a:pt x="29737" y="587298"/>
                  </a:cubicBezTo>
                  <a:cubicBezTo>
                    <a:pt x="27020" y="606315"/>
                    <a:pt x="19292" y="663296"/>
                    <a:pt x="14868" y="683942"/>
                  </a:cubicBezTo>
                  <a:cubicBezTo>
                    <a:pt x="10586" y="703923"/>
                    <a:pt x="0" y="743415"/>
                    <a:pt x="0" y="743415"/>
                  </a:cubicBezTo>
                  <a:cubicBezTo>
                    <a:pt x="2478" y="812800"/>
                    <a:pt x="3103" y="882277"/>
                    <a:pt x="7434" y="951571"/>
                  </a:cubicBezTo>
                  <a:cubicBezTo>
                    <a:pt x="8071" y="961768"/>
                    <a:pt x="11280" y="971741"/>
                    <a:pt x="14868" y="981307"/>
                  </a:cubicBezTo>
                  <a:cubicBezTo>
                    <a:pt x="24664" y="1007429"/>
                    <a:pt x="44655" y="1033423"/>
                    <a:pt x="59473" y="1055649"/>
                  </a:cubicBezTo>
                  <a:lnTo>
                    <a:pt x="74342" y="1077951"/>
                  </a:lnTo>
                  <a:cubicBezTo>
                    <a:pt x="76820" y="1085385"/>
                    <a:pt x="78689" y="1093051"/>
                    <a:pt x="81776" y="1100254"/>
                  </a:cubicBezTo>
                  <a:cubicBezTo>
                    <a:pt x="90006" y="1119457"/>
                    <a:pt x="99071" y="1135704"/>
                    <a:pt x="111512" y="1152293"/>
                  </a:cubicBezTo>
                  <a:cubicBezTo>
                    <a:pt x="121032" y="1164987"/>
                    <a:pt x="132447" y="1176262"/>
                    <a:pt x="141249" y="1189464"/>
                  </a:cubicBezTo>
                  <a:cubicBezTo>
                    <a:pt x="160453" y="1218269"/>
                    <a:pt x="149696" y="1217173"/>
                    <a:pt x="170985" y="1241503"/>
                  </a:cubicBezTo>
                  <a:cubicBezTo>
                    <a:pt x="182524" y="1254690"/>
                    <a:pt x="195766" y="1266283"/>
                    <a:pt x="208156" y="1278673"/>
                  </a:cubicBezTo>
                  <a:lnTo>
                    <a:pt x="223024" y="1293542"/>
                  </a:lnTo>
                  <a:cubicBezTo>
                    <a:pt x="230458" y="1300976"/>
                    <a:pt x="236579" y="1310012"/>
                    <a:pt x="245327" y="1315844"/>
                  </a:cubicBezTo>
                  <a:cubicBezTo>
                    <a:pt x="260195" y="1325756"/>
                    <a:pt x="275636" y="1334859"/>
                    <a:pt x="289932" y="1345581"/>
                  </a:cubicBezTo>
                  <a:cubicBezTo>
                    <a:pt x="299844" y="1353015"/>
                    <a:pt x="309161" y="1361316"/>
                    <a:pt x="319668" y="1367883"/>
                  </a:cubicBezTo>
                  <a:cubicBezTo>
                    <a:pt x="344668" y="1383508"/>
                    <a:pt x="365415" y="1388088"/>
                    <a:pt x="394010" y="1397620"/>
                  </a:cubicBezTo>
                  <a:cubicBezTo>
                    <a:pt x="428977" y="1409276"/>
                    <a:pt x="409027" y="1402140"/>
                    <a:pt x="453483" y="1419922"/>
                  </a:cubicBezTo>
                  <a:cubicBezTo>
                    <a:pt x="455252" y="1419669"/>
                    <a:pt x="514849" y="1414322"/>
                    <a:pt x="527824" y="1405054"/>
                  </a:cubicBezTo>
                  <a:cubicBezTo>
                    <a:pt x="550768" y="1388665"/>
                    <a:pt x="558141" y="1374447"/>
                    <a:pt x="572429" y="1353015"/>
                  </a:cubicBezTo>
                  <a:lnTo>
                    <a:pt x="587298" y="1308410"/>
                  </a:lnTo>
                  <a:lnTo>
                    <a:pt x="594732" y="1286107"/>
                  </a:lnTo>
                  <a:cubicBezTo>
                    <a:pt x="582138" y="1185356"/>
                    <a:pt x="593489" y="1264401"/>
                    <a:pt x="579863" y="1189464"/>
                  </a:cubicBezTo>
                  <a:cubicBezTo>
                    <a:pt x="577691" y="1177517"/>
                    <a:pt x="569233" y="1121815"/>
                    <a:pt x="564995" y="1107688"/>
                  </a:cubicBezTo>
                  <a:cubicBezTo>
                    <a:pt x="561161" y="1094906"/>
                    <a:pt x="553961" y="1083299"/>
                    <a:pt x="550127" y="1070517"/>
                  </a:cubicBezTo>
                  <a:cubicBezTo>
                    <a:pt x="545149" y="1053922"/>
                    <a:pt x="539831" y="1000751"/>
                    <a:pt x="527824" y="988742"/>
                  </a:cubicBezTo>
                  <a:lnTo>
                    <a:pt x="505522" y="1011044"/>
                  </a:lnTo>
                  <a:close/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5" name="직선 연결선 34"/>
            <p:cNvCxnSpPr>
              <a:stCxn id="33" idx="91"/>
              <a:endCxn id="33" idx="28"/>
            </p:cNvCxnSpPr>
            <p:nvPr/>
          </p:nvCxnSpPr>
          <p:spPr>
            <a:xfrm flipV="1">
              <a:off x="3497766" y="5527288"/>
              <a:ext cx="1040780" cy="14868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9" name="직선 화살표 연결선 38"/>
          <p:cNvCxnSpPr/>
          <p:nvPr/>
        </p:nvCxnSpPr>
        <p:spPr>
          <a:xfrm flipH="1" flipV="1">
            <a:off x="4267199" y="4493942"/>
            <a:ext cx="1676401" cy="1375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화살표 연결선 43"/>
          <p:cNvCxnSpPr/>
          <p:nvPr/>
        </p:nvCxnSpPr>
        <p:spPr>
          <a:xfrm flipV="1">
            <a:off x="1033346" y="3683619"/>
            <a:ext cx="446049" cy="8790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화살표 연결선 45"/>
          <p:cNvCxnSpPr/>
          <p:nvPr/>
        </p:nvCxnSpPr>
        <p:spPr>
          <a:xfrm>
            <a:off x="1133707" y="4752279"/>
            <a:ext cx="120340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26070" y="4446807"/>
            <a:ext cx="840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convex</a:t>
            </a:r>
            <a:endParaRPr lang="ko-KR" alt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4581525" y="4262141"/>
            <a:ext cx="1125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to convex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428840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Convex Set Examples</a:t>
            </a:r>
            <a:endParaRPr lang="ko-KR" altLang="en-US" sz="6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smtClean="0"/>
              <a:t>Empty Set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smtClean="0"/>
              <a:t>Singleton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smtClean="0"/>
              <a:t>Line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smtClean="0"/>
              <a:t>Line Segment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smtClean="0"/>
              <a:t>Ray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smtClean="0"/>
              <a:t>Subspace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err="1" smtClean="0"/>
              <a:t>Hyperplane</a:t>
            </a:r>
            <a:endParaRPr lang="en-US" altLang="ko-K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err="1" smtClean="0"/>
              <a:t>Halfspace</a:t>
            </a:r>
            <a:endParaRPr lang="en-US" altLang="ko-K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err="1" smtClean="0"/>
              <a:t>Eucledean</a:t>
            </a:r>
            <a:r>
              <a:rPr lang="en-US" altLang="ko-KR" dirty="0" smtClean="0"/>
              <a:t> Ball and Ellipsoid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40646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Intersection</a:t>
            </a:r>
            <a:endParaRPr lang="ko-KR" altLang="en-US" sz="66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27</a:t>
            </a:fld>
            <a:endParaRPr lang="ko-KR" altLang="en-US"/>
          </a:p>
        </p:txBody>
      </p:sp>
      <p:grpSp>
        <p:nvGrpSpPr>
          <p:cNvPr id="9" name="그룹 8"/>
          <p:cNvGrpSpPr/>
          <p:nvPr/>
        </p:nvGrpSpPr>
        <p:grpSpPr>
          <a:xfrm>
            <a:off x="2743201" y="2771579"/>
            <a:ext cx="2609384" cy="2653989"/>
            <a:chOff x="2393795" y="1888273"/>
            <a:chExt cx="5218771" cy="3486615"/>
          </a:xfrm>
        </p:grpSpPr>
        <p:sp>
          <p:nvSpPr>
            <p:cNvPr id="8" name="타원 7"/>
            <p:cNvSpPr/>
            <p:nvPr/>
          </p:nvSpPr>
          <p:spPr>
            <a:xfrm>
              <a:off x="2393795" y="1889760"/>
              <a:ext cx="2906751" cy="1628079"/>
            </a:xfrm>
            <a:prstGeom prst="ellips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3694771" y="2869580"/>
              <a:ext cx="3917795" cy="25053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타원 5"/>
            <p:cNvSpPr/>
            <p:nvPr/>
          </p:nvSpPr>
          <p:spPr>
            <a:xfrm>
              <a:off x="2393795" y="1888273"/>
              <a:ext cx="2906751" cy="1628079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959004" y="1910576"/>
            <a:ext cx="6466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3200" dirty="0" smtClean="0"/>
              <a:t>Intersection of convex sets is convex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469422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Optimality in Convex Problem</a:t>
            </a:r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800" dirty="0" smtClean="0"/>
                  <a:t>Any locally optimal point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ko-KR" sz="2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altLang="ko-KR" sz="2800" dirty="0" smtClean="0"/>
                  <a:t> is globally optimal.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altLang="ko-KR" sz="28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800" dirty="0" smtClean="0"/>
                  <a:t>If f is convex, optimal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ko-KR" sz="28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altLang="ko-KR" sz="2800" dirty="0" smtClean="0"/>
                  <a:t> is unique.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altLang="ko-KR" sz="28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800" dirty="0" smtClean="0"/>
                  <a:t>If it is not convex problem, you have to use locally optimal value.</a:t>
                </a:r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:r>
                  <a:rPr lang="en-US" altLang="ko-KR" sz="2400" dirty="0" smtClean="0"/>
                  <a:t>heuristic</a:t>
                </a:r>
                <a:endParaRPr lang="en-US" altLang="ko-KR" sz="2400" dirty="0"/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:r>
                  <a:rPr lang="en-US" altLang="ko-KR" sz="2400" dirty="0" smtClean="0"/>
                  <a:t>…</a:t>
                </a:r>
                <a:endParaRPr lang="ko-KR" altLang="en-US" sz="2400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666" t="-2576" r="-3312" b="-152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46358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dirty="0" smtClean="0"/>
              <a:t>Iterative Algorithms</a:t>
            </a:r>
            <a:br>
              <a:rPr lang="en-US" altLang="ko-KR" dirty="0" smtClean="0"/>
            </a:br>
            <a:r>
              <a:rPr lang="en-US" altLang="ko-KR" sz="3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Descent Methods</a:t>
            </a:r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800" dirty="0" smtClean="0"/>
                  <a:t>Solves optimization problem through iteration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800" dirty="0" smtClean="0"/>
                  <a:t>Given initial solution x(0)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800" dirty="0" smtClean="0"/>
                  <a:t>At iteration k, update x(k+1) from x(k)</a:t>
                </a:r>
                <a:br>
                  <a:rPr lang="en-US" altLang="ko-KR" sz="2800" dirty="0" smtClean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ko-KR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altLang="ko-KR" sz="2800" b="0" i="1" smtClean="0">
                            <a:latin typeface="Cambria Math" panose="02040503050406030204" pitchFamily="18" charset="0"/>
                          </a:rPr>
                          <m:t>+1)</m:t>
                        </m:r>
                      </m:sup>
                    </m:sSup>
                    <m:r>
                      <a:rPr lang="en-US" altLang="ko-KR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ko-KR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ko-KR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altLang="ko-KR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en-US" altLang="ko-KR" sz="28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altLang="ko-KR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ko-KR" sz="28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28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altLang="ko-KR" sz="28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en-US" altLang="ko-KR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p>
                      <m:sSupPr>
                        <m:ctrlPr>
                          <a:rPr lang="en-US" altLang="ko-KR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ko-KR" sz="28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28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altLang="ko-KR" sz="28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altLang="ko-KR" sz="2800" dirty="0" smtClean="0"/>
                  <a:t/>
                </a:r>
                <a:br>
                  <a:rPr lang="en-US" altLang="ko-KR" sz="2800" dirty="0" smtClean="0"/>
                </a:br>
                <a:r>
                  <a:rPr lang="en-US" altLang="ko-KR" sz="2800" dirty="0" smtClean="0"/>
                  <a:t>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2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ko-KR" sz="22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22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altLang="ko-KR" sz="22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altLang="ko-KR" sz="2200" dirty="0" smtClean="0"/>
                  <a:t> is step size or length, </a:t>
                </a:r>
                <a14:m>
                  <m:oMath xmlns:m="http://schemas.openxmlformats.org/officeDocument/2006/math">
                    <m:r>
                      <a:rPr lang="en-US" altLang="ko-KR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p>
                      <m:sSupPr>
                        <m:ctrlPr>
                          <a:rPr lang="en-US" altLang="ko-KR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ko-KR" sz="22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22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altLang="ko-KR" sz="22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ko-KR" altLang="en-US" sz="2200" dirty="0" smtClean="0"/>
                  <a:t> </a:t>
                </a:r>
                <a:r>
                  <a:rPr lang="en-US" altLang="ko-KR" sz="2200" dirty="0" smtClean="0"/>
                  <a:t>is direction</a:t>
                </a:r>
                <a:endParaRPr lang="ko-KR" altLang="en-US" sz="2200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2666" t="-2576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0610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Vector Space</a:t>
            </a:r>
            <a:endParaRPr lang="ko-KR" altLang="en-US" sz="6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3200" dirty="0" smtClean="0"/>
                  <a:t>Vector Space</a:t>
                </a:r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:r>
                  <a:rPr lang="en-US" altLang="ko-KR" sz="2000" dirty="0" smtClean="0"/>
                  <a:t>The space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altLang="ko-K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sup>
                    </m:sSup>
                  </m:oMath>
                </a14:m>
                <a:r>
                  <a:rPr lang="ko-KR" altLang="en-US" sz="2000" dirty="0" smtClean="0"/>
                  <a:t> </a:t>
                </a:r>
                <a:r>
                  <a:rPr lang="en-US" altLang="ko-KR" sz="2000" dirty="0" smtClean="0"/>
                  <a:t>consists of all column vectors with real </a:t>
                </a:r>
                <a14:m>
                  <m:oMath xmlns:m="http://schemas.openxmlformats.org/officeDocument/2006/math">
                    <m:r>
                      <a:rPr lang="en-US" altLang="ko-KR" sz="20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ko-KR" altLang="en-US" sz="2000" dirty="0" smtClean="0"/>
                  <a:t> </a:t>
                </a:r>
                <a:r>
                  <a:rPr lang="en-US" altLang="ko-KR" sz="2000" dirty="0" smtClean="0"/>
                  <a:t>components</a:t>
                </a:r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:r>
                  <a:rPr lang="en-US" altLang="ko-KR" sz="2000" dirty="0" smtClean="0"/>
                  <a:t>Ex)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altLang="ko-K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ko-KR" sz="2000" dirty="0" smtClean="0"/>
                  <a:t>: all 2 dimensional real vectors</a:t>
                </a:r>
                <a:br>
                  <a:rPr lang="en-US" altLang="ko-KR" sz="2000" dirty="0" smtClean="0"/>
                </a:b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ko-KR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altLang="ko-KR" sz="200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ko-KR" sz="2000" b="0" i="1" smtClean="0">
                                <a:latin typeface="Cambria Math" panose="02040503050406030204" pitchFamily="18" charset="0"/>
                              </a:rPr>
                              <m:t> 3 </m:t>
                            </m:r>
                          </m:e>
                          <m:e>
                            <m:r>
                              <a:rPr lang="en-US" altLang="ko-KR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altLang="ko-KR" sz="2000" dirty="0" smtClean="0"/>
                  <a:t>,</a:t>
                </a:r>
                <a:r>
                  <a:rPr lang="en-US" altLang="ko-KR" sz="20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altLang="ko-KR" sz="20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ko-KR" sz="2000" b="0" i="1" smtClean="0">
                                <a:latin typeface="Cambria Math" panose="02040503050406030204" pitchFamily="18" charset="0"/>
                              </a:rPr>
                              <m:t> 0 </m:t>
                            </m:r>
                          </m:e>
                          <m:e>
                            <m:r>
                              <a:rPr lang="en-US" altLang="ko-KR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altLang="ko-KR" sz="2000" dirty="0" smtClean="0"/>
                  <a:t>,</a:t>
                </a:r>
                <a:r>
                  <a:rPr lang="en-US" altLang="ko-KR" sz="20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l-GR" altLang="ko-KR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ko-KR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l-GR" altLang="ko-KR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π</m:t>
                            </m:r>
                            <m:r>
                              <a:rPr lang="en-US" altLang="ko-KR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e>
                          <m:e>
                            <m:r>
                              <a:rPr lang="en-US" altLang="ko-KR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altLang="ko-KR" sz="2000" dirty="0" smtClean="0"/>
                  <a:t>, …</a:t>
                </a:r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:r>
                  <a:rPr lang="en-US" altLang="ko-KR" sz="2400" dirty="0" smtClean="0"/>
                  <a:t>Subspace</a:t>
                </a:r>
                <a:r>
                  <a:rPr lang="en-US" altLang="ko-KR" sz="2000" dirty="0" smtClean="0"/>
                  <a:t/>
                </a:r>
                <a:br>
                  <a:rPr lang="en-US" altLang="ko-KR" sz="2000" dirty="0" smtClean="0"/>
                </a:br>
                <a:r>
                  <a:rPr lang="en-US" altLang="ko-KR" sz="2000" dirty="0" smtClean="0"/>
                  <a:t>if v and w are vectors in subspace and c is any scalar,</a:t>
                </a:r>
                <a:endParaRPr lang="en-US" altLang="ko-KR" sz="2000" dirty="0"/>
              </a:p>
              <a:p>
                <a:pPr marL="909828" lvl="2" indent="-342900">
                  <a:buFont typeface="Arial" panose="020B0604020202020204" pitchFamily="34" charset="0"/>
                  <a:buChar char="•"/>
                </a:pPr>
                <a:r>
                  <a:rPr lang="en-US" altLang="ko-KR" sz="1600" dirty="0" err="1" smtClean="0"/>
                  <a:t>v+w</a:t>
                </a:r>
                <a:r>
                  <a:rPr lang="en-US" altLang="ko-KR" sz="1600" dirty="0" smtClean="0"/>
                  <a:t> is in subspace.</a:t>
                </a:r>
              </a:p>
              <a:p>
                <a:pPr marL="909828" lvl="2" indent="-342900">
                  <a:buFont typeface="Arial" panose="020B0604020202020204" pitchFamily="34" charset="0"/>
                  <a:buChar char="•"/>
                </a:pPr>
                <a:r>
                  <a:rPr lang="en-US" altLang="ko-KR" sz="1600" dirty="0" smtClean="0"/>
                  <a:t>cv is in subspace.</a:t>
                </a:r>
              </a:p>
              <a:p>
                <a:pPr marL="909828" lvl="2" indent="-342900">
                  <a:buFont typeface="Arial" panose="020B0604020202020204" pitchFamily="34" charset="0"/>
                  <a:buChar char="•"/>
                </a:pPr>
                <a:r>
                  <a:rPr lang="en-US" altLang="ko-KR" sz="1600" dirty="0" smtClean="0"/>
                  <a:t>cv + </a:t>
                </a:r>
                <a:r>
                  <a:rPr lang="en-US" altLang="ko-KR" sz="1600" dirty="0" err="1" smtClean="0"/>
                  <a:t>dw</a:t>
                </a:r>
                <a:r>
                  <a:rPr lang="en-US" altLang="ko-KR" sz="1600" dirty="0" smtClean="0"/>
                  <a:t> is in subspace.</a:t>
                </a:r>
                <a:br>
                  <a:rPr lang="en-US" altLang="ko-KR" sz="1600" dirty="0" smtClean="0"/>
                </a:br>
                <a:endParaRPr lang="en-US" altLang="ko-KR" sz="1600" dirty="0" smtClean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3069" t="-3182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12417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000" dirty="0" smtClean="0"/>
              <a:t>Gradient Method</a:t>
            </a:r>
            <a:endParaRPr lang="ko-KR" altLang="en-US" sz="6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3600" dirty="0"/>
                  <a:t>Quadratic Problem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36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altLang="ko-KR" sz="3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ko-KR" sz="3600" dirty="0" smtClean="0"/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:r>
                  <a:rPr lang="en-US" altLang="ko-KR" sz="3400" dirty="0" smtClean="0"/>
                  <a:t>In ellipse, it has a problem.</a:t>
                </a:r>
              </a:p>
              <a:p>
                <a:pPr marL="909828" lvl="2" indent="-342900">
                  <a:buFont typeface="Arial" panose="020B0604020202020204" pitchFamily="34" charset="0"/>
                  <a:buChar char="•"/>
                </a:pPr>
                <a:r>
                  <a:rPr lang="en-US" altLang="ko-KR" sz="2800" dirty="0" smtClean="0"/>
                  <a:t>direction(to optimal value) is not exactly.</a:t>
                </a:r>
              </a:p>
              <a:p>
                <a:pPr marL="909828" lvl="2" indent="-342900">
                  <a:buFont typeface="Arial" panose="020B0604020202020204" pitchFamily="34" charset="0"/>
                  <a:buChar char="•"/>
                </a:pPr>
                <a:r>
                  <a:rPr lang="en-US" altLang="ko-KR" sz="2800" dirty="0" smtClean="0"/>
                  <a:t>need to modify this.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3200" dirty="0" smtClean="0"/>
                  <a:t>So, use Newton Method</a:t>
                </a:r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:r>
                  <a:rPr lang="en-US" altLang="ko-KR" sz="3200" dirty="0" smtClean="0"/>
                  <a:t>but, this is not perfect.</a:t>
                </a:r>
                <a:endParaRPr lang="ko-KR" altLang="en-US" sz="3200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3393" t="-3636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97714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Duality</a:t>
            </a:r>
            <a:endParaRPr lang="ko-KR" altLang="en-US" sz="6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800" dirty="0" smtClean="0"/>
              <a:t>Primal and Dual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800" dirty="0" smtClean="0"/>
              <a:t>Lagrange Multiplier Theory.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800" dirty="0" err="1" smtClean="0"/>
              <a:t>Lagrangian</a:t>
            </a:r>
            <a:endParaRPr lang="en-US" altLang="ko-KR" sz="2800" dirty="0" smtClean="0"/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altLang="ko-KR" sz="2600" dirty="0" smtClean="0"/>
              <a:t>is a bridge between Primal and Dual</a:t>
            </a:r>
            <a:endParaRPr lang="ko-KR" altLang="en-US" sz="26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0126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Vector Space</a:t>
            </a:r>
            <a:endParaRPr lang="ko-KR" altLang="en-US" sz="6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3200" dirty="0" smtClean="0"/>
                  <a:t>A </a:t>
                </a:r>
                <a:r>
                  <a:rPr lang="en-US" altLang="ko-KR" sz="3200" dirty="0"/>
                  <a:t>: M</a:t>
                </a:r>
                <a14:m>
                  <m:oMath xmlns:m="http://schemas.openxmlformats.org/officeDocument/2006/math">
                    <m:r>
                      <a:rPr lang="en-US" altLang="ko-KR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altLang="ko-KR" sz="3200" dirty="0"/>
                  <a:t>N </a:t>
                </a:r>
                <a:r>
                  <a:rPr lang="en-US" altLang="ko-KR" sz="3200" dirty="0" smtClean="0"/>
                  <a:t>matrix</a:t>
                </a:r>
                <a:endParaRPr lang="en-US" altLang="ko-KR" sz="32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3200" dirty="0" smtClean="0"/>
                  <a:t>Column Space</a:t>
                </a:r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:r>
                  <a:rPr lang="en-US" altLang="ko-KR" sz="2800" dirty="0" smtClean="0"/>
                  <a:t>Ax=b</a:t>
                </a:r>
                <a:br>
                  <a:rPr lang="en-US" altLang="ko-KR" sz="2800" dirty="0" smtClean="0"/>
                </a:br>
                <a:r>
                  <a:rPr lang="en-US" altLang="ko-KR" sz="2800" dirty="0" smtClean="0"/>
                  <a:t>set of b (C(A))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3000" dirty="0" smtClean="0"/>
                  <a:t> </a:t>
                </a:r>
                <a:r>
                  <a:rPr lang="en-US" altLang="ko-KR" sz="3400" dirty="0" smtClean="0"/>
                  <a:t>Null Space</a:t>
                </a:r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:r>
                  <a:rPr lang="en-US" altLang="ko-KR" sz="2800" dirty="0" smtClean="0"/>
                  <a:t>Ax=0</a:t>
                </a:r>
                <a:br>
                  <a:rPr lang="en-US" altLang="ko-KR" sz="2800" dirty="0" smtClean="0"/>
                </a:br>
                <a:r>
                  <a:rPr lang="en-US" altLang="ko-KR" sz="2800" dirty="0" smtClean="0"/>
                  <a:t>set of x (N(A))</a:t>
                </a:r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3069" t="-303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1350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Projection Matrix</a:t>
            </a:r>
            <a:endParaRPr lang="ko-KR" altLang="en-US" sz="6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3200" dirty="0" smtClean="0"/>
                  <a:t>projection of b on C(A)</a:t>
                </a:r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:r>
                  <a:rPr lang="en-US" altLang="ko-KR" sz="2800" dirty="0" smtClean="0"/>
                  <a:t>P : projection of b (n)</a:t>
                </a:r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:r>
                  <a:rPr lang="en-US" altLang="ko-KR" sz="2800" dirty="0" smtClean="0"/>
                  <a:t>P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28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altLang="ko-KR" sz="2800" dirty="0"/>
                          <m:t>P</m:t>
                        </m:r>
                      </m:e>
                      <m:sup>
                        <m:r>
                          <a:rPr lang="en-US" altLang="ko-KR" sz="28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ko-KR" sz="2800" dirty="0" smtClean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28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800" i="1" dirty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p>
                        <m:r>
                          <a:rPr lang="en-US" altLang="ko-KR" sz="2800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altLang="ko-KR" sz="2800" dirty="0" smtClean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800" i="1" dirty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p>
                        <m:r>
                          <a:rPr lang="en-US" altLang="ko-KR" sz="28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altLang="ko-KR" sz="2800" dirty="0" smtClean="0"/>
                  <a:t> = …</a:t>
                </a:r>
              </a:p>
              <a:p>
                <a:pPr marL="726948" lvl="1" indent="-342900">
                  <a:buFont typeface="Arial" panose="020B0604020202020204" pitchFamily="34" charset="0"/>
                  <a:buChar char="•"/>
                </a:pPr>
                <a:r>
                  <a:rPr lang="en-US" altLang="ko-KR" sz="2800" dirty="0" smtClean="0"/>
                  <a:t>n can’t return to b</a:t>
                </a:r>
                <a:endParaRPr lang="ko-KR" altLang="en-US" sz="2800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3069" t="-3182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5</a:t>
            </a:fld>
            <a:endParaRPr lang="ko-KR" altLang="en-US"/>
          </a:p>
        </p:txBody>
      </p:sp>
      <p:grpSp>
        <p:nvGrpSpPr>
          <p:cNvPr id="39" name="그룹 38"/>
          <p:cNvGrpSpPr/>
          <p:nvPr/>
        </p:nvGrpSpPr>
        <p:grpSpPr>
          <a:xfrm>
            <a:off x="5001897" y="1845734"/>
            <a:ext cx="3096132" cy="2126744"/>
            <a:chOff x="1136141" y="3326701"/>
            <a:chExt cx="3096132" cy="2126744"/>
          </a:xfrm>
        </p:grpSpPr>
        <p:grpSp>
          <p:nvGrpSpPr>
            <p:cNvPr id="37" name="그룹 36"/>
            <p:cNvGrpSpPr/>
            <p:nvPr/>
          </p:nvGrpSpPr>
          <p:grpSpPr>
            <a:xfrm>
              <a:off x="1136141" y="3326701"/>
              <a:ext cx="3096132" cy="2126744"/>
              <a:chOff x="1136141" y="3326701"/>
              <a:chExt cx="3096132" cy="2126744"/>
            </a:xfrm>
          </p:grpSpPr>
          <p:sp>
            <p:nvSpPr>
              <p:cNvPr id="5" name="직사각형 4"/>
              <p:cNvSpPr/>
              <p:nvPr/>
            </p:nvSpPr>
            <p:spPr>
              <a:xfrm rot="20574572">
                <a:off x="1136141" y="3673476"/>
                <a:ext cx="3096132" cy="1779969"/>
              </a:xfrm>
              <a:custGeom>
                <a:avLst/>
                <a:gdLst>
                  <a:gd name="connsiteX0" fmla="*/ 0 w 1996600"/>
                  <a:gd name="connsiteY0" fmla="*/ 0 h 631696"/>
                  <a:gd name="connsiteX1" fmla="*/ 1996600 w 1996600"/>
                  <a:gd name="connsiteY1" fmla="*/ 0 h 631696"/>
                  <a:gd name="connsiteX2" fmla="*/ 1996600 w 1996600"/>
                  <a:gd name="connsiteY2" fmla="*/ 631696 h 631696"/>
                  <a:gd name="connsiteX3" fmla="*/ 0 w 1996600"/>
                  <a:gd name="connsiteY3" fmla="*/ 631696 h 631696"/>
                  <a:gd name="connsiteX4" fmla="*/ 0 w 1996600"/>
                  <a:gd name="connsiteY4" fmla="*/ 0 h 631696"/>
                  <a:gd name="connsiteX0" fmla="*/ 0 w 1996600"/>
                  <a:gd name="connsiteY0" fmla="*/ 0 h 922759"/>
                  <a:gd name="connsiteX1" fmla="*/ 1996600 w 1996600"/>
                  <a:gd name="connsiteY1" fmla="*/ 0 h 922759"/>
                  <a:gd name="connsiteX2" fmla="*/ 961889 w 1996600"/>
                  <a:gd name="connsiteY2" fmla="*/ 922759 h 922759"/>
                  <a:gd name="connsiteX3" fmla="*/ 0 w 1996600"/>
                  <a:gd name="connsiteY3" fmla="*/ 631696 h 922759"/>
                  <a:gd name="connsiteX4" fmla="*/ 0 w 1996600"/>
                  <a:gd name="connsiteY4" fmla="*/ 0 h 922759"/>
                  <a:gd name="connsiteX0" fmla="*/ 997930 w 1996600"/>
                  <a:gd name="connsiteY0" fmla="*/ 0 h 1193437"/>
                  <a:gd name="connsiteX1" fmla="*/ 1996600 w 1996600"/>
                  <a:gd name="connsiteY1" fmla="*/ 270678 h 1193437"/>
                  <a:gd name="connsiteX2" fmla="*/ 961889 w 1996600"/>
                  <a:gd name="connsiteY2" fmla="*/ 1193437 h 1193437"/>
                  <a:gd name="connsiteX3" fmla="*/ 0 w 1996600"/>
                  <a:gd name="connsiteY3" fmla="*/ 902374 h 1193437"/>
                  <a:gd name="connsiteX4" fmla="*/ 997930 w 1996600"/>
                  <a:gd name="connsiteY4" fmla="*/ 0 h 1193437"/>
                  <a:gd name="connsiteX0" fmla="*/ 997930 w 1932285"/>
                  <a:gd name="connsiteY0" fmla="*/ 0 h 1193437"/>
                  <a:gd name="connsiteX1" fmla="*/ 1932285 w 1932285"/>
                  <a:gd name="connsiteY1" fmla="*/ 252237 h 1193437"/>
                  <a:gd name="connsiteX2" fmla="*/ 961889 w 1932285"/>
                  <a:gd name="connsiteY2" fmla="*/ 1193437 h 1193437"/>
                  <a:gd name="connsiteX3" fmla="*/ 0 w 1932285"/>
                  <a:gd name="connsiteY3" fmla="*/ 902374 h 1193437"/>
                  <a:gd name="connsiteX4" fmla="*/ 997930 w 1932285"/>
                  <a:gd name="connsiteY4" fmla="*/ 0 h 1193437"/>
                  <a:gd name="connsiteX0" fmla="*/ 997930 w 1932285"/>
                  <a:gd name="connsiteY0" fmla="*/ 0 h 1430237"/>
                  <a:gd name="connsiteX1" fmla="*/ 1932285 w 1932285"/>
                  <a:gd name="connsiteY1" fmla="*/ 252237 h 1430237"/>
                  <a:gd name="connsiteX2" fmla="*/ 1182621 w 1932285"/>
                  <a:gd name="connsiteY2" fmla="*/ 1430237 h 1430237"/>
                  <a:gd name="connsiteX3" fmla="*/ 0 w 1932285"/>
                  <a:gd name="connsiteY3" fmla="*/ 902374 h 1430237"/>
                  <a:gd name="connsiteX4" fmla="*/ 997930 w 1932285"/>
                  <a:gd name="connsiteY4" fmla="*/ 0 h 1430237"/>
                  <a:gd name="connsiteX0" fmla="*/ 884321 w 1932285"/>
                  <a:gd name="connsiteY0" fmla="*/ 0 h 1569315"/>
                  <a:gd name="connsiteX1" fmla="*/ 1932285 w 1932285"/>
                  <a:gd name="connsiteY1" fmla="*/ 391315 h 1569315"/>
                  <a:gd name="connsiteX2" fmla="*/ 1182621 w 1932285"/>
                  <a:gd name="connsiteY2" fmla="*/ 1569315 h 1569315"/>
                  <a:gd name="connsiteX3" fmla="*/ 0 w 1932285"/>
                  <a:gd name="connsiteY3" fmla="*/ 1041452 h 1569315"/>
                  <a:gd name="connsiteX4" fmla="*/ 884321 w 1932285"/>
                  <a:gd name="connsiteY4" fmla="*/ 0 h 1569315"/>
                  <a:gd name="connsiteX0" fmla="*/ 818130 w 1932285"/>
                  <a:gd name="connsiteY0" fmla="*/ 0 h 1677792"/>
                  <a:gd name="connsiteX1" fmla="*/ 1932285 w 1932285"/>
                  <a:gd name="connsiteY1" fmla="*/ 499792 h 1677792"/>
                  <a:gd name="connsiteX2" fmla="*/ 1182621 w 1932285"/>
                  <a:gd name="connsiteY2" fmla="*/ 1677792 h 1677792"/>
                  <a:gd name="connsiteX3" fmla="*/ 0 w 1932285"/>
                  <a:gd name="connsiteY3" fmla="*/ 1149929 h 1677792"/>
                  <a:gd name="connsiteX4" fmla="*/ 818130 w 1932285"/>
                  <a:gd name="connsiteY4" fmla="*/ 0 h 1677792"/>
                  <a:gd name="connsiteX0" fmla="*/ 818130 w 1932285"/>
                  <a:gd name="connsiteY0" fmla="*/ 0 h 1698743"/>
                  <a:gd name="connsiteX1" fmla="*/ 1932285 w 1932285"/>
                  <a:gd name="connsiteY1" fmla="*/ 499792 h 1698743"/>
                  <a:gd name="connsiteX2" fmla="*/ 1178531 w 1932285"/>
                  <a:gd name="connsiteY2" fmla="*/ 1698743 h 1698743"/>
                  <a:gd name="connsiteX3" fmla="*/ 0 w 1932285"/>
                  <a:gd name="connsiteY3" fmla="*/ 1149929 h 1698743"/>
                  <a:gd name="connsiteX4" fmla="*/ 818130 w 1932285"/>
                  <a:gd name="connsiteY4" fmla="*/ 0 h 1698743"/>
                  <a:gd name="connsiteX0" fmla="*/ 818130 w 1932285"/>
                  <a:gd name="connsiteY0" fmla="*/ 0 h 1719692"/>
                  <a:gd name="connsiteX1" fmla="*/ 1932285 w 1932285"/>
                  <a:gd name="connsiteY1" fmla="*/ 499792 h 1719692"/>
                  <a:gd name="connsiteX2" fmla="*/ 1174441 w 1932285"/>
                  <a:gd name="connsiteY2" fmla="*/ 1719692 h 1719692"/>
                  <a:gd name="connsiteX3" fmla="*/ 0 w 1932285"/>
                  <a:gd name="connsiteY3" fmla="*/ 1149929 h 1719692"/>
                  <a:gd name="connsiteX4" fmla="*/ 818130 w 1932285"/>
                  <a:gd name="connsiteY4" fmla="*/ 0 h 1719692"/>
                  <a:gd name="connsiteX0" fmla="*/ 804482 w 1932285"/>
                  <a:gd name="connsiteY0" fmla="*/ 0 h 1749230"/>
                  <a:gd name="connsiteX1" fmla="*/ 1932285 w 1932285"/>
                  <a:gd name="connsiteY1" fmla="*/ 529330 h 1749230"/>
                  <a:gd name="connsiteX2" fmla="*/ 1174441 w 1932285"/>
                  <a:gd name="connsiteY2" fmla="*/ 1749230 h 1749230"/>
                  <a:gd name="connsiteX3" fmla="*/ 0 w 1932285"/>
                  <a:gd name="connsiteY3" fmla="*/ 1179467 h 1749230"/>
                  <a:gd name="connsiteX4" fmla="*/ 804482 w 1932285"/>
                  <a:gd name="connsiteY4" fmla="*/ 0 h 17492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32285" h="1749230">
                    <a:moveTo>
                      <a:pt x="804482" y="0"/>
                    </a:moveTo>
                    <a:lnTo>
                      <a:pt x="1932285" y="529330"/>
                    </a:lnTo>
                    <a:lnTo>
                      <a:pt x="1174441" y="1749230"/>
                    </a:lnTo>
                    <a:lnTo>
                      <a:pt x="0" y="1179467"/>
                    </a:lnTo>
                    <a:lnTo>
                      <a:pt x="80448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2897006" y="3326701"/>
                <a:ext cx="4757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dirty="0"/>
                  <a:t>b</a:t>
                </a:r>
                <a:endParaRPr lang="ko-KR" altLang="en-US" dirty="0"/>
              </a:p>
            </p:txBody>
          </p:sp>
          <p:cxnSp>
            <p:nvCxnSpPr>
              <p:cNvPr id="7" name="직선 화살표 연결선 6"/>
              <p:cNvCxnSpPr/>
              <p:nvPr/>
            </p:nvCxnSpPr>
            <p:spPr>
              <a:xfrm flipV="1">
                <a:off x="2296699" y="3619740"/>
                <a:ext cx="832624" cy="97296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직선 연결선 8"/>
              <p:cNvCxnSpPr/>
              <p:nvPr/>
            </p:nvCxnSpPr>
            <p:spPr>
              <a:xfrm flipH="1">
                <a:off x="3114907" y="3619740"/>
                <a:ext cx="14417" cy="9596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직선 연결선 18"/>
              <p:cNvCxnSpPr/>
              <p:nvPr/>
            </p:nvCxnSpPr>
            <p:spPr>
              <a:xfrm flipH="1" flipV="1">
                <a:off x="3002942" y="4497394"/>
                <a:ext cx="104531" cy="2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/>
              <p:cNvCxnSpPr/>
              <p:nvPr/>
            </p:nvCxnSpPr>
            <p:spPr>
              <a:xfrm>
                <a:off x="3009674" y="4499922"/>
                <a:ext cx="1155" cy="720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직선 화살표 연결선 25"/>
              <p:cNvCxnSpPr/>
              <p:nvPr/>
            </p:nvCxnSpPr>
            <p:spPr>
              <a:xfrm flipV="1">
                <a:off x="2297152" y="4570689"/>
                <a:ext cx="810321" cy="1858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TextBox 27"/>
              <p:cNvSpPr txBox="1"/>
              <p:nvPr/>
            </p:nvSpPr>
            <p:spPr>
              <a:xfrm>
                <a:off x="2880506" y="4492235"/>
                <a:ext cx="4757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dirty="0" smtClean="0"/>
                  <a:t>n</a:t>
                </a:r>
                <a:endParaRPr lang="ko-KR" altLang="en-US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2396133" y="4915753"/>
                <a:ext cx="5761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dirty="0" smtClean="0"/>
                  <a:t>C(A)</a:t>
                </a:r>
                <a:endParaRPr lang="ko-KR" altLang="en-US" dirty="0"/>
              </a:p>
            </p:txBody>
          </p:sp>
        </p:grpSp>
        <p:sp>
          <p:nvSpPr>
            <p:cNvPr id="38" name="타원 37"/>
            <p:cNvSpPr/>
            <p:nvPr/>
          </p:nvSpPr>
          <p:spPr>
            <a:xfrm>
              <a:off x="2281831" y="4563255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584821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Matrix Inversion</a:t>
            </a:r>
            <a:endParaRPr lang="ko-KR" altLang="en-US" sz="6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400" dirty="0" smtClean="0"/>
                  <a:t>The matrix A is invertible if there exists a matrix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altLang="ko-KR" sz="2400" dirty="0"/>
                          <m:t>A</m:t>
                        </m:r>
                      </m:e>
                      <m:sup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altLang="ko-KR" sz="2400" dirty="0" smtClean="0"/>
                  <a:t/>
                </a:r>
                <a:br>
                  <a:rPr lang="en-US" altLang="ko-KR" sz="2400" dirty="0" smtClean="0"/>
                </a:br>
                <a:r>
                  <a:rPr lang="en-US" altLang="ko-KR" sz="2400" dirty="0" smtClean="0"/>
                  <a:t>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altLang="ko-KR" sz="2400" dirty="0"/>
                          <m:t>A</m:t>
                        </m:r>
                      </m:e>
                      <m:sup>
                        <m:r>
                          <a:rPr lang="en-US" altLang="ko-KR" sz="24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altLang="ko-KR" sz="2400" dirty="0" smtClean="0"/>
                  <a:t>A=I and 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altLang="ko-KR" sz="2400" dirty="0"/>
                          <m:t>A</m:t>
                        </m:r>
                      </m:e>
                      <m:sup>
                        <m:r>
                          <a:rPr lang="en-US" altLang="ko-KR" sz="24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altLang="ko-KR" sz="2400" dirty="0" smtClean="0"/>
                  <a:t>=I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400" dirty="0" smtClean="0"/>
                  <a:t>The matrix A can’t have two different inverses.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400" dirty="0" smtClean="0"/>
                  <a:t>2x2 matrix is invertible if ad-</a:t>
                </a:r>
                <a:r>
                  <a:rPr lang="en-US" altLang="ko-KR" sz="2400" dirty="0" err="1" smtClean="0"/>
                  <a:t>bc</a:t>
                </a:r>
                <a:r>
                  <a:rPr lang="en-US" altLang="ko-KR" sz="2400" dirty="0" smtClean="0"/>
                  <a:t> is not zero</a:t>
                </a:r>
                <a:br>
                  <a:rPr lang="en-US" altLang="ko-KR" sz="2400" dirty="0" smtClean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altLang="ko-KR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ko-KR" sz="2400" i="1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altLang="ko-KR" sz="24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e>
                                  <m:r>
                                    <a:rPr lang="en-US" altLang="ko-KR" sz="2400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en-US" altLang="ko-KR" sz="24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e>
                                  <m:r>
                                    <a:rPr lang="en-US" altLang="ko-KR" sz="24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</m:mr>
                            </m:m>
                          </m:e>
                        </m:d>
                      </m:e>
                      <m:sup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altLang="ko-KR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𝑎𝑑</m:t>
                        </m:r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𝑏𝑐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ko-KR" sz="24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e>
                              <m:r>
                                <a:rPr lang="en-US" altLang="ko-KR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ko-KR" sz="2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mr>
                          <m:mr>
                            <m:e>
                              <m:r>
                                <a:rPr lang="en-US" altLang="ko-KR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ko-KR" sz="24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e>
                              <m:r>
                                <a:rPr lang="en-US" altLang="ko-KR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altLang="ko-KR" sz="2400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altLang="ko-KR" sz="2400" dirty="0" smtClean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262" t="-181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54251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Trace</a:t>
            </a:r>
            <a:endParaRPr lang="ko-KR" altLang="en-US" sz="6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400" dirty="0" smtClean="0"/>
                  <a:t>The trace of and </a:t>
                </a:r>
                <a14:m>
                  <m:oMath xmlns:m="http://schemas.openxmlformats.org/officeDocument/2006/math">
                    <m:r>
                      <a:rPr lang="en-US" altLang="ko-KR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altLang="ko-KR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altLang="ko-KR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ko-KR" altLang="en-US" sz="2400" i="1" dirty="0" smtClean="0"/>
                  <a:t> </a:t>
                </a:r>
                <a:r>
                  <a:rPr lang="en-US" altLang="ko-KR" sz="2400" dirty="0" smtClean="0"/>
                  <a:t>matrix A is defined to be the sum of the elements on the main diagonal of A.</a:t>
                </a:r>
                <a:br>
                  <a:rPr lang="en-US" altLang="ko-KR" sz="2400" dirty="0" smtClean="0"/>
                </a:br>
                <a14:m>
                  <m:oMath xmlns:m="http://schemas.openxmlformats.org/officeDocument/2006/math">
                    <m:r>
                      <a:rPr lang="en-US" altLang="ko-KR" sz="2400" b="0" i="1" smtClean="0">
                        <a:latin typeface="Cambria Math" panose="02040503050406030204" pitchFamily="18" charset="0"/>
                      </a:rPr>
                      <m:t>𝑡𝑟</m:t>
                    </m:r>
                    <m:d>
                      <m:dPr>
                        <m:ctrlP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altLang="ko-KR" sz="2400" b="0" i="1" smtClean="0"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chr m:val="∑"/>
                        <m:ctrlP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altLang="ko-KR" sz="2400" i="1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400" dirty="0" smtClean="0"/>
                  <a:t>For </a:t>
                </a:r>
                <a14:m>
                  <m:oMath xmlns:m="http://schemas.openxmlformats.org/officeDocument/2006/math">
                    <m:r>
                      <a:rPr lang="en-US" altLang="ko-KR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altLang="ko-KR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altLang="ko-KR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ko-KR" altLang="en-US" sz="2400" dirty="0" smtClean="0"/>
                  <a:t> </a:t>
                </a:r>
                <a:r>
                  <a:rPr lang="en-US" altLang="ko-KR" sz="2400" dirty="0" smtClean="0"/>
                  <a:t>matrix A and </a:t>
                </a:r>
                <a14:m>
                  <m:oMath xmlns:m="http://schemas.openxmlformats.org/officeDocument/2006/math">
                    <m:r>
                      <a:rPr lang="en-US" altLang="ko-KR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altLang="ko-KR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altLang="ko-KR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ko-KR" altLang="en-US" sz="2400" dirty="0" smtClean="0"/>
                  <a:t> </a:t>
                </a:r>
                <a:r>
                  <a:rPr lang="en-US" altLang="ko-KR" sz="2400" dirty="0" smtClean="0"/>
                  <a:t>matrix B,</a:t>
                </a:r>
                <a:br>
                  <a:rPr lang="en-US" altLang="ko-KR" sz="2400" dirty="0" smtClean="0"/>
                </a:br>
                <a14:m>
                  <m:oMath xmlns:m="http://schemas.openxmlformats.org/officeDocument/2006/math">
                    <m:r>
                      <a:rPr lang="en-US" altLang="ko-KR" sz="2400" b="0" i="1" smtClean="0">
                        <a:latin typeface="Cambria Math" panose="02040503050406030204" pitchFamily="18" charset="0"/>
                      </a:rPr>
                      <m:t>𝑡𝑟</m:t>
                    </m:r>
                    <m:d>
                      <m:dPr>
                        <m:ctrlP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𝐴𝐵</m:t>
                        </m:r>
                      </m:e>
                    </m:d>
                    <m:r>
                      <a:rPr lang="en-US" altLang="ko-K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2400" b="0" i="1" smtClean="0">
                        <a:latin typeface="Cambria Math" panose="02040503050406030204" pitchFamily="18" charset="0"/>
                      </a:rPr>
                      <m:t>𝑡𝑟</m:t>
                    </m:r>
                    <m:r>
                      <a:rPr lang="en-US" altLang="ko-KR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sz="2400" b="0" i="1" smtClean="0">
                        <a:latin typeface="Cambria Math" panose="02040503050406030204" pitchFamily="18" charset="0"/>
                      </a:rPr>
                      <m:t>𝐵𝐴</m:t>
                    </m:r>
                    <m:r>
                      <a:rPr lang="en-US" altLang="ko-KR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ko-KR" sz="2400" dirty="0" smtClean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262" t="-2121" r="-8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5381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000" dirty="0" smtClean="0"/>
              <a:t>Decomposition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800" dirty="0" smtClean="0"/>
              <a:t>QR decomposition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800" dirty="0" smtClean="0"/>
              <a:t>Eigenvalue Decomposition(EVD)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800" dirty="0" smtClean="0"/>
              <a:t>Singular Value Decomposition(SVD)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altLang="ko-KR" sz="2400" dirty="0" smtClean="0"/>
              <a:t>When solving SVD is hard , convert to EVD</a:t>
            </a:r>
          </a:p>
          <a:p>
            <a:pPr marL="726948" lvl="1" indent="-342900">
              <a:buFont typeface="Arial" panose="020B0604020202020204" pitchFamily="34" charset="0"/>
              <a:buChar char="•"/>
            </a:pPr>
            <a:r>
              <a:rPr lang="en-US" altLang="ko-KR" sz="2400" dirty="0" smtClean="0"/>
              <a:t>uses </a:t>
            </a:r>
            <a:r>
              <a:rPr lang="en-US" altLang="ko-KR" sz="2400" dirty="0" smtClean="0"/>
              <a:t>in communication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0334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600" dirty="0" smtClean="0"/>
              <a:t>ISI Channel Model</a:t>
            </a:r>
            <a:endParaRPr lang="ko-KR" altLang="en-US" sz="6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800" dirty="0" smtClean="0"/>
              <a:t>Intersymbol interference(ISI) channel model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800" dirty="0" smtClean="0"/>
              <a:t>complicated math formula change to matrix.</a:t>
            </a:r>
            <a:br>
              <a:rPr lang="en-US" altLang="ko-KR" sz="2800" dirty="0" smtClean="0"/>
            </a:br>
            <a:r>
              <a:rPr lang="en-US" altLang="ko-KR" sz="2800" dirty="0" smtClean="0"/>
              <a:t>-&gt; can be simplified.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84A0-C601-4094-A935-AECB3A27F5A1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219109"/>
      </p:ext>
    </p:extLst>
  </p:cSld>
  <p:clrMapOvr>
    <a:masterClrMapping/>
  </p:clrMapOvr>
</p:sld>
</file>

<file path=ppt/theme/theme1.xml><?xml version="1.0" encoding="utf-8"?>
<a:theme xmlns:a="http://schemas.openxmlformats.org/drawingml/2006/main" name="추억">
  <a:themeElements>
    <a:clrScheme name="추억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추억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추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1078</TotalTime>
  <Words>585</Words>
  <Application>Microsoft Office PowerPoint</Application>
  <PresentationFormat>화면 슬라이드 쇼(4:3)</PresentationFormat>
  <Paragraphs>212</Paragraphs>
  <Slides>31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37" baseType="lpstr">
      <vt:lpstr>맑은 고딕</vt:lpstr>
      <vt:lpstr>Arial</vt:lpstr>
      <vt:lpstr>Calibri</vt:lpstr>
      <vt:lpstr>Calibri Light</vt:lpstr>
      <vt:lpstr>Cambria Math</vt:lpstr>
      <vt:lpstr>추억</vt:lpstr>
      <vt:lpstr>math in communication</vt:lpstr>
      <vt:lpstr>Contents</vt:lpstr>
      <vt:lpstr>Vector Space</vt:lpstr>
      <vt:lpstr>Vector Space</vt:lpstr>
      <vt:lpstr>Projection Matrix</vt:lpstr>
      <vt:lpstr>Matrix Inversion</vt:lpstr>
      <vt:lpstr>Trace</vt:lpstr>
      <vt:lpstr>Decomposition</vt:lpstr>
      <vt:lpstr>ISI Channel Model</vt:lpstr>
      <vt:lpstr>Contents</vt:lpstr>
      <vt:lpstr>Probability Theory</vt:lpstr>
      <vt:lpstr>Random variable</vt:lpstr>
      <vt:lpstr>Cumulative distribution function(CDF)</vt:lpstr>
      <vt:lpstr>Random variable(r.v.)</vt:lpstr>
      <vt:lpstr>Convex function</vt:lpstr>
      <vt:lpstr>Chernoff bound</vt:lpstr>
      <vt:lpstr>Contents</vt:lpstr>
      <vt:lpstr>Random Process</vt:lpstr>
      <vt:lpstr>Contents</vt:lpstr>
      <vt:lpstr>Detection</vt:lpstr>
      <vt:lpstr>Decision rules</vt:lpstr>
      <vt:lpstr>Contents</vt:lpstr>
      <vt:lpstr>optimization theory</vt:lpstr>
      <vt:lpstr>Convex set</vt:lpstr>
      <vt:lpstr>Convex or Not</vt:lpstr>
      <vt:lpstr>Convex Set Examples</vt:lpstr>
      <vt:lpstr>Intersection</vt:lpstr>
      <vt:lpstr>Optimality in Convex Problem</vt:lpstr>
      <vt:lpstr>Iterative Algorithms Descent Methods</vt:lpstr>
      <vt:lpstr>Gradient Method</vt:lpstr>
      <vt:lpstr>Duality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o</dc:title>
  <dc:creator>Kim</dc:creator>
  <cp:lastModifiedBy>Kim</cp:lastModifiedBy>
  <cp:revision>62</cp:revision>
  <dcterms:created xsi:type="dcterms:W3CDTF">2015-03-02T06:32:45Z</dcterms:created>
  <dcterms:modified xsi:type="dcterms:W3CDTF">2015-03-10T10:17:25Z</dcterms:modified>
</cp:coreProperties>
</file>