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3"/>
  </p:notesMasterIdLst>
  <p:handoutMasterIdLst>
    <p:handoutMasterId r:id="rId14"/>
  </p:handoutMasterIdLst>
  <p:sldIdLst>
    <p:sldId id="259" r:id="rId2"/>
    <p:sldId id="258" r:id="rId3"/>
    <p:sldId id="260" r:id="rId4"/>
    <p:sldId id="263" r:id="rId5"/>
    <p:sldId id="266" r:id="rId6"/>
    <p:sldId id="269" r:id="rId7"/>
    <p:sldId id="265" r:id="rId8"/>
    <p:sldId id="270" r:id="rId9"/>
    <p:sldId id="264" r:id="rId10"/>
    <p:sldId id="267" r:id="rId11"/>
    <p:sldId id="268" r:id="rId12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545" autoAdjust="0"/>
  </p:normalViewPr>
  <p:slideViewPr>
    <p:cSldViewPr snapToGrid="0">
      <p:cViewPr varScale="1">
        <p:scale>
          <a:sx n="95" d="100"/>
          <a:sy n="95" d="100"/>
        </p:scale>
        <p:origin x="11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2AE8BF5-CB93-44E5-9404-15AF760C38FD}" type="datetime1">
              <a:rPr lang="ko-KR" altLang="en-US" smtClean="0"/>
              <a:t>2022-11-06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20DF4F-28CD-42CA-8484-F6571F4C08CC}" type="datetime1">
              <a:rPr lang="ko-KR" altLang="en-US" smtClean="0"/>
              <a:t>2022-11-06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/>
              <a:t>마스터 텍스트 스타일을 편집하려면 클릭하세요.</a:t>
            </a:r>
            <a:endParaRPr lang="en-US"/>
          </a:p>
          <a:p>
            <a:pPr lvl="1" rtl="0"/>
            <a:r>
              <a:rPr lang="ko"/>
              <a:t>둘째 수준</a:t>
            </a:r>
          </a:p>
          <a:p>
            <a:pPr lvl="2" rtl="0"/>
            <a:r>
              <a:rPr lang="ko"/>
              <a:t>셋째 수준</a:t>
            </a:r>
          </a:p>
          <a:p>
            <a:pPr lvl="3" rtl="0"/>
            <a:r>
              <a:rPr lang="ko"/>
              <a:t>넷째 수준</a:t>
            </a:r>
          </a:p>
          <a:p>
            <a:pPr lvl="4" rtl="0"/>
            <a:r>
              <a:rPr lang="ko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IoT </a:t>
            </a:r>
            <a:r>
              <a:rPr lang="ko-KR" altLang="en-US" dirty="0"/>
              <a:t>기술 발전을 기반으로 우리의 삶의 질은 향상되고 있고</a:t>
            </a:r>
            <a:r>
              <a:rPr lang="en-US" altLang="ko-KR" dirty="0"/>
              <a:t>, IT </a:t>
            </a:r>
            <a:r>
              <a:rPr lang="ko-KR" altLang="en-US" dirty="0"/>
              <a:t>기술을 차량에 적용하여 차량 스스로 운행하는 자율 주행 자동차가 개발되어 편리성을 </a:t>
            </a:r>
            <a:r>
              <a:rPr lang="ko-KR" altLang="en-US" dirty="0" err="1"/>
              <a:t>증대시켰습니다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자율 주행 자동차의 등장으로 제조사 및 </a:t>
            </a:r>
            <a:r>
              <a:rPr lang="en-US" altLang="ko-KR" dirty="0"/>
              <a:t>ICT </a:t>
            </a:r>
            <a:r>
              <a:rPr lang="ko-KR" altLang="en-US" dirty="0"/>
              <a:t>기업들은 자율 주행 자동차 시장에 참여하여 상용화를 위해 자율 주행 자동차 사용 중 발생할 수 있는 보안 </a:t>
            </a:r>
            <a:r>
              <a:rPr lang="ko-KR" altLang="en-US" dirty="0" err="1"/>
              <a:t>위협으로부터</a:t>
            </a:r>
            <a:r>
              <a:rPr lang="ko-KR" altLang="en-US" dirty="0"/>
              <a:t> 운전자 및 보행자를</a:t>
            </a:r>
            <a:endParaRPr lang="en-US" altLang="ko-KR" dirty="0"/>
          </a:p>
          <a:p>
            <a:r>
              <a:rPr lang="ko-KR" altLang="en-US" dirty="0"/>
              <a:t>보호할 수 있는 보안 기술을 연구하고 있습니다</a:t>
            </a:r>
            <a:r>
              <a:rPr lang="en-US" altLang="ko-KR" dirty="0"/>
              <a:t>. </a:t>
            </a:r>
            <a:r>
              <a:rPr lang="ko-KR" altLang="en-US" dirty="0"/>
              <a:t>자율 주행 자동차 보안 사고의 경우</a:t>
            </a:r>
            <a:r>
              <a:rPr lang="en-US" altLang="ko-KR" dirty="0"/>
              <a:t>, </a:t>
            </a:r>
            <a:r>
              <a:rPr lang="ko-KR" altLang="en-US" dirty="0"/>
              <a:t>물리적인 피해 뿐만 아니라 운전자 및 보행자에게 직접적인 해를 가할 수 있기 때문에 자율 주행 자동차 대중화에 있어</a:t>
            </a:r>
            <a:endParaRPr lang="en-US" altLang="ko-KR" dirty="0"/>
          </a:p>
          <a:p>
            <a:r>
              <a:rPr lang="ko-KR" altLang="en-US" dirty="0"/>
              <a:t>자율 주행 자동차 보안 기술은 핵심 기술이라고 말할 수 있습니다</a:t>
            </a:r>
            <a:r>
              <a:rPr lang="en-US" altLang="ko-KR" dirty="0"/>
              <a:t>. </a:t>
            </a:r>
            <a:r>
              <a:rPr lang="ko-KR" altLang="en-US" dirty="0"/>
              <a:t>본 논문에서는 자율 주행 자동차 기술 동향과 자율 주행 자동차에서 발생하고 있는 보안위협에 대해 설명하고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그에 적용되어 있는 보안기술에 대해 설명하고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420DF4F-28CD-42CA-8484-F6571F4C08CC}" type="datetime1">
              <a:rPr lang="ko-KR" altLang="en-US" smtClean="0"/>
              <a:t>2022-11-06</a:t>
            </a:fld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0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자율 주행 자동차의 개발 단계의 경우</a:t>
            </a:r>
            <a:r>
              <a:rPr lang="en-US" altLang="ko-KR" dirty="0"/>
              <a:t>, </a:t>
            </a:r>
            <a:r>
              <a:rPr lang="ko-KR" altLang="en-US" dirty="0"/>
              <a:t>운전자 주행 개입에 따라 </a:t>
            </a:r>
            <a:r>
              <a:rPr lang="en-US" altLang="ko-KR" dirty="0"/>
              <a:t>SAE</a:t>
            </a:r>
            <a:r>
              <a:rPr lang="ko-KR" altLang="en-US" dirty="0"/>
              <a:t>에서 정의하고 있는 자율 주행 자동차 기술 </a:t>
            </a:r>
            <a:r>
              <a:rPr lang="en-US" altLang="ko-KR" dirty="0"/>
              <a:t>6</a:t>
            </a:r>
            <a:r>
              <a:rPr lang="ko-KR" altLang="en-US" dirty="0"/>
              <a:t>단계를 기준으로 분류하고 있습니다</a:t>
            </a:r>
            <a:r>
              <a:rPr lang="en-US" altLang="ko-KR" dirty="0"/>
              <a:t>. </a:t>
            </a:r>
            <a:r>
              <a:rPr lang="ko-KR" altLang="en-US" dirty="0"/>
              <a:t>표</a:t>
            </a:r>
            <a:r>
              <a:rPr lang="en-US" altLang="ko-KR" dirty="0"/>
              <a:t>1</a:t>
            </a:r>
            <a:r>
              <a:rPr lang="ko-KR" altLang="en-US" dirty="0"/>
              <a:t>과 그림</a:t>
            </a:r>
            <a:r>
              <a:rPr lang="en-US" altLang="ko-KR" dirty="0"/>
              <a:t>1</a:t>
            </a:r>
            <a:r>
              <a:rPr lang="ko-KR" altLang="en-US" dirty="0"/>
              <a:t>을 통해 확인할 수 있듯이</a:t>
            </a:r>
            <a:endParaRPr lang="en-US" altLang="ko-KR" dirty="0"/>
          </a:p>
          <a:p>
            <a:r>
              <a:rPr lang="ko-KR" altLang="en-US" dirty="0"/>
              <a:t>레벨 </a:t>
            </a:r>
            <a:r>
              <a:rPr lang="en-US" altLang="ko-KR" dirty="0"/>
              <a:t>0~2</a:t>
            </a:r>
            <a:r>
              <a:rPr lang="ko-KR" altLang="en-US" dirty="0"/>
              <a:t>단계의 경우</a:t>
            </a:r>
            <a:r>
              <a:rPr lang="en-US" altLang="ko-KR" dirty="0"/>
              <a:t>, </a:t>
            </a:r>
            <a:r>
              <a:rPr lang="ko-KR" altLang="en-US" dirty="0"/>
              <a:t>자율 주행 시스템에 온전히 주행을 맡기는 것이 아닌 운전자가 급작스러운 상황에 적절하게 대응하는 것을 요구하고 있으며</a:t>
            </a:r>
            <a:r>
              <a:rPr lang="en-US" altLang="ko-KR" dirty="0"/>
              <a:t>, </a:t>
            </a:r>
            <a:r>
              <a:rPr lang="ko-KR" altLang="en-US" dirty="0"/>
              <a:t>이러한 급작스러운 상황에 대해 시스템에서 대응해주는</a:t>
            </a:r>
            <a:endParaRPr lang="en-US" altLang="ko-KR" dirty="0"/>
          </a:p>
          <a:p>
            <a:r>
              <a:rPr lang="ko-KR" altLang="en-US" dirty="0"/>
              <a:t>기술의 경우</a:t>
            </a:r>
            <a:r>
              <a:rPr lang="en-US" altLang="ko-KR" dirty="0"/>
              <a:t>, </a:t>
            </a:r>
            <a:r>
              <a:rPr lang="ko-KR" altLang="en-US" dirty="0"/>
              <a:t>레벨 </a:t>
            </a:r>
            <a:r>
              <a:rPr lang="en-US" altLang="ko-KR" dirty="0"/>
              <a:t>3~5</a:t>
            </a:r>
            <a:r>
              <a:rPr lang="ko-KR" altLang="en-US" dirty="0"/>
              <a:t>단계로 정의되어 있습니다</a:t>
            </a:r>
            <a:r>
              <a:rPr lang="en-US" altLang="ko-KR" dirty="0"/>
              <a:t>. </a:t>
            </a:r>
            <a:r>
              <a:rPr lang="ko-KR" altLang="en-US" dirty="0"/>
              <a:t>현재 자동차 산업에서 자율 주행 자동차 상용화를 위해 개발하고 있는 제품군들은 시스템이 운전자의 주행 관련 조작까지 담당하는 </a:t>
            </a:r>
            <a:r>
              <a:rPr lang="en-US" altLang="ko-KR" dirty="0"/>
              <a:t>ADAS(Advanced</a:t>
            </a:r>
            <a:r>
              <a:rPr lang="ko-KR" altLang="en-US" dirty="0"/>
              <a:t> </a:t>
            </a:r>
            <a:r>
              <a:rPr lang="en-US" altLang="ko-KR" dirty="0"/>
              <a:t>Driver</a:t>
            </a:r>
            <a:r>
              <a:rPr lang="ko-KR" altLang="en-US" dirty="0"/>
              <a:t> </a:t>
            </a:r>
            <a:r>
              <a:rPr lang="en-US" altLang="ko-KR" dirty="0"/>
              <a:t>Assistance</a:t>
            </a:r>
            <a:r>
              <a:rPr lang="ko-KR" altLang="en-US" dirty="0"/>
              <a:t> </a:t>
            </a:r>
            <a:r>
              <a:rPr lang="en-US" altLang="ko-KR" dirty="0"/>
              <a:t>System)</a:t>
            </a:r>
          </a:p>
          <a:p>
            <a:r>
              <a:rPr lang="ko-KR" altLang="en-US" dirty="0"/>
              <a:t>기능을 다수 결합하여 사람이 주행 환경을 </a:t>
            </a:r>
            <a:r>
              <a:rPr lang="ko-KR" altLang="en-US" dirty="0" err="1"/>
              <a:t>모니터링해야하는</a:t>
            </a:r>
            <a:r>
              <a:rPr lang="ko-KR" altLang="en-US" dirty="0"/>
              <a:t> 레벨</a:t>
            </a:r>
            <a:r>
              <a:rPr lang="en-US" altLang="ko-KR" dirty="0"/>
              <a:t>2 </a:t>
            </a:r>
            <a:r>
              <a:rPr lang="ko-KR" altLang="en-US" dirty="0"/>
              <a:t>제품군과 사람이 아닌 자율 주행 시스템이 주행 환경을 모니터링하는 레벨</a:t>
            </a:r>
            <a:r>
              <a:rPr lang="en-US" altLang="ko-KR" dirty="0"/>
              <a:t>3 </a:t>
            </a:r>
            <a:r>
              <a:rPr lang="ko-KR" altLang="en-US" dirty="0"/>
              <a:t>제품군입니다</a:t>
            </a:r>
            <a:r>
              <a:rPr lang="en-US" altLang="ko-KR" dirty="0"/>
              <a:t>. </a:t>
            </a:r>
            <a:r>
              <a:rPr lang="ko-KR" altLang="en-US" dirty="0"/>
              <a:t>현재 자율 주행 자동차의 경우</a:t>
            </a:r>
            <a:endParaRPr lang="en-US" altLang="ko-KR" dirty="0"/>
          </a:p>
          <a:p>
            <a:r>
              <a:rPr lang="en-US" altLang="ko-KR" dirty="0"/>
              <a:t>ADAS</a:t>
            </a:r>
            <a:r>
              <a:rPr lang="ko-KR" altLang="en-US" dirty="0"/>
              <a:t>와의 결합 정도에 따라 </a:t>
            </a:r>
            <a:r>
              <a:rPr lang="en-US" altLang="ko-KR" dirty="0"/>
              <a:t>6</a:t>
            </a:r>
            <a:r>
              <a:rPr lang="ko-KR" altLang="en-US" dirty="0"/>
              <a:t>단계로 자율 주행 자동차를 분류하고 있습니다</a:t>
            </a:r>
            <a:r>
              <a:rPr lang="en-US" altLang="ko-KR" dirty="0"/>
              <a:t>. ADAS</a:t>
            </a:r>
            <a:r>
              <a:rPr lang="ko-KR" altLang="en-US" dirty="0"/>
              <a:t>는 첨단 감지 센서와 </a:t>
            </a:r>
            <a:r>
              <a:rPr lang="en-US" altLang="ko-KR" dirty="0"/>
              <a:t>GPS, </a:t>
            </a:r>
            <a:r>
              <a:rPr lang="ko-KR" altLang="en-US" dirty="0"/>
              <a:t>통신</a:t>
            </a:r>
            <a:r>
              <a:rPr lang="en-US" altLang="ko-KR" dirty="0"/>
              <a:t>, </a:t>
            </a:r>
            <a:r>
              <a:rPr lang="ko-KR" altLang="en-US" dirty="0"/>
              <a:t>지능형 영상 장비를 이용하여 자율 주행 중 발생할 수 있는 예외 상황에 대해 차량 스스로 상황에 대해</a:t>
            </a:r>
            <a:endParaRPr lang="en-US" altLang="ko-KR" dirty="0"/>
          </a:p>
          <a:p>
            <a:r>
              <a:rPr lang="ko-KR" altLang="en-US" dirty="0"/>
              <a:t>인지하고</a:t>
            </a:r>
            <a:r>
              <a:rPr lang="en-US" altLang="ko-KR" dirty="0"/>
              <a:t>, </a:t>
            </a:r>
            <a:r>
              <a:rPr lang="ko-KR" altLang="en-US" dirty="0"/>
              <a:t>상황에 알맞은 행동을 판단하여 시스템이 자동차를 제어하거나 운전자에게 위험 요소에 대해 파악할 수 있도록 알려주는 운전자 보조 시스템입니다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420DF4F-28CD-42CA-8484-F6571F4C08CC}" type="datetime1">
              <a:rPr lang="ko-KR" altLang="en-US" smtClean="0"/>
              <a:t>2022-11-06</a:t>
            </a:fld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81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자율 주행의 기본 원리는 인지</a:t>
            </a:r>
            <a:r>
              <a:rPr lang="en-US" altLang="ko-KR" dirty="0"/>
              <a:t>, </a:t>
            </a:r>
            <a:r>
              <a:rPr lang="ko-KR" altLang="en-US" dirty="0"/>
              <a:t>판단</a:t>
            </a:r>
            <a:r>
              <a:rPr lang="en-US" altLang="ko-KR" dirty="0"/>
              <a:t>, </a:t>
            </a:r>
            <a:r>
              <a:rPr lang="ko-KR" altLang="en-US" dirty="0"/>
              <a:t>제어를 통해 이루어집니다</a:t>
            </a:r>
            <a:r>
              <a:rPr lang="en-US" altLang="ko-KR" dirty="0"/>
              <a:t>. </a:t>
            </a:r>
            <a:r>
              <a:rPr lang="ko-KR" altLang="en-US" dirty="0"/>
              <a:t>인지 기술은 자율 주행 자동차가 스스로 교통 상황이나 운행 환경 등 주변 환경을 파악하고</a:t>
            </a:r>
            <a:r>
              <a:rPr lang="en-US" altLang="ko-KR" dirty="0"/>
              <a:t>, </a:t>
            </a:r>
            <a:r>
              <a:rPr lang="ko-KR" altLang="en-US" dirty="0"/>
              <a:t>적절하게 대응할 수 있는 단계로서</a:t>
            </a:r>
            <a:endParaRPr lang="en-US" altLang="ko-KR" dirty="0"/>
          </a:p>
          <a:p>
            <a:r>
              <a:rPr lang="en-US" altLang="ko-KR" dirty="0"/>
              <a:t>GPS, </a:t>
            </a:r>
            <a:r>
              <a:rPr lang="ko-KR" altLang="en-US" dirty="0"/>
              <a:t>카메라</a:t>
            </a:r>
            <a:r>
              <a:rPr lang="en-US" altLang="ko-KR" dirty="0"/>
              <a:t>, </a:t>
            </a:r>
            <a:r>
              <a:rPr lang="ko-KR" altLang="en-US" dirty="0"/>
              <a:t>레이더 등을 이용하여 현재의 주행 환경 정보에 대해 인식하고 수집하는 단계입니다</a:t>
            </a:r>
            <a:r>
              <a:rPr lang="en-US" altLang="ko-KR" dirty="0"/>
              <a:t>. </a:t>
            </a:r>
            <a:r>
              <a:rPr lang="ko-KR" altLang="en-US" dirty="0"/>
              <a:t>판단 기술은 인지 기술을 통해 수집한 주행 환경 정보를 기반으로 자율 주행 자동차 스스로 가장 적절한 결정을 수행하는 단계로서</a:t>
            </a:r>
            <a:endParaRPr lang="en-US" altLang="ko-KR" dirty="0"/>
          </a:p>
          <a:p>
            <a:r>
              <a:rPr lang="ko-KR" altLang="en-US" dirty="0"/>
              <a:t>인지 기술과 연관되어 두 기술의 조화 정도에 따라 자율 주행의 완성도가 결정됩니다</a:t>
            </a:r>
            <a:r>
              <a:rPr lang="en-US" altLang="ko-KR" dirty="0"/>
              <a:t>. </a:t>
            </a:r>
            <a:r>
              <a:rPr lang="ko-KR" altLang="en-US" dirty="0"/>
              <a:t>제어 기술은 인지 기술과 판단 기술을 기반으로 하여 특정 주행 상황에 따라 자율 주행 자동차 스스로 엔진 구동이나 주행 방향 등을 결정</a:t>
            </a:r>
            <a:endParaRPr lang="en-US" altLang="ko-KR" dirty="0"/>
          </a:p>
          <a:p>
            <a:r>
              <a:rPr lang="ko-KR" altLang="en-US" dirty="0"/>
              <a:t>하여 사고 예방 및 안전 운전을 수행하는 단계입니다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420DF4F-28CD-42CA-8484-F6571F4C08CC}" type="datetime1">
              <a:rPr lang="ko-KR" altLang="en-US" smtClean="0"/>
              <a:t>2022-11-06</a:t>
            </a:fld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16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다음으로 각 기술의 작동 원리와 보안 관점에서 기술의 중요성에 대해 설명하겠습니다</a:t>
            </a:r>
            <a:r>
              <a:rPr lang="en-US" altLang="ko-KR" dirty="0"/>
              <a:t>. </a:t>
            </a:r>
            <a:r>
              <a:rPr lang="ko-KR" altLang="en-US" dirty="0"/>
              <a:t>자율 주행 자동차에서 인지 기능은 인간의 눈의 역할을 수행합니다</a:t>
            </a:r>
            <a:r>
              <a:rPr lang="en-US" altLang="ko-KR" dirty="0"/>
              <a:t>. ADAS </a:t>
            </a:r>
            <a:r>
              <a:rPr lang="ko-KR" altLang="en-US" dirty="0"/>
              <a:t>센서를 통해 주변 환경을 인식하고</a:t>
            </a:r>
            <a:r>
              <a:rPr lang="en-US" altLang="ko-KR" dirty="0"/>
              <a:t>, </a:t>
            </a:r>
            <a:r>
              <a:rPr lang="ko-KR" altLang="en-US" dirty="0"/>
              <a:t>각종 정보를 수집합니다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인지 기술은 자율 주행 자동차의 가장 중요한 기술로서 꼽을 수 있습니다</a:t>
            </a:r>
            <a:r>
              <a:rPr lang="en-US" altLang="ko-KR" dirty="0"/>
              <a:t>. ADAS </a:t>
            </a:r>
            <a:r>
              <a:rPr lang="ko-KR" altLang="en-US" dirty="0"/>
              <a:t>센서의 경우에는 차량의 사각지대</a:t>
            </a:r>
            <a:r>
              <a:rPr lang="en-US" altLang="ko-KR" dirty="0"/>
              <a:t>, </a:t>
            </a:r>
            <a:r>
              <a:rPr lang="ko-KR" altLang="en-US" dirty="0"/>
              <a:t>역광과 같은 자연적인 문제로 인해 사람</a:t>
            </a:r>
            <a:r>
              <a:rPr lang="en-US" altLang="ko-KR" dirty="0"/>
              <a:t>, </a:t>
            </a:r>
            <a:r>
              <a:rPr lang="ko-KR" altLang="en-US" dirty="0"/>
              <a:t>동물</a:t>
            </a:r>
            <a:r>
              <a:rPr lang="en-US" altLang="ko-KR" dirty="0"/>
              <a:t>, </a:t>
            </a:r>
            <a:r>
              <a:rPr lang="ko-KR" altLang="en-US" dirty="0"/>
              <a:t>생물과 무생물을 구분하는 능력이 떨어져 여전히 문제로 인식되고</a:t>
            </a:r>
            <a:endParaRPr lang="en-US" altLang="ko-KR" dirty="0"/>
          </a:p>
          <a:p>
            <a:r>
              <a:rPr lang="ko-KR" altLang="en-US" dirty="0"/>
              <a:t>있습니다</a:t>
            </a:r>
            <a:r>
              <a:rPr lang="en-US" altLang="ko-KR" dirty="0"/>
              <a:t>. </a:t>
            </a:r>
            <a:r>
              <a:rPr lang="ko-KR" altLang="en-US" dirty="0"/>
              <a:t>이러한 </a:t>
            </a:r>
            <a:r>
              <a:rPr lang="ko-KR" altLang="en-US" dirty="0" err="1"/>
              <a:t>측위</a:t>
            </a:r>
            <a:r>
              <a:rPr lang="ko-KR" altLang="en-US" dirty="0"/>
              <a:t> 센서의 오차를 줄이기 위한 연구도 지속적으로 진행되고 있으며 도로와 주변 지형의 정보를 담아 지형 및 지물에 대해 오차범위 </a:t>
            </a:r>
            <a:r>
              <a:rPr lang="en-US" altLang="ko-KR" dirty="0"/>
              <a:t>10~20cm </a:t>
            </a:r>
            <a:r>
              <a:rPr lang="ko-KR" altLang="en-US" dirty="0"/>
              <a:t>이내에서 식별할 수 있는 정밀 지도를 이용하여 이를 </a:t>
            </a:r>
            <a:r>
              <a:rPr lang="ko-KR" altLang="en-US" dirty="0" err="1"/>
              <a:t>보완하고자하였습니다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현재에는 센서 융합 기반의 정밀 </a:t>
            </a:r>
            <a:r>
              <a:rPr lang="ko-KR" altLang="en-US" dirty="0" err="1"/>
              <a:t>측위</a:t>
            </a:r>
            <a:r>
              <a:rPr lang="ko-KR" altLang="en-US" dirty="0"/>
              <a:t> 시스템은 기존의 위성 정보를 활용하는 </a:t>
            </a:r>
            <a:r>
              <a:rPr lang="en-US" altLang="ko-KR" dirty="0"/>
              <a:t>GPS </a:t>
            </a:r>
            <a:r>
              <a:rPr lang="ko-KR" altLang="en-US" dirty="0"/>
              <a:t>방법과 </a:t>
            </a:r>
            <a:r>
              <a:rPr lang="en-US" altLang="ko-KR" dirty="0"/>
              <a:t>ADAS </a:t>
            </a:r>
            <a:r>
              <a:rPr lang="ko-KR" altLang="en-US" dirty="0"/>
              <a:t>센서 및 정밀 지도 기술을 융합하여 </a:t>
            </a:r>
            <a:r>
              <a:rPr lang="ko-KR" altLang="en-US" dirty="0" err="1"/>
              <a:t>자차의</a:t>
            </a:r>
            <a:r>
              <a:rPr lang="ko-KR" altLang="en-US" dirty="0"/>
              <a:t> 위치를 추정합니다</a:t>
            </a:r>
            <a:r>
              <a:rPr lang="en-US" altLang="ko-KR" dirty="0"/>
              <a:t>. ADAS </a:t>
            </a:r>
            <a:r>
              <a:rPr lang="ko-KR" altLang="en-US" dirty="0"/>
              <a:t>그리고 정밀 지도를 통해 주변 환경을 인식하는 방법과 함께</a:t>
            </a:r>
            <a:endParaRPr lang="en-US" altLang="ko-KR" dirty="0"/>
          </a:p>
          <a:p>
            <a:r>
              <a:rPr lang="en-US" altLang="ko-KR" dirty="0"/>
              <a:t>V2X(Vehicle to Everything)</a:t>
            </a:r>
            <a:r>
              <a:rPr lang="ko-KR" altLang="en-US" dirty="0"/>
              <a:t>를 활용하여 주변 환경을 인지합니다</a:t>
            </a:r>
            <a:r>
              <a:rPr lang="en-US" altLang="ko-KR" dirty="0"/>
              <a:t>. </a:t>
            </a:r>
            <a:r>
              <a:rPr lang="ko-KR" altLang="en-US" dirty="0"/>
              <a:t>도로 위의 차량에 적용 가능한 모든 형태의 통신 기술을 포함하여 </a:t>
            </a:r>
            <a:r>
              <a:rPr lang="en-US" altLang="ko-KR" dirty="0"/>
              <a:t>V2X</a:t>
            </a:r>
            <a:r>
              <a:rPr lang="ko-KR" altLang="en-US" dirty="0"/>
              <a:t>라고 칭합니다</a:t>
            </a:r>
            <a:r>
              <a:rPr lang="en-US" altLang="ko-KR" dirty="0"/>
              <a:t>. V2X </a:t>
            </a:r>
            <a:r>
              <a:rPr lang="ko-KR" altLang="en-US" dirty="0"/>
              <a:t>통신의 경우</a:t>
            </a:r>
            <a:r>
              <a:rPr lang="en-US" altLang="ko-KR" dirty="0"/>
              <a:t>, </a:t>
            </a:r>
            <a:r>
              <a:rPr lang="ko-KR" altLang="en-US" dirty="0"/>
              <a:t>자율 주행 자동차로 하여금 공격자가 공격을 수행할 수 있는</a:t>
            </a:r>
            <a:endParaRPr lang="en-US" altLang="ko-KR" dirty="0"/>
          </a:p>
          <a:p>
            <a:r>
              <a:rPr lang="ko-KR" altLang="en-US" dirty="0"/>
              <a:t>다수의 경로를 제공합니다</a:t>
            </a:r>
            <a:r>
              <a:rPr lang="en-US" altLang="ko-KR" dirty="0"/>
              <a:t>. </a:t>
            </a:r>
            <a:r>
              <a:rPr lang="ko-KR" altLang="en-US" dirty="0"/>
              <a:t>이에 따라 자율 주행 자동차 보안과 함께 </a:t>
            </a:r>
            <a:r>
              <a:rPr lang="en-US" altLang="ko-KR" dirty="0"/>
              <a:t>V2X </a:t>
            </a:r>
            <a:r>
              <a:rPr lang="ko-KR" altLang="en-US" dirty="0"/>
              <a:t>통신 보안 연구가 필수적이라고 말할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판단 기술은 인지 기술을 통해 자율 주행 자동차의 위치가 추정되고</a:t>
            </a:r>
            <a:r>
              <a:rPr lang="en-US" altLang="ko-KR" dirty="0"/>
              <a:t>, </a:t>
            </a:r>
            <a:r>
              <a:rPr lang="ko-KR" altLang="en-US" dirty="0"/>
              <a:t>주변 환경에 대한 정보를 획득한 후에는 주행 과정에 있어 자율 주행 자동차가 상황에 맞게 수행해야 하는 행동에 대해 판단합니다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자율 주행 자동차의 경우</a:t>
            </a:r>
            <a:r>
              <a:rPr lang="en-US" altLang="ko-KR" dirty="0"/>
              <a:t>, </a:t>
            </a:r>
            <a:r>
              <a:rPr lang="ko-KR" altLang="en-US" dirty="0"/>
              <a:t>정밀 지도를 통해 도로 정보를 얻고</a:t>
            </a:r>
            <a:r>
              <a:rPr lang="en-US" altLang="ko-KR" dirty="0"/>
              <a:t>, </a:t>
            </a:r>
            <a:r>
              <a:rPr lang="ko-KR" altLang="en-US" dirty="0"/>
              <a:t>목적지까지의 최적화된 경로를 결정하고</a:t>
            </a:r>
            <a:r>
              <a:rPr lang="en-US" altLang="ko-KR" dirty="0"/>
              <a:t>, </a:t>
            </a:r>
            <a:r>
              <a:rPr lang="ko-KR" altLang="en-US" dirty="0"/>
              <a:t>주행 경로를 생성하며 상황에 따라 차선 변경 또는 추월을 수행합니다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그림</a:t>
            </a:r>
            <a:r>
              <a:rPr lang="en-US" altLang="ko-KR" dirty="0"/>
              <a:t>3</a:t>
            </a:r>
            <a:r>
              <a:rPr lang="ko-KR" altLang="en-US" dirty="0"/>
              <a:t>을 통해 확인할 수 있듯이</a:t>
            </a:r>
            <a:r>
              <a:rPr lang="en-US" altLang="ko-KR" dirty="0"/>
              <a:t>, </a:t>
            </a:r>
            <a:r>
              <a:rPr lang="ko-KR" altLang="en-US" dirty="0"/>
              <a:t>수집된 정보</a:t>
            </a:r>
            <a:r>
              <a:rPr lang="en-US" altLang="ko-KR" dirty="0"/>
              <a:t>(raw data)</a:t>
            </a:r>
            <a:r>
              <a:rPr lang="ko-KR" altLang="en-US" dirty="0"/>
              <a:t>는 센서 프로세싱을 통해 </a:t>
            </a:r>
            <a:r>
              <a:rPr lang="en-US" altLang="ko-KR" dirty="0"/>
              <a:t>sensor fusion</a:t>
            </a:r>
            <a:r>
              <a:rPr lang="ko-KR" altLang="en-US" dirty="0"/>
              <a:t>을 위한 객체 파라미터를 생성합니다</a:t>
            </a:r>
            <a:r>
              <a:rPr lang="en-US" altLang="ko-KR" dirty="0"/>
              <a:t>. </a:t>
            </a:r>
            <a:r>
              <a:rPr lang="ko-KR" altLang="en-US" dirty="0"/>
              <a:t>단일 센서 또는 둘 이상의 센서를 결합하여 </a:t>
            </a:r>
            <a:r>
              <a:rPr lang="ko-KR" altLang="en-US" dirty="0" err="1"/>
              <a:t>온보드</a:t>
            </a:r>
            <a:r>
              <a:rPr lang="ko-KR" altLang="en-US" dirty="0"/>
              <a:t> 센서에 의해 제공되는 객체 파라미터는</a:t>
            </a:r>
            <a:endParaRPr lang="en-US" altLang="ko-KR" dirty="0"/>
          </a:p>
          <a:p>
            <a:r>
              <a:rPr lang="ko-KR" altLang="en-US" dirty="0"/>
              <a:t>인근 차량 및 인프라 자체의 추가 정보와 결합됩니다</a:t>
            </a:r>
            <a:r>
              <a:rPr lang="en-US" altLang="ko-KR" dirty="0"/>
              <a:t>. </a:t>
            </a:r>
            <a:r>
              <a:rPr lang="ko-KR" altLang="en-US" dirty="0"/>
              <a:t>이와 같이 결합된 정보의 경우 </a:t>
            </a:r>
            <a:r>
              <a:rPr lang="en-US" altLang="ko-KR" dirty="0"/>
              <a:t>Action </a:t>
            </a:r>
            <a:r>
              <a:rPr lang="ko-KR" altLang="en-US" dirty="0"/>
              <a:t>엔진 소프트웨어에 의해 사용되어지며 이를 통해 상황에 따른 적절한 행동을 판단합니다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제어기능에서는 브레이크 제어</a:t>
            </a:r>
            <a:r>
              <a:rPr lang="en-US" altLang="ko-KR" dirty="0"/>
              <a:t>, </a:t>
            </a:r>
            <a:r>
              <a:rPr lang="ko-KR" altLang="en-US" dirty="0"/>
              <a:t>주행 방향</a:t>
            </a:r>
            <a:r>
              <a:rPr lang="en-US" altLang="ko-KR" dirty="0"/>
              <a:t>, </a:t>
            </a:r>
            <a:r>
              <a:rPr lang="ko-KR" altLang="en-US" dirty="0" err="1"/>
              <a:t>조향</a:t>
            </a:r>
            <a:r>
              <a:rPr lang="ko-KR" altLang="en-US" dirty="0"/>
              <a:t> 등을 결정하여 실질적으로 주행을 시작하는 단계로서 설명이 가능합니다</a:t>
            </a:r>
            <a:r>
              <a:rPr lang="en-US" altLang="ko-KR" dirty="0"/>
              <a:t>. </a:t>
            </a:r>
            <a:r>
              <a:rPr lang="ko-KR" altLang="en-US" dirty="0"/>
              <a:t>점차 센서의 기술이 다양화되고 발전됨에 따라 판단 및 제어 소프트웨어는 자율 주행 자동차의 핵심</a:t>
            </a:r>
            <a:endParaRPr lang="en-US" altLang="ko-KR" dirty="0"/>
          </a:p>
          <a:p>
            <a:r>
              <a:rPr lang="ko-KR" altLang="en-US" dirty="0"/>
              <a:t>소프트웨어이며 이에 대한 보안은 자율 주행 자동차의 안전성과 관련하여 중요한 요소가 될 것으로 생각됩니다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420DF4F-28CD-42CA-8484-F6571F4C08CC}" type="datetime1">
              <a:rPr lang="ko-KR" altLang="en-US" smtClean="0"/>
              <a:t>2022-11-06</a:t>
            </a:fld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51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이번에는 자율 주행 자동차에 존재하는 보안 취약점 및 사례에 대해 </a:t>
            </a:r>
            <a:r>
              <a:rPr lang="ko-KR" altLang="en-US" dirty="0" err="1"/>
              <a:t>설명드리겠습니다</a:t>
            </a:r>
            <a:r>
              <a:rPr lang="en-US" altLang="ko-KR" dirty="0"/>
              <a:t>. </a:t>
            </a:r>
            <a:r>
              <a:rPr lang="ko-KR" altLang="en-US" dirty="0"/>
              <a:t>기존 차량과 비교하여 자율 주행 차량의 경우</a:t>
            </a:r>
            <a:r>
              <a:rPr lang="en-US" altLang="ko-KR" dirty="0"/>
              <a:t>, </a:t>
            </a:r>
            <a:r>
              <a:rPr lang="ko-KR" altLang="en-US" dirty="0"/>
              <a:t>외부 네트워크를 통해 차량 대 차량 및 차량 대 인프라 간의 통신을 수행합니다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이처럼 외부에 노출되는 외부 네트워크를 통해 공격자는 보안 취약점을 이용하여 공격을 수행함으로써 사람에게 직접적인 피해를 입힐 수 있습니다</a:t>
            </a:r>
            <a:r>
              <a:rPr lang="en-US" altLang="ko-KR" dirty="0"/>
              <a:t>. </a:t>
            </a:r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자율 주행 차량은 센싱을 통해 방대한 양의 정보를</a:t>
            </a:r>
            <a:endParaRPr lang="en-US" altLang="ko-KR" dirty="0"/>
          </a:p>
          <a:p>
            <a:r>
              <a:rPr lang="ko-KR" altLang="en-US" dirty="0"/>
              <a:t>수집하고 이를 딥러닝 알고리즘을 통해 처리합니다</a:t>
            </a:r>
            <a:r>
              <a:rPr lang="en-US" altLang="ko-KR" dirty="0"/>
              <a:t>. </a:t>
            </a:r>
            <a:r>
              <a:rPr lang="ko-KR" altLang="en-US" dirty="0"/>
              <a:t>자율 주행 차량이 </a:t>
            </a:r>
            <a:r>
              <a:rPr lang="ko-KR" altLang="en-US" dirty="0" err="1"/>
              <a:t>딥러닝을</a:t>
            </a:r>
            <a:r>
              <a:rPr lang="ko-KR" altLang="en-US" dirty="0"/>
              <a:t> 통해 방대한 양의 정보를 처리할 때 공격자는 정상적이지 않은 데이터를 주입함으로써 예상치 못한 상황을 야기시킬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표</a:t>
            </a:r>
            <a:r>
              <a:rPr lang="en-US" altLang="ko-KR" dirty="0"/>
              <a:t>2</a:t>
            </a:r>
            <a:r>
              <a:rPr lang="ko-KR" altLang="en-US" dirty="0"/>
              <a:t>는 자율 주행 자동차에서 발생할 수 있는 보안 위협이고</a:t>
            </a:r>
            <a:r>
              <a:rPr lang="en-US" altLang="ko-KR" dirty="0"/>
              <a:t>, </a:t>
            </a:r>
            <a:r>
              <a:rPr lang="ko-KR" altLang="en-US" dirty="0"/>
              <a:t>그림</a:t>
            </a:r>
            <a:r>
              <a:rPr lang="en-US" altLang="ko-KR" dirty="0"/>
              <a:t>4</a:t>
            </a:r>
            <a:r>
              <a:rPr lang="ko-KR" altLang="en-US" dirty="0"/>
              <a:t>는 자율 주행 자동차에서 가능한 공격에 대해 확인할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420DF4F-28CD-42CA-8484-F6571F4C08CC}" type="datetime1">
              <a:rPr lang="ko-KR" altLang="en-US" smtClean="0"/>
              <a:t>2022-11-06</a:t>
            </a:fld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9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이번에는 자율 주행 자동차 보안 위협 요소에 대해 설명하겠습니다</a:t>
            </a:r>
            <a:r>
              <a:rPr lang="en-US" altLang="ko-KR" dirty="0"/>
              <a:t>. </a:t>
            </a:r>
            <a:r>
              <a:rPr lang="ko-KR" altLang="en-US" dirty="0"/>
              <a:t>첫 번째로 </a:t>
            </a:r>
            <a:r>
              <a:rPr lang="en-US" altLang="ko-KR" dirty="0"/>
              <a:t>GPS</a:t>
            </a:r>
            <a:r>
              <a:rPr lang="ko-KR" altLang="en-US" dirty="0"/>
              <a:t>는 위성의 수가 증가함에 따라 </a:t>
            </a:r>
            <a:r>
              <a:rPr lang="en-US" altLang="ko-KR" dirty="0"/>
              <a:t>GPS </a:t>
            </a:r>
            <a:r>
              <a:rPr lang="ko-KR" altLang="en-US" dirty="0"/>
              <a:t>데이터를 쉽게 얻을 수 있는 구조가 형성되었습니다</a:t>
            </a:r>
            <a:r>
              <a:rPr lang="en-US" altLang="ko-KR" dirty="0"/>
              <a:t>. </a:t>
            </a:r>
            <a:r>
              <a:rPr lang="ko-KR" altLang="en-US" dirty="0"/>
              <a:t>따라서</a:t>
            </a:r>
            <a:r>
              <a:rPr lang="en-US" altLang="ko-KR" dirty="0"/>
              <a:t>, </a:t>
            </a:r>
            <a:r>
              <a:rPr lang="ko-KR" altLang="en-US" dirty="0"/>
              <a:t>공격자는 정상적인 데이터에 대해</a:t>
            </a:r>
            <a:endParaRPr lang="en-US" altLang="ko-KR" dirty="0"/>
          </a:p>
          <a:p>
            <a:r>
              <a:rPr lang="ko-KR" altLang="en-US" dirty="0"/>
              <a:t>자유로운 접근이 가능하여 잘못된 위치 정보를 제공하거나 차량의 경로를 제어하기 위해 </a:t>
            </a:r>
            <a:r>
              <a:rPr lang="en-US" altLang="ko-KR" dirty="0"/>
              <a:t>GPS </a:t>
            </a:r>
            <a:r>
              <a:rPr lang="ko-KR" altLang="en-US" dirty="0"/>
              <a:t>데이터를 조작하여 시스템에 알려줄 수 있습니다</a:t>
            </a:r>
            <a:r>
              <a:rPr lang="en-US" altLang="ko-KR" dirty="0"/>
              <a:t>. </a:t>
            </a:r>
            <a:r>
              <a:rPr lang="ko-KR" altLang="en-US" dirty="0"/>
              <a:t>차량의 위치가 시스템에서 원하는 목표가 아닌 공격자가 원하는 목표로</a:t>
            </a:r>
            <a:endParaRPr lang="en-US" altLang="ko-KR" dirty="0"/>
          </a:p>
          <a:p>
            <a:r>
              <a:rPr lang="ko-KR" altLang="en-US" dirty="0"/>
              <a:t>수정됨에 따라 예측하지 못한 상황이 발생하게 됩니다</a:t>
            </a:r>
            <a:r>
              <a:rPr lang="en-US" altLang="ko-KR" dirty="0"/>
              <a:t>. </a:t>
            </a:r>
            <a:r>
              <a:rPr lang="ko-KR" altLang="en-US" dirty="0"/>
              <a:t>두 번째로 </a:t>
            </a:r>
            <a:r>
              <a:rPr lang="en-US" altLang="ko-KR" dirty="0"/>
              <a:t>IMU</a:t>
            </a:r>
            <a:r>
              <a:rPr lang="ko-KR" altLang="en-US" dirty="0"/>
              <a:t>는 </a:t>
            </a:r>
            <a:r>
              <a:rPr lang="ko-KR" altLang="en-US" dirty="0" err="1"/>
              <a:t>자이로스코프와</a:t>
            </a:r>
            <a:r>
              <a:rPr lang="ko-KR" altLang="en-US" dirty="0"/>
              <a:t> 가속도계의 조합으로 차량의 속도</a:t>
            </a:r>
            <a:r>
              <a:rPr lang="en-US" altLang="ko-KR" dirty="0"/>
              <a:t>, </a:t>
            </a:r>
            <a:r>
              <a:rPr lang="ko-KR" altLang="en-US" dirty="0"/>
              <a:t>가속 및 방향 데이터를 제공합니다</a:t>
            </a:r>
            <a:r>
              <a:rPr lang="en-US" altLang="ko-KR" dirty="0"/>
              <a:t>. IMU</a:t>
            </a:r>
            <a:r>
              <a:rPr lang="ko-KR" altLang="en-US" dirty="0"/>
              <a:t>는 </a:t>
            </a:r>
            <a:r>
              <a:rPr lang="en-US" altLang="ko-KR" dirty="0"/>
              <a:t>GPS</a:t>
            </a:r>
            <a:r>
              <a:rPr lang="ko-KR" altLang="en-US" dirty="0"/>
              <a:t>의 치명적 오류를 보완하는 역할을 하지만</a:t>
            </a:r>
            <a:endParaRPr lang="en-US" altLang="ko-KR" dirty="0"/>
          </a:p>
          <a:p>
            <a:r>
              <a:rPr lang="ko-KR" altLang="en-US" dirty="0"/>
              <a:t>공격자가 </a:t>
            </a:r>
            <a:r>
              <a:rPr lang="ko-KR" altLang="en-US" dirty="0" err="1"/>
              <a:t>스푸핑</a:t>
            </a:r>
            <a:r>
              <a:rPr lang="ko-KR" altLang="en-US" dirty="0"/>
              <a:t> 및 </a:t>
            </a:r>
            <a:r>
              <a:rPr lang="ko-KR" altLang="en-US" dirty="0" err="1"/>
              <a:t>재밍</a:t>
            </a:r>
            <a:r>
              <a:rPr lang="en-US" altLang="ko-KR" dirty="0"/>
              <a:t>(</a:t>
            </a:r>
            <a:r>
              <a:rPr lang="ko-KR" altLang="en-US" dirty="0"/>
              <a:t>수신방해</a:t>
            </a:r>
            <a:r>
              <a:rPr lang="en-US" altLang="ko-KR" dirty="0"/>
              <a:t>)</a:t>
            </a:r>
            <a:r>
              <a:rPr lang="ko-KR" altLang="en-US" dirty="0"/>
              <a:t> 공격을 통해 </a:t>
            </a:r>
            <a:r>
              <a:rPr lang="en-US" altLang="ko-KR" dirty="0"/>
              <a:t>IMU</a:t>
            </a:r>
            <a:r>
              <a:rPr lang="ko-KR" altLang="en-US" dirty="0"/>
              <a:t>의 기능을 상실하게 될 수도 있습니다</a:t>
            </a:r>
            <a:r>
              <a:rPr lang="en-US" altLang="ko-KR" dirty="0"/>
              <a:t>. </a:t>
            </a:r>
            <a:r>
              <a:rPr lang="ko-KR" altLang="en-US" dirty="0"/>
              <a:t>이 경우</a:t>
            </a:r>
            <a:r>
              <a:rPr lang="en-US" altLang="ko-KR" dirty="0"/>
              <a:t>, </a:t>
            </a:r>
            <a:r>
              <a:rPr lang="ko-KR" altLang="en-US" dirty="0"/>
              <a:t>주행 중 경사로를 인식하지 못하고</a:t>
            </a:r>
            <a:r>
              <a:rPr lang="en-US" altLang="ko-KR" dirty="0"/>
              <a:t>, </a:t>
            </a:r>
            <a:r>
              <a:rPr lang="ko-KR" altLang="en-US" dirty="0"/>
              <a:t>속도 조절을 하지 못하여 주변 차량과 예기치 못한 사고가 발생할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세 번째로 </a:t>
            </a:r>
            <a:r>
              <a:rPr lang="en-US" altLang="ko-KR" dirty="0"/>
              <a:t>LiDAR</a:t>
            </a:r>
            <a:r>
              <a:rPr lang="ko-KR" altLang="en-US" dirty="0"/>
              <a:t>은 매 초마다 레이저 빔을 주변에 발사하여 반사되는 시간을 측정해 환경</a:t>
            </a:r>
            <a:r>
              <a:rPr lang="en-US" altLang="ko-KR" dirty="0"/>
              <a:t>, </a:t>
            </a:r>
            <a:r>
              <a:rPr lang="ko-KR" altLang="en-US" dirty="0"/>
              <a:t>장애물 감지 등을 인지하고 이를 </a:t>
            </a:r>
            <a:r>
              <a:rPr lang="en-US" altLang="ko-KR" dirty="0"/>
              <a:t>3D </a:t>
            </a:r>
            <a:r>
              <a:rPr lang="ko-KR" altLang="en-US" dirty="0"/>
              <a:t>지도로 만들어냅니다</a:t>
            </a:r>
            <a:r>
              <a:rPr lang="en-US" altLang="ko-KR" dirty="0"/>
              <a:t>. </a:t>
            </a:r>
            <a:r>
              <a:rPr lang="ko-KR" altLang="en-US" dirty="0"/>
              <a:t>실질적으로 사람의 눈과 같은 역할을 수행하는데</a:t>
            </a:r>
            <a:r>
              <a:rPr lang="en-US" altLang="ko-KR" dirty="0"/>
              <a:t>, </a:t>
            </a:r>
            <a:r>
              <a:rPr lang="ko-KR" altLang="en-US" dirty="0"/>
              <a:t>만약 공격자가 동일한</a:t>
            </a:r>
            <a:endParaRPr lang="en-US" altLang="ko-KR" dirty="0"/>
          </a:p>
          <a:p>
            <a:r>
              <a:rPr lang="ko-KR" altLang="en-US" dirty="0"/>
              <a:t>주파수의 신호를 스캐너에 보내고 물체가 탐지되었다고 오도할 경우</a:t>
            </a:r>
            <a:r>
              <a:rPr lang="en-US" altLang="ko-KR" dirty="0"/>
              <a:t>,</a:t>
            </a:r>
            <a:r>
              <a:rPr lang="ko-KR" altLang="en-US" dirty="0"/>
              <a:t> 자율 주행 차량을 천천히 주행하도록 이끌거나 멈추게 만들 수 있습니다</a:t>
            </a:r>
            <a:r>
              <a:rPr lang="en-US" altLang="ko-KR" dirty="0"/>
              <a:t>. LiDAR</a:t>
            </a:r>
            <a:r>
              <a:rPr lang="ko-KR" altLang="en-US" dirty="0"/>
              <a:t>의 경우 이런 보안 </a:t>
            </a:r>
            <a:r>
              <a:rPr lang="ko-KR" altLang="en-US" dirty="0" err="1"/>
              <a:t>위협으로부터</a:t>
            </a:r>
            <a:r>
              <a:rPr lang="ko-KR" altLang="en-US" dirty="0"/>
              <a:t> 보호할 수 있는 보안기술이 요구됩니다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네 번째로 카메라는 차선 감지</a:t>
            </a:r>
            <a:r>
              <a:rPr lang="en-US" altLang="ko-KR" dirty="0"/>
              <a:t>, </a:t>
            </a:r>
            <a:r>
              <a:rPr lang="ko-KR" altLang="en-US" dirty="0"/>
              <a:t>교통 신호 인식</a:t>
            </a:r>
            <a:r>
              <a:rPr lang="en-US" altLang="ko-KR" dirty="0"/>
              <a:t>, </a:t>
            </a:r>
            <a:r>
              <a:rPr lang="ko-KR" altLang="en-US" dirty="0"/>
              <a:t>헤드 라이트 감지</a:t>
            </a:r>
            <a:r>
              <a:rPr lang="en-US" altLang="ko-KR" dirty="0"/>
              <a:t>, </a:t>
            </a:r>
            <a:r>
              <a:rPr lang="ko-KR" altLang="en-US" dirty="0"/>
              <a:t>장애물 감지 등을 인식하는 데 사용됩니다</a:t>
            </a:r>
            <a:r>
              <a:rPr lang="en-US" altLang="ko-KR" dirty="0"/>
              <a:t>. </a:t>
            </a:r>
            <a:r>
              <a:rPr lang="ko-KR" altLang="en-US" dirty="0"/>
              <a:t>하지만 공격자가 반대쪽에서 오는 차량의 시스템을 조작하여 부분적으로 비활성화되는 현상이 발생할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이는 물체를 잘못 탐지하거나 아예 탐지를 못해서 안전문제를 발생시킬 수 있습니다</a:t>
            </a:r>
            <a:r>
              <a:rPr lang="en-US" altLang="ko-KR" dirty="0"/>
              <a:t>. </a:t>
            </a:r>
            <a:r>
              <a:rPr lang="ko-KR" altLang="en-US" dirty="0"/>
              <a:t>다섯 번째로 </a:t>
            </a:r>
            <a:r>
              <a:rPr lang="en-US" altLang="ko-KR" dirty="0"/>
              <a:t>V2X</a:t>
            </a:r>
            <a:r>
              <a:rPr lang="ko-KR" altLang="en-US" dirty="0"/>
              <a:t>는 스마트폰</a:t>
            </a:r>
            <a:r>
              <a:rPr lang="en-US" altLang="ko-KR" dirty="0"/>
              <a:t>, </a:t>
            </a:r>
            <a:r>
              <a:rPr lang="ko-KR" altLang="en-US" dirty="0"/>
              <a:t>클라우드 및 기타 장치에 연결하여 통신을 가능하게 합니다</a:t>
            </a:r>
            <a:r>
              <a:rPr lang="en-US" altLang="ko-KR" dirty="0"/>
              <a:t>. </a:t>
            </a:r>
            <a:r>
              <a:rPr lang="ko-KR" altLang="en-US" dirty="0"/>
              <a:t>일반적으로 스마트폰은 인증되지 않은</a:t>
            </a:r>
            <a:endParaRPr lang="en-US" altLang="ko-KR" dirty="0"/>
          </a:p>
          <a:p>
            <a:r>
              <a:rPr lang="ko-KR" altLang="en-US" dirty="0"/>
              <a:t>외부 장치와 상호 작용이 가능하기 때문에 자율 주행 자동차에 있어 스마트폰과의 연결은 차량에게 잠재적인 취약점을 가지게 합니다</a:t>
            </a:r>
            <a:r>
              <a:rPr lang="en-US" altLang="ko-KR" dirty="0"/>
              <a:t>. </a:t>
            </a:r>
            <a:r>
              <a:rPr lang="ko-KR" altLang="en-US" dirty="0"/>
              <a:t>공격자가 호스트 차량과 근처 차량 간의 트래픽과 데이터를 도청하여 인증 키와 같은</a:t>
            </a:r>
            <a:endParaRPr lang="en-US" altLang="ko-KR" dirty="0"/>
          </a:p>
          <a:p>
            <a:r>
              <a:rPr lang="ko-KR" altLang="en-US" dirty="0"/>
              <a:t>민감한 정보를 가져와 인증 공격으로 이끄는 취약한 프로토콜을 사용하는 것이 치명적 단점이며</a:t>
            </a:r>
            <a:r>
              <a:rPr lang="en-US" altLang="ko-KR" dirty="0"/>
              <a:t>, </a:t>
            </a:r>
            <a:r>
              <a:rPr lang="ko-KR" altLang="en-US" dirty="0"/>
              <a:t>공격자는 이로써 호스트 차량의 민감한 데이터를 수신하고 악용할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여섯 번째로 </a:t>
            </a:r>
            <a:r>
              <a:rPr lang="en-US" altLang="ko-KR" dirty="0"/>
              <a:t>OBD </a:t>
            </a:r>
            <a:r>
              <a:rPr lang="ko-KR" altLang="en-US" dirty="0"/>
              <a:t>포트는 </a:t>
            </a:r>
            <a:r>
              <a:rPr lang="en-US" altLang="ko-KR" dirty="0"/>
              <a:t>2008</a:t>
            </a:r>
            <a:r>
              <a:rPr lang="ko-KR" altLang="en-US" dirty="0"/>
              <a:t>년부터 제조된 모든 차량에 존재하는 것인데</a:t>
            </a:r>
            <a:r>
              <a:rPr lang="en-US" altLang="ko-KR" dirty="0"/>
              <a:t>, </a:t>
            </a:r>
            <a:r>
              <a:rPr lang="ko-KR" altLang="en-US" dirty="0"/>
              <a:t>이 포트는 차량 결함 및 성능 등 차량의 진단을 위한 데이터를 수집하는데 사용됩니다</a:t>
            </a:r>
            <a:r>
              <a:rPr lang="en-US" altLang="ko-KR" dirty="0"/>
              <a:t>. OBD </a:t>
            </a:r>
            <a:r>
              <a:rPr lang="ko-KR" altLang="en-US" dirty="0"/>
              <a:t>포트를 </a:t>
            </a:r>
            <a:r>
              <a:rPr lang="en-US" altLang="ko-KR" dirty="0"/>
              <a:t>PC</a:t>
            </a:r>
            <a:r>
              <a:rPr lang="ko-KR" altLang="en-US" dirty="0"/>
              <a:t>와 연결하였다면</a:t>
            </a:r>
            <a:r>
              <a:rPr lang="en-US" altLang="ko-KR" dirty="0"/>
              <a:t>, </a:t>
            </a:r>
            <a:r>
              <a:rPr lang="ko-KR" altLang="en-US" dirty="0"/>
              <a:t>공격자는 데이터 패킷을</a:t>
            </a:r>
            <a:endParaRPr lang="en-US" altLang="ko-KR" dirty="0"/>
          </a:p>
          <a:p>
            <a:r>
              <a:rPr lang="ko-KR" altLang="en-US" dirty="0"/>
              <a:t>조작할 수 있으며</a:t>
            </a:r>
            <a:r>
              <a:rPr lang="en-US" altLang="ko-KR" dirty="0"/>
              <a:t>, </a:t>
            </a:r>
            <a:r>
              <a:rPr lang="ko-KR" altLang="en-US" dirty="0"/>
              <a:t>악성 패킷을 차량 네트워크에 주입함으로써 적절한 차량 진단을 수행하지 못하도록 할 수 있습니다</a:t>
            </a:r>
            <a:r>
              <a:rPr lang="en-US" altLang="ko-KR" dirty="0"/>
              <a:t>. </a:t>
            </a:r>
            <a:r>
              <a:rPr lang="ko-KR" altLang="en-US" dirty="0"/>
              <a:t>이에 대한 공격 사례가 지속됨에 따라 독일에서는 </a:t>
            </a:r>
            <a:r>
              <a:rPr lang="en-US" altLang="ko-KR" dirty="0"/>
              <a:t>OBD </a:t>
            </a:r>
            <a:r>
              <a:rPr lang="ko-KR" altLang="en-US" dirty="0"/>
              <a:t>인터페이스를 폐쇄할 것이라는 보도도 있었습니다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일곱 번째로 엔진제어장치인 </a:t>
            </a:r>
            <a:r>
              <a:rPr lang="en-US" altLang="ko-KR" dirty="0"/>
              <a:t>ECU</a:t>
            </a:r>
            <a:r>
              <a:rPr lang="ko-KR" altLang="en-US" dirty="0"/>
              <a:t>는 일반 차량에 </a:t>
            </a:r>
            <a:r>
              <a:rPr lang="en-US" altLang="ko-KR" dirty="0"/>
              <a:t>100</a:t>
            </a:r>
            <a:r>
              <a:rPr lang="ko-KR" altLang="en-US" dirty="0"/>
              <a:t>개 이상으로 구성되어 있습니다</a:t>
            </a:r>
            <a:r>
              <a:rPr lang="en-US" altLang="ko-KR" dirty="0"/>
              <a:t>. </a:t>
            </a:r>
            <a:r>
              <a:rPr lang="ko-KR" altLang="en-US" dirty="0"/>
              <a:t>하위 시스템의 센서 및 </a:t>
            </a:r>
            <a:r>
              <a:rPr lang="ko-KR" altLang="en-US" dirty="0" err="1"/>
              <a:t>액추에이터를</a:t>
            </a:r>
            <a:r>
              <a:rPr lang="ko-KR" altLang="en-US" dirty="0"/>
              <a:t> 위한 전자 제어 모듈이며</a:t>
            </a:r>
            <a:r>
              <a:rPr lang="en-US" altLang="ko-KR" dirty="0"/>
              <a:t>, ECU </a:t>
            </a:r>
            <a:r>
              <a:rPr lang="ko-KR" altLang="en-US" dirty="0"/>
              <a:t>코드는 안전하고 보안성이 뛰어나지만 공격자가 사용자 지정 펌웨어로</a:t>
            </a:r>
            <a:endParaRPr lang="en-US" altLang="ko-KR" dirty="0"/>
          </a:p>
          <a:p>
            <a:r>
              <a:rPr lang="en-US" altLang="ko-KR" dirty="0"/>
              <a:t>ECU</a:t>
            </a:r>
            <a:r>
              <a:rPr lang="ko-KR" altLang="en-US" dirty="0"/>
              <a:t>를 </a:t>
            </a:r>
            <a:r>
              <a:rPr lang="ko-KR" altLang="en-US" dirty="0" err="1"/>
              <a:t>플래시하여</a:t>
            </a:r>
            <a:r>
              <a:rPr lang="ko-KR" altLang="en-US" dirty="0"/>
              <a:t> 상태를 변화시켜 악의적이고 의도하지 않은 동작을 유발하며 공격을 성공시킬 수 있습니다</a:t>
            </a:r>
            <a:r>
              <a:rPr lang="en-US" altLang="ko-KR" dirty="0"/>
              <a:t>. </a:t>
            </a:r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자율 주행 자동차의 펌웨어 업데이트는 공격자로 하여금 로그 업데이트의 진입점이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자율 주행 자동차의 펌웨어 업데이트는 자동차 제조업체에서 별도로 제공해주지 않으며</a:t>
            </a:r>
            <a:r>
              <a:rPr lang="en-US" altLang="ko-KR" dirty="0"/>
              <a:t>, </a:t>
            </a:r>
            <a:r>
              <a:rPr lang="ko-KR" altLang="en-US" dirty="0"/>
              <a:t>안전 및 보안에 대한 적절한 업데이트가 없어 민감한 정보를 유출시키는 사이버 공격에 취약합니다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마지막으로 자율 주행 자동차에 있어 심층신경망과 같은 딥러닝 알고리즘은 주행을 위한 인식 단계에서 사용됩니다</a:t>
            </a:r>
            <a:r>
              <a:rPr lang="en-US" altLang="ko-KR" dirty="0"/>
              <a:t>. </a:t>
            </a:r>
            <a:r>
              <a:rPr lang="ko-KR" altLang="en-US" dirty="0"/>
              <a:t>그러나 심층신경망과 같은 딥러닝 알고리즘은 공격자로 하여금 심각한 물리적 피해 및 인명 피해 또한 발생시킬</a:t>
            </a:r>
            <a:endParaRPr lang="en-US" altLang="ko-KR" dirty="0"/>
          </a:p>
          <a:p>
            <a:r>
              <a:rPr lang="ko-KR" altLang="en-US" dirty="0"/>
              <a:t>수 있습니다</a:t>
            </a:r>
            <a:r>
              <a:rPr lang="en-US" altLang="ko-KR" dirty="0"/>
              <a:t>. </a:t>
            </a:r>
            <a:r>
              <a:rPr lang="ko-KR" altLang="en-US" dirty="0"/>
              <a:t>공격자는 원본 데이터가 저장되어 있는 곳에 교란을 일으킬 수 있는 악의적인 데이터를 추가함으로써 심층신경망 알고리즘이 올바른 의사 결정을 하지 못하도록 합니다</a:t>
            </a:r>
            <a:r>
              <a:rPr lang="en-US" altLang="ko-KR" dirty="0"/>
              <a:t>. </a:t>
            </a:r>
            <a:r>
              <a:rPr lang="ko-KR" altLang="en-US" dirty="0"/>
              <a:t>이 취약점의 경우</a:t>
            </a:r>
            <a:r>
              <a:rPr lang="en-US" altLang="ko-KR" dirty="0"/>
              <a:t>, </a:t>
            </a:r>
            <a:r>
              <a:rPr lang="ko-KR" altLang="en-US" dirty="0"/>
              <a:t>심각한 사회적 문제를 초래할</a:t>
            </a:r>
            <a:endParaRPr lang="en-US" altLang="ko-KR" dirty="0"/>
          </a:p>
          <a:p>
            <a:r>
              <a:rPr lang="ko-KR" altLang="en-US" dirty="0"/>
              <a:t>수 있으므로 자율 주행 자동차의 상용화 및 대중화에 있어 필수적으로 해결되어야 할 문제로 대두됩니다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420DF4F-28CD-42CA-8484-F6571F4C08CC}" type="datetime1">
              <a:rPr lang="ko-KR" altLang="en-US" smtClean="0"/>
              <a:t>2022-11-06</a:t>
            </a:fld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96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앞의 내용들을 통해 자율 주행 자동차에 탑재되어 있는 센서 및 통신을 위한 외부 네트워크는 공격자에게 보안 위협을 위한 진입점을 제공하는 것을 확인할 수 있었습니다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자율 주행 자동차의 발전에 따라 </a:t>
            </a:r>
            <a:r>
              <a:rPr lang="en-US" altLang="ko-KR" dirty="0"/>
              <a:t>ECU</a:t>
            </a:r>
            <a:r>
              <a:rPr lang="ko-KR" altLang="en-US" dirty="0"/>
              <a:t>의 성능 또한 고도화되고 있는 추세이며</a:t>
            </a:r>
            <a:r>
              <a:rPr lang="en-US" altLang="ko-KR" dirty="0"/>
              <a:t>, </a:t>
            </a:r>
            <a:r>
              <a:rPr lang="ko-KR" altLang="en-US" dirty="0"/>
              <a:t>현재 </a:t>
            </a:r>
            <a:r>
              <a:rPr lang="en-US" altLang="ko-KR" dirty="0"/>
              <a:t>ECU</a:t>
            </a:r>
            <a:r>
              <a:rPr lang="ko-KR" altLang="en-US" dirty="0"/>
              <a:t>를 보안하기 위한 기술로는 </a:t>
            </a:r>
            <a:r>
              <a:rPr lang="en-US" altLang="ko-KR" dirty="0"/>
              <a:t>ECU</a:t>
            </a:r>
            <a:r>
              <a:rPr lang="ko-KR" altLang="en-US" dirty="0"/>
              <a:t>의 비휘발성 메모리에 저장되는 펌웨어의 플래시 과정에서 신뢰할 수 있는 주체인지에 대한 인증 과정을</a:t>
            </a:r>
          </a:p>
          <a:p>
            <a:r>
              <a:rPr lang="ko-KR" altLang="en-US" dirty="0"/>
              <a:t>거치는 보안 옵션인 </a:t>
            </a:r>
            <a:r>
              <a:rPr lang="ko-KR" altLang="en-US" dirty="0" err="1"/>
              <a:t>시큐어</a:t>
            </a:r>
            <a:r>
              <a:rPr lang="ko-KR" altLang="en-US" dirty="0"/>
              <a:t> 부트</a:t>
            </a:r>
            <a:r>
              <a:rPr lang="en-US" altLang="ko-KR" dirty="0"/>
              <a:t>, </a:t>
            </a:r>
            <a:r>
              <a:rPr lang="ko-KR" altLang="en-US" dirty="0"/>
              <a:t>소프트웨어를 업데이트할 경우 해당 소프트웨어가 제조사에 의해 인가된 소프트웨어인지 확인하는 </a:t>
            </a:r>
            <a:r>
              <a:rPr lang="ko-KR" altLang="en-US" dirty="0" err="1"/>
              <a:t>시큐어</a:t>
            </a:r>
            <a:r>
              <a:rPr lang="ko-KR" altLang="en-US" dirty="0"/>
              <a:t> </a:t>
            </a:r>
            <a:r>
              <a:rPr lang="ko-KR" altLang="en-US" dirty="0" err="1"/>
              <a:t>플래싱</a:t>
            </a:r>
            <a:r>
              <a:rPr lang="en-US" altLang="ko-KR" dirty="0"/>
              <a:t>, </a:t>
            </a:r>
            <a:r>
              <a:rPr lang="ko-KR" altLang="en-US" dirty="0"/>
              <a:t>접근 제어 등이 있습니다</a:t>
            </a:r>
            <a:r>
              <a:rPr lang="en-US" altLang="ko-KR" dirty="0"/>
              <a:t>. </a:t>
            </a:r>
            <a:r>
              <a:rPr lang="ko-KR" altLang="en-US" dirty="0"/>
              <a:t>표</a:t>
            </a:r>
            <a:r>
              <a:rPr lang="en-US" altLang="ko-KR" dirty="0"/>
              <a:t>3</a:t>
            </a:r>
            <a:r>
              <a:rPr lang="ko-KR" altLang="en-US" dirty="0"/>
              <a:t>을 통해 자율 주행 자동차 관련 보안 기술</a:t>
            </a:r>
            <a:endParaRPr lang="en-US" altLang="ko-KR" dirty="0"/>
          </a:p>
          <a:p>
            <a:r>
              <a:rPr lang="ko-KR" altLang="en-US" dirty="0"/>
              <a:t>표준화 내용을 확인할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420DF4F-28CD-42CA-8484-F6571F4C08CC}" type="datetime1">
              <a:rPr lang="ko-KR" altLang="en-US" smtClean="0"/>
              <a:t>2022-11-06</a:t>
            </a:fld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64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자율 주행 자동차 시장은 매년 증가하고 있는 교통 사고의 감소</a:t>
            </a:r>
            <a:r>
              <a:rPr lang="en-US" altLang="ko-KR" dirty="0"/>
              <a:t>, </a:t>
            </a:r>
            <a:r>
              <a:rPr lang="ko-KR" altLang="en-US" dirty="0"/>
              <a:t>운전에 대한 접근성</a:t>
            </a:r>
            <a:r>
              <a:rPr lang="en-US" altLang="ko-KR" dirty="0"/>
              <a:t> </a:t>
            </a:r>
            <a:r>
              <a:rPr lang="ko-KR" altLang="en-US" dirty="0"/>
              <a:t>등의 장점으로 인해 매년 확대되고 있는 추세입니다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이는 자동차 제조 회사 뿐만 아니라 </a:t>
            </a:r>
            <a:r>
              <a:rPr lang="en-US" altLang="ko-KR" dirty="0"/>
              <a:t>ICT </a:t>
            </a:r>
            <a:r>
              <a:rPr lang="ko-KR" altLang="en-US" dirty="0"/>
              <a:t>기업 또한 자율 주행 자동차를 상용화 및 대중화 하기 위한 연구를 진행 중에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본 논문에서는 개발되고 있는 자율 주행 자동차의 기술 동향을 파악하고</a:t>
            </a:r>
            <a:r>
              <a:rPr lang="en-US" altLang="ko-KR" dirty="0"/>
              <a:t>, </a:t>
            </a:r>
            <a:r>
              <a:rPr lang="ko-KR" altLang="en-US" dirty="0"/>
              <a:t>자율 주행 자동차에서 발생하고 있는 보안 위협과 보안 </a:t>
            </a:r>
            <a:r>
              <a:rPr lang="ko-KR" altLang="en-US" dirty="0" err="1"/>
              <a:t>위협으로부터</a:t>
            </a:r>
            <a:r>
              <a:rPr lang="ko-KR" altLang="en-US" dirty="0"/>
              <a:t> 안전한 자율 주행을 위해 연구 및 개발되고 있는 보안 기술 동향에 대해서</a:t>
            </a:r>
            <a:endParaRPr lang="en-US" altLang="ko-KR" dirty="0"/>
          </a:p>
          <a:p>
            <a:r>
              <a:rPr lang="ko-KR" altLang="en-US" dirty="0"/>
              <a:t>확인하였습니다</a:t>
            </a:r>
            <a:r>
              <a:rPr lang="en-US" altLang="ko-KR" dirty="0"/>
              <a:t>. </a:t>
            </a:r>
            <a:r>
              <a:rPr lang="ko-KR" altLang="en-US" dirty="0"/>
              <a:t>자율 주행 자동차에서 발생하고 있는 보안 위협에 대한 보안 기술 연구가 지속되어야 할 것이며</a:t>
            </a:r>
            <a:r>
              <a:rPr lang="en-US" altLang="ko-KR" dirty="0"/>
              <a:t>, </a:t>
            </a:r>
            <a:r>
              <a:rPr lang="ko-KR" altLang="en-US" dirty="0"/>
              <a:t>사소한 오류로 피해를 입힐 수 있기 때문에 상용화를 위해서는 실증적인 테스트가 이루어져야 한다고</a:t>
            </a:r>
            <a:endParaRPr lang="en-US" altLang="ko-KR" dirty="0"/>
          </a:p>
          <a:p>
            <a:r>
              <a:rPr lang="ko-KR" altLang="en-US" dirty="0"/>
              <a:t>본 논문에서는 말하고 있습니다</a:t>
            </a:r>
            <a:r>
              <a:rPr lang="en-US" altLang="ko-KR"/>
              <a:t>.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420DF4F-28CD-42CA-8484-F6571F4C08CC}" type="datetime1">
              <a:rPr lang="ko-KR" altLang="en-US" smtClean="0"/>
              <a:t>2022-11-06</a:t>
            </a:fld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3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28A3BAFB-7A40-4072-A7FD-FB0EDC55F13F}" type="datetime1">
              <a:rPr lang="ko-KR" altLang="en-US" smtClean="0"/>
              <a:t>2022-11-06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그림 개체 틀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F12F07B2-E074-4649-9142-6F1D9AE0DBBB}" type="datetime1">
              <a:rPr lang="ko-KR" altLang="en-US" smtClean="0"/>
              <a:t>2022-11-06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1B93F205-BE1D-41B6-903E-38A12CD6A70F}" type="datetime1">
              <a:rPr lang="ko-KR" altLang="en-US" smtClean="0"/>
              <a:t>2022-11-06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텍스트 개체 틀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88763DE7-7630-4C1C-B39F-731F1889F7F8}" type="datetime1">
              <a:rPr lang="ko-KR" altLang="en-US" smtClean="0"/>
              <a:t>2022-11-06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텍스트 상자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ko" sz="8000">
                <a:solidFill>
                  <a:schemeClr val="tx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“</a:t>
            </a:r>
          </a:p>
        </p:txBody>
      </p:sp>
      <p:sp>
        <p:nvSpPr>
          <p:cNvPr id="13" name="텍스트 상자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ko" sz="8000">
                <a:solidFill>
                  <a:schemeClr val="tx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4E29F7F6-2AF8-4123-80EB-C26BF25051CC}" type="datetime1">
              <a:rPr lang="ko-KR" altLang="en-US" smtClean="0"/>
              <a:t>2022-11-06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텍스트 개체 틀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8" name="텍스트 개체 틀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0" name="텍스트 개체 틀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1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2" name="텍스트 개체 틀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2000F91A-87BC-4A65-9DD7-026C4653A996}" type="datetime1">
              <a:rPr lang="ko-KR" altLang="en-US" smtClean="0"/>
              <a:t>2022-11-06</a:t>
            </a:fld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그림 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그림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그림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제목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9" name="텍스트 개체 틀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그림 개체 틀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1" name="텍스트 개체 틀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2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3" name="그림 개체 틀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텍스트 개체 틀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6" name="그림 개체 틀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7" name="텍스트 개체 틀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60EBF092-97E8-48BF-A63A-FD32F38B1B9F}" type="datetime1">
              <a:rPr lang="ko-KR" altLang="en-US" smtClean="0"/>
              <a:t>2022-11-06</a:t>
            </a:fld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2pPr>
            <a:lvl3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3pPr>
            <a:lvl4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4pPr>
            <a:lvl5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FA74C2CD-135C-429A-BF2F-8941132EB275}" type="datetime1">
              <a:rPr lang="ko-KR" altLang="en-US" smtClean="0"/>
              <a:t>2022-11-06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2pPr>
            <a:lvl3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3pPr>
            <a:lvl4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4pPr>
            <a:lvl5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409A2853-D5CB-4085-8B68-FA9665D9382A}" type="datetime1">
              <a:rPr lang="ko-KR" altLang="en-US" smtClean="0"/>
              <a:t>2022-11-06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2pPr>
            <a:lvl3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3pPr>
            <a:lvl4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4pPr>
            <a:lvl5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903FB65F-A068-40C2-A5B9-B0D9283C0C60}" type="datetime1">
              <a:rPr lang="ko-KR" altLang="en-US" smtClean="0"/>
              <a:t>2022-11-06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929E7106-0249-4561-8B9A-6D3F87A3DB07}" type="datetime1">
              <a:rPr lang="ko-KR" altLang="en-US" smtClean="0"/>
              <a:t>2022-11-06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2pPr>
            <a:lvl3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3pPr>
            <a:lvl4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4pPr>
            <a:lvl5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2pPr>
            <a:lvl3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3pPr>
            <a:lvl4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4pPr>
            <a:lvl5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02227B3E-0B5D-4A4E-A1D5-C5A318589AE5}" type="datetime1">
              <a:rPr lang="ko-KR" altLang="en-US" smtClean="0"/>
              <a:t>2022-11-06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그림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>
              <a:defRPr sz="1600">
                <a:latin typeface="Batang" panose="02030600000101010101" pitchFamily="18" charset="-127"/>
                <a:ea typeface="Batang" panose="02030600000101010101" pitchFamily="18" charset="-127"/>
              </a:defRPr>
            </a:lvl2pPr>
            <a:lvl3pPr>
              <a:defRPr sz="1400">
                <a:latin typeface="Batang" panose="02030600000101010101" pitchFamily="18" charset="-127"/>
                <a:ea typeface="Batang" panose="02030600000101010101" pitchFamily="18" charset="-127"/>
              </a:defRPr>
            </a:lvl3pPr>
            <a:lvl4pPr>
              <a:defRPr sz="1200">
                <a:latin typeface="Batang" panose="02030600000101010101" pitchFamily="18" charset="-127"/>
                <a:ea typeface="Batang" panose="02030600000101010101" pitchFamily="18" charset="-127"/>
              </a:defRPr>
            </a:lvl4pPr>
            <a:lvl5pPr>
              <a:defRPr sz="1200">
                <a:latin typeface="Batang" panose="02030600000101010101" pitchFamily="18" charset="-127"/>
                <a:ea typeface="Batang" panose="02030600000101010101" pitchFamily="18" charset="-127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>
              <a:defRPr sz="1600">
                <a:latin typeface="Batang" panose="02030600000101010101" pitchFamily="18" charset="-127"/>
                <a:ea typeface="Batang" panose="02030600000101010101" pitchFamily="18" charset="-127"/>
              </a:defRPr>
            </a:lvl2pPr>
            <a:lvl3pPr>
              <a:defRPr sz="1400">
                <a:latin typeface="Batang" panose="02030600000101010101" pitchFamily="18" charset="-127"/>
                <a:ea typeface="Batang" panose="02030600000101010101" pitchFamily="18" charset="-127"/>
              </a:defRPr>
            </a:lvl3pPr>
            <a:lvl4pPr>
              <a:defRPr sz="1200">
                <a:latin typeface="Batang" panose="02030600000101010101" pitchFamily="18" charset="-127"/>
                <a:ea typeface="Batang" panose="02030600000101010101" pitchFamily="18" charset="-127"/>
              </a:defRPr>
            </a:lvl4pPr>
            <a:lvl5pPr>
              <a:defRPr sz="1200">
                <a:latin typeface="Batang" panose="02030600000101010101" pitchFamily="18" charset="-127"/>
                <a:ea typeface="Batang" panose="02030600000101010101" pitchFamily="18" charset="-127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555DD60D-C61B-40E7-975A-28844FBB2D45}" type="datetime1">
              <a:rPr lang="ko-KR" altLang="en-US" smtClean="0"/>
              <a:t>2022-11-06</a:t>
            </a:fld>
            <a:endParaRPr 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endParaRPr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5321AE99-9C34-4E99-A9FF-6D7F5041DBC9}" type="datetime1">
              <a:rPr lang="ko-KR" altLang="en-US" smtClean="0"/>
              <a:t>2022-11-06</a:t>
            </a:fld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B802EC46-0824-45EE-B260-50ED0B85D11E}" type="datetime1">
              <a:rPr lang="ko-KR" altLang="en-US" smtClean="0"/>
              <a:t>2022-11-06</a:t>
            </a:fld>
            <a:endParaRPr 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2pPr>
            <a:lvl3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3pPr>
            <a:lvl4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4pPr>
            <a:lvl5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43748954-E065-4054-8C66-392B4F063747}" type="datetime1">
              <a:rPr lang="ko-KR" altLang="en-US" smtClean="0"/>
              <a:t>2022-11-06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그림 개체 틀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5A58C4A3-D82D-41C7-A18D-6414DD58B953}" type="datetime1">
              <a:rPr lang="ko-KR" altLang="en-US" smtClean="0"/>
              <a:t>2022-11-06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"/>
              <a:t>마스터 제목 스타일 편집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ko"/>
              <a:t>마스터 텍스트 스타일을 편집하려면 클릭하세요.</a:t>
            </a:r>
          </a:p>
          <a:p>
            <a:pPr lvl="1" rtl="0"/>
            <a:r>
              <a:rPr lang="ko"/>
              <a:t>둘째 수준</a:t>
            </a:r>
          </a:p>
          <a:p>
            <a:pPr lvl="2" rtl="0"/>
            <a:r>
              <a:rPr lang="ko"/>
              <a:t>셋째 수준</a:t>
            </a:r>
          </a:p>
          <a:p>
            <a:pPr lvl="3" rtl="0"/>
            <a:r>
              <a:rPr lang="ko"/>
              <a:t>넷째 수준</a:t>
            </a:r>
          </a:p>
          <a:p>
            <a:pPr lvl="4" rtl="0"/>
            <a:r>
              <a:rPr lang="ko"/>
              <a:t>다섯째 수준</a:t>
            </a: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D41097D8-A3FF-4F04-9CFF-0B8EA7C26038}" type="datetime1">
              <a:rPr lang="ko-KR" altLang="en-US" smtClean="0"/>
              <a:t>2022-11-06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/>
  <p:txStyles>
    <p:titleStyle>
      <a:lvl1pPr algn="ctr" defTabSz="457200" rtl="0" eaLnBrk="1" latinLnBrk="1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atang" panose="02030600000101010101" pitchFamily="18" charset="-127"/>
          <a:ea typeface="Batang" panose="02030600000101010101" pitchFamily="18" charset="-127"/>
          <a:cs typeface="Batang" panose="02030600000101010101" pitchFamily="18" charset="-127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1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atang" panose="02030600000101010101" pitchFamily="18" charset="-127"/>
          <a:ea typeface="Batang" panose="02030600000101010101" pitchFamily="18" charset="-127"/>
          <a:cs typeface="+mn-cs"/>
        </a:defRPr>
      </a:lvl1pPr>
      <a:lvl2pPr marL="720000" indent="-270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atang" panose="02030600000101010101" pitchFamily="18" charset="-127"/>
          <a:ea typeface="Batang" panose="02030600000101010101" pitchFamily="18" charset="-127"/>
          <a:cs typeface="+mn-cs"/>
        </a:defRPr>
      </a:lvl2pPr>
      <a:lvl3pPr marL="1026000" indent="-21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atang" panose="02030600000101010101" pitchFamily="18" charset="-127"/>
          <a:ea typeface="Batang" panose="02030600000101010101" pitchFamily="18" charset="-127"/>
          <a:cs typeface="+mn-cs"/>
        </a:defRPr>
      </a:lvl3pPr>
      <a:lvl4pPr marL="1386000" indent="-21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atang" panose="02030600000101010101" pitchFamily="18" charset="-127"/>
          <a:ea typeface="Batang" panose="02030600000101010101" pitchFamily="18" charset="-127"/>
          <a:cs typeface="+mn-cs"/>
        </a:defRPr>
      </a:lvl4pPr>
      <a:lvl5pPr marL="1674000" indent="-21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atang" panose="02030600000101010101" pitchFamily="18" charset="-127"/>
          <a:ea typeface="Batang" panose="02030600000101010101" pitchFamily="18" charset="-127"/>
          <a:cs typeface="+mn-cs"/>
        </a:defRPr>
      </a:lvl5pPr>
      <a:lvl6pPr marL="20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컵, 커피, 음식, 음료 그림&#10;&#10;자동 생성되는 설명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7200" dirty="0"/>
              <a:t>자율 주행 자동차 보안 위협 및 기술 동향</a:t>
            </a:r>
            <a:endParaRPr lang="ko" sz="7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2800" dirty="0"/>
              <a:t>손 지 민</a:t>
            </a:r>
            <a:endParaRPr lang="ko" sz="2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F804F0-320F-BB26-8341-35161CDAD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/>
              <a:t>Future 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0CA62A-ECB1-8A62-3178-FED4EB251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현재 자율 주행 자동차 상용화</a:t>
            </a:r>
            <a:r>
              <a:rPr lang="en-US" altLang="ko-KR" dirty="0"/>
              <a:t>/</a:t>
            </a:r>
            <a:r>
              <a:rPr lang="ko-KR" altLang="en-US" dirty="0"/>
              <a:t>대중화 위한 연구</a:t>
            </a:r>
            <a:r>
              <a:rPr lang="en-US" altLang="ko-KR" dirty="0"/>
              <a:t>/</a:t>
            </a:r>
            <a:r>
              <a:rPr lang="ko-KR" altLang="en-US" dirty="0"/>
              <a:t>개발 진행 중</a:t>
            </a:r>
            <a:endParaRPr lang="en-US" altLang="ko-KR" dirty="0"/>
          </a:p>
          <a:p>
            <a:pPr marL="36900" indent="0">
              <a:buNone/>
            </a:pPr>
            <a:endParaRPr lang="en-US" altLang="ko-KR" dirty="0"/>
          </a:p>
          <a:p>
            <a:r>
              <a:rPr lang="ko-KR" altLang="en-US" dirty="0"/>
              <a:t>자율 주행 자동차에서 발생하고 있는 보안 위협에 대한 보안 기술 연구</a:t>
            </a:r>
            <a:endParaRPr lang="en-US" altLang="ko-KR" dirty="0"/>
          </a:p>
          <a:p>
            <a:pPr marL="36900" indent="0">
              <a:buNone/>
            </a:pPr>
            <a:endParaRPr lang="en-US" altLang="ko-KR" dirty="0"/>
          </a:p>
          <a:p>
            <a:r>
              <a:rPr lang="ko-KR" altLang="en-US" dirty="0"/>
              <a:t>사소한 오류로 피해를 입힐 수 있기 때문에 실증적 테스트 이루어져야 함</a:t>
            </a:r>
          </a:p>
        </p:txBody>
      </p:sp>
    </p:spTree>
    <p:extLst>
      <p:ext uri="{BB962C8B-B14F-4D97-AF65-F5344CB8AC3E}">
        <p14:creationId xmlns:p14="http://schemas.microsoft.com/office/powerpoint/2010/main" val="300983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개체 틀 8" descr="고양이, 실내, 목재의, 하얀색이(가) 표시된 사진&#10;&#10;자동 생성된 설명">
            <a:extLst>
              <a:ext uri="{FF2B5EF4-FFF2-40B4-BE49-F238E27FC236}">
                <a16:creationId xmlns:a16="http://schemas.microsoft.com/office/drawing/2014/main" id="{15F29E33-CDC9-012D-65F6-855A5334F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2" r="1" b="1"/>
          <a:stretch/>
        </p:blipFill>
        <p:spPr>
          <a:xfrm>
            <a:off x="4855633" y="609600"/>
            <a:ext cx="6411924" cy="5080001"/>
          </a:xfrm>
          <a:noFill/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EBE9E81-FE7B-9E2D-1AA8-B17F8662E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748145"/>
            <a:ext cx="3706889" cy="4941456"/>
          </a:xfrm>
        </p:spPr>
        <p:txBody>
          <a:bodyPr anchor="t">
            <a:normAutofit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sz="3000" dirty="0"/>
              <a:t>감사합니다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9651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07A299-0EBE-6A7E-1C73-88F0D2012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716" y="1611086"/>
            <a:ext cx="4856841" cy="4088037"/>
          </a:xfrm>
        </p:spPr>
        <p:txBody>
          <a:bodyPr/>
          <a:lstStyle/>
          <a:p>
            <a:pPr marL="494100" indent="-457200">
              <a:buAutoNum type="arabicPeriod"/>
            </a:pPr>
            <a:r>
              <a:rPr lang="en-US" altLang="ko-KR" dirty="0"/>
              <a:t>Motivation &amp; Problem</a:t>
            </a:r>
          </a:p>
          <a:p>
            <a:pPr marL="494100" indent="-457200">
              <a:buAutoNum type="arabicPeriod"/>
            </a:pPr>
            <a:r>
              <a:rPr lang="en-US" altLang="ko-KR" dirty="0"/>
              <a:t>Related work</a:t>
            </a:r>
          </a:p>
          <a:p>
            <a:pPr marL="494100" indent="-457200">
              <a:buAutoNum type="arabicPeriod"/>
            </a:pPr>
            <a:r>
              <a:rPr lang="en-US" altLang="ko-KR" dirty="0"/>
              <a:t>Method</a:t>
            </a:r>
          </a:p>
          <a:p>
            <a:pPr marL="494100" indent="-457200">
              <a:buAutoNum type="arabicPeriod"/>
            </a:pPr>
            <a:r>
              <a:rPr lang="en-US" altLang="ko-KR" dirty="0"/>
              <a:t>Evaluation</a:t>
            </a:r>
          </a:p>
          <a:p>
            <a:pPr marL="494100" indent="-457200">
              <a:buAutoNum type="arabicPeriod"/>
            </a:pPr>
            <a:r>
              <a:rPr lang="en-US" altLang="ko-KR" dirty="0"/>
              <a:t>Contribution</a:t>
            </a:r>
          </a:p>
          <a:p>
            <a:pPr marL="494100" indent="-457200">
              <a:buAutoNum type="arabicPeriod"/>
            </a:pPr>
            <a:r>
              <a:rPr lang="en-US" altLang="ko-KR" dirty="0"/>
              <a:t>Future work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506D302-3958-1567-1B16-A0BC36D7A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611084"/>
            <a:ext cx="4856841" cy="4088037"/>
          </a:xfrm>
        </p:spPr>
        <p:txBody>
          <a:bodyPr/>
          <a:lstStyle/>
          <a:p>
            <a:endParaRPr lang="en-US" altLang="ko-KR" dirty="0"/>
          </a:p>
          <a:p>
            <a:pPr marL="36900" indent="0">
              <a:buNone/>
            </a:pPr>
            <a:endParaRPr lang="en-US" altLang="ko-KR" dirty="0"/>
          </a:p>
          <a:p>
            <a:pPr algn="ctr"/>
            <a:r>
              <a:rPr lang="ko-KR" altLang="en-US" sz="3500" dirty="0"/>
              <a:t> 목차</a:t>
            </a:r>
          </a:p>
        </p:txBody>
      </p:sp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2010F7A6-C259-316C-42FB-2C8950F37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/>
              <a:t>Motivation &amp; Problem</a:t>
            </a:r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EF68AA58-8A06-BE18-4178-1E10D05BC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자율 주행 자동차 사용 중 발생할 수 있는 보안 </a:t>
            </a:r>
            <a:r>
              <a:rPr lang="ko-KR" altLang="en-US" dirty="0" err="1"/>
              <a:t>위협으로부터</a:t>
            </a:r>
            <a:r>
              <a:rPr lang="ko-KR" altLang="en-US" dirty="0"/>
              <a:t> 보호해야 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자동차 대중화에 있어 자율 주행 자동차 보안 기술은 핵심 기술임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운전자 또는 보행자를 보호할 수 있는 기술 필요</a:t>
            </a:r>
          </a:p>
        </p:txBody>
      </p:sp>
    </p:spTree>
    <p:extLst>
      <p:ext uri="{BB962C8B-B14F-4D97-AF65-F5344CB8AC3E}">
        <p14:creationId xmlns:p14="http://schemas.microsoft.com/office/powerpoint/2010/main" val="221496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1B56CA-F922-0186-9B8A-23533D36F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anchor="ctr">
            <a:normAutofit/>
          </a:bodyPr>
          <a:lstStyle/>
          <a:p>
            <a:pPr algn="l"/>
            <a:r>
              <a:rPr lang="en-US" altLang="ko-KR" dirty="0"/>
              <a:t>Related work</a:t>
            </a:r>
            <a:endParaRPr lang="ko-KR" altLang="en-US" dirty="0"/>
          </a:p>
        </p:txBody>
      </p:sp>
      <p:pic>
        <p:nvPicPr>
          <p:cNvPr id="5" name="내용 개체 틀 4" descr="테이블이(가) 표시된 사진&#10;&#10;자동 생성된 설명">
            <a:extLst>
              <a:ext uri="{FF2B5EF4-FFF2-40B4-BE49-F238E27FC236}">
                <a16:creationId xmlns:a16="http://schemas.microsoft.com/office/drawing/2014/main" id="{64E58103-CAE6-C326-0F73-0C2CA22F45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65065" y="1986015"/>
            <a:ext cx="3191772" cy="4053045"/>
          </a:xfrm>
          <a:noFill/>
        </p:spPr>
      </p:pic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6D9F36CD-D0ED-9EE3-8A09-F7123ED9CD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854180" y="297776"/>
            <a:ext cx="3191772" cy="6262448"/>
          </a:xfrm>
        </p:spPr>
      </p:pic>
    </p:spTree>
    <p:extLst>
      <p:ext uri="{BB962C8B-B14F-4D97-AF65-F5344CB8AC3E}">
        <p14:creationId xmlns:p14="http://schemas.microsoft.com/office/powerpoint/2010/main" val="2126542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3D5CEF-A0C7-9113-F1BF-1901F38D0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EA635DE-DDB0-7847-6AE3-D2BF86BF7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자율 주행 자동차 원리</a:t>
            </a:r>
            <a:endParaRPr lang="en-US" altLang="ko-KR" dirty="0"/>
          </a:p>
          <a:p>
            <a:pPr marL="36900" indent="0">
              <a:buNone/>
            </a:pPr>
            <a:r>
              <a:rPr lang="en-US" altLang="ko-KR" dirty="0"/>
              <a:t>  - </a:t>
            </a:r>
            <a:r>
              <a:rPr lang="ko-KR" altLang="en-US" dirty="0"/>
              <a:t>인지 기술</a:t>
            </a:r>
            <a:endParaRPr lang="en-US" altLang="ko-KR" dirty="0"/>
          </a:p>
          <a:p>
            <a:pPr marL="36900" indent="0">
              <a:buNone/>
            </a:pPr>
            <a:r>
              <a:rPr lang="en-US" altLang="ko-KR" dirty="0"/>
              <a:t>  - </a:t>
            </a:r>
            <a:r>
              <a:rPr lang="ko-KR" altLang="en-US" dirty="0"/>
              <a:t>판단 기술</a:t>
            </a:r>
            <a:endParaRPr lang="en-US" altLang="ko-KR" dirty="0"/>
          </a:p>
          <a:p>
            <a:pPr marL="36900" indent="0">
              <a:buNone/>
            </a:pPr>
            <a:r>
              <a:rPr lang="en-US" altLang="ko-KR" dirty="0"/>
              <a:t>  - </a:t>
            </a:r>
            <a:r>
              <a:rPr lang="ko-KR" altLang="en-US" dirty="0"/>
              <a:t>제어 기술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CE5BC7F-F45C-7718-9598-9FF8162E8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218" y="838580"/>
            <a:ext cx="4117839" cy="518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07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3D5CEF-A0C7-9113-F1BF-1901F38D0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EA635DE-DDB0-7847-6AE3-D2BF86BF7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19719"/>
            <a:ext cx="10353762" cy="4228681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/>
              <a:t>인지 기술</a:t>
            </a:r>
            <a:endParaRPr lang="en-US" altLang="ko-KR" dirty="0"/>
          </a:p>
          <a:p>
            <a:pPr marL="36900" indent="0">
              <a:buNone/>
            </a:pPr>
            <a:r>
              <a:rPr lang="en-US" altLang="ko-KR" dirty="0"/>
              <a:t>  - ADAS </a:t>
            </a:r>
            <a:r>
              <a:rPr lang="ko-KR" altLang="en-US" dirty="0"/>
              <a:t>센서를 통해 주변 환경 인식</a:t>
            </a:r>
            <a:endParaRPr lang="en-US" altLang="ko-KR" dirty="0"/>
          </a:p>
          <a:p>
            <a:pPr marL="36900" indent="0">
              <a:buNone/>
            </a:pPr>
            <a:r>
              <a:rPr lang="en-US" altLang="ko-KR" dirty="0"/>
              <a:t>  - V2X</a:t>
            </a:r>
            <a:r>
              <a:rPr lang="ko-KR" altLang="en-US" dirty="0"/>
              <a:t>를 활용하여 주변 환경 인지</a:t>
            </a:r>
            <a:endParaRPr lang="en-US" altLang="ko-KR" dirty="0"/>
          </a:p>
          <a:p>
            <a:r>
              <a:rPr lang="ko-KR" altLang="en-US" dirty="0"/>
              <a:t>판단 기술</a:t>
            </a:r>
            <a:endParaRPr lang="en-US" altLang="ko-KR" dirty="0"/>
          </a:p>
          <a:p>
            <a:pPr marL="36900" indent="0">
              <a:buNone/>
            </a:pPr>
            <a:r>
              <a:rPr lang="en-US" altLang="ko-KR" dirty="0"/>
              <a:t>  - </a:t>
            </a:r>
            <a:r>
              <a:rPr lang="ko-KR" altLang="en-US" dirty="0"/>
              <a:t>상황에 맞게 수행해야 하는 행동 판단</a:t>
            </a:r>
            <a:endParaRPr lang="en-US" altLang="ko-KR" dirty="0"/>
          </a:p>
          <a:p>
            <a:pPr marL="36900" indent="0">
              <a:buNone/>
            </a:pPr>
            <a:r>
              <a:rPr lang="en-US" altLang="ko-KR" dirty="0"/>
              <a:t>  - </a:t>
            </a:r>
            <a:r>
              <a:rPr lang="ko-KR" altLang="en-US" dirty="0"/>
              <a:t>도로 정보 획득 및 최적화된 경로 결정</a:t>
            </a:r>
            <a:endParaRPr lang="en-US" altLang="ko-KR" dirty="0"/>
          </a:p>
          <a:p>
            <a:pPr marL="36900" indent="0">
              <a:buNone/>
            </a:pPr>
            <a:r>
              <a:rPr lang="en-US" altLang="ko-KR" dirty="0"/>
              <a:t>  - </a:t>
            </a:r>
            <a:r>
              <a:rPr lang="ko-KR" altLang="en-US" dirty="0"/>
              <a:t>상황에 따라 차선 변경 및 추월 수행</a:t>
            </a:r>
            <a:endParaRPr lang="en-US" altLang="ko-KR" dirty="0"/>
          </a:p>
          <a:p>
            <a:r>
              <a:rPr lang="ko-KR" altLang="en-US" dirty="0"/>
              <a:t>제어 기술</a:t>
            </a:r>
            <a:endParaRPr lang="en-US" altLang="ko-KR" dirty="0"/>
          </a:p>
          <a:p>
            <a:pPr marL="36900" indent="0">
              <a:buNone/>
            </a:pPr>
            <a:r>
              <a:rPr lang="en-US" altLang="ko-KR" dirty="0"/>
              <a:t>  - </a:t>
            </a:r>
            <a:r>
              <a:rPr lang="ko-KR" altLang="en-US" dirty="0" err="1"/>
              <a:t>브레이커</a:t>
            </a:r>
            <a:r>
              <a:rPr lang="ko-KR" altLang="en-US" dirty="0"/>
              <a:t> 제어</a:t>
            </a:r>
            <a:r>
              <a:rPr lang="en-US" altLang="ko-KR" dirty="0"/>
              <a:t>, </a:t>
            </a:r>
            <a:r>
              <a:rPr lang="ko-KR" altLang="en-US" dirty="0"/>
              <a:t>주행 방향</a:t>
            </a:r>
            <a:r>
              <a:rPr lang="en-US" altLang="ko-KR" dirty="0"/>
              <a:t>, </a:t>
            </a:r>
            <a:r>
              <a:rPr lang="ko-KR" altLang="en-US" dirty="0" err="1"/>
              <a:t>조향</a:t>
            </a:r>
            <a:r>
              <a:rPr lang="ko-KR" altLang="en-US" dirty="0"/>
              <a:t> 등 결정</a:t>
            </a:r>
            <a:endParaRPr lang="en-US" altLang="ko-KR" dirty="0"/>
          </a:p>
          <a:p>
            <a:pPr marL="36900" indent="0">
              <a:buNone/>
            </a:pPr>
            <a:r>
              <a:rPr lang="en-US" altLang="ko-KR" dirty="0"/>
              <a:t>  - </a:t>
            </a:r>
            <a:r>
              <a:rPr lang="ko-KR" altLang="en-US" dirty="0"/>
              <a:t>실질적 주행 시작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9FE9917-BC29-86CA-B748-02A5C65D1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29" y="1866900"/>
            <a:ext cx="4860306" cy="344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60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D304E4-7375-C6C0-93F2-1FFDE5F5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0892"/>
            <a:ext cx="10353762" cy="1257300"/>
          </a:xfrm>
        </p:spPr>
        <p:txBody>
          <a:bodyPr/>
          <a:lstStyle/>
          <a:p>
            <a:pPr algn="l"/>
            <a:r>
              <a:rPr lang="en-US" altLang="ko-KR" dirty="0"/>
              <a:t>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CECBD6-427B-8DD9-09E5-2E0423665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28316"/>
            <a:ext cx="10353762" cy="4062883"/>
          </a:xfrm>
        </p:spPr>
        <p:txBody>
          <a:bodyPr/>
          <a:lstStyle/>
          <a:p>
            <a:r>
              <a:rPr lang="ko-KR" altLang="en-US" dirty="0"/>
              <a:t>자율 주행 자동차 보안 위협 동향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36C05CC-566B-A2DA-9C5E-E0F579AE7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430" y="2391507"/>
            <a:ext cx="3559166" cy="406288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B48B83A-4981-3D33-37B2-52528D678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145" y="2391507"/>
            <a:ext cx="5087060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15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D304E4-7375-C6C0-93F2-1FFDE5F5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0892"/>
            <a:ext cx="10353762" cy="1257300"/>
          </a:xfrm>
        </p:spPr>
        <p:txBody>
          <a:bodyPr/>
          <a:lstStyle/>
          <a:p>
            <a:pPr algn="l"/>
            <a:r>
              <a:rPr lang="en-US" altLang="ko-KR" dirty="0"/>
              <a:t>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CECBD6-427B-8DD9-09E5-2E0423665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29284"/>
            <a:ext cx="10353762" cy="4200211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/>
              <a:t>자율 주행 자동차 보안 위협 요소</a:t>
            </a:r>
            <a:endParaRPr lang="en-US" altLang="ko-KR" dirty="0"/>
          </a:p>
          <a:p>
            <a:pPr marL="36900" indent="0">
              <a:buNone/>
            </a:pPr>
            <a:r>
              <a:rPr lang="en-US" altLang="ko-KR" dirty="0"/>
              <a:t>  - GPS(Global Positioning System)</a:t>
            </a:r>
          </a:p>
          <a:p>
            <a:pPr marL="36900" indent="0">
              <a:buNone/>
            </a:pPr>
            <a:r>
              <a:rPr lang="en-US" altLang="ko-KR" dirty="0"/>
              <a:t>  - IMU(Inertial Measurement Unit)</a:t>
            </a:r>
          </a:p>
          <a:p>
            <a:pPr marL="36900" indent="0">
              <a:buNone/>
            </a:pPr>
            <a:r>
              <a:rPr lang="en-US" altLang="ko-KR" dirty="0"/>
              <a:t>  - LiDAR(Light Detection And Ranging)</a:t>
            </a:r>
          </a:p>
          <a:p>
            <a:pPr marL="36900" indent="0">
              <a:buNone/>
            </a:pPr>
            <a:r>
              <a:rPr lang="en-US" altLang="ko-KR" dirty="0"/>
              <a:t>  - </a:t>
            </a:r>
            <a:r>
              <a:rPr lang="ko-KR" altLang="en-US" dirty="0"/>
              <a:t>카메라</a:t>
            </a:r>
            <a:endParaRPr lang="en-US" altLang="ko-KR" dirty="0"/>
          </a:p>
          <a:p>
            <a:pPr marL="36900" indent="0">
              <a:buNone/>
            </a:pPr>
            <a:r>
              <a:rPr lang="en-US" altLang="ko-KR" dirty="0"/>
              <a:t>  - V2X(Vehicle to Everything) </a:t>
            </a:r>
            <a:r>
              <a:rPr lang="ko-KR" altLang="en-US" dirty="0"/>
              <a:t>네트워크 공격</a:t>
            </a:r>
            <a:endParaRPr lang="en-US" altLang="ko-KR" dirty="0"/>
          </a:p>
          <a:p>
            <a:pPr marL="36900" indent="0">
              <a:buNone/>
            </a:pPr>
            <a:r>
              <a:rPr lang="en-US" altLang="ko-KR" dirty="0"/>
              <a:t>  - OBD </a:t>
            </a:r>
            <a:r>
              <a:rPr lang="ko-KR" altLang="en-US" dirty="0"/>
              <a:t>포트 기반 공격</a:t>
            </a:r>
            <a:endParaRPr lang="en-US" altLang="ko-KR" dirty="0"/>
          </a:p>
          <a:p>
            <a:pPr marL="36900" indent="0">
              <a:buNone/>
            </a:pPr>
            <a:r>
              <a:rPr lang="en-US" altLang="ko-KR" dirty="0"/>
              <a:t>  - ECU </a:t>
            </a:r>
            <a:r>
              <a:rPr lang="ko-KR" altLang="en-US" dirty="0"/>
              <a:t>펌웨어 변조 공격 및 </a:t>
            </a:r>
            <a:r>
              <a:rPr lang="en-US" altLang="ko-KR" dirty="0"/>
              <a:t>Rogue </a:t>
            </a:r>
            <a:r>
              <a:rPr lang="ko-KR" altLang="en-US" dirty="0"/>
              <a:t>업데이트</a:t>
            </a:r>
            <a:endParaRPr lang="en-US" altLang="ko-KR" dirty="0"/>
          </a:p>
          <a:p>
            <a:pPr marL="36900" indent="0">
              <a:buNone/>
            </a:pPr>
            <a:r>
              <a:rPr lang="en-US" altLang="ko-KR" dirty="0"/>
              <a:t>  - </a:t>
            </a:r>
            <a:r>
              <a:rPr lang="ko-KR" altLang="en-US" dirty="0"/>
              <a:t>의도적인 오작동</a:t>
            </a:r>
            <a:r>
              <a:rPr lang="en-US" altLang="ko-KR" dirty="0"/>
              <a:t>(Adversarial attack)</a:t>
            </a:r>
          </a:p>
        </p:txBody>
      </p:sp>
    </p:spTree>
    <p:extLst>
      <p:ext uri="{BB962C8B-B14F-4D97-AF65-F5344CB8AC3E}">
        <p14:creationId xmlns:p14="http://schemas.microsoft.com/office/powerpoint/2010/main" val="394560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816350-45BE-6024-6BE5-E92BD8E81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/>
              <a:t>Contribution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D021B4-E9AE-144E-B1E1-615CF371F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66900"/>
            <a:ext cx="10353762" cy="3924299"/>
          </a:xfrm>
        </p:spPr>
        <p:txBody>
          <a:bodyPr/>
          <a:lstStyle/>
          <a:p>
            <a:r>
              <a:rPr lang="ko-KR" altLang="en-US" dirty="0"/>
              <a:t>자율 주행 자동차 보안 기술 동향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11A6D89-6572-684D-08B3-7CCC6C7F4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299" y="2774714"/>
            <a:ext cx="3124636" cy="339137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33C8350-924A-3C30-595A-3A93C84C4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142" y="2774714"/>
            <a:ext cx="3162741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29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96_TF12214701" id="{ADAFAABC-9D60-4261-94F7-D5A12D9D58BB}" vid="{E26A3187-DE39-42F4-9711-F6C9C3F5607E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{603DB08A-AC07-47AA-A9E2-3A2D088E49C0}tf12214701_win32</Template>
  <TotalTime>284</TotalTime>
  <Words>1932</Words>
  <Application>Microsoft Office PowerPoint</Application>
  <PresentationFormat>와이드스크린</PresentationFormat>
  <Paragraphs>134</Paragraphs>
  <Slides>11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Batang</vt:lpstr>
      <vt:lpstr>Calibri</vt:lpstr>
      <vt:lpstr>Wingdings 2</vt:lpstr>
      <vt:lpstr>SlateVTI</vt:lpstr>
      <vt:lpstr>자율 주행 자동차 보안 위협 및 기술 동향</vt:lpstr>
      <vt:lpstr>PowerPoint 프레젠테이션</vt:lpstr>
      <vt:lpstr>Motivation &amp; Problem</vt:lpstr>
      <vt:lpstr>Related work</vt:lpstr>
      <vt:lpstr>Method</vt:lpstr>
      <vt:lpstr>Method</vt:lpstr>
      <vt:lpstr>Evaluation</vt:lpstr>
      <vt:lpstr>Evaluation</vt:lpstr>
      <vt:lpstr>Contribution</vt:lpstr>
      <vt:lpstr>Future work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자율 주행 자동차 보안 위협 및 기술 동향</dc:title>
  <dc:creator>손지민</dc:creator>
  <cp:lastModifiedBy>손지민</cp:lastModifiedBy>
  <cp:revision>130</cp:revision>
  <dcterms:created xsi:type="dcterms:W3CDTF">2022-10-30T09:01:10Z</dcterms:created>
  <dcterms:modified xsi:type="dcterms:W3CDTF">2022-11-06T04:33:08Z</dcterms:modified>
</cp:coreProperties>
</file>