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75" d="100"/>
          <a:sy n="75" d="100"/>
        </p:scale>
        <p:origin x="1950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4B07C-9E54-422A-A5EB-8167464BE088}" type="datetimeFigureOut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E85B8-4A76-4119-94EF-28E87113975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283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43405-7431-4E79-A938-FCF21EA90A77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8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C7E43-C3F0-4484-B4D0-56977C4ADD48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15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04AF4-F23C-4973-8848-6682EB4A5883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353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3D951-8237-46AA-9436-8E954E6143D0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03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6F433-2871-4D0E-B7AD-3FFF386DE020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44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8D0FD-2509-4030-BD7B-25F8F4D58C4E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96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9CBE6-2096-4F8D-AACA-D7A34D466DD9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39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525A-3530-4807-B80F-BCF3B03573AA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62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D9AD-0706-45CC-BAD7-2671F31B60F2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551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8374-1F15-4F31-969B-4786BCD16124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C9D65-5BE6-4BD8-B076-5F3267AC7D27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189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3A01-A3F8-45F0-A4DA-C693EA669E68}" type="datetime1">
              <a:rPr lang="ko-KR" altLang="en-US" smtClean="0"/>
              <a:t>2018-03-14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6EDF1-9B22-4234-940C-489214CBA4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021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9591"/>
            <a:ext cx="12192000" cy="1116876"/>
          </a:xfrm>
          <a:prstGeom prst="rect">
            <a:avLst/>
          </a:prstGeom>
          <a:gradFill flip="none" rotWithShape="1">
            <a:gsLst>
              <a:gs pos="76000">
                <a:schemeClr val="accent1">
                  <a:lumMod val="40000"/>
                  <a:lumOff val="60000"/>
                  <a:alpha val="80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0" y="1097285"/>
            <a:ext cx="12192000" cy="261257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17125"/>
            <a:ext cx="5281749" cy="2640875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567547"/>
            <a:ext cx="9144000" cy="1550534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Bitcoin</a:t>
            </a:r>
            <a:r>
              <a:rPr lang="en-US" altLang="ko-KR" dirty="0" smtClean="0">
                <a:solidFill>
                  <a:schemeClr val="bg1"/>
                </a:solidFill>
              </a:rPr>
              <a:t/>
            </a:r>
            <a:br>
              <a:rPr lang="en-US" altLang="ko-KR" dirty="0" smtClean="0">
                <a:solidFill>
                  <a:schemeClr val="bg1"/>
                </a:solidFill>
              </a:rPr>
            </a:br>
            <a:r>
              <a:rPr lang="en-US" altLang="ko-KR" sz="3600" dirty="0" smtClean="0">
                <a:solidFill>
                  <a:schemeClr val="bg1"/>
                </a:solidFill>
              </a:rPr>
              <a:t>A Peer-to-Peer Electronic Cash System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428307"/>
            <a:ext cx="9144000" cy="1312817"/>
          </a:xfrm>
        </p:spPr>
        <p:txBody>
          <a:bodyPr>
            <a:normAutofit/>
          </a:bodyPr>
          <a:lstStyle/>
          <a:p>
            <a:r>
              <a:rPr lang="en-US" altLang="ko-KR" sz="3600" b="1" dirty="0" smtClean="0"/>
              <a:t>5. Network</a:t>
            </a:r>
            <a:endParaRPr lang="ko-KR" altLang="en-US" sz="3600" b="1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65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/>
              <a:t>The steps to run the network are as follows:</a:t>
            </a:r>
          </a:p>
          <a:p>
            <a:pPr lvl="1"/>
            <a:endParaRPr lang="en-US" altLang="ko-KR" dirty="0" smtClean="0"/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New </a:t>
            </a:r>
            <a:r>
              <a:rPr lang="en-US" altLang="ko-KR" dirty="0"/>
              <a:t>transactions are broadcast to all nodes</a:t>
            </a:r>
            <a:r>
              <a:rPr lang="en-US" altLang="ko-KR" dirty="0" smtClean="0"/>
              <a:t>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Each </a:t>
            </a:r>
            <a:r>
              <a:rPr lang="en-US" altLang="ko-KR" dirty="0"/>
              <a:t>node collects new transactions into a </a:t>
            </a:r>
            <a:r>
              <a:rPr lang="en-US" altLang="ko-KR" dirty="0" smtClean="0"/>
              <a:t>block.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Each node works on finding a difficult proof-of-work for its block.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When </a:t>
            </a:r>
            <a:r>
              <a:rPr lang="en-US" altLang="ko-KR" dirty="0"/>
              <a:t>a node finds a proof-of-work, it broadcasts the block to all </a:t>
            </a:r>
            <a:r>
              <a:rPr lang="en-US" altLang="ko-KR" dirty="0" smtClean="0"/>
              <a:t>nodes.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Nodes </a:t>
            </a:r>
            <a:r>
              <a:rPr lang="en-US" altLang="ko-KR" dirty="0"/>
              <a:t>accept the block only if all transactions in it are valid and not already </a:t>
            </a:r>
            <a:r>
              <a:rPr lang="en-US" altLang="ko-KR" dirty="0" smtClean="0"/>
              <a:t>spent.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dirty="0" smtClean="0"/>
              <a:t>Nodes </a:t>
            </a:r>
            <a:r>
              <a:rPr lang="en-US" altLang="ko-KR" dirty="0"/>
              <a:t>express their acceptance of the block by working on creating the next block in </a:t>
            </a:r>
            <a:r>
              <a:rPr lang="en-US" altLang="ko-KR" dirty="0" smtClean="0"/>
              <a:t>the chain</a:t>
            </a:r>
            <a:r>
              <a:rPr lang="en-US" altLang="ko-KR" dirty="0"/>
              <a:t>, using the hash of the accepted block as the previous hash.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233750" y="-13065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4" name="그림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81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8178800" cy="5827078"/>
          </a:xfrm>
        </p:spPr>
        <p:txBody>
          <a:bodyPr>
            <a:normAutofit/>
          </a:bodyPr>
          <a:lstStyle/>
          <a:p>
            <a:r>
              <a:rPr lang="en-US" altLang="ko-KR" dirty="0"/>
              <a:t>Nodes always consider </a:t>
            </a:r>
            <a:r>
              <a:rPr lang="en-US" altLang="ko-KR" dirty="0"/>
              <a:t>the </a:t>
            </a:r>
            <a:r>
              <a:rPr lang="en-US" altLang="ko-KR" dirty="0">
                <a:solidFill>
                  <a:srgbClr val="FF0000"/>
                </a:solidFill>
              </a:rPr>
              <a:t>longest chain to be the correct</a:t>
            </a:r>
            <a:r>
              <a:rPr lang="en-US" altLang="ko-KR" dirty="0">
                <a:solidFill>
                  <a:srgbClr val="FF0000"/>
                </a:solidFill>
              </a:rPr>
              <a:t> one</a:t>
            </a:r>
            <a:r>
              <a:rPr lang="en-US" altLang="ko-KR" dirty="0"/>
              <a:t> and will keep working </a:t>
            </a:r>
            <a:r>
              <a:rPr lang="en-US" altLang="ko-KR" dirty="0" smtClean="0"/>
              <a:t>on extending it.</a:t>
            </a:r>
          </a:p>
          <a:p>
            <a:endParaRPr lang="en-US" altLang="ko-KR" dirty="0" smtClean="0"/>
          </a:p>
          <a:p>
            <a:r>
              <a:rPr lang="en-US" altLang="ko-KR" dirty="0"/>
              <a:t>If two nodes broadcast different versions of the next block simultaneously, </a:t>
            </a:r>
            <a:r>
              <a:rPr lang="en-US" altLang="ko-KR" dirty="0" smtClean="0"/>
              <a:t>some nodes </a:t>
            </a:r>
            <a:r>
              <a:rPr lang="en-US" altLang="ko-KR" dirty="0"/>
              <a:t>may receive one or the other first</a:t>
            </a:r>
            <a:r>
              <a:rPr lang="en-US" altLang="ko-KR" dirty="0" smtClean="0"/>
              <a:t>. </a:t>
            </a:r>
            <a:r>
              <a:rPr lang="en-US" altLang="ko-KR" dirty="0"/>
              <a:t>In that case, they work on the first one they </a:t>
            </a:r>
            <a:r>
              <a:rPr lang="en-US" altLang="ko-KR" dirty="0" smtClean="0"/>
              <a:t>received, but </a:t>
            </a:r>
            <a:r>
              <a:rPr lang="en-US" altLang="ko-KR" dirty="0"/>
              <a:t>save the other branch in case it becomes longer. The tie will be broken when the next </a:t>
            </a:r>
            <a:r>
              <a:rPr lang="en-US" altLang="ko-KR" dirty="0" smtClean="0"/>
              <a:t>proof-of-work </a:t>
            </a:r>
            <a:r>
              <a:rPr lang="en-US" altLang="ko-KR" dirty="0"/>
              <a:t>is found and one branch becomes longer</a:t>
            </a:r>
            <a:r>
              <a:rPr lang="en-US" altLang="ko-KR" dirty="0" smtClean="0"/>
              <a:t>; </a:t>
            </a:r>
            <a:r>
              <a:rPr lang="en-US" altLang="ko-KR" dirty="0"/>
              <a:t>the nodes that were working on the </a:t>
            </a:r>
            <a:r>
              <a:rPr lang="en-US" altLang="ko-KR" dirty="0" smtClean="0"/>
              <a:t>other branch </a:t>
            </a:r>
            <a:r>
              <a:rPr lang="en-US" altLang="ko-KR" dirty="0"/>
              <a:t>will then </a:t>
            </a:r>
            <a:r>
              <a:rPr lang="en-US" altLang="ko-KR" dirty="0">
                <a:solidFill>
                  <a:srgbClr val="FF0000"/>
                </a:solidFill>
              </a:rPr>
              <a:t>switch to the longer </a:t>
            </a:r>
            <a:r>
              <a:rPr lang="en-US" altLang="ko-KR" dirty="0" smtClean="0">
                <a:solidFill>
                  <a:srgbClr val="FF0000"/>
                </a:solidFill>
              </a:rPr>
              <a:t>one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233750" y="-13064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1026" name="Picture 2" descr="그림 4 블록체인의 원본 유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4050" y="1651316"/>
            <a:ext cx="1466850" cy="390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030922"/>
            <a:ext cx="10515600" cy="5146041"/>
          </a:xfrm>
        </p:spPr>
        <p:txBody>
          <a:bodyPr>
            <a:normAutofit/>
          </a:bodyPr>
          <a:lstStyle/>
          <a:p>
            <a:r>
              <a:rPr lang="en-US" altLang="ko-KR" u="sng" dirty="0" smtClean="0"/>
              <a:t>New transaction broadcasts do not necessarily need to reach all nodes</a:t>
            </a:r>
            <a:r>
              <a:rPr lang="en-US" altLang="ko-KR" dirty="0" smtClean="0"/>
              <a:t>. As long as they reach many nodes, they will get into a block before long.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Block broadcasts are also </a:t>
            </a:r>
            <a:r>
              <a:rPr lang="en-US" altLang="ko-KR" dirty="0" smtClean="0">
                <a:solidFill>
                  <a:srgbClr val="FF0000"/>
                </a:solidFill>
              </a:rPr>
              <a:t>tolerant of dropped messages</a:t>
            </a:r>
            <a:r>
              <a:rPr lang="en-US" altLang="ko-KR" dirty="0" smtClean="0"/>
              <a:t>. If a node does not receive a block, it will request it when </a:t>
            </a:r>
            <a:r>
              <a:rPr lang="en-US" altLang="ko-KR" u="sng" dirty="0" smtClean="0"/>
              <a:t>it receives the next block and realizes it missed one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2233750" y="-13064"/>
            <a:ext cx="9958250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-13065"/>
            <a:ext cx="2050869" cy="7576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55816" y="0"/>
            <a:ext cx="6311539" cy="744580"/>
          </a:xfrm>
        </p:spPr>
        <p:txBody>
          <a:bodyPr>
            <a:noAutofit/>
          </a:bodyPr>
          <a:lstStyle/>
          <a:p>
            <a:r>
              <a:rPr lang="en-US" altLang="ko-KR" sz="4800" b="1" dirty="0" smtClean="0">
                <a:solidFill>
                  <a:schemeClr val="bg1"/>
                </a:solidFill>
              </a:rPr>
              <a:t>Network</a:t>
            </a:r>
            <a:endParaRPr lang="ko-KR" altLang="en-US" sz="4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549" y="-265680"/>
            <a:ext cx="720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bg1"/>
                </a:solidFill>
              </a:rPr>
              <a:t>5</a:t>
            </a:r>
            <a:endParaRPr lang="ko-KR" altLang="en-US" sz="7200" b="1" dirty="0">
              <a:solidFill>
                <a:schemeClr val="bg1"/>
              </a:solidFill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11523619" y="-210031"/>
            <a:ext cx="578644" cy="850107"/>
            <a:chOff x="11523619" y="-210031"/>
            <a:chExt cx="578644" cy="850107"/>
          </a:xfrm>
        </p:grpSpPr>
        <p:sp>
          <p:nvSpPr>
            <p:cNvPr id="15" name="모서리가 둥근 직사각형 14"/>
            <p:cNvSpPr/>
            <p:nvPr/>
          </p:nvSpPr>
          <p:spPr>
            <a:xfrm>
              <a:off x="11523619" y="-210031"/>
              <a:ext cx="578644" cy="85010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</a:rPr>
                <a:t>9</a:t>
              </a:r>
              <a:endParaRPr lang="ko-KR" altLang="en-US" dirty="0">
                <a:ln>
                  <a:solidFill>
                    <a:schemeClr val="accent1">
                      <a:alpha val="0"/>
                    </a:schemeClr>
                  </a:solidFill>
                </a:ln>
              </a:endParaRPr>
            </a:p>
          </p:txBody>
        </p:sp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61723" y="63143"/>
              <a:ext cx="506456" cy="494492"/>
            </a:xfrm>
            <a:prstGeom prst="rect">
              <a:avLst/>
            </a:prstGeom>
          </p:spPr>
        </p:pic>
      </p:grp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6EDF1-9B22-4234-940C-489214CBA4DF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41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280</Words>
  <Application>Microsoft Office PowerPoint</Application>
  <PresentationFormat>와이드스크린</PresentationFormat>
  <Paragraphs>29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Bitcoin A Peer-to-Peer Electronic Cash System</vt:lpstr>
      <vt:lpstr>Network</vt:lpstr>
      <vt:lpstr>Network</vt:lpstr>
      <vt:lpstr>Network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 A Peer-to-Peer Electronic Cash System</dc:title>
  <dc:creator>Dae-Cheol Kang</dc:creator>
  <cp:lastModifiedBy>Dae-Cheol Kang</cp:lastModifiedBy>
  <cp:revision>10</cp:revision>
  <dcterms:created xsi:type="dcterms:W3CDTF">2018-03-13T17:16:07Z</dcterms:created>
  <dcterms:modified xsi:type="dcterms:W3CDTF">2018-03-13T19:42:19Z</dcterms:modified>
</cp:coreProperties>
</file>