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6" r:id="rId2"/>
    <p:sldId id="391" r:id="rId3"/>
    <p:sldId id="331" r:id="rId4"/>
    <p:sldId id="336" r:id="rId5"/>
    <p:sldId id="350" r:id="rId6"/>
    <p:sldId id="356" r:id="rId7"/>
    <p:sldId id="363" r:id="rId8"/>
    <p:sldId id="368" r:id="rId9"/>
    <p:sldId id="392" r:id="rId10"/>
    <p:sldId id="393" r:id="rId11"/>
    <p:sldId id="394" r:id="rId12"/>
    <p:sldId id="375" r:id="rId13"/>
    <p:sldId id="378" r:id="rId14"/>
    <p:sldId id="379" r:id="rId15"/>
    <p:sldId id="380" r:id="rId16"/>
    <p:sldId id="382" r:id="rId17"/>
    <p:sldId id="384" r:id="rId18"/>
    <p:sldId id="383" r:id="rId19"/>
    <p:sldId id="381" r:id="rId20"/>
    <p:sldId id="387" r:id="rId21"/>
    <p:sldId id="388" r:id="rId22"/>
    <p:sldId id="389" r:id="rId23"/>
    <p:sldId id="390" r:id="rId24"/>
    <p:sldId id="385" r:id="rId25"/>
    <p:sldId id="396" r:id="rId26"/>
    <p:sldId id="39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Review" id="{E50D01A5-FBF4-694C-9D60-EFDE50AE8690}">
          <p14:sldIdLst>
            <p14:sldId id="391"/>
            <p14:sldId id="331"/>
            <p14:sldId id="336"/>
            <p14:sldId id="350"/>
            <p14:sldId id="356"/>
            <p14:sldId id="363"/>
            <p14:sldId id="368"/>
            <p14:sldId id="392"/>
            <p14:sldId id="393"/>
            <p14:sldId id="394"/>
          </p14:sldIdLst>
        </p14:section>
        <p14:section name="Entropy" id="{8798A46F-A4B7-1644-A964-DEF25D0E29F5}">
          <p14:sldIdLst>
            <p14:sldId id="375"/>
            <p14:sldId id="378"/>
            <p14:sldId id="379"/>
            <p14:sldId id="380"/>
            <p14:sldId id="382"/>
            <p14:sldId id="384"/>
            <p14:sldId id="383"/>
            <p14:sldId id="381"/>
            <p14:sldId id="387"/>
            <p14:sldId id="388"/>
            <p14:sldId id="389"/>
            <p14:sldId id="390"/>
            <p14:sldId id="385"/>
            <p14:sldId id="396"/>
            <p14:sldId id="39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984" autoAdjust="0"/>
  </p:normalViewPr>
  <p:slideViewPr>
    <p:cSldViewPr snapToGrid="0" snapToObjects="1">
      <p:cViewPr>
        <p:scale>
          <a:sx n="105" d="100"/>
          <a:sy n="105" d="100"/>
        </p:scale>
        <p:origin x="-1736" y="-3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C8EBB-70E5-FB41-9B12-9ABEDE429E29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534C-A378-C74B-906F-8D4FE26F0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7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5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4" Type="http://schemas.openxmlformats.org/officeDocument/2006/relationships/image" Target="../media/image28.emf"/><Relationship Id="rId5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emf"/><Relationship Id="rId6" Type="http://schemas.openxmlformats.org/officeDocument/2006/relationships/image" Target="../media/image8.png"/><Relationship Id="rId7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Activity Recognition 2</a:t>
            </a:r>
            <a:br>
              <a:rPr lang="en-US" sz="6000" dirty="0" smtClean="0"/>
            </a:br>
            <a:r>
              <a:rPr lang="en-US" sz="6000" dirty="0" smtClean="0"/>
              <a:t>Entropy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Mobile Computing</a:t>
            </a:r>
            <a:endParaRPr lang="en-US" dirty="0" smtClean="0"/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time-domain representation and frequency-domain representation of a signal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277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 how Fourier Transform can convert a signal representation from time-domain to frequency-domain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462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79818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Original concept from Thermodynamics</a:t>
            </a:r>
          </a:p>
          <a:p>
            <a:pPr lvl="1"/>
            <a:r>
              <a:rPr lang="en-US" dirty="0" smtClean="0"/>
              <a:t>Level of Randomness or disorder, having tendency</a:t>
            </a:r>
          </a:p>
          <a:p>
            <a:r>
              <a:rPr lang="en-US" dirty="0" smtClean="0"/>
              <a:t>Definition in Information Theory</a:t>
            </a:r>
          </a:p>
          <a:p>
            <a:pPr lvl="1"/>
            <a:r>
              <a:rPr lang="en-US" dirty="0" smtClean="0"/>
              <a:t>measure of the amount of (new) information contained in a message</a:t>
            </a:r>
          </a:p>
          <a:p>
            <a:pPr lvl="1"/>
            <a:r>
              <a:rPr lang="en-US" dirty="0" smtClean="0"/>
              <a:t>H(M)</a:t>
            </a:r>
          </a:p>
          <a:p>
            <a:r>
              <a:rPr lang="en-US" dirty="0" smtClean="0"/>
              <a:t>Proposed by Claude Shannon</a:t>
            </a:r>
          </a:p>
          <a:p>
            <a:pPr lvl="1"/>
            <a:r>
              <a:rPr lang="en-US" dirty="0" smtClean="0"/>
              <a:t>“Father of Information Theory”</a:t>
            </a:r>
          </a:p>
          <a:p>
            <a:pPr lvl="1"/>
            <a:r>
              <a:rPr lang="en-US" dirty="0" smtClean="0"/>
              <a:t>Proved perfect secrecy of One-time Pad</a:t>
            </a:r>
          </a:p>
        </p:txBody>
      </p:sp>
      <p:pic>
        <p:nvPicPr>
          <p:cNvPr id="4" name="Picture 3" descr="Claude_Elwood_Shann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333" y="4148643"/>
            <a:ext cx="1780418" cy="251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16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Shannon’s 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53038"/>
          </a:xfrm>
        </p:spPr>
        <p:txBody>
          <a:bodyPr anchor="t">
            <a:normAutofit fontScale="92500" lnSpcReduction="10000"/>
          </a:bodyPr>
          <a:lstStyle/>
          <a:p>
            <a:r>
              <a:rPr lang="en-US" dirty="0" smtClean="0"/>
              <a:t>Communication Theory</a:t>
            </a:r>
          </a:p>
          <a:p>
            <a:endParaRPr lang="en-US" dirty="0"/>
          </a:p>
          <a:p>
            <a:endParaRPr lang="en-US" dirty="0" smtClean="0"/>
          </a:p>
          <a:p>
            <a:pPr lvl="1"/>
            <a:r>
              <a:rPr lang="en-US" dirty="0" smtClean="0"/>
              <a:t>How much information can be delivered at most?</a:t>
            </a:r>
          </a:p>
          <a:p>
            <a:pPr lvl="2"/>
            <a:r>
              <a:rPr lang="en-US" dirty="0" smtClean="0"/>
              <a:t>Channel capacity</a:t>
            </a:r>
          </a:p>
          <a:p>
            <a:pPr lvl="1"/>
            <a:r>
              <a:rPr lang="en-US" dirty="0" smtClean="0"/>
              <a:t>How well a coding scheme can deliver information?</a:t>
            </a:r>
          </a:p>
          <a:p>
            <a:pPr lvl="1"/>
            <a:r>
              <a:rPr lang="en-US" dirty="0" smtClean="0"/>
              <a:t>How much information can be delivered with noise?</a:t>
            </a:r>
          </a:p>
        </p:txBody>
      </p:sp>
      <p:sp>
        <p:nvSpPr>
          <p:cNvPr id="5" name="Oval 4"/>
          <p:cNvSpPr/>
          <p:nvPr/>
        </p:nvSpPr>
        <p:spPr>
          <a:xfrm>
            <a:off x="1349829" y="2953662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Alice</a:t>
            </a:r>
          </a:p>
        </p:txBody>
      </p:sp>
      <p:sp>
        <p:nvSpPr>
          <p:cNvPr id="6" name="Oval 5"/>
          <p:cNvSpPr/>
          <p:nvPr/>
        </p:nvSpPr>
        <p:spPr>
          <a:xfrm>
            <a:off x="6974114" y="2951243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Bob</a:t>
            </a:r>
          </a:p>
        </p:txBody>
      </p:sp>
      <p:sp>
        <p:nvSpPr>
          <p:cNvPr id="7" name="Rectangle 6"/>
          <p:cNvSpPr/>
          <p:nvPr/>
        </p:nvSpPr>
        <p:spPr>
          <a:xfrm>
            <a:off x="3193143" y="3132671"/>
            <a:ext cx="2830286" cy="5563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lumOff val="50000"/>
                </a:schemeClr>
              </a:gs>
              <a:gs pos="25000">
                <a:schemeClr val="bg2">
                  <a:lumMod val="25000"/>
                  <a:lumOff val="75000"/>
                </a:schemeClr>
              </a:gs>
              <a:gs pos="100000">
                <a:schemeClr val="bg2">
                  <a:lumMod val="90000"/>
                  <a:lumOff val="10000"/>
                </a:schemeClr>
              </a:gs>
            </a:gsLst>
            <a:lin ang="5160000" scaled="0"/>
            <a:tileRect/>
          </a:gradFill>
          <a:effectLst/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12700" h="82550"/>
            <a:bevelB w="0" h="1143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smtClean="0">
                <a:solidFill>
                  <a:srgbClr val="13141C"/>
                </a:solidFill>
              </a:rPr>
              <a:t>channel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264229" y="2999628"/>
            <a:ext cx="928914" cy="461665"/>
            <a:chOff x="2264229" y="2999628"/>
            <a:chExt cx="928914" cy="461665"/>
          </a:xfrm>
        </p:grpSpPr>
        <p:cxnSp>
          <p:nvCxnSpPr>
            <p:cNvPr id="9" name="Straight Arrow Connector 8"/>
            <p:cNvCxnSpPr>
              <a:stCxn id="5" idx="6"/>
              <a:endCxn id="7" idx="1"/>
            </p:cNvCxnSpPr>
            <p:nvPr/>
          </p:nvCxnSpPr>
          <p:spPr>
            <a:xfrm>
              <a:off x="2264229" y="3410862"/>
              <a:ext cx="928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443238" y="2999628"/>
              <a:ext cx="5044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smtClean="0"/>
                <a:t>m</a:t>
              </a:r>
              <a:endParaRPr lang="en-US" sz="2400" i="1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23429" y="2999628"/>
            <a:ext cx="950685" cy="461665"/>
            <a:chOff x="6023429" y="2999628"/>
            <a:chExt cx="950685" cy="461665"/>
          </a:xfrm>
        </p:grpSpPr>
        <p:cxnSp>
          <p:nvCxnSpPr>
            <p:cNvPr id="12" name="Straight Arrow Connector 11"/>
            <p:cNvCxnSpPr>
              <a:stCxn id="7" idx="3"/>
              <a:endCxn id="6" idx="2"/>
            </p:cNvCxnSpPr>
            <p:nvPr/>
          </p:nvCxnSpPr>
          <p:spPr>
            <a:xfrm flipV="1">
              <a:off x="6023429" y="3408553"/>
              <a:ext cx="950685" cy="219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6248398" y="2999628"/>
              <a:ext cx="57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smtClean="0"/>
                <a:t>m’</a:t>
              </a:r>
              <a:endParaRPr lang="en-US" sz="24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4126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Shannon’s 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003801"/>
          </a:xfrm>
        </p:spPr>
        <p:txBody>
          <a:bodyPr anchor="t">
            <a:normAutofit fontScale="85000" lnSpcReduction="20000"/>
          </a:bodyPr>
          <a:lstStyle/>
          <a:p>
            <a:r>
              <a:rPr lang="en-US" dirty="0" smtClean="0"/>
              <a:t>Cryptography</a:t>
            </a:r>
          </a:p>
          <a:p>
            <a:endParaRPr lang="en-US" dirty="0"/>
          </a:p>
          <a:p>
            <a:endParaRPr lang="en-US" dirty="0" smtClean="0"/>
          </a:p>
          <a:p>
            <a:pPr lvl="1"/>
            <a:r>
              <a:rPr lang="en-US" dirty="0" smtClean="0"/>
              <a:t>H(P): Information contained in the plaintext P</a:t>
            </a:r>
          </a:p>
          <a:p>
            <a:pPr lvl="1"/>
            <a:r>
              <a:rPr lang="en-US" dirty="0" smtClean="0"/>
              <a:t>H(P|C): Information contained in P when </a:t>
            </a:r>
            <a:r>
              <a:rPr lang="en-US" dirty="0" err="1" smtClean="0"/>
              <a:t>ciphertext</a:t>
            </a:r>
            <a:r>
              <a:rPr lang="en-US" dirty="0" smtClean="0"/>
              <a:t> C is known</a:t>
            </a:r>
          </a:p>
          <a:p>
            <a:pPr lvl="1"/>
            <a:r>
              <a:rPr lang="en-US" dirty="0" smtClean="0"/>
              <a:t>Perfect secrecy: No additional information is given about P even if a </a:t>
            </a:r>
            <a:r>
              <a:rPr lang="en-US" dirty="0" err="1" smtClean="0"/>
              <a:t>ciphertext</a:t>
            </a:r>
            <a:r>
              <a:rPr lang="en-US" dirty="0" smtClean="0"/>
              <a:t> C is given to the adversary</a:t>
            </a:r>
          </a:p>
          <a:p>
            <a:pPr lvl="2"/>
            <a:r>
              <a:rPr lang="en-US" dirty="0" smtClean="0"/>
              <a:t>H(P) = H(P|C)      for One-time Pad</a:t>
            </a:r>
          </a:p>
        </p:txBody>
      </p:sp>
      <p:sp>
        <p:nvSpPr>
          <p:cNvPr id="5" name="Oval 4"/>
          <p:cNvSpPr/>
          <p:nvPr/>
        </p:nvSpPr>
        <p:spPr>
          <a:xfrm>
            <a:off x="1349829" y="2363426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Alice</a:t>
            </a:r>
          </a:p>
        </p:txBody>
      </p:sp>
      <p:sp>
        <p:nvSpPr>
          <p:cNvPr id="6" name="Oval 5"/>
          <p:cNvSpPr/>
          <p:nvPr/>
        </p:nvSpPr>
        <p:spPr>
          <a:xfrm>
            <a:off x="6974114" y="2361007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Bob</a:t>
            </a:r>
          </a:p>
        </p:txBody>
      </p:sp>
      <p:sp>
        <p:nvSpPr>
          <p:cNvPr id="7" name="Rectangle 6"/>
          <p:cNvSpPr/>
          <p:nvPr/>
        </p:nvSpPr>
        <p:spPr>
          <a:xfrm>
            <a:off x="3193143" y="2542435"/>
            <a:ext cx="2503714" cy="5563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lumOff val="50000"/>
                </a:schemeClr>
              </a:gs>
              <a:gs pos="25000">
                <a:schemeClr val="bg2">
                  <a:lumMod val="25000"/>
                  <a:lumOff val="75000"/>
                </a:schemeClr>
              </a:gs>
              <a:gs pos="100000">
                <a:schemeClr val="bg2">
                  <a:lumMod val="90000"/>
                  <a:lumOff val="10000"/>
                </a:schemeClr>
              </a:gs>
            </a:gsLst>
            <a:lin ang="5160000" scaled="0"/>
            <a:tileRect/>
          </a:gradFill>
          <a:effectLst/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12700" h="82550"/>
            <a:bevelB w="0" h="1143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Encryption E()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264229" y="2409392"/>
            <a:ext cx="928914" cy="461665"/>
            <a:chOff x="2264229" y="2409392"/>
            <a:chExt cx="928914" cy="461665"/>
          </a:xfrm>
        </p:grpSpPr>
        <p:cxnSp>
          <p:nvCxnSpPr>
            <p:cNvPr id="9" name="Straight Arrow Connector 8"/>
            <p:cNvCxnSpPr>
              <a:stCxn id="5" idx="6"/>
              <a:endCxn id="7" idx="1"/>
            </p:cNvCxnSpPr>
            <p:nvPr/>
          </p:nvCxnSpPr>
          <p:spPr>
            <a:xfrm>
              <a:off x="2264229" y="2820626"/>
              <a:ext cx="928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479523" y="2409392"/>
              <a:ext cx="4388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smtClean="0"/>
                <a:t>P</a:t>
              </a:r>
              <a:endParaRPr lang="en-US" sz="2400" i="1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696857" y="2409392"/>
            <a:ext cx="1277257" cy="461665"/>
            <a:chOff x="5696857" y="2409392"/>
            <a:chExt cx="1277257" cy="461665"/>
          </a:xfrm>
        </p:grpSpPr>
        <p:cxnSp>
          <p:nvCxnSpPr>
            <p:cNvPr id="12" name="Straight Arrow Connector 11"/>
            <p:cNvCxnSpPr>
              <a:stCxn id="7" idx="3"/>
              <a:endCxn id="6" idx="2"/>
            </p:cNvCxnSpPr>
            <p:nvPr/>
          </p:nvCxnSpPr>
          <p:spPr>
            <a:xfrm flipV="1">
              <a:off x="5696857" y="2818317"/>
              <a:ext cx="1277257" cy="219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825073" y="2409392"/>
              <a:ext cx="10996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smtClean="0"/>
                <a:t>C=E(P)</a:t>
              </a:r>
              <a:endParaRPr lang="en-US" sz="24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307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Amount of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Which one has more information?</a:t>
            </a:r>
          </a:p>
          <a:p>
            <a:pPr lvl="1"/>
            <a:r>
              <a:rPr lang="en-US" dirty="0" smtClean="0"/>
              <a:t>“I am a boy”</a:t>
            </a:r>
          </a:p>
          <a:p>
            <a:pPr lvl="1"/>
            <a:r>
              <a:rPr lang="en-US" dirty="0" smtClean="0"/>
              <a:t>“I am a boy in Korea”</a:t>
            </a:r>
          </a:p>
          <a:p>
            <a:pPr lvl="1"/>
            <a:r>
              <a:rPr lang="en-US" dirty="0" smtClean="0"/>
              <a:t>“I am a boy in Korea, who goes to MJU”</a:t>
            </a:r>
          </a:p>
          <a:p>
            <a:r>
              <a:rPr lang="en-US" dirty="0" smtClean="0"/>
              <a:t>Length?</a:t>
            </a:r>
          </a:p>
        </p:txBody>
      </p:sp>
    </p:spTree>
    <p:extLst>
      <p:ext uri="{BB962C8B-B14F-4D97-AF65-F5344CB8AC3E}">
        <p14:creationId xmlns:p14="http://schemas.microsoft.com/office/powerpoint/2010/main" val="3345715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Amount of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Which one has more information?</a:t>
            </a:r>
          </a:p>
          <a:p>
            <a:pPr lvl="1"/>
            <a:r>
              <a:rPr lang="en-US" dirty="0" smtClean="0"/>
              <a:t>“I am a human”</a:t>
            </a:r>
          </a:p>
          <a:p>
            <a:pPr lvl="1"/>
            <a:r>
              <a:rPr lang="en-US" dirty="0" smtClean="0"/>
              <a:t>“I am a boy”</a:t>
            </a:r>
          </a:p>
          <a:p>
            <a:pPr lvl="1"/>
            <a:r>
              <a:rPr lang="en-US" dirty="0" smtClean="0"/>
              <a:t>“I am John”</a:t>
            </a:r>
          </a:p>
          <a:p>
            <a:r>
              <a:rPr lang="en-US" dirty="0" smtClean="0"/>
              <a:t>Information ≠ message size</a:t>
            </a:r>
          </a:p>
          <a:p>
            <a:pPr lvl="1"/>
            <a:r>
              <a:rPr lang="en-US" dirty="0" smtClean="0"/>
              <a:t>We can assume all message has the same length</a:t>
            </a:r>
          </a:p>
          <a:p>
            <a:pPr lvl="1"/>
            <a:r>
              <a:rPr lang="en-US" dirty="0" smtClean="0"/>
              <a:t>“                                                       </a:t>
            </a:r>
            <a:r>
              <a:rPr lang="en-US" dirty="0"/>
              <a:t>I am a boy </a:t>
            </a:r>
            <a:r>
              <a:rPr lang="en-US" dirty="0" smtClean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2678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Amount of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 smtClean="0"/>
              <a:t>What is the probability of a college student to say </a:t>
            </a:r>
          </a:p>
          <a:p>
            <a:pPr lvl="1"/>
            <a:r>
              <a:rPr lang="en-US" sz="2400" dirty="0" smtClean="0"/>
              <a:t>“I am a boy?”</a:t>
            </a:r>
          </a:p>
          <a:p>
            <a:r>
              <a:rPr lang="en-US" sz="2800" dirty="0"/>
              <a:t>What is the probability of a college student to say </a:t>
            </a:r>
            <a:endParaRPr lang="en-US" sz="2800" dirty="0" smtClean="0"/>
          </a:p>
          <a:p>
            <a:pPr lvl="1"/>
            <a:r>
              <a:rPr lang="en-US" sz="2400" dirty="0" smtClean="0"/>
              <a:t>“</a:t>
            </a:r>
            <a:r>
              <a:rPr lang="en-US" sz="2400" dirty="0"/>
              <a:t>I am J</a:t>
            </a:r>
            <a:r>
              <a:rPr lang="en-US" sz="2400" dirty="0" smtClean="0"/>
              <a:t>ohn?</a:t>
            </a:r>
            <a:r>
              <a:rPr lang="en-US" sz="2400" dirty="0"/>
              <a:t>”</a:t>
            </a:r>
          </a:p>
          <a:p>
            <a:r>
              <a:rPr lang="en-US" sz="2800" dirty="0" smtClean="0"/>
              <a:t>Information(“I am John”) &gt; Information(“I am a boy”)</a:t>
            </a:r>
          </a:p>
          <a:p>
            <a:r>
              <a:rPr lang="en-US" sz="2800" i="1" dirty="0" smtClean="0"/>
              <a:t>Rare message implies more information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590407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Speaker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2400" dirty="0" smtClean="0"/>
              <a:t>What is speaking?</a:t>
            </a:r>
          </a:p>
          <a:p>
            <a:pPr lvl="1">
              <a:lnSpc>
                <a:spcPct val="130000"/>
              </a:lnSpc>
            </a:pPr>
            <a:r>
              <a:rPr lang="en-US" sz="2000" dirty="0" smtClean="0"/>
              <a:t>Pick a message from the message database</a:t>
            </a:r>
          </a:p>
          <a:p>
            <a:pPr lvl="1">
              <a:lnSpc>
                <a:spcPct val="130000"/>
              </a:lnSpc>
            </a:pPr>
            <a:r>
              <a:rPr lang="en-US" sz="2000" dirty="0" smtClean="0"/>
              <a:t>Each message has a probability to be chosen</a:t>
            </a:r>
          </a:p>
          <a:p>
            <a:pPr>
              <a:lnSpc>
                <a:spcPct val="130000"/>
              </a:lnSpc>
            </a:pPr>
            <a:r>
              <a:rPr lang="en-US" sz="2400" i="1" dirty="0" smtClean="0"/>
              <a:t>A speaker whose words are difficult to expect says more information</a:t>
            </a:r>
          </a:p>
        </p:txBody>
      </p:sp>
      <p:pic>
        <p:nvPicPr>
          <p:cNvPr id="5" name="Picture 4" descr="speaker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81986" y="3963553"/>
            <a:ext cx="4365393" cy="2894447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1040190" y="4227882"/>
            <a:ext cx="2692995" cy="2297104"/>
          </a:xfrm>
          <a:prstGeom prst="cloudCallout">
            <a:avLst>
              <a:gd name="adj1" fmla="val 77243"/>
              <a:gd name="adj2" fmla="val -2301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00" dirty="0" smtClean="0">
              <a:solidFill>
                <a:srgbClr val="13141C"/>
              </a:solidFill>
            </a:endParaRPr>
          </a:p>
          <a:p>
            <a:pPr algn="ctr"/>
            <a:endParaRPr lang="en-US" sz="1600" dirty="0">
              <a:solidFill>
                <a:srgbClr val="13141C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13141C"/>
                </a:solidFill>
              </a:rPr>
              <a:t>ALL </a:t>
            </a:r>
            <a:r>
              <a:rPr lang="en-US" sz="1600" b="1" dirty="0">
                <a:solidFill>
                  <a:srgbClr val="13141C"/>
                </a:solidFill>
              </a:rPr>
              <a:t>POSSIBLE</a:t>
            </a:r>
          </a:p>
          <a:p>
            <a:pPr algn="ctr"/>
            <a:r>
              <a:rPr lang="en-US" sz="1600" b="1" dirty="0" smtClean="0">
                <a:solidFill>
                  <a:srgbClr val="13141C"/>
                </a:solidFill>
              </a:rPr>
              <a:t>MESSAGES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 am a man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 am a boy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 am a girl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 am Peter</a:t>
            </a:r>
            <a:endParaRPr lang="en-US" sz="1400" dirty="0">
              <a:solidFill>
                <a:srgbClr val="13141C"/>
              </a:solidFill>
            </a:endParaRP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 am John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44012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 smtClean="0"/>
              <a:t>Speakers have different message distribution</a:t>
            </a:r>
          </a:p>
          <a:p>
            <a:pPr lvl="1"/>
            <a:r>
              <a:rPr lang="en-US" sz="2400" dirty="0" smtClean="0"/>
              <a:t>There are 4 messages possible: “hi”, “hey”, “bye”, “ciao”</a:t>
            </a:r>
          </a:p>
          <a:p>
            <a:pPr lvl="1"/>
            <a:r>
              <a:rPr lang="en-US" sz="2400" dirty="0" smtClean="0"/>
              <a:t>Alice always says “hi”</a:t>
            </a:r>
          </a:p>
          <a:p>
            <a:pPr lvl="1"/>
            <a:r>
              <a:rPr lang="en-US" sz="2400" dirty="0" smtClean="0"/>
              <a:t>Bob says only “hi” or “bye” with same probability</a:t>
            </a:r>
          </a:p>
          <a:p>
            <a:pPr lvl="1"/>
            <a:r>
              <a:rPr lang="en-US" sz="2400" dirty="0" smtClean="0"/>
              <a:t>Cathy says “bye” half the time, and “hi” and “hey” half the time with equal probability</a:t>
            </a:r>
          </a:p>
          <a:p>
            <a:pPr lvl="1"/>
            <a:r>
              <a:rPr lang="en-US" sz="2400" dirty="0" smtClean="0"/>
              <a:t>David says “hi”, “hey”, “bye”, “ciao” with equal probability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0439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Review: features</a:t>
            </a:r>
            <a:br>
              <a:rPr lang="en-US" dirty="0" smtClean="0"/>
            </a:br>
            <a:r>
              <a:rPr lang="en-US" dirty="0" smtClean="0"/>
              <a:t>frequency-domain</a:t>
            </a:r>
            <a:br>
              <a:rPr lang="en-US" dirty="0" smtClean="0"/>
            </a:br>
            <a:r>
              <a:rPr lang="en-US" dirty="0" err="1" smtClean="0"/>
              <a:t>fourier</a:t>
            </a:r>
            <a:r>
              <a:rPr lang="en-US" dirty="0" smtClean="0"/>
              <a:t> transform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544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Distribution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99451" y="3364616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299451" y="1914478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60784" y="3165125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60784" y="1928169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9134368">
            <a:off x="1446810" y="3382461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9134368">
            <a:off x="1940629" y="3349792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553451" y="2173310"/>
            <a:ext cx="205619" cy="116711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6593" y="3810868"/>
            <a:ext cx="70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Alice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 rot="19134368">
            <a:off x="2584033" y="3379011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 rot="19134368">
            <a:off x="3106737" y="3408233"/>
            <a:ext cx="57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cioa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299451" y="2161215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82804" y="3355168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382804" y="1905030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44137" y="3155677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044137" y="1918721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 rot="19134368">
            <a:off x="5530163" y="3373013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 rot="19134368">
            <a:off x="6023982" y="3340344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636804" y="2751691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946" y="3801420"/>
            <a:ext cx="610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Bob</a:t>
            </a:r>
            <a:endParaRPr lang="en-US" sz="2000" dirty="0"/>
          </a:p>
        </p:txBody>
      </p:sp>
      <p:sp>
        <p:nvSpPr>
          <p:cNvPr id="36" name="TextBox 35"/>
          <p:cNvSpPr txBox="1"/>
          <p:nvPr/>
        </p:nvSpPr>
        <p:spPr>
          <a:xfrm rot="19134368">
            <a:off x="6667386" y="3369563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 rot="19134368">
            <a:off x="7190090" y="3398785"/>
            <a:ext cx="57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cioa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5382804" y="2751691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93780" y="2759328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90937" y="2514187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1299453" y="5701204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1299453" y="4251066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60786" y="5501713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960786" y="4264757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 rot="19134368">
            <a:off x="1446812" y="5719049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 rot="19134368">
            <a:off x="1940631" y="5686380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553453" y="538238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06595" y="6147456"/>
            <a:ext cx="809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Cathy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 rot="19134368">
            <a:off x="2584035" y="5715599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rot="19134368">
            <a:off x="3106739" y="5744821"/>
            <a:ext cx="57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cioa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1299453" y="5097727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810429" y="5105364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07586" y="4860223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1299451" y="5383175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2194498" y="538238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45096" y="5148909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5395110" y="5708841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395110" y="4258703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56443" y="5509350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5056443" y="4272394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 rot="19134368">
            <a:off x="5542469" y="5726686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 rot="19134368">
            <a:off x="6036288" y="5694017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5649110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02252" y="6155093"/>
            <a:ext cx="809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Cathy</a:t>
            </a:r>
            <a:endParaRPr lang="en-US" sz="2000" dirty="0"/>
          </a:p>
        </p:txBody>
      </p:sp>
      <p:sp>
        <p:nvSpPr>
          <p:cNvPr id="67" name="TextBox 66"/>
          <p:cNvSpPr txBox="1"/>
          <p:nvPr/>
        </p:nvSpPr>
        <p:spPr>
          <a:xfrm rot="19134368">
            <a:off x="6679692" y="5723236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 rot="19134368">
            <a:off x="7202396" y="5752458"/>
            <a:ext cx="57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cioa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5395110" y="5105364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6845611" y="5382383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3243" y="4867860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5395108" y="5390812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6241775" y="539002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40753" y="5156546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409247" y="5389527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1820054" y="3384653"/>
            <a:ext cx="5292160" cy="119536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13141C"/>
                </a:solidFill>
              </a:rPr>
              <a:t>Whose messages contain more information?</a:t>
            </a:r>
            <a:endParaRPr lang="en-US" sz="2800" dirty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147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 animBg="1"/>
      <p:bldP spid="40" grpId="0" animBg="1"/>
      <p:bldP spid="48" grpId="0" animBg="1"/>
      <p:bldP spid="54" grpId="0" animBg="1"/>
      <p:bldP spid="57" grpId="0" animBg="1"/>
      <p:bldP spid="65" grpId="0" animBg="1"/>
      <p:bldP spid="70" grpId="0" animBg="1"/>
      <p:bldP spid="73" grpId="0" animBg="1"/>
      <p:bldP spid="75" grpId="0" animBg="1"/>
      <p:bldP spid="76" grpId="0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Entropy: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199"/>
            <a:ext cx="8323943" cy="5015896"/>
          </a:xfrm>
        </p:spPr>
        <p:txBody>
          <a:bodyPr anchor="t">
            <a:normAutofit fontScale="85000" lnSpcReduction="20000"/>
          </a:bodyPr>
          <a:lstStyle/>
          <a:p>
            <a:r>
              <a:rPr lang="en-US" sz="2800" dirty="0" smtClean="0"/>
              <a:t>The entropy (in bits) of a discrete random variable M: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Interpretation </a:t>
            </a:r>
          </a:p>
          <a:p>
            <a:pPr lvl="1"/>
            <a:r>
              <a:rPr lang="en-US" sz="2400" dirty="0" smtClean="0"/>
              <a:t>Average # of bits to express each message</a:t>
            </a:r>
          </a:p>
          <a:p>
            <a:r>
              <a:rPr lang="en-US" dirty="0" smtClean="0"/>
              <a:t>Maximized when uniform </a:t>
            </a:r>
          </a:p>
          <a:p>
            <a:pPr lvl="1"/>
            <a:r>
              <a:rPr lang="en-US" i="1" dirty="0" smtClean="0"/>
              <a:t>p</a:t>
            </a:r>
            <a:r>
              <a:rPr lang="en-US" i="1" baseline="-25000" dirty="0" smtClean="0"/>
              <a:t>m </a:t>
            </a:r>
            <a:r>
              <a:rPr lang="en-US" dirty="0" smtClean="0"/>
              <a:t> is the same for all messages</a:t>
            </a:r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570" y="2284791"/>
            <a:ext cx="5372100" cy="5969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819" y="3095171"/>
            <a:ext cx="2133600" cy="5969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819" y="3776738"/>
            <a:ext cx="19177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82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Entropy of A, B, C, D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76126" y="3364616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876126" y="1914478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7459" y="3165125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7459" y="1928169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9134368">
            <a:off x="1023485" y="3382461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9134368">
            <a:off x="1517304" y="3349792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130126" y="2173310"/>
            <a:ext cx="205619" cy="116711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83268" y="3810868"/>
            <a:ext cx="70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Alice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 rot="19134368">
            <a:off x="2160708" y="3379011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 rot="19134368">
            <a:off x="2683412" y="3408233"/>
            <a:ext cx="57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cioa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876126" y="2161215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82804" y="3355168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382804" y="1905030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44137" y="3155677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044137" y="1918721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 rot="19134368">
            <a:off x="5530163" y="3373013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 rot="19134368">
            <a:off x="6023982" y="3340344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636804" y="2751691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946" y="3801420"/>
            <a:ext cx="610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Bob</a:t>
            </a:r>
            <a:endParaRPr lang="en-US" sz="2000" dirty="0"/>
          </a:p>
        </p:txBody>
      </p:sp>
      <p:sp>
        <p:nvSpPr>
          <p:cNvPr id="36" name="TextBox 35"/>
          <p:cNvSpPr txBox="1"/>
          <p:nvPr/>
        </p:nvSpPr>
        <p:spPr>
          <a:xfrm rot="19134368">
            <a:off x="6667386" y="3369563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 rot="19134368">
            <a:off x="7190090" y="3398785"/>
            <a:ext cx="57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cioa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5382804" y="2751691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93780" y="2759328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90937" y="2514187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876128" y="5870534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876128" y="4420396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37461" y="5671043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37461" y="4434087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 rot="19134368">
            <a:off x="1023487" y="5888379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 rot="19134368">
            <a:off x="1517306" y="5855710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130128" y="555171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83270" y="6316786"/>
            <a:ext cx="809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Cathy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 rot="19134368">
            <a:off x="2160710" y="5884929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rot="19134368">
            <a:off x="2683414" y="5914151"/>
            <a:ext cx="57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cioa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876128" y="5267057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387104" y="5274694"/>
            <a:ext cx="205619" cy="5792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4261" y="5029553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876126" y="5552505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1771173" y="5551713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21771" y="5318239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5395110" y="5878171"/>
            <a:ext cx="2433317" cy="1"/>
          </a:xfrm>
          <a:prstGeom prst="line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395110" y="4428033"/>
            <a:ext cx="0" cy="14501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56443" y="5678680"/>
            <a:ext cx="30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5056443" y="4441724"/>
            <a:ext cx="28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 rot="19134368">
            <a:off x="5542469" y="5896016"/>
            <a:ext cx="36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 rot="19134368">
            <a:off x="6036288" y="5863347"/>
            <a:ext cx="531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hey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5649110" y="555935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02252" y="6324423"/>
            <a:ext cx="797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David</a:t>
            </a:r>
            <a:endParaRPr lang="en-US" sz="2000" dirty="0"/>
          </a:p>
        </p:txBody>
      </p:sp>
      <p:sp>
        <p:nvSpPr>
          <p:cNvPr id="67" name="TextBox 66"/>
          <p:cNvSpPr txBox="1"/>
          <p:nvPr/>
        </p:nvSpPr>
        <p:spPr>
          <a:xfrm rot="19134368">
            <a:off x="6679692" y="5892566"/>
            <a:ext cx="5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bye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 rot="19134368">
            <a:off x="7202396" y="5921788"/>
            <a:ext cx="57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cioa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5395110" y="5274694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6845611" y="5551713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3243" y="5037190"/>
            <a:ext cx="356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.5</a:t>
            </a:r>
            <a:endParaRPr lang="en-US" dirty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5395108" y="5560142"/>
            <a:ext cx="2433317" cy="0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6241775" y="5559350"/>
            <a:ext cx="205617" cy="2946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40753" y="5325876"/>
            <a:ext cx="46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.25</a:t>
            </a:r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409247" y="5558857"/>
            <a:ext cx="193313" cy="309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110" y="1606694"/>
            <a:ext cx="2784290" cy="779996"/>
          </a:xfrm>
          <a:prstGeom prst="rect">
            <a:avLst/>
          </a:prstGeom>
        </p:spPr>
      </p:pic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451" y="1688395"/>
            <a:ext cx="2510547" cy="265432"/>
          </a:xfrm>
          <a:prstGeom prst="rect">
            <a:avLst/>
          </a:prstGeom>
        </p:spPr>
      </p:pic>
      <p:pic>
        <p:nvPicPr>
          <p:cNvPr id="21" name="Picture 2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28" y="4228840"/>
            <a:ext cx="3533932" cy="875174"/>
          </a:xfrm>
          <a:prstGeom prst="rect">
            <a:avLst/>
          </a:prstGeom>
        </p:spPr>
      </p:pic>
      <p:pic>
        <p:nvPicPr>
          <p:cNvPr id="22" name="Picture 2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126" y="4245874"/>
            <a:ext cx="2319862" cy="82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79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(revisited)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r>
              <a:rPr lang="en-US" sz="2800" dirty="0" smtClean="0"/>
              <a:t>Frequency-domain entropy</a:t>
            </a:r>
          </a:p>
          <a:p>
            <a:pPr lvl="1"/>
            <a:r>
              <a:rPr lang="en-US" sz="2400" dirty="0" smtClean="0"/>
              <a:t>Differentiate between walking and cycling</a:t>
            </a:r>
          </a:p>
          <a:p>
            <a:r>
              <a:rPr lang="en-US" dirty="0" smtClean="0"/>
              <a:t>What is </a:t>
            </a:r>
            <a:r>
              <a:rPr lang="en-US" i="1" dirty="0" smtClean="0"/>
              <a:t>frequency domain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is </a:t>
            </a:r>
            <a:r>
              <a:rPr lang="en-US" i="1" dirty="0" smtClean="0"/>
              <a:t>Entropy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is </a:t>
            </a:r>
            <a:r>
              <a:rPr lang="en-US" i="1" dirty="0" smtClean="0"/>
              <a:t>frequency-domain entropy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4270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Frequency-domain 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 smtClean="0"/>
              <a:t>Given a signal in time-domain, convert to frequency-domain, normalize it, then compute entropy</a:t>
            </a:r>
            <a:endParaRPr lang="en-US" sz="28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496505" y="3362475"/>
            <a:ext cx="2032619" cy="1902668"/>
            <a:chOff x="339270" y="3362475"/>
            <a:chExt cx="2032619" cy="1902668"/>
          </a:xfrm>
        </p:grpSpPr>
        <p:pic>
          <p:nvPicPr>
            <p:cNvPr id="4" name="Picture 3" descr="Screen shot 2011-10-09 at 5.36.17 P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270" y="3362475"/>
              <a:ext cx="2032619" cy="148227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20099" y="4895811"/>
              <a:ext cx="1552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Original signal</a:t>
              </a:r>
              <a:endParaRPr lang="en-US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663641" y="3342232"/>
            <a:ext cx="1954569" cy="2182264"/>
            <a:chOff x="3506406" y="3342232"/>
            <a:chExt cx="1954569" cy="2182264"/>
          </a:xfrm>
        </p:grpSpPr>
        <p:pic>
          <p:nvPicPr>
            <p:cNvPr id="5" name="Picture 4" descr="Screen shot 2011-10-09 at 5.36.23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1034" y="3342232"/>
              <a:ext cx="1747157" cy="185595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506406" y="5155164"/>
              <a:ext cx="1954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Frequency domain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466236" y="3371804"/>
            <a:ext cx="2377799" cy="2102665"/>
            <a:chOff x="6309001" y="3371804"/>
            <a:chExt cx="2377799" cy="2102665"/>
          </a:xfrm>
        </p:grpSpPr>
        <p:pic>
          <p:nvPicPr>
            <p:cNvPr id="6" name="Picture 5" descr="Screen shot 2011-10-09 at 5.36.23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6291" y="3371804"/>
              <a:ext cx="1612103" cy="171249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309001" y="5105137"/>
              <a:ext cx="2377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Probability distribution</a:t>
              </a:r>
              <a:endParaRPr lang="en-US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553314" y="3825500"/>
            <a:ext cx="1168634" cy="646331"/>
            <a:chOff x="2396079" y="3825500"/>
            <a:chExt cx="1168634" cy="646331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2396079" y="4148666"/>
              <a:ext cx="113451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396079" y="3825500"/>
              <a:ext cx="116863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Fourier</a:t>
              </a:r>
            </a:p>
            <a:p>
              <a:pPr algn="ctr"/>
              <a:r>
                <a:rPr lang="en-US" dirty="0" smtClean="0"/>
                <a:t>Transform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515426" y="3801310"/>
            <a:ext cx="1274408" cy="369332"/>
            <a:chOff x="5358191" y="3801310"/>
            <a:chExt cx="1274408" cy="369332"/>
          </a:xfrm>
        </p:grpSpPr>
        <p:sp>
          <p:nvSpPr>
            <p:cNvPr id="19" name="TextBox 18"/>
            <p:cNvSpPr txBox="1"/>
            <p:nvPr/>
          </p:nvSpPr>
          <p:spPr>
            <a:xfrm>
              <a:off x="5421706" y="3801310"/>
              <a:ext cx="1174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Normalize</a:t>
              </a:r>
              <a:endParaRPr lang="en-US" dirty="0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5358191" y="4148666"/>
              <a:ext cx="127440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23" name="Straight Arrow Connector 22"/>
          <p:cNvCxnSpPr/>
          <p:nvPr/>
        </p:nvCxnSpPr>
        <p:spPr>
          <a:xfrm>
            <a:off x="7595806" y="5524496"/>
            <a:ext cx="0" cy="4868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754766" y="6023428"/>
            <a:ext cx="1682080" cy="50202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Entropy</a:t>
            </a:r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847716" y="3507621"/>
            <a:ext cx="276376" cy="11798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.7</a:t>
            </a:r>
          </a:p>
          <a:p>
            <a:pPr algn="ctr">
              <a:lnSpc>
                <a:spcPct val="70000"/>
              </a:lnSpc>
            </a:pPr>
            <a:endParaRPr lang="en-US" sz="1400" dirty="0" smtClean="0">
              <a:solidFill>
                <a:srgbClr val="13141C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1400" dirty="0" smtClean="0">
                <a:solidFill>
                  <a:srgbClr val="13141C"/>
                </a:solidFill>
              </a:rPr>
              <a:t>.5</a:t>
            </a:r>
          </a:p>
          <a:p>
            <a:pPr algn="ctr">
              <a:lnSpc>
                <a:spcPct val="70000"/>
              </a:lnSpc>
            </a:pPr>
            <a:endParaRPr lang="en-US" sz="1400" dirty="0" smtClean="0">
              <a:solidFill>
                <a:srgbClr val="13141C"/>
              </a:solidFill>
            </a:endParaRP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.3</a:t>
            </a:r>
            <a:endParaRPr lang="en-US" sz="1400" dirty="0">
              <a:solidFill>
                <a:srgbClr val="13141C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42664" y="3383899"/>
            <a:ext cx="914400" cy="1358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 smtClean="0">
                <a:solidFill>
                  <a:srgbClr val="13141C"/>
                </a:solidFill>
              </a:rPr>
              <a:t>     </a:t>
            </a:r>
            <a:r>
              <a:rPr lang="en-US" sz="1200" i="1" dirty="0" smtClean="0">
                <a:solidFill>
                  <a:srgbClr val="13141C"/>
                </a:solidFill>
              </a:rPr>
              <a:t>p</a:t>
            </a:r>
            <a:endParaRPr lang="en-US" sz="1200" i="1" dirty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48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 smtClean="0"/>
              <a:t>Degree of dependency between two signals</a:t>
            </a:r>
            <a:endParaRPr lang="en-US" dirty="0"/>
          </a:p>
        </p:txBody>
      </p:sp>
      <p:pic>
        <p:nvPicPr>
          <p:cNvPr id="4" name="Picture 3" descr="high-correlatio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52" y="2425700"/>
            <a:ext cx="3370653" cy="2593823"/>
          </a:xfrm>
          <a:prstGeom prst="rect">
            <a:avLst/>
          </a:prstGeom>
        </p:spPr>
      </p:pic>
      <p:pic>
        <p:nvPicPr>
          <p:cNvPr id="5" name="Picture 4" descr="minus-correl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42" y="3745510"/>
            <a:ext cx="3249840" cy="2959266"/>
          </a:xfrm>
          <a:prstGeom prst="rect">
            <a:avLst/>
          </a:prstGeom>
        </p:spPr>
      </p:pic>
      <p:pic>
        <p:nvPicPr>
          <p:cNvPr id="6" name="Picture 5" descr="2009-2010-spdx-correl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809" y="4314401"/>
            <a:ext cx="4088191" cy="22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49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 Coefficient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3324"/>
          </a:xfrm>
        </p:spPr>
        <p:txBody>
          <a:bodyPr anchor="t">
            <a:normAutofit fontScale="70000" lnSpcReduction="20000"/>
          </a:bodyPr>
          <a:lstStyle/>
          <a:p>
            <a:r>
              <a:rPr lang="en-US" dirty="0" smtClean="0"/>
              <a:t>Given two random variables X, Y, </a:t>
            </a:r>
            <a:r>
              <a:rPr lang="en-US" dirty="0" err="1" smtClean="0"/>
              <a:t>corr-coef</a:t>
            </a:r>
            <a:r>
              <a:rPr lang="en-US" dirty="0" smtClean="0"/>
              <a:t> is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Given two series of </a:t>
            </a:r>
            <a:r>
              <a:rPr lang="en-US" i="1" dirty="0" smtClean="0"/>
              <a:t>n</a:t>
            </a:r>
            <a:r>
              <a:rPr lang="en-US" dirty="0" smtClean="0"/>
              <a:t> measurements </a:t>
            </a:r>
            <a:r>
              <a:rPr lang="en-US" i="1" dirty="0" smtClean="0"/>
              <a:t>x</a:t>
            </a:r>
            <a:r>
              <a:rPr lang="en-US" i="1" baseline="-25000" dirty="0" smtClean="0"/>
              <a:t>i</a:t>
            </a:r>
            <a:r>
              <a:rPr lang="en-US" i="1" dirty="0"/>
              <a:t> </a:t>
            </a:r>
            <a:r>
              <a:rPr lang="en-US" i="1" dirty="0" smtClean="0"/>
              <a:t>and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i</a:t>
            </a:r>
            <a:endParaRPr lang="en-US" i="1" baseline="-25000" dirty="0" smtClean="0"/>
          </a:p>
          <a:p>
            <a:endParaRPr lang="en-US" i="1" baseline="-25000" dirty="0"/>
          </a:p>
          <a:p>
            <a:endParaRPr lang="en-US" i="1" baseline="-25000" dirty="0" smtClean="0"/>
          </a:p>
          <a:p>
            <a:pPr marL="0" indent="0">
              <a:buNone/>
            </a:pPr>
            <a:endParaRPr lang="en-US" i="1" baseline="-25000" dirty="0" smtClean="0"/>
          </a:p>
          <a:p>
            <a:r>
              <a:rPr lang="en-US" dirty="0" smtClean="0"/>
              <a:t>Interpretation</a:t>
            </a:r>
          </a:p>
          <a:p>
            <a:pPr lvl="1"/>
            <a:r>
              <a:rPr lang="en-US" i="1" dirty="0" smtClean="0"/>
              <a:t>+1: perfect dependency</a:t>
            </a:r>
          </a:p>
          <a:p>
            <a:pPr lvl="1"/>
            <a:r>
              <a:rPr lang="en-US" i="1" dirty="0" smtClean="0"/>
              <a:t>0: no dependency</a:t>
            </a:r>
          </a:p>
          <a:p>
            <a:pPr lvl="1"/>
            <a:r>
              <a:rPr lang="en-US" i="1" dirty="0" smtClean="0"/>
              <a:t>-1: opposite dependency</a:t>
            </a:r>
            <a:endParaRPr lang="en-US" i="1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55" y="2326519"/>
            <a:ext cx="4445000" cy="6731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124555" y="3786716"/>
            <a:ext cx="6899728" cy="1704219"/>
            <a:chOff x="1124555" y="3786716"/>
            <a:chExt cx="6899728" cy="1704219"/>
          </a:xfrm>
        </p:grpSpPr>
        <p:pic>
          <p:nvPicPr>
            <p:cNvPr id="5" name="Picture 4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555" y="3786716"/>
              <a:ext cx="4978400" cy="749300"/>
            </a:xfrm>
            <a:prstGeom prst="rect">
              <a:avLst/>
            </a:prstGeom>
          </p:spPr>
        </p:pic>
        <p:pic>
          <p:nvPicPr>
            <p:cNvPr id="8" name="Picture 7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7207" y="4741635"/>
              <a:ext cx="1511300" cy="749300"/>
            </a:xfrm>
            <a:prstGeom prst="rect">
              <a:avLst/>
            </a:prstGeom>
          </p:spPr>
        </p:pic>
        <p:pic>
          <p:nvPicPr>
            <p:cNvPr id="9" name="Picture 8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8383" y="4741635"/>
              <a:ext cx="1485900" cy="749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0247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step: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Raw data is not appropriate for analysis</a:t>
            </a:r>
          </a:p>
          <a:p>
            <a:r>
              <a:rPr lang="en-US" dirty="0" smtClean="0"/>
              <a:t>Feature: (statistical) characteristic of data</a:t>
            </a:r>
          </a:p>
          <a:p>
            <a:r>
              <a:rPr lang="en-US" dirty="0" smtClean="0"/>
              <a:t>Best feature-set depends on the problem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Average</a:t>
            </a:r>
          </a:p>
          <a:p>
            <a:pPr lvl="1"/>
            <a:r>
              <a:rPr lang="en-US" dirty="0" smtClean="0"/>
              <a:t>Variance</a:t>
            </a:r>
          </a:p>
          <a:p>
            <a:pPr lvl="1"/>
            <a:r>
              <a:rPr lang="en-US" dirty="0" smtClean="0"/>
              <a:t>Energy</a:t>
            </a:r>
          </a:p>
          <a:p>
            <a:pPr lvl="1"/>
            <a:r>
              <a:rPr lang="en-US" dirty="0" smtClean="0"/>
              <a:t>Entropy</a:t>
            </a:r>
          </a:p>
          <a:p>
            <a:pPr lvl="1"/>
            <a:r>
              <a:rPr lang="en-US" dirty="0" smtClean="0"/>
              <a:t>Correlation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02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r>
              <a:rPr lang="en-US" sz="2800" dirty="0" smtClean="0"/>
              <a:t>Signal average </a:t>
            </a:r>
          </a:p>
          <a:p>
            <a:pPr lvl="1"/>
            <a:r>
              <a:rPr lang="en-US" sz="2400" i="1" dirty="0" smtClean="0"/>
              <a:t>(a</a:t>
            </a:r>
            <a:r>
              <a:rPr lang="en-US" sz="2400" i="1" baseline="-25000" dirty="0" smtClean="0"/>
              <a:t>x</a:t>
            </a:r>
            <a:r>
              <a:rPr lang="en-US" sz="2400" i="1" dirty="0" smtClean="0"/>
              <a:t>*, a</a:t>
            </a:r>
            <a:r>
              <a:rPr lang="en-US" sz="2400" i="1" baseline="-25000" dirty="0" smtClean="0"/>
              <a:t>y</a:t>
            </a:r>
            <a:r>
              <a:rPr lang="en-US" sz="2400" i="1" dirty="0" smtClean="0"/>
              <a:t>*, </a:t>
            </a:r>
            <a:r>
              <a:rPr lang="en-US" sz="2400" i="1" dirty="0" err="1" smtClean="0"/>
              <a:t>a</a:t>
            </a:r>
            <a:r>
              <a:rPr lang="en-US" sz="2400" i="1" baseline="-25000" dirty="0" err="1" smtClean="0"/>
              <a:t>z</a:t>
            </a:r>
            <a:r>
              <a:rPr lang="en-US" sz="2400" i="1" dirty="0" smtClean="0"/>
              <a:t>*), </a:t>
            </a:r>
          </a:p>
          <a:p>
            <a:pPr lvl="1"/>
            <a:r>
              <a:rPr lang="en-US" sz="2400" dirty="0" smtClean="0"/>
              <a:t>the orientation </a:t>
            </a:r>
            <a:r>
              <a:rPr lang="en-US" sz="2400" dirty="0" err="1" smtClean="0"/>
              <a:t>w.r.t</a:t>
            </a:r>
            <a:r>
              <a:rPr lang="en-US" sz="2400" dirty="0" smtClean="0"/>
              <a:t>. gravity direction</a:t>
            </a:r>
          </a:p>
        </p:txBody>
      </p:sp>
      <p:pic>
        <p:nvPicPr>
          <p:cNvPr id="4" name="Picture 3" descr="Screen shot 2011-03-15 at 12.02.35 PM.png"/>
          <p:cNvPicPr>
            <a:picLocks noChangeAspect="1"/>
          </p:cNvPicPr>
          <p:nvPr/>
        </p:nvPicPr>
        <p:blipFill rotWithShape="1">
          <a:blip r:embed="rId2" cstate="print"/>
          <a:srcRect r="51432" b="12494"/>
          <a:stretch/>
        </p:blipFill>
        <p:spPr>
          <a:xfrm>
            <a:off x="1388536" y="4200357"/>
            <a:ext cx="6343986" cy="2379452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1826381" y="5527510"/>
            <a:ext cx="6180653" cy="0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826381" y="5046105"/>
            <a:ext cx="6180653" cy="0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826381" y="5377529"/>
            <a:ext cx="6180653" cy="0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79251" y="5509799"/>
            <a:ext cx="562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</a:t>
            </a:r>
            <a:r>
              <a:rPr lang="en-US" i="1" baseline="-25000" dirty="0" smtClean="0"/>
              <a:t>x</a:t>
            </a:r>
            <a:r>
              <a:rPr lang="en-US" i="1" dirty="0" smtClean="0"/>
              <a:t>*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8007034" y="5158178"/>
            <a:ext cx="55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a</a:t>
            </a:r>
            <a:r>
              <a:rPr lang="en-US" i="1" baseline="-25000" dirty="0" err="1" smtClean="0"/>
              <a:t>z</a:t>
            </a:r>
            <a:r>
              <a:rPr lang="en-US" i="1" dirty="0" smtClean="0"/>
              <a:t>*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7879251" y="4676773"/>
            <a:ext cx="564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</a:t>
            </a:r>
            <a:r>
              <a:rPr lang="en-US" i="1" baseline="-25000" dirty="0"/>
              <a:t>y</a:t>
            </a:r>
            <a:r>
              <a:rPr lang="en-US" i="1" dirty="0" smtClean="0"/>
              <a:t>*</a:t>
            </a:r>
            <a:endParaRPr lang="en-US" i="1" dirty="0"/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75" y="2368247"/>
            <a:ext cx="3136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08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2800" dirty="0" smtClean="0"/>
              <a:t>Variance: </a:t>
            </a:r>
          </a:p>
          <a:p>
            <a:pPr lvl="1">
              <a:lnSpc>
                <a:spcPct val="130000"/>
              </a:lnSpc>
            </a:pPr>
            <a:r>
              <a:rPr lang="en-US" sz="2400" dirty="0" smtClean="0"/>
              <a:t>Deviation from the average</a:t>
            </a:r>
          </a:p>
          <a:p>
            <a:pPr lvl="1">
              <a:lnSpc>
                <a:spcPct val="130000"/>
              </a:lnSpc>
            </a:pPr>
            <a:r>
              <a:rPr lang="en-US" sz="2400" i="1" dirty="0" smtClean="0"/>
              <a:t> (</a:t>
            </a:r>
            <a:r>
              <a:rPr lang="en-US" sz="2400" i="1" dirty="0" err="1" smtClean="0"/>
              <a:t>v</a:t>
            </a:r>
            <a:r>
              <a:rPr lang="en-US" sz="2400" i="1" baseline="-25000" dirty="0" err="1" smtClean="0"/>
              <a:t>x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v</a:t>
            </a:r>
            <a:r>
              <a:rPr lang="en-US" sz="2400" i="1" baseline="-25000" dirty="0" err="1" smtClean="0"/>
              <a:t>y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v</a:t>
            </a:r>
            <a:r>
              <a:rPr lang="en-US" sz="2400" i="1" baseline="-25000" dirty="0" err="1" smtClean="0"/>
              <a:t>z</a:t>
            </a:r>
            <a:r>
              <a:rPr lang="en-US" sz="2400" i="1" dirty="0" smtClean="0"/>
              <a:t>), </a:t>
            </a:r>
          </a:p>
          <a:p>
            <a:pPr lvl="1">
              <a:lnSpc>
                <a:spcPct val="130000"/>
              </a:lnSpc>
            </a:pPr>
            <a:r>
              <a:rPr lang="en-US" sz="2400" dirty="0" smtClean="0"/>
              <a:t>Level of instability</a:t>
            </a:r>
          </a:p>
        </p:txBody>
      </p:sp>
      <p:pic>
        <p:nvPicPr>
          <p:cNvPr id="5" name="Picture 4" descr="Screen shot 2011-03-15 at 12.02.35 PM.png"/>
          <p:cNvPicPr>
            <a:picLocks noChangeAspect="1"/>
          </p:cNvPicPr>
          <p:nvPr/>
        </p:nvPicPr>
        <p:blipFill rotWithShape="1">
          <a:blip r:embed="rId2" cstate="print"/>
          <a:srcRect r="51432" b="12494"/>
          <a:stretch/>
        </p:blipFill>
        <p:spPr>
          <a:xfrm>
            <a:off x="1388536" y="4200357"/>
            <a:ext cx="6343986" cy="237945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3991429" y="4438952"/>
            <a:ext cx="0" cy="133047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462" y="2768298"/>
            <a:ext cx="2768600" cy="8255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4978401" y="5121124"/>
            <a:ext cx="0" cy="64830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799062" y="5048553"/>
            <a:ext cx="0" cy="5515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10000" y="3822100"/>
            <a:ext cx="365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</a:t>
            </a:r>
            <a:r>
              <a:rPr lang="en-US" baseline="-25000" dirty="0" err="1" smtClean="0"/>
              <a:t>y</a:t>
            </a:r>
            <a:endParaRPr lang="en-US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4795861" y="385038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</a:t>
            </a:r>
            <a:r>
              <a:rPr lang="en-US" baseline="-25000" dirty="0" err="1"/>
              <a:t>x</a:t>
            </a:r>
            <a:endParaRPr lang="en-US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5616961" y="3842378"/>
            <a:ext cx="359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</a:t>
            </a:r>
            <a:r>
              <a:rPr lang="en-US" baseline="-25000" dirty="0" err="1" smtClean="0"/>
              <a:t>z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65234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400" dirty="0" smtClean="0"/>
              <a:t>Signal energy (in signal processing)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Area between the signal and the time axis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Integrate square of </a:t>
            </a:r>
            <a:r>
              <a:rPr lang="en-US" sz="2000" i="1" dirty="0" smtClean="0"/>
              <a:t>f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 </a:t>
            </a:r>
          </a:p>
          <a:p>
            <a:pPr lvl="1">
              <a:lnSpc>
                <a:spcPct val="140000"/>
              </a:lnSpc>
            </a:pPr>
            <a:endParaRPr lang="en-US" sz="2000" dirty="0" smtClean="0"/>
          </a:p>
          <a:p>
            <a:pPr lvl="1">
              <a:lnSpc>
                <a:spcPct val="140000"/>
              </a:lnSpc>
            </a:pPr>
            <a:endParaRPr lang="en-US" sz="2000" dirty="0" smtClean="0"/>
          </a:p>
        </p:txBody>
      </p:sp>
      <p:pic>
        <p:nvPicPr>
          <p:cNvPr id="8" name="Picture 7" descr="Screen shot 2011-10-05 at 2.04.0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54"/>
          <a:stretch/>
        </p:blipFill>
        <p:spPr>
          <a:xfrm>
            <a:off x="360440" y="4526522"/>
            <a:ext cx="3909181" cy="207759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60440" y="4526522"/>
            <a:ext cx="3909181" cy="2083751"/>
            <a:chOff x="457200" y="4526522"/>
            <a:chExt cx="3909181" cy="2083751"/>
          </a:xfrm>
        </p:grpSpPr>
        <p:pic>
          <p:nvPicPr>
            <p:cNvPr id="13" name="Picture 12" descr="Screen shot 2011-10-05 at 2.04.09 AM filled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96"/>
            <a:stretch/>
          </p:blipFill>
          <p:spPr>
            <a:xfrm>
              <a:off x="457200" y="4526522"/>
              <a:ext cx="3909181" cy="2083751"/>
            </a:xfrm>
            <a:prstGeom prst="rect">
              <a:avLst/>
            </a:prstGeom>
          </p:spPr>
        </p:pic>
        <p:sp>
          <p:nvSpPr>
            <p:cNvPr id="14" name="Oval Callout 13"/>
            <p:cNvSpPr/>
            <p:nvPr/>
          </p:nvSpPr>
          <p:spPr>
            <a:xfrm>
              <a:off x="2697238" y="4632476"/>
              <a:ext cx="943430" cy="506694"/>
            </a:xfrm>
            <a:prstGeom prst="wedgeEllipseCallout">
              <a:avLst>
                <a:gd name="adj1" fmla="val -75229"/>
                <a:gd name="adj2" fmla="val 104049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Energy</a:t>
              </a:r>
            </a:p>
          </p:txBody>
        </p:sp>
      </p:grpSp>
      <p:pic>
        <p:nvPicPr>
          <p:cNvPr id="7" name="Picture 6" descr="Screen shot 2011-10-05 at 2.04.09 AM squar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99"/>
          <a:stretch/>
        </p:blipFill>
        <p:spPr>
          <a:xfrm>
            <a:off x="4683273" y="4526522"/>
            <a:ext cx="4003527" cy="2077597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78" y="3338285"/>
            <a:ext cx="2463800" cy="762000"/>
          </a:xfrm>
          <a:prstGeom prst="rect">
            <a:avLst/>
          </a:prstGeom>
        </p:spPr>
      </p:pic>
      <p:pic>
        <p:nvPicPr>
          <p:cNvPr id="5" name="Picture 4" descr="fsquare-filled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4"/>
          <a:stretch/>
        </p:blipFill>
        <p:spPr>
          <a:xfrm>
            <a:off x="4683273" y="4520367"/>
            <a:ext cx="4003527" cy="208375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24" y="4550410"/>
            <a:ext cx="4826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51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15086" cy="6144380"/>
          </a:xfrm>
        </p:spPr>
        <p:txBody>
          <a:bodyPr anchor="t">
            <a:normAutofit/>
          </a:bodyPr>
          <a:lstStyle/>
          <a:p>
            <a:r>
              <a:rPr lang="en-US" sz="2000" dirty="0" smtClean="0"/>
              <a:t>Time domain representation is a projection of the signal (in time-</a:t>
            </a:r>
            <a:r>
              <a:rPr lang="en-US" sz="2000" dirty="0" err="1" smtClean="0"/>
              <a:t>freq</a:t>
            </a:r>
            <a:r>
              <a:rPr lang="en-US" sz="2000" dirty="0" smtClean="0"/>
              <a:t>-amp space) onto the time plane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Frequency domain rep. is a projection of the signal (only positive amplitude part) onto the frequency plane</a:t>
            </a:r>
            <a:endParaRPr lang="en-US" sz="2000" dirty="0"/>
          </a:p>
        </p:txBody>
      </p:sp>
      <p:pic>
        <p:nvPicPr>
          <p:cNvPr id="5" name="Picture 4" descr="Screen shot 2011-10-05 at 11.02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39" y="1350824"/>
            <a:ext cx="4265385" cy="2114386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2278139" y="4523614"/>
            <a:ext cx="4335445" cy="2104572"/>
            <a:chOff x="2278139" y="4378476"/>
            <a:chExt cx="4335445" cy="2104572"/>
          </a:xfrm>
        </p:grpSpPr>
        <p:sp>
          <p:nvSpPr>
            <p:cNvPr id="6" name="Rectangle 5"/>
            <p:cNvSpPr/>
            <p:nvPr/>
          </p:nvSpPr>
          <p:spPr>
            <a:xfrm>
              <a:off x="2278139" y="4378476"/>
              <a:ext cx="4265385" cy="210457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2697238" y="4668762"/>
              <a:ext cx="0" cy="1342579"/>
            </a:xfrm>
            <a:prstGeom prst="straightConnector1">
              <a:avLst/>
            </a:prstGeom>
            <a:ln w="9525" cmpd="sng">
              <a:solidFill>
                <a:srgbClr val="000000"/>
              </a:solidFill>
              <a:headEnd type="arrow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2685143" y="6011341"/>
              <a:ext cx="3580191" cy="0"/>
            </a:xfrm>
            <a:prstGeom prst="straightConnector1">
              <a:avLst/>
            </a:prstGeom>
            <a:ln w="9525" cmpd="sng">
              <a:solidFill>
                <a:srgbClr val="00000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015819" y="6033487"/>
              <a:ext cx="5977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0000"/>
                  </a:solidFill>
                </a:rPr>
                <a:t>f (Hz)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78139" y="4378476"/>
              <a:ext cx="855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00"/>
                  </a:solidFill>
                </a:rPr>
                <a:t>Amplitude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354285" y="5503340"/>
              <a:ext cx="0" cy="508001"/>
            </a:xfrm>
            <a:prstGeom prst="line">
              <a:avLst/>
            </a:prstGeom>
            <a:ln w="9525" cmpd="sng">
              <a:solidFill>
                <a:srgbClr val="000000"/>
              </a:solidFill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459818" y="5845351"/>
              <a:ext cx="2768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0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435628" y="5349433"/>
              <a:ext cx="358882" cy="307777"/>
              <a:chOff x="2435628" y="4780968"/>
              <a:chExt cx="358882" cy="307777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2435628" y="4780968"/>
                <a:ext cx="31290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000000"/>
                    </a:solidFill>
                  </a:rPr>
                  <a:t>A</a:t>
                </a:r>
                <a:endParaRPr lang="en-US" sz="1400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 flipH="1">
                <a:off x="2703070" y="4934857"/>
                <a:ext cx="91440" cy="0"/>
              </a:xfrm>
              <a:prstGeom prst="line">
                <a:avLst/>
              </a:prstGeom>
              <a:ln w="9525" cmpd="sng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4147199" y="5950859"/>
              <a:ext cx="4141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0000"/>
                  </a:solidFill>
                </a:rPr>
                <a:t>1/T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7257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Fourier Transform</a:t>
            </a:r>
            <a:br>
              <a:rPr lang="en-US" sz="4000" dirty="0" smtClean="0"/>
            </a:br>
            <a:r>
              <a:rPr lang="en-US" sz="4000" dirty="0" smtClean="0"/>
              <a:t>Fourier Series</a:t>
            </a:r>
            <a:endParaRPr lang="en-US" sz="4000" dirty="0"/>
          </a:p>
        </p:txBody>
      </p:sp>
      <p:pic>
        <p:nvPicPr>
          <p:cNvPr id="7" name="Picture 6" descr="time-frequency-domain.gif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  <a14:imgEffect>
                      <a14:colorTemperature colorTemp="7804"/>
                    </a14:imgEffect>
                    <a14:imgEffect>
                      <a14:saturation sat="196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04" y="2241851"/>
            <a:ext cx="7887196" cy="433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07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definition, how to compute, and interpretation of the following accelerometer features</a:t>
            </a:r>
          </a:p>
          <a:p>
            <a:pPr lvl="1"/>
            <a:r>
              <a:rPr lang="en-US" dirty="0" smtClean="0"/>
              <a:t>Signal average, variance, energy, entropy, correlation,…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855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lIns="0" tIns="0" rIns="0" bIns="0" rtlCol="0" anchor="ctr"/>
      <a:lstStyle>
        <a:defPPr algn="ctr">
          <a:defRPr dirty="0">
            <a:solidFill>
              <a:srgbClr val="13141C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12580</TotalTime>
  <Words>929</Words>
  <Application>Microsoft Macintosh PowerPoint</Application>
  <PresentationFormat>On-screen Show (4:3)</PresentationFormat>
  <Paragraphs>247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Twilight</vt:lpstr>
      <vt:lpstr>Activity Recognition 2 Entropy</vt:lpstr>
      <vt:lpstr>Review: features frequency-domain fourier transform</vt:lpstr>
      <vt:lpstr>First step: Feature</vt:lpstr>
      <vt:lpstr>Features</vt:lpstr>
      <vt:lpstr>Features</vt:lpstr>
      <vt:lpstr>Features</vt:lpstr>
      <vt:lpstr>PowerPoint Presentation</vt:lpstr>
      <vt:lpstr>Fourier Transform Fourier Series</vt:lpstr>
      <vt:lpstr>Quiz</vt:lpstr>
      <vt:lpstr>Quiz</vt:lpstr>
      <vt:lpstr>Quiz</vt:lpstr>
      <vt:lpstr>Entropy</vt:lpstr>
      <vt:lpstr>Shannon’s Entropy</vt:lpstr>
      <vt:lpstr>Shannon’s Entropy</vt:lpstr>
      <vt:lpstr>Amount of Information</vt:lpstr>
      <vt:lpstr>Amount of Information</vt:lpstr>
      <vt:lpstr>Amount of Information</vt:lpstr>
      <vt:lpstr>Speaker Model</vt:lpstr>
      <vt:lpstr>Message Distribution</vt:lpstr>
      <vt:lpstr>Message Distribution</vt:lpstr>
      <vt:lpstr>Entropy: Formula</vt:lpstr>
      <vt:lpstr>Entropy of A, B, C, D</vt:lpstr>
      <vt:lpstr>Features (revisited)</vt:lpstr>
      <vt:lpstr>Frequency-domain Entropy</vt:lpstr>
      <vt:lpstr>Correlation</vt:lpstr>
      <vt:lpstr>Correlation Coefficient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921</cp:revision>
  <dcterms:created xsi:type="dcterms:W3CDTF">2011-09-12T13:39:30Z</dcterms:created>
  <dcterms:modified xsi:type="dcterms:W3CDTF">2012-10-10T22:10:17Z</dcterms:modified>
</cp:coreProperties>
</file>