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wdp" ContentType="image/vnd.ms-photo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256" r:id="rId2"/>
    <p:sldId id="391" r:id="rId3"/>
    <p:sldId id="331" r:id="rId4"/>
    <p:sldId id="336" r:id="rId5"/>
    <p:sldId id="350" r:id="rId6"/>
    <p:sldId id="356" r:id="rId7"/>
    <p:sldId id="363" r:id="rId8"/>
    <p:sldId id="368" r:id="rId9"/>
    <p:sldId id="392" r:id="rId10"/>
    <p:sldId id="393" r:id="rId11"/>
    <p:sldId id="394" r:id="rId12"/>
    <p:sldId id="375" r:id="rId13"/>
    <p:sldId id="378" r:id="rId14"/>
    <p:sldId id="379" r:id="rId15"/>
    <p:sldId id="380" r:id="rId16"/>
    <p:sldId id="382" r:id="rId17"/>
    <p:sldId id="384" r:id="rId18"/>
    <p:sldId id="383" r:id="rId19"/>
    <p:sldId id="381" r:id="rId20"/>
    <p:sldId id="387" r:id="rId21"/>
    <p:sldId id="388" r:id="rId22"/>
    <p:sldId id="389" r:id="rId23"/>
    <p:sldId id="390" r:id="rId24"/>
    <p:sldId id="385" r:id="rId25"/>
    <p:sldId id="396" r:id="rId26"/>
    <p:sldId id="39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90FA9B4-95C7-3245-A667-9985EBBC0016}">
          <p14:sldIdLst>
            <p14:sldId id="256"/>
          </p14:sldIdLst>
        </p14:section>
        <p14:section name="Review" id="{E50D01A5-FBF4-694C-9D60-EFDE50AE8690}">
          <p14:sldIdLst>
            <p14:sldId id="391"/>
            <p14:sldId id="331"/>
            <p14:sldId id="336"/>
            <p14:sldId id="350"/>
            <p14:sldId id="356"/>
            <p14:sldId id="363"/>
            <p14:sldId id="368"/>
            <p14:sldId id="392"/>
            <p14:sldId id="393"/>
            <p14:sldId id="394"/>
          </p14:sldIdLst>
        </p14:section>
        <p14:section name="Entropy" id="{8798A46F-A4B7-1644-A964-DEF25D0E29F5}">
          <p14:sldIdLst>
            <p14:sldId id="375"/>
            <p14:sldId id="378"/>
            <p14:sldId id="379"/>
            <p14:sldId id="380"/>
            <p14:sldId id="382"/>
            <p14:sldId id="384"/>
            <p14:sldId id="383"/>
            <p14:sldId id="381"/>
            <p14:sldId id="387"/>
            <p14:sldId id="388"/>
            <p14:sldId id="389"/>
            <p14:sldId id="390"/>
            <p14:sldId id="385"/>
            <p14:sldId id="396"/>
            <p14:sldId id="39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9" autoAdjust="0"/>
    <p:restoredTop sz="94984" autoAdjust="0"/>
  </p:normalViewPr>
  <p:slideViewPr>
    <p:cSldViewPr snapToGrid="0" snapToObjects="1">
      <p:cViewPr>
        <p:scale>
          <a:sx n="105" d="100"/>
          <a:sy n="105" d="100"/>
        </p:scale>
        <p:origin x="-1736" y="-3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2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F91CAB-E7B1-DD4A-9BF0-39BDFF62A5B4}" type="datetimeFigureOut">
              <a:rPr lang="en-US" smtClean="0"/>
              <a:t>10/11/12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717B85-ACA2-414E-B983-48DE5D12F9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9023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C8EBB-70E5-FB41-9B12-9ABEDE429E29}" type="datetimeFigureOut">
              <a:rPr lang="en-US" smtClean="0"/>
              <a:t>10/11/12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0F534C-A378-C74B-906F-8D4FE26F00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75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10/11/12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microsoft.com/office/2007/relationships/hdphoto" Target="../media/hdphoto2.wdp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4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4" Type="http://schemas.openxmlformats.org/officeDocument/2006/relationships/image" Target="../media/image19.emf"/><Relationship Id="rId5" Type="http://schemas.openxmlformats.org/officeDocument/2006/relationships/image" Target="../media/image20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e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1.png"/><Relationship Id="rId3" Type="http://schemas.openxmlformats.org/officeDocument/2006/relationships/image" Target="../media/image2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g"/><Relationship Id="rId4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4" Type="http://schemas.openxmlformats.org/officeDocument/2006/relationships/image" Target="../media/image28.emf"/><Relationship Id="rId5" Type="http://schemas.openxmlformats.org/officeDocument/2006/relationships/image" Target="../media/image29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6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emf"/><Relationship Id="rId6" Type="http://schemas.openxmlformats.org/officeDocument/2006/relationships/image" Target="../media/image8.png"/><Relationship Id="rId7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09525"/>
            <a:ext cx="7772400" cy="2390926"/>
          </a:xfrm>
        </p:spPr>
        <p:txBody>
          <a:bodyPr>
            <a:normAutofit/>
          </a:bodyPr>
          <a:lstStyle/>
          <a:p>
            <a:r>
              <a:rPr lang="en-US" sz="6000" dirty="0" smtClean="0"/>
              <a:t>Activity Recognition 2</a:t>
            </a:r>
            <a:br>
              <a:rPr lang="en-US" sz="6000" dirty="0" smtClean="0"/>
            </a:br>
            <a:r>
              <a:rPr lang="en-US" sz="6000" dirty="0" smtClean="0"/>
              <a:t>Entropy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199"/>
            <a:ext cx="6400800" cy="2197705"/>
          </a:xfrm>
        </p:spPr>
        <p:txBody>
          <a:bodyPr>
            <a:normAutofit/>
          </a:bodyPr>
          <a:lstStyle/>
          <a:p>
            <a:r>
              <a:rPr lang="en-US" dirty="0" smtClean="0"/>
              <a:t>Mobile Computing</a:t>
            </a:r>
            <a:endParaRPr lang="en-US" dirty="0" smtClean="0"/>
          </a:p>
          <a:p>
            <a:r>
              <a:rPr lang="en-US" dirty="0" smtClean="0"/>
              <a:t>Minho Shin</a:t>
            </a:r>
          </a:p>
          <a:p>
            <a:r>
              <a:rPr lang="en-US" dirty="0" smtClean="0"/>
              <a:t>2012. 9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996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Describe time-domain representation and frequency-domain representation of a signal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4277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Explain how Fourier Transform can convert a signal representation from time-domain to frequency-domain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462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4798181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Original concept from Thermodynamics</a:t>
            </a:r>
          </a:p>
          <a:p>
            <a:pPr lvl="1"/>
            <a:r>
              <a:rPr lang="en-US" dirty="0" smtClean="0"/>
              <a:t>Level of Randomness or disorder, having tendency</a:t>
            </a:r>
          </a:p>
          <a:p>
            <a:r>
              <a:rPr lang="en-US" dirty="0" smtClean="0"/>
              <a:t>Definition in Information Theory</a:t>
            </a:r>
          </a:p>
          <a:p>
            <a:pPr lvl="1"/>
            <a:r>
              <a:rPr lang="en-US" dirty="0" smtClean="0"/>
              <a:t>measure of the amount of (new) information contained in a message</a:t>
            </a:r>
          </a:p>
          <a:p>
            <a:pPr lvl="1"/>
            <a:r>
              <a:rPr lang="en-US" dirty="0" smtClean="0"/>
              <a:t>H(M)</a:t>
            </a:r>
          </a:p>
          <a:p>
            <a:r>
              <a:rPr lang="en-US" dirty="0" smtClean="0"/>
              <a:t>Proposed by Claude Shannon</a:t>
            </a:r>
          </a:p>
          <a:p>
            <a:pPr lvl="1"/>
            <a:r>
              <a:rPr lang="en-US" dirty="0" smtClean="0"/>
              <a:t>“Father of Information Theory”</a:t>
            </a:r>
          </a:p>
          <a:p>
            <a:pPr lvl="1"/>
            <a:r>
              <a:rPr lang="en-US" dirty="0" smtClean="0"/>
              <a:t>Proved perfect secrecy of One-time Pad</a:t>
            </a:r>
          </a:p>
        </p:txBody>
      </p:sp>
      <p:pic>
        <p:nvPicPr>
          <p:cNvPr id="4" name="Picture 3" descr="Claude_Elwood_Shanno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7333" y="4148643"/>
            <a:ext cx="1780418" cy="25103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016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Shannon’s Entropy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53038"/>
          </a:xfrm>
        </p:spPr>
        <p:txBody>
          <a:bodyPr anchor="t">
            <a:normAutofit fontScale="92500" lnSpcReduction="10000"/>
          </a:bodyPr>
          <a:lstStyle/>
          <a:p>
            <a:r>
              <a:rPr lang="en-US" dirty="0" smtClean="0"/>
              <a:t>Communication Theory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How much information can be delivered at most?</a:t>
            </a:r>
          </a:p>
          <a:p>
            <a:pPr lvl="2"/>
            <a:r>
              <a:rPr lang="en-US" dirty="0" smtClean="0"/>
              <a:t>Channel capacity</a:t>
            </a:r>
          </a:p>
          <a:p>
            <a:pPr lvl="1"/>
            <a:r>
              <a:rPr lang="en-US" dirty="0" smtClean="0"/>
              <a:t>How well a coding scheme can deliver information?</a:t>
            </a:r>
          </a:p>
          <a:p>
            <a:pPr lvl="1"/>
            <a:r>
              <a:rPr lang="en-US" dirty="0" smtClean="0"/>
              <a:t>How much information can be delivered with noise?</a:t>
            </a:r>
          </a:p>
        </p:txBody>
      </p:sp>
      <p:sp>
        <p:nvSpPr>
          <p:cNvPr id="5" name="Oval 4"/>
          <p:cNvSpPr/>
          <p:nvPr/>
        </p:nvSpPr>
        <p:spPr>
          <a:xfrm>
            <a:off x="1349829" y="2953662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Alice</a:t>
            </a:r>
          </a:p>
        </p:txBody>
      </p:sp>
      <p:sp>
        <p:nvSpPr>
          <p:cNvPr id="6" name="Oval 5"/>
          <p:cNvSpPr/>
          <p:nvPr/>
        </p:nvSpPr>
        <p:spPr>
          <a:xfrm>
            <a:off x="6974114" y="2951243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Bob</a:t>
            </a:r>
          </a:p>
        </p:txBody>
      </p:sp>
      <p:sp>
        <p:nvSpPr>
          <p:cNvPr id="7" name="Rectangle 6"/>
          <p:cNvSpPr/>
          <p:nvPr/>
        </p:nvSpPr>
        <p:spPr>
          <a:xfrm>
            <a:off x="3193143" y="3132671"/>
            <a:ext cx="2830286" cy="556381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  <a:lumOff val="50000"/>
                </a:schemeClr>
              </a:gs>
              <a:gs pos="25000">
                <a:schemeClr val="bg2">
                  <a:lumMod val="25000"/>
                  <a:lumOff val="75000"/>
                </a:schemeClr>
              </a:gs>
              <a:gs pos="100000">
                <a:schemeClr val="bg2">
                  <a:lumMod val="90000"/>
                  <a:lumOff val="10000"/>
                </a:schemeClr>
              </a:gs>
            </a:gsLst>
            <a:lin ang="5160000" scaled="0"/>
            <a:tileRect/>
          </a:gradFill>
          <a:effectLst/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12700" h="82550"/>
            <a:bevelB w="0" h="1143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i="1" dirty="0" smtClean="0">
                <a:solidFill>
                  <a:srgbClr val="13141C"/>
                </a:solidFill>
              </a:rPr>
              <a:t>channel</a:t>
            </a:r>
          </a:p>
        </p:txBody>
      </p:sp>
      <p:grpSp>
        <p:nvGrpSpPr>
          <p:cNvPr id="18" name="Group 17"/>
          <p:cNvGrpSpPr/>
          <p:nvPr/>
        </p:nvGrpSpPr>
        <p:grpSpPr>
          <a:xfrm>
            <a:off x="2264229" y="2999628"/>
            <a:ext cx="928914" cy="461665"/>
            <a:chOff x="2264229" y="2999628"/>
            <a:chExt cx="928914" cy="461665"/>
          </a:xfrm>
        </p:grpSpPr>
        <p:cxnSp>
          <p:nvCxnSpPr>
            <p:cNvPr id="9" name="Straight Arrow Connector 8"/>
            <p:cNvCxnSpPr>
              <a:stCxn id="5" idx="6"/>
              <a:endCxn id="7" idx="1"/>
            </p:cNvCxnSpPr>
            <p:nvPr/>
          </p:nvCxnSpPr>
          <p:spPr>
            <a:xfrm>
              <a:off x="2264229" y="3410862"/>
              <a:ext cx="92891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443238" y="2999628"/>
              <a:ext cx="5044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/>
                <a:t>m</a:t>
              </a:r>
              <a:endParaRPr lang="en-US" sz="2400" i="1" dirty="0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6023429" y="2999628"/>
            <a:ext cx="950685" cy="461665"/>
            <a:chOff x="6023429" y="2999628"/>
            <a:chExt cx="950685" cy="461665"/>
          </a:xfrm>
        </p:grpSpPr>
        <p:cxnSp>
          <p:nvCxnSpPr>
            <p:cNvPr id="12" name="Straight Arrow Connector 11"/>
            <p:cNvCxnSpPr>
              <a:stCxn id="7" idx="3"/>
              <a:endCxn id="6" idx="2"/>
            </p:cNvCxnSpPr>
            <p:nvPr/>
          </p:nvCxnSpPr>
          <p:spPr>
            <a:xfrm flipV="1">
              <a:off x="6023429" y="3408553"/>
              <a:ext cx="950685" cy="219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6248398" y="2999628"/>
              <a:ext cx="57188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/>
                <a:t>m’</a:t>
              </a:r>
              <a:endParaRPr lang="en-US" sz="24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941260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Shannon’s Entropy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8229600" cy="5003801"/>
          </a:xfrm>
        </p:spPr>
        <p:txBody>
          <a:bodyPr anchor="t">
            <a:normAutofit fontScale="85000" lnSpcReduction="20000"/>
          </a:bodyPr>
          <a:lstStyle/>
          <a:p>
            <a:r>
              <a:rPr lang="en-US" dirty="0" smtClean="0"/>
              <a:t>Cryptography</a:t>
            </a:r>
          </a:p>
          <a:p>
            <a:endParaRPr lang="en-US" dirty="0"/>
          </a:p>
          <a:p>
            <a:endParaRPr lang="en-US" dirty="0" smtClean="0"/>
          </a:p>
          <a:p>
            <a:pPr lvl="1"/>
            <a:r>
              <a:rPr lang="en-US" dirty="0" smtClean="0"/>
              <a:t>H(P): Information contained in the plaintext P</a:t>
            </a:r>
          </a:p>
          <a:p>
            <a:pPr lvl="1"/>
            <a:r>
              <a:rPr lang="en-US" dirty="0" smtClean="0"/>
              <a:t>H(P|C): Information contained in P when </a:t>
            </a:r>
            <a:r>
              <a:rPr lang="en-US" dirty="0" err="1" smtClean="0"/>
              <a:t>ciphertext</a:t>
            </a:r>
            <a:r>
              <a:rPr lang="en-US" dirty="0" smtClean="0"/>
              <a:t> C is known</a:t>
            </a:r>
          </a:p>
          <a:p>
            <a:pPr lvl="1"/>
            <a:r>
              <a:rPr lang="en-US" dirty="0" smtClean="0"/>
              <a:t>Perfect secrecy: No additional information is given about P even if a </a:t>
            </a:r>
            <a:r>
              <a:rPr lang="en-US" dirty="0" err="1" smtClean="0"/>
              <a:t>ciphertext</a:t>
            </a:r>
            <a:r>
              <a:rPr lang="en-US" dirty="0" smtClean="0"/>
              <a:t> C is given to the adversary</a:t>
            </a:r>
          </a:p>
          <a:p>
            <a:pPr lvl="2"/>
            <a:r>
              <a:rPr lang="en-US" dirty="0" smtClean="0"/>
              <a:t>H(P) = H(P|C)      for One-time Pad</a:t>
            </a:r>
          </a:p>
        </p:txBody>
      </p:sp>
      <p:sp>
        <p:nvSpPr>
          <p:cNvPr id="5" name="Oval 4"/>
          <p:cNvSpPr/>
          <p:nvPr/>
        </p:nvSpPr>
        <p:spPr>
          <a:xfrm>
            <a:off x="1349829" y="2363426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Alice</a:t>
            </a:r>
          </a:p>
        </p:txBody>
      </p:sp>
      <p:sp>
        <p:nvSpPr>
          <p:cNvPr id="6" name="Oval 5"/>
          <p:cNvSpPr/>
          <p:nvPr/>
        </p:nvSpPr>
        <p:spPr>
          <a:xfrm>
            <a:off x="6974114" y="2361007"/>
            <a:ext cx="914400" cy="914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Bob</a:t>
            </a:r>
          </a:p>
        </p:txBody>
      </p:sp>
      <p:sp>
        <p:nvSpPr>
          <p:cNvPr id="7" name="Rectangle 6"/>
          <p:cNvSpPr/>
          <p:nvPr/>
        </p:nvSpPr>
        <p:spPr>
          <a:xfrm>
            <a:off x="3193143" y="2542435"/>
            <a:ext cx="2503714" cy="556381"/>
          </a:xfrm>
          <a:prstGeom prst="rect">
            <a:avLst/>
          </a:prstGeom>
          <a:gradFill flip="none" rotWithShape="1">
            <a:gsLst>
              <a:gs pos="0">
                <a:schemeClr val="bg2">
                  <a:lumMod val="50000"/>
                  <a:lumOff val="50000"/>
                </a:schemeClr>
              </a:gs>
              <a:gs pos="25000">
                <a:schemeClr val="bg2">
                  <a:lumMod val="25000"/>
                  <a:lumOff val="75000"/>
                </a:schemeClr>
              </a:gs>
              <a:gs pos="100000">
                <a:schemeClr val="bg2">
                  <a:lumMod val="90000"/>
                  <a:lumOff val="10000"/>
                </a:schemeClr>
              </a:gs>
            </a:gsLst>
            <a:lin ang="5160000" scaled="0"/>
            <a:tileRect/>
          </a:gradFill>
          <a:effectLst/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12700" h="82550"/>
            <a:bevelB w="0" h="114300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Encryption E()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2264229" y="2409392"/>
            <a:ext cx="928914" cy="461665"/>
            <a:chOff x="2264229" y="2409392"/>
            <a:chExt cx="928914" cy="461665"/>
          </a:xfrm>
        </p:grpSpPr>
        <p:cxnSp>
          <p:nvCxnSpPr>
            <p:cNvPr id="9" name="Straight Arrow Connector 8"/>
            <p:cNvCxnSpPr>
              <a:stCxn id="5" idx="6"/>
              <a:endCxn id="7" idx="1"/>
            </p:cNvCxnSpPr>
            <p:nvPr/>
          </p:nvCxnSpPr>
          <p:spPr>
            <a:xfrm>
              <a:off x="2264229" y="2820626"/>
              <a:ext cx="928914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2479523" y="2409392"/>
              <a:ext cx="43888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/>
                <a:t>P</a:t>
              </a:r>
              <a:endParaRPr lang="en-US" sz="2400" i="1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696857" y="2409392"/>
            <a:ext cx="1277257" cy="461665"/>
            <a:chOff x="5696857" y="2409392"/>
            <a:chExt cx="1277257" cy="461665"/>
          </a:xfrm>
        </p:grpSpPr>
        <p:cxnSp>
          <p:nvCxnSpPr>
            <p:cNvPr id="12" name="Straight Arrow Connector 11"/>
            <p:cNvCxnSpPr>
              <a:stCxn id="7" idx="3"/>
              <a:endCxn id="6" idx="2"/>
            </p:cNvCxnSpPr>
            <p:nvPr/>
          </p:nvCxnSpPr>
          <p:spPr>
            <a:xfrm flipV="1">
              <a:off x="5696857" y="2818317"/>
              <a:ext cx="1277257" cy="219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5825073" y="2409392"/>
              <a:ext cx="109967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i="1" dirty="0" smtClean="0"/>
                <a:t>C=E(P)</a:t>
              </a:r>
              <a:endParaRPr lang="en-US" sz="24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169307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Amount of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Which one has more information?</a:t>
            </a:r>
          </a:p>
          <a:p>
            <a:pPr lvl="1"/>
            <a:r>
              <a:rPr lang="en-US" dirty="0" smtClean="0"/>
              <a:t>“I am a boy”</a:t>
            </a:r>
          </a:p>
          <a:p>
            <a:pPr lvl="1"/>
            <a:r>
              <a:rPr lang="en-US" dirty="0" smtClean="0"/>
              <a:t>“I am a boy in Korea”</a:t>
            </a:r>
          </a:p>
          <a:p>
            <a:pPr lvl="1"/>
            <a:r>
              <a:rPr lang="en-US" dirty="0" smtClean="0"/>
              <a:t>“I am a boy in Korea, who goes to MJU”</a:t>
            </a:r>
          </a:p>
          <a:p>
            <a:r>
              <a:rPr lang="en-US" dirty="0" smtClean="0"/>
              <a:t>Length?</a:t>
            </a:r>
          </a:p>
        </p:txBody>
      </p:sp>
    </p:spTree>
    <p:extLst>
      <p:ext uri="{BB962C8B-B14F-4D97-AF65-F5344CB8AC3E}">
        <p14:creationId xmlns:p14="http://schemas.microsoft.com/office/powerpoint/2010/main" val="3345715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Amount of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Which one has more information?</a:t>
            </a:r>
          </a:p>
          <a:p>
            <a:pPr lvl="1"/>
            <a:r>
              <a:rPr lang="en-US" dirty="0" smtClean="0"/>
              <a:t>“I am a human”</a:t>
            </a:r>
          </a:p>
          <a:p>
            <a:pPr lvl="1"/>
            <a:r>
              <a:rPr lang="en-US" dirty="0" smtClean="0"/>
              <a:t>“I am a boy”</a:t>
            </a:r>
          </a:p>
          <a:p>
            <a:pPr lvl="1"/>
            <a:r>
              <a:rPr lang="en-US" dirty="0" smtClean="0"/>
              <a:t>“I am John”</a:t>
            </a:r>
          </a:p>
          <a:p>
            <a:r>
              <a:rPr lang="en-US" dirty="0" smtClean="0"/>
              <a:t>Information ≠ message size</a:t>
            </a:r>
          </a:p>
          <a:p>
            <a:pPr lvl="1"/>
            <a:r>
              <a:rPr lang="en-US" dirty="0" smtClean="0"/>
              <a:t>We can assume all message has the same length</a:t>
            </a:r>
          </a:p>
          <a:p>
            <a:pPr lvl="1"/>
            <a:r>
              <a:rPr lang="en-US" dirty="0" smtClean="0"/>
              <a:t>“                                                       </a:t>
            </a:r>
            <a:r>
              <a:rPr lang="en-US" dirty="0"/>
              <a:t>I am a boy </a:t>
            </a:r>
            <a:r>
              <a:rPr lang="en-US" dirty="0" smtClean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126780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Amount of 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US" sz="2800" dirty="0" smtClean="0"/>
              <a:t>What is the probability of a college student to say </a:t>
            </a:r>
          </a:p>
          <a:p>
            <a:pPr lvl="1"/>
            <a:r>
              <a:rPr lang="en-US" sz="2400" dirty="0" smtClean="0"/>
              <a:t>“I am a boy?”</a:t>
            </a:r>
          </a:p>
          <a:p>
            <a:r>
              <a:rPr lang="en-US" sz="2800" dirty="0"/>
              <a:t>What is the probability of a college student to say </a:t>
            </a:r>
            <a:endParaRPr lang="en-US" sz="2800" dirty="0" smtClean="0"/>
          </a:p>
          <a:p>
            <a:pPr lvl="1"/>
            <a:r>
              <a:rPr lang="en-US" sz="2400" dirty="0" smtClean="0"/>
              <a:t>“</a:t>
            </a:r>
            <a:r>
              <a:rPr lang="en-US" sz="2400" dirty="0"/>
              <a:t>I am J</a:t>
            </a:r>
            <a:r>
              <a:rPr lang="en-US" sz="2400" dirty="0" smtClean="0"/>
              <a:t>ohn?</a:t>
            </a:r>
            <a:r>
              <a:rPr lang="en-US" sz="2400" dirty="0"/>
              <a:t>”</a:t>
            </a:r>
          </a:p>
          <a:p>
            <a:r>
              <a:rPr lang="en-US" sz="2800" dirty="0" smtClean="0"/>
              <a:t>Information(“I am John”) &gt; Information(“I am a boy”)</a:t>
            </a:r>
          </a:p>
          <a:p>
            <a:r>
              <a:rPr lang="en-US" sz="2800" i="1" dirty="0" smtClean="0"/>
              <a:t>Rare message implies more information</a:t>
            </a:r>
            <a:endParaRPr lang="en-US" sz="2800" i="1" dirty="0"/>
          </a:p>
        </p:txBody>
      </p:sp>
    </p:spTree>
    <p:extLst>
      <p:ext uri="{BB962C8B-B14F-4D97-AF65-F5344CB8AC3E}">
        <p14:creationId xmlns:p14="http://schemas.microsoft.com/office/powerpoint/2010/main" val="5904078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Speaker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pPr>
              <a:lnSpc>
                <a:spcPct val="130000"/>
              </a:lnSpc>
            </a:pPr>
            <a:r>
              <a:rPr lang="en-US" sz="2400" dirty="0" smtClean="0"/>
              <a:t>What is speaking?</a:t>
            </a:r>
          </a:p>
          <a:p>
            <a:pPr lvl="1">
              <a:lnSpc>
                <a:spcPct val="130000"/>
              </a:lnSpc>
            </a:pPr>
            <a:r>
              <a:rPr lang="en-US" sz="2000" dirty="0" smtClean="0"/>
              <a:t>Pick a message from the message database</a:t>
            </a:r>
          </a:p>
          <a:p>
            <a:pPr lvl="1">
              <a:lnSpc>
                <a:spcPct val="130000"/>
              </a:lnSpc>
            </a:pPr>
            <a:r>
              <a:rPr lang="en-US" sz="2000" dirty="0" smtClean="0"/>
              <a:t>Each message has a probability to be chosen</a:t>
            </a:r>
          </a:p>
          <a:p>
            <a:pPr>
              <a:lnSpc>
                <a:spcPct val="130000"/>
              </a:lnSpc>
            </a:pPr>
            <a:r>
              <a:rPr lang="en-US" sz="2400" i="1" dirty="0" smtClean="0"/>
              <a:t>A speaker whose words are difficult to expect says more information</a:t>
            </a:r>
          </a:p>
        </p:txBody>
      </p:sp>
      <p:pic>
        <p:nvPicPr>
          <p:cNvPr id="5" name="Picture 4" descr="speaker.jpeg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81986" y="3963553"/>
            <a:ext cx="4365393" cy="2894447"/>
          </a:xfrm>
          <a:prstGeom prst="rect">
            <a:avLst/>
          </a:prstGeom>
        </p:spPr>
      </p:pic>
      <p:sp>
        <p:nvSpPr>
          <p:cNvPr id="6" name="Cloud Callout 5"/>
          <p:cNvSpPr/>
          <p:nvPr/>
        </p:nvSpPr>
        <p:spPr>
          <a:xfrm>
            <a:off x="1040190" y="4227882"/>
            <a:ext cx="2692995" cy="2297104"/>
          </a:xfrm>
          <a:prstGeom prst="cloudCallout">
            <a:avLst>
              <a:gd name="adj1" fmla="val 77243"/>
              <a:gd name="adj2" fmla="val -23010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600" dirty="0" smtClean="0">
              <a:solidFill>
                <a:srgbClr val="13141C"/>
              </a:solidFill>
            </a:endParaRPr>
          </a:p>
          <a:p>
            <a:pPr algn="ctr"/>
            <a:endParaRPr lang="en-US" sz="1600" dirty="0">
              <a:solidFill>
                <a:srgbClr val="13141C"/>
              </a:solidFill>
            </a:endParaRPr>
          </a:p>
          <a:p>
            <a:pPr algn="ctr"/>
            <a:r>
              <a:rPr lang="en-US" sz="1600" b="1" dirty="0" smtClean="0">
                <a:solidFill>
                  <a:srgbClr val="13141C"/>
                </a:solidFill>
              </a:rPr>
              <a:t>ALL </a:t>
            </a:r>
            <a:r>
              <a:rPr lang="en-US" sz="1600" b="1" dirty="0">
                <a:solidFill>
                  <a:srgbClr val="13141C"/>
                </a:solidFill>
              </a:rPr>
              <a:t>POSSIBLE</a:t>
            </a:r>
          </a:p>
          <a:p>
            <a:pPr algn="ctr"/>
            <a:r>
              <a:rPr lang="en-US" sz="1600" b="1" dirty="0" smtClean="0">
                <a:solidFill>
                  <a:srgbClr val="13141C"/>
                </a:solidFill>
              </a:rPr>
              <a:t>MESSAGES</a:t>
            </a:r>
          </a:p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I am a man</a:t>
            </a:r>
          </a:p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I am a boy</a:t>
            </a:r>
          </a:p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I am a girl</a:t>
            </a:r>
          </a:p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I am Peter</a:t>
            </a:r>
            <a:endParaRPr lang="en-US" sz="1400" dirty="0">
              <a:solidFill>
                <a:srgbClr val="13141C"/>
              </a:solidFill>
            </a:endParaRPr>
          </a:p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I am John</a:t>
            </a:r>
          </a:p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0440123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Distribution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US" sz="2800" dirty="0" smtClean="0"/>
              <a:t>Speakers have different message distribution</a:t>
            </a:r>
          </a:p>
          <a:p>
            <a:pPr lvl="1"/>
            <a:r>
              <a:rPr lang="en-US" sz="2400" dirty="0" smtClean="0"/>
              <a:t>There are 4 messages possible: “hi”, “hey”, “bye”, “ciao”</a:t>
            </a:r>
          </a:p>
          <a:p>
            <a:pPr lvl="1"/>
            <a:r>
              <a:rPr lang="en-US" sz="2400" dirty="0" smtClean="0"/>
              <a:t>Alice always says “hi”</a:t>
            </a:r>
          </a:p>
          <a:p>
            <a:pPr lvl="1"/>
            <a:r>
              <a:rPr lang="en-US" sz="2400" dirty="0" smtClean="0"/>
              <a:t>Bob says only “hi” or “bye” with same probability</a:t>
            </a:r>
          </a:p>
          <a:p>
            <a:pPr lvl="1"/>
            <a:r>
              <a:rPr lang="en-US" sz="2400" dirty="0" smtClean="0"/>
              <a:t>Cathy says “bye” half the time, and “hi” and “hey” half the time with equal probability</a:t>
            </a:r>
          </a:p>
          <a:p>
            <a:pPr lvl="1"/>
            <a:r>
              <a:rPr lang="en-US" sz="2400" dirty="0" smtClean="0"/>
              <a:t>David says “hi”, “hey”, “bye”, “ciao” with equal probability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80439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Review: features</a:t>
            </a:r>
            <a:br>
              <a:rPr lang="en-US" dirty="0" smtClean="0"/>
            </a:br>
            <a:r>
              <a:rPr lang="en-US" dirty="0" smtClean="0"/>
              <a:t>frequency-domain</a:t>
            </a:r>
            <a:br>
              <a:rPr lang="en-US" dirty="0" smtClean="0"/>
            </a:br>
            <a:r>
              <a:rPr lang="en-US" dirty="0" err="1" smtClean="0"/>
              <a:t>fourier</a:t>
            </a:r>
            <a:r>
              <a:rPr lang="en-US" dirty="0" smtClean="0"/>
              <a:t> transform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75447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Message Distribution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299451" y="3364616"/>
            <a:ext cx="2433317" cy="1"/>
          </a:xfrm>
          <a:prstGeom prst="line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1299451" y="1914478"/>
            <a:ext cx="0" cy="14501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60784" y="3165125"/>
            <a:ext cx="303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60784" y="1928169"/>
            <a:ext cx="288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19134368">
            <a:off x="1446810" y="3382461"/>
            <a:ext cx="36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9134368">
            <a:off x="1940629" y="3349792"/>
            <a:ext cx="53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553451" y="2173310"/>
            <a:ext cx="205619" cy="116711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06593" y="3810868"/>
            <a:ext cx="706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Alice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 rot="19134368">
            <a:off x="2584033" y="3379011"/>
            <a:ext cx="533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bye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 rot="19134368">
            <a:off x="3106737" y="3408233"/>
            <a:ext cx="575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cioa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1299451" y="2161215"/>
            <a:ext cx="2433317" cy="0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382804" y="3355168"/>
            <a:ext cx="2433317" cy="1"/>
          </a:xfrm>
          <a:prstGeom prst="line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382804" y="1905030"/>
            <a:ext cx="0" cy="14501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044137" y="3155677"/>
            <a:ext cx="303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044137" y="1918721"/>
            <a:ext cx="288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 rot="19134368">
            <a:off x="5530163" y="3373013"/>
            <a:ext cx="36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 rot="19134368">
            <a:off x="6023982" y="3340344"/>
            <a:ext cx="53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hey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5636804" y="2751691"/>
            <a:ext cx="205619" cy="5792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289946" y="3801420"/>
            <a:ext cx="6109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Bob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 rot="19134368">
            <a:off x="6667386" y="3369563"/>
            <a:ext cx="533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 rot="19134368">
            <a:off x="7190090" y="3398785"/>
            <a:ext cx="575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cioa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5382804" y="2751691"/>
            <a:ext cx="2433317" cy="0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6893780" y="2759328"/>
            <a:ext cx="205619" cy="5792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990937" y="2514187"/>
            <a:ext cx="356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.5</a:t>
            </a:r>
            <a:endParaRPr lang="en-US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1299453" y="5701204"/>
            <a:ext cx="2433317" cy="1"/>
          </a:xfrm>
          <a:prstGeom prst="line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1299453" y="4251066"/>
            <a:ext cx="0" cy="14501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960786" y="5501713"/>
            <a:ext cx="303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960786" y="4264757"/>
            <a:ext cx="288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 rot="19134368">
            <a:off x="1446812" y="5719049"/>
            <a:ext cx="36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 rot="19134368">
            <a:off x="1940631" y="5686380"/>
            <a:ext cx="53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hey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1553453" y="5382383"/>
            <a:ext cx="205617" cy="2946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2206595" y="6147456"/>
            <a:ext cx="809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Cathy</a:t>
            </a:r>
            <a:endParaRPr lang="en-US" sz="2000" dirty="0"/>
          </a:p>
        </p:txBody>
      </p:sp>
      <p:sp>
        <p:nvSpPr>
          <p:cNvPr id="50" name="TextBox 49"/>
          <p:cNvSpPr txBox="1"/>
          <p:nvPr/>
        </p:nvSpPr>
        <p:spPr>
          <a:xfrm rot="19134368">
            <a:off x="2584035" y="5715599"/>
            <a:ext cx="533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bye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 rot="19134368">
            <a:off x="3106739" y="5744821"/>
            <a:ext cx="575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cioa</a:t>
            </a:r>
            <a:endParaRPr lang="en-US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1299453" y="5097727"/>
            <a:ext cx="2433317" cy="0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2810429" y="5105364"/>
            <a:ext cx="205619" cy="5792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907586" y="4860223"/>
            <a:ext cx="356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.5</a:t>
            </a:r>
            <a:endParaRPr lang="en-US" dirty="0"/>
          </a:p>
        </p:txBody>
      </p:sp>
      <p:cxnSp>
        <p:nvCxnSpPr>
          <p:cNvPr id="56" name="Straight Connector 55"/>
          <p:cNvCxnSpPr/>
          <p:nvPr/>
        </p:nvCxnSpPr>
        <p:spPr>
          <a:xfrm>
            <a:off x="1299451" y="5383175"/>
            <a:ext cx="2433317" cy="0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2194498" y="5382383"/>
            <a:ext cx="205617" cy="2946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845096" y="5148909"/>
            <a:ext cx="467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.25</a:t>
            </a:r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5395110" y="5708841"/>
            <a:ext cx="2433317" cy="1"/>
          </a:xfrm>
          <a:prstGeom prst="line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5395110" y="4258703"/>
            <a:ext cx="0" cy="14501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056443" y="5509350"/>
            <a:ext cx="303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5056443" y="4272394"/>
            <a:ext cx="288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 rot="19134368">
            <a:off x="5542469" y="5726686"/>
            <a:ext cx="36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 rot="19134368">
            <a:off x="6036288" y="5694017"/>
            <a:ext cx="53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hey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5649110" y="5390020"/>
            <a:ext cx="205617" cy="2946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302252" y="6155093"/>
            <a:ext cx="809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Cathy</a:t>
            </a:r>
            <a:endParaRPr lang="en-US" sz="2000" dirty="0"/>
          </a:p>
        </p:txBody>
      </p:sp>
      <p:sp>
        <p:nvSpPr>
          <p:cNvPr id="67" name="TextBox 66"/>
          <p:cNvSpPr txBox="1"/>
          <p:nvPr/>
        </p:nvSpPr>
        <p:spPr>
          <a:xfrm rot="19134368">
            <a:off x="6679692" y="5723236"/>
            <a:ext cx="533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bye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 rot="19134368">
            <a:off x="7202396" y="5752458"/>
            <a:ext cx="575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cioa</a:t>
            </a:r>
            <a:endParaRPr lang="en-US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5395110" y="5105364"/>
            <a:ext cx="2433317" cy="0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6845611" y="5382383"/>
            <a:ext cx="193313" cy="30990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003243" y="4867860"/>
            <a:ext cx="356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.5</a:t>
            </a:r>
            <a:endParaRPr lang="en-US" dirty="0"/>
          </a:p>
        </p:txBody>
      </p:sp>
      <p:cxnSp>
        <p:nvCxnSpPr>
          <p:cNvPr id="72" name="Straight Connector 71"/>
          <p:cNvCxnSpPr/>
          <p:nvPr/>
        </p:nvCxnSpPr>
        <p:spPr>
          <a:xfrm>
            <a:off x="5395108" y="5390812"/>
            <a:ext cx="2433317" cy="0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6241775" y="5390020"/>
            <a:ext cx="205617" cy="2946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940753" y="5156546"/>
            <a:ext cx="467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.25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7409247" y="5389527"/>
            <a:ext cx="193313" cy="30990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76" name="Rounded Rectangle 75"/>
          <p:cNvSpPr/>
          <p:nvPr/>
        </p:nvSpPr>
        <p:spPr>
          <a:xfrm>
            <a:off x="1820054" y="3384653"/>
            <a:ext cx="5292160" cy="1195367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rgbClr val="13141C"/>
                </a:solidFill>
              </a:rPr>
              <a:t>Whose messages contain more information?</a:t>
            </a:r>
            <a:endParaRPr lang="en-US" sz="2800" dirty="0">
              <a:solidFill>
                <a:srgbClr val="1314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147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6">
                                            <p:bg/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5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59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34" grpId="0" animBg="1"/>
      <p:bldP spid="40" grpId="0" animBg="1"/>
      <p:bldP spid="48" grpId="0" animBg="1"/>
      <p:bldP spid="54" grpId="0" animBg="1"/>
      <p:bldP spid="57" grpId="0" animBg="1"/>
      <p:bldP spid="65" grpId="0" animBg="1"/>
      <p:bldP spid="70" grpId="0" animBg="1"/>
      <p:bldP spid="73" grpId="0" animBg="1"/>
      <p:bldP spid="75" grpId="0" animBg="1"/>
      <p:bldP spid="76" grpId="0" build="allAtOnce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Entropy: Formula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199"/>
            <a:ext cx="8323943" cy="5015896"/>
          </a:xfrm>
        </p:spPr>
        <p:txBody>
          <a:bodyPr anchor="t">
            <a:normAutofit fontScale="85000" lnSpcReduction="20000"/>
          </a:bodyPr>
          <a:lstStyle/>
          <a:p>
            <a:r>
              <a:rPr lang="en-US" sz="2800" dirty="0" smtClean="0"/>
              <a:t>The entropy (in bits) of a discrete random variable M:</a:t>
            </a:r>
          </a:p>
          <a:p>
            <a:endParaRPr lang="en-US" sz="2800" dirty="0"/>
          </a:p>
          <a:p>
            <a:endParaRPr lang="en-US" sz="2800" dirty="0" smtClean="0"/>
          </a:p>
          <a:p>
            <a:endParaRPr lang="en-US" sz="2800" dirty="0"/>
          </a:p>
          <a:p>
            <a:endParaRPr lang="en-US" sz="2800" dirty="0" smtClean="0"/>
          </a:p>
          <a:p>
            <a:r>
              <a:rPr lang="en-US" sz="2800" dirty="0" smtClean="0"/>
              <a:t>Interpretation </a:t>
            </a:r>
          </a:p>
          <a:p>
            <a:pPr lvl="1"/>
            <a:r>
              <a:rPr lang="en-US" sz="2400" dirty="0" smtClean="0"/>
              <a:t>Average # of bits to express each message</a:t>
            </a:r>
          </a:p>
          <a:p>
            <a:r>
              <a:rPr lang="en-US" dirty="0" smtClean="0"/>
              <a:t>Maximized when uniform </a:t>
            </a:r>
          </a:p>
          <a:p>
            <a:pPr lvl="1"/>
            <a:r>
              <a:rPr lang="en-US" i="1" dirty="0" smtClean="0"/>
              <a:t>p</a:t>
            </a:r>
            <a:r>
              <a:rPr lang="en-US" i="1" baseline="-25000" dirty="0" smtClean="0"/>
              <a:t>m </a:t>
            </a:r>
            <a:r>
              <a:rPr lang="en-US" dirty="0" smtClean="0"/>
              <a:t> is the same for all messages</a:t>
            </a:r>
            <a:endParaRPr lang="en-US" dirty="0"/>
          </a:p>
        </p:txBody>
      </p:sp>
      <p:pic>
        <p:nvPicPr>
          <p:cNvPr id="6" name="Picture 5" descr="latex-image-1.pdf"/>
          <p:cNvPicPr>
            <a:picLocks noChangeAspect="1"/>
          </p:cNvPicPr>
          <p:nvPr/>
        </p:nvPicPr>
        <p:blipFill>
          <a:blip r:embed="rId2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3570" y="2284791"/>
            <a:ext cx="5372100" cy="596900"/>
          </a:xfrm>
          <a:prstGeom prst="rect">
            <a:avLst/>
          </a:prstGeom>
        </p:spPr>
      </p:pic>
      <p:pic>
        <p:nvPicPr>
          <p:cNvPr id="8" name="Picture 7" descr="latex-image-1.pdf"/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0819" y="3095171"/>
            <a:ext cx="2133600" cy="596900"/>
          </a:xfrm>
          <a:prstGeom prst="rect">
            <a:avLst/>
          </a:prstGeom>
        </p:spPr>
      </p:pic>
      <p:pic>
        <p:nvPicPr>
          <p:cNvPr id="9" name="Picture 8" descr="latex-image-1.pdf"/>
          <p:cNvPicPr>
            <a:picLocks noChangeAspect="1"/>
          </p:cNvPicPr>
          <p:nvPr/>
        </p:nvPicPr>
        <p:blipFill>
          <a:blip r:embed="rId4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0819" y="3776738"/>
            <a:ext cx="1917700" cy="69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9682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Entropy of A, B, C, D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876126" y="3364616"/>
            <a:ext cx="2433317" cy="1"/>
          </a:xfrm>
          <a:prstGeom prst="line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V="1">
            <a:off x="876126" y="1914478"/>
            <a:ext cx="0" cy="14501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37459" y="3165125"/>
            <a:ext cx="303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37459" y="1928169"/>
            <a:ext cx="288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 rot="19134368">
            <a:off x="1023485" y="3382461"/>
            <a:ext cx="36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 rot="19134368">
            <a:off x="1517304" y="3349792"/>
            <a:ext cx="53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hey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130126" y="2173310"/>
            <a:ext cx="205619" cy="116711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83268" y="3810868"/>
            <a:ext cx="7066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Alice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 rot="19134368">
            <a:off x="2160708" y="3379011"/>
            <a:ext cx="533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bye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 rot="19134368">
            <a:off x="2683412" y="3408233"/>
            <a:ext cx="575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cioa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876126" y="2161215"/>
            <a:ext cx="2433317" cy="0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5382804" y="3355168"/>
            <a:ext cx="2433317" cy="1"/>
          </a:xfrm>
          <a:prstGeom prst="line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5382804" y="1905030"/>
            <a:ext cx="0" cy="14501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044137" y="3155677"/>
            <a:ext cx="303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044137" y="1918721"/>
            <a:ext cx="288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 rot="19134368">
            <a:off x="5530163" y="3373013"/>
            <a:ext cx="36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 rot="19134368">
            <a:off x="6023982" y="3340344"/>
            <a:ext cx="53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hey</a:t>
            </a:r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5636804" y="2751691"/>
            <a:ext cx="205619" cy="5792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6289946" y="3801420"/>
            <a:ext cx="61096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Bob</a:t>
            </a:r>
            <a:endParaRPr lang="en-US" sz="2000" dirty="0"/>
          </a:p>
        </p:txBody>
      </p:sp>
      <p:sp>
        <p:nvSpPr>
          <p:cNvPr id="36" name="TextBox 35"/>
          <p:cNvSpPr txBox="1"/>
          <p:nvPr/>
        </p:nvSpPr>
        <p:spPr>
          <a:xfrm rot="19134368">
            <a:off x="6667386" y="3369563"/>
            <a:ext cx="533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bye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 rot="19134368">
            <a:off x="7190090" y="3398785"/>
            <a:ext cx="575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cioa</a:t>
            </a:r>
            <a:endParaRPr lang="en-US" dirty="0"/>
          </a:p>
        </p:txBody>
      </p:sp>
      <p:cxnSp>
        <p:nvCxnSpPr>
          <p:cNvPr id="39" name="Straight Connector 38"/>
          <p:cNvCxnSpPr/>
          <p:nvPr/>
        </p:nvCxnSpPr>
        <p:spPr>
          <a:xfrm>
            <a:off x="5382804" y="2751691"/>
            <a:ext cx="2433317" cy="0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6893780" y="2759328"/>
            <a:ext cx="205619" cy="5792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990937" y="2514187"/>
            <a:ext cx="356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.5</a:t>
            </a:r>
            <a:endParaRPr lang="en-US" dirty="0"/>
          </a:p>
        </p:txBody>
      </p:sp>
      <p:cxnSp>
        <p:nvCxnSpPr>
          <p:cNvPr id="42" name="Straight Connector 41"/>
          <p:cNvCxnSpPr/>
          <p:nvPr/>
        </p:nvCxnSpPr>
        <p:spPr>
          <a:xfrm>
            <a:off x="876128" y="5870534"/>
            <a:ext cx="2433317" cy="1"/>
          </a:xfrm>
          <a:prstGeom prst="line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876128" y="4420396"/>
            <a:ext cx="0" cy="14501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37461" y="5671043"/>
            <a:ext cx="303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537461" y="4434087"/>
            <a:ext cx="288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 rot="19134368">
            <a:off x="1023487" y="5888379"/>
            <a:ext cx="36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 rot="19134368">
            <a:off x="1517306" y="5855710"/>
            <a:ext cx="53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hey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1130128" y="5551713"/>
            <a:ext cx="205617" cy="2946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1783270" y="6316786"/>
            <a:ext cx="809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Cathy</a:t>
            </a:r>
            <a:endParaRPr lang="en-US" sz="2000" dirty="0"/>
          </a:p>
        </p:txBody>
      </p:sp>
      <p:sp>
        <p:nvSpPr>
          <p:cNvPr id="50" name="TextBox 49"/>
          <p:cNvSpPr txBox="1"/>
          <p:nvPr/>
        </p:nvSpPr>
        <p:spPr>
          <a:xfrm rot="19134368">
            <a:off x="2160710" y="5884929"/>
            <a:ext cx="533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bye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 rot="19134368">
            <a:off x="2683414" y="5914151"/>
            <a:ext cx="575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cioa</a:t>
            </a:r>
            <a:endParaRPr lang="en-US" dirty="0"/>
          </a:p>
        </p:txBody>
      </p:sp>
      <p:cxnSp>
        <p:nvCxnSpPr>
          <p:cNvPr id="53" name="Straight Connector 52"/>
          <p:cNvCxnSpPr/>
          <p:nvPr/>
        </p:nvCxnSpPr>
        <p:spPr>
          <a:xfrm>
            <a:off x="876128" y="5267057"/>
            <a:ext cx="2433317" cy="0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2387104" y="5274694"/>
            <a:ext cx="205619" cy="57928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84261" y="5029553"/>
            <a:ext cx="356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.5</a:t>
            </a:r>
            <a:endParaRPr lang="en-US" dirty="0"/>
          </a:p>
        </p:txBody>
      </p:sp>
      <p:cxnSp>
        <p:nvCxnSpPr>
          <p:cNvPr id="56" name="Straight Connector 55"/>
          <p:cNvCxnSpPr/>
          <p:nvPr/>
        </p:nvCxnSpPr>
        <p:spPr>
          <a:xfrm>
            <a:off x="876126" y="5552505"/>
            <a:ext cx="2433317" cy="0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7" name="Rectangle 56"/>
          <p:cNvSpPr/>
          <p:nvPr/>
        </p:nvSpPr>
        <p:spPr>
          <a:xfrm>
            <a:off x="1771173" y="5551713"/>
            <a:ext cx="205617" cy="2946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21771" y="5318239"/>
            <a:ext cx="467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.25</a:t>
            </a:r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5395110" y="5878171"/>
            <a:ext cx="2433317" cy="1"/>
          </a:xfrm>
          <a:prstGeom prst="line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5395110" y="4428033"/>
            <a:ext cx="0" cy="145013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5056443" y="5678680"/>
            <a:ext cx="303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5056443" y="4441724"/>
            <a:ext cx="288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 rot="19134368">
            <a:off x="5542469" y="5896016"/>
            <a:ext cx="3610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 rot="19134368">
            <a:off x="6036288" y="5863347"/>
            <a:ext cx="5319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hey</a:t>
            </a:r>
            <a:endParaRPr lang="en-US" dirty="0"/>
          </a:p>
        </p:txBody>
      </p:sp>
      <p:sp>
        <p:nvSpPr>
          <p:cNvPr id="65" name="Rectangle 64"/>
          <p:cNvSpPr/>
          <p:nvPr/>
        </p:nvSpPr>
        <p:spPr>
          <a:xfrm>
            <a:off x="5649110" y="5559350"/>
            <a:ext cx="205617" cy="2946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6302252" y="6324423"/>
            <a:ext cx="797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David</a:t>
            </a:r>
            <a:endParaRPr lang="en-US" sz="2000" dirty="0"/>
          </a:p>
        </p:txBody>
      </p:sp>
      <p:sp>
        <p:nvSpPr>
          <p:cNvPr id="67" name="TextBox 66"/>
          <p:cNvSpPr txBox="1"/>
          <p:nvPr/>
        </p:nvSpPr>
        <p:spPr>
          <a:xfrm rot="19134368">
            <a:off x="6679692" y="5892566"/>
            <a:ext cx="5338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bye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 rot="19134368">
            <a:off x="7202396" y="5921788"/>
            <a:ext cx="575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cioa</a:t>
            </a:r>
            <a:endParaRPr lang="en-US" dirty="0"/>
          </a:p>
        </p:txBody>
      </p:sp>
      <p:cxnSp>
        <p:nvCxnSpPr>
          <p:cNvPr id="69" name="Straight Connector 68"/>
          <p:cNvCxnSpPr/>
          <p:nvPr/>
        </p:nvCxnSpPr>
        <p:spPr>
          <a:xfrm>
            <a:off x="5395110" y="5274694"/>
            <a:ext cx="2433317" cy="0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6845611" y="5551713"/>
            <a:ext cx="193313" cy="30990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003243" y="5037190"/>
            <a:ext cx="356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.5</a:t>
            </a:r>
            <a:endParaRPr lang="en-US" dirty="0"/>
          </a:p>
        </p:txBody>
      </p:sp>
      <p:cxnSp>
        <p:nvCxnSpPr>
          <p:cNvPr id="72" name="Straight Connector 71"/>
          <p:cNvCxnSpPr/>
          <p:nvPr/>
        </p:nvCxnSpPr>
        <p:spPr>
          <a:xfrm>
            <a:off x="5395108" y="5560142"/>
            <a:ext cx="2433317" cy="0"/>
          </a:xfrm>
          <a:prstGeom prst="line">
            <a:avLst/>
          </a:prstGeom>
          <a:ln>
            <a:prstDash val="dot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3" name="Rectangle 72"/>
          <p:cNvSpPr/>
          <p:nvPr/>
        </p:nvSpPr>
        <p:spPr>
          <a:xfrm>
            <a:off x="6241775" y="5559350"/>
            <a:ext cx="205617" cy="29463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4940753" y="5325876"/>
            <a:ext cx="4675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.25</a:t>
            </a:r>
            <a:endParaRPr lang="en-US" dirty="0"/>
          </a:p>
        </p:txBody>
      </p:sp>
      <p:sp>
        <p:nvSpPr>
          <p:cNvPr id="75" name="Rectangle 74"/>
          <p:cNvSpPr/>
          <p:nvPr/>
        </p:nvSpPr>
        <p:spPr>
          <a:xfrm>
            <a:off x="7409247" y="5558857"/>
            <a:ext cx="193313" cy="309904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pic>
        <p:nvPicPr>
          <p:cNvPr id="6" name="Picture 5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9110" y="1606694"/>
            <a:ext cx="2784290" cy="779996"/>
          </a:xfrm>
          <a:prstGeom prst="rect">
            <a:avLst/>
          </a:prstGeom>
        </p:spPr>
      </p:pic>
      <p:pic>
        <p:nvPicPr>
          <p:cNvPr id="20" name="Picture 19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3451" y="1688395"/>
            <a:ext cx="2510547" cy="265432"/>
          </a:xfrm>
          <a:prstGeom prst="rect">
            <a:avLst/>
          </a:prstGeom>
        </p:spPr>
      </p:pic>
      <p:pic>
        <p:nvPicPr>
          <p:cNvPr id="21" name="Picture 20" descr="latex-image-1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0128" y="4228840"/>
            <a:ext cx="3533932" cy="875174"/>
          </a:xfrm>
          <a:prstGeom prst="rect">
            <a:avLst/>
          </a:prstGeom>
        </p:spPr>
      </p:pic>
      <p:pic>
        <p:nvPicPr>
          <p:cNvPr id="22" name="Picture 21" descr="latex-image-1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8126" y="4245874"/>
            <a:ext cx="2319862" cy="825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18795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(revisited)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0752"/>
          </a:xfrm>
        </p:spPr>
        <p:txBody>
          <a:bodyPr anchor="t">
            <a:normAutofit/>
          </a:bodyPr>
          <a:lstStyle/>
          <a:p>
            <a:r>
              <a:rPr lang="en-US" sz="2800" dirty="0" smtClean="0"/>
              <a:t>Frequency-domain entropy</a:t>
            </a:r>
          </a:p>
          <a:p>
            <a:pPr lvl="1"/>
            <a:r>
              <a:rPr lang="en-US" sz="2400" dirty="0" smtClean="0"/>
              <a:t>Differentiate between walking and cycling</a:t>
            </a:r>
          </a:p>
          <a:p>
            <a:r>
              <a:rPr lang="en-US" dirty="0" smtClean="0"/>
              <a:t>What is </a:t>
            </a:r>
            <a:r>
              <a:rPr lang="en-US" i="1" dirty="0" smtClean="0"/>
              <a:t>frequency domain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is </a:t>
            </a:r>
            <a:r>
              <a:rPr lang="en-US" i="1" dirty="0" smtClean="0"/>
              <a:t>Entropy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is </a:t>
            </a:r>
            <a:r>
              <a:rPr lang="en-US" i="1" dirty="0" smtClean="0"/>
              <a:t>frequency-domain entropy</a:t>
            </a:r>
            <a:r>
              <a:rPr lang="en-US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342708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Frequency-domain Entropy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/>
          </a:bodyPr>
          <a:lstStyle/>
          <a:p>
            <a:r>
              <a:rPr lang="en-US" sz="2800" dirty="0" smtClean="0"/>
              <a:t>Given a signal in time-domain, convert to frequency-domain, normalize it, then compute entropy</a:t>
            </a:r>
            <a:endParaRPr lang="en-US" sz="2800" dirty="0"/>
          </a:p>
        </p:txBody>
      </p:sp>
      <p:grpSp>
        <p:nvGrpSpPr>
          <p:cNvPr id="30" name="Group 29"/>
          <p:cNvGrpSpPr/>
          <p:nvPr/>
        </p:nvGrpSpPr>
        <p:grpSpPr>
          <a:xfrm>
            <a:off x="496505" y="3362475"/>
            <a:ext cx="2032619" cy="1902668"/>
            <a:chOff x="339270" y="3362475"/>
            <a:chExt cx="2032619" cy="1902668"/>
          </a:xfrm>
        </p:grpSpPr>
        <p:pic>
          <p:nvPicPr>
            <p:cNvPr id="4" name="Picture 3" descr="Screen shot 2011-10-09 at 5.36.17 PM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9270" y="3362475"/>
              <a:ext cx="2032619" cy="1482271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520099" y="4895811"/>
              <a:ext cx="15524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Original signal</a:t>
              </a:r>
              <a:endParaRPr lang="en-US" dirty="0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663641" y="3342232"/>
            <a:ext cx="1954569" cy="2182264"/>
            <a:chOff x="3506406" y="3342232"/>
            <a:chExt cx="1954569" cy="2182264"/>
          </a:xfrm>
        </p:grpSpPr>
        <p:pic>
          <p:nvPicPr>
            <p:cNvPr id="5" name="Picture 4" descr="Screen shot 2011-10-09 at 5.36.23 PM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11034" y="3342232"/>
              <a:ext cx="1747157" cy="1855954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3506406" y="5155164"/>
              <a:ext cx="19545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Frequency domain</a:t>
              </a:r>
              <a:endParaRPr lang="en-US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466236" y="3371804"/>
            <a:ext cx="2377799" cy="2102665"/>
            <a:chOff x="6309001" y="3371804"/>
            <a:chExt cx="2377799" cy="2102665"/>
          </a:xfrm>
        </p:grpSpPr>
        <p:pic>
          <p:nvPicPr>
            <p:cNvPr id="6" name="Picture 5" descr="Screen shot 2011-10-09 at 5.36.23 PM.pn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66291" y="3371804"/>
              <a:ext cx="1612103" cy="171249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6309001" y="5105137"/>
              <a:ext cx="2377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Probability distribution</a:t>
              </a:r>
              <a:endParaRPr lang="en-US" dirty="0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553314" y="3825500"/>
            <a:ext cx="1168634" cy="646331"/>
            <a:chOff x="2396079" y="3825500"/>
            <a:chExt cx="1168634" cy="646331"/>
          </a:xfrm>
        </p:grpSpPr>
        <p:cxnSp>
          <p:nvCxnSpPr>
            <p:cNvPr id="11" name="Straight Arrow Connector 10"/>
            <p:cNvCxnSpPr/>
            <p:nvPr/>
          </p:nvCxnSpPr>
          <p:spPr>
            <a:xfrm>
              <a:off x="2396079" y="4148666"/>
              <a:ext cx="1134517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396079" y="3825500"/>
              <a:ext cx="116863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Fourier</a:t>
              </a:r>
            </a:p>
            <a:p>
              <a:pPr algn="ctr"/>
              <a:r>
                <a:rPr lang="en-US" dirty="0" smtClean="0"/>
                <a:t>Transform</a:t>
              </a:r>
              <a:endParaRPr lang="en-US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5515426" y="3801310"/>
            <a:ext cx="1274408" cy="369332"/>
            <a:chOff x="5358191" y="3801310"/>
            <a:chExt cx="1274408" cy="369332"/>
          </a:xfrm>
        </p:grpSpPr>
        <p:sp>
          <p:nvSpPr>
            <p:cNvPr id="19" name="TextBox 18"/>
            <p:cNvSpPr txBox="1"/>
            <p:nvPr/>
          </p:nvSpPr>
          <p:spPr>
            <a:xfrm>
              <a:off x="5421706" y="3801310"/>
              <a:ext cx="11746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Normalize</a:t>
              </a:r>
              <a:endParaRPr lang="en-US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>
              <a:off x="5358191" y="4148666"/>
              <a:ext cx="1274408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23" name="Straight Arrow Connector 22"/>
          <p:cNvCxnSpPr/>
          <p:nvPr/>
        </p:nvCxnSpPr>
        <p:spPr>
          <a:xfrm>
            <a:off x="7595806" y="5524496"/>
            <a:ext cx="0" cy="4868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6754766" y="6023428"/>
            <a:ext cx="1682080" cy="502027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Entropy</a:t>
            </a:r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847716" y="3507621"/>
            <a:ext cx="276376" cy="117989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.7</a:t>
            </a:r>
          </a:p>
          <a:p>
            <a:pPr algn="ctr">
              <a:lnSpc>
                <a:spcPct val="70000"/>
              </a:lnSpc>
            </a:pPr>
            <a:endParaRPr lang="en-US" sz="1400" dirty="0" smtClean="0">
              <a:solidFill>
                <a:srgbClr val="13141C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n-US" sz="1400" dirty="0" smtClean="0">
                <a:solidFill>
                  <a:srgbClr val="13141C"/>
                </a:solidFill>
              </a:rPr>
              <a:t>.5</a:t>
            </a:r>
          </a:p>
          <a:p>
            <a:pPr algn="ctr">
              <a:lnSpc>
                <a:spcPct val="70000"/>
              </a:lnSpc>
            </a:pPr>
            <a:endParaRPr lang="en-US" sz="1400" dirty="0" smtClean="0">
              <a:solidFill>
                <a:srgbClr val="13141C"/>
              </a:solidFill>
            </a:endParaRPr>
          </a:p>
          <a:p>
            <a:pPr algn="ctr"/>
            <a:r>
              <a:rPr lang="en-US" sz="1400" dirty="0" smtClean="0">
                <a:solidFill>
                  <a:srgbClr val="13141C"/>
                </a:solidFill>
              </a:rPr>
              <a:t>.3</a:t>
            </a:r>
            <a:endParaRPr lang="en-US" sz="1400" dirty="0">
              <a:solidFill>
                <a:srgbClr val="13141C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6942664" y="3383899"/>
            <a:ext cx="914400" cy="13581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200" dirty="0" smtClean="0">
                <a:solidFill>
                  <a:srgbClr val="13141C"/>
                </a:solidFill>
              </a:rPr>
              <a:t>     </a:t>
            </a:r>
            <a:r>
              <a:rPr lang="en-US" sz="1200" i="1" dirty="0" smtClean="0">
                <a:solidFill>
                  <a:srgbClr val="13141C"/>
                </a:solidFill>
              </a:rPr>
              <a:t>p</a:t>
            </a:r>
            <a:endParaRPr lang="en-US" sz="1200" i="1" dirty="0">
              <a:solidFill>
                <a:srgbClr val="1314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348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r>
              <a:rPr lang="en-US" dirty="0" smtClean="0"/>
              <a:t>Degree of dependency between two signals</a:t>
            </a:r>
            <a:endParaRPr lang="en-US" dirty="0"/>
          </a:p>
        </p:txBody>
      </p:sp>
      <p:pic>
        <p:nvPicPr>
          <p:cNvPr id="4" name="Picture 3" descr="high-correlation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0852" y="2425700"/>
            <a:ext cx="3370653" cy="2593823"/>
          </a:xfrm>
          <a:prstGeom prst="rect">
            <a:avLst/>
          </a:prstGeom>
        </p:spPr>
      </p:pic>
      <p:pic>
        <p:nvPicPr>
          <p:cNvPr id="5" name="Picture 4" descr="minus-correlatio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42" y="3745510"/>
            <a:ext cx="3249840" cy="2959266"/>
          </a:xfrm>
          <a:prstGeom prst="rect">
            <a:avLst/>
          </a:prstGeom>
        </p:spPr>
      </p:pic>
      <p:pic>
        <p:nvPicPr>
          <p:cNvPr id="6" name="Picture 5" descr="2009-2010-spdx-correlation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5809" y="4314401"/>
            <a:ext cx="4088191" cy="2277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496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Correlation Coefficient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3324"/>
          </a:xfrm>
        </p:spPr>
        <p:txBody>
          <a:bodyPr anchor="t">
            <a:normAutofit fontScale="70000" lnSpcReduction="20000"/>
          </a:bodyPr>
          <a:lstStyle/>
          <a:p>
            <a:r>
              <a:rPr lang="en-US" dirty="0" smtClean="0"/>
              <a:t>Given two random variables X, Y, </a:t>
            </a:r>
            <a:r>
              <a:rPr lang="en-US" dirty="0" err="1" smtClean="0"/>
              <a:t>corr-coef</a:t>
            </a:r>
            <a:r>
              <a:rPr lang="en-US" dirty="0" smtClean="0"/>
              <a:t> is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Given two series of </a:t>
            </a:r>
            <a:r>
              <a:rPr lang="en-US" i="1" dirty="0" smtClean="0"/>
              <a:t>n</a:t>
            </a:r>
            <a:r>
              <a:rPr lang="en-US" dirty="0" smtClean="0"/>
              <a:t> measurements </a:t>
            </a:r>
            <a:r>
              <a:rPr lang="en-US" i="1" dirty="0" smtClean="0"/>
              <a:t>x</a:t>
            </a:r>
            <a:r>
              <a:rPr lang="en-US" i="1" baseline="-25000" dirty="0" smtClean="0"/>
              <a:t>i</a:t>
            </a:r>
            <a:r>
              <a:rPr lang="en-US" i="1" dirty="0"/>
              <a:t> </a:t>
            </a:r>
            <a:r>
              <a:rPr lang="en-US" i="1" dirty="0" smtClean="0"/>
              <a:t>and </a:t>
            </a:r>
            <a:r>
              <a:rPr lang="en-US" i="1" dirty="0" err="1" smtClean="0"/>
              <a:t>y</a:t>
            </a:r>
            <a:r>
              <a:rPr lang="en-US" i="1" baseline="-25000" dirty="0" err="1" smtClean="0"/>
              <a:t>i</a:t>
            </a:r>
            <a:endParaRPr lang="en-US" i="1" baseline="-25000" dirty="0" smtClean="0"/>
          </a:p>
          <a:p>
            <a:endParaRPr lang="en-US" i="1" baseline="-25000" dirty="0"/>
          </a:p>
          <a:p>
            <a:endParaRPr lang="en-US" i="1" baseline="-25000" dirty="0" smtClean="0"/>
          </a:p>
          <a:p>
            <a:pPr marL="0" indent="0">
              <a:buNone/>
            </a:pPr>
            <a:endParaRPr lang="en-US" i="1" baseline="-25000" dirty="0" smtClean="0"/>
          </a:p>
          <a:p>
            <a:r>
              <a:rPr lang="en-US" dirty="0" smtClean="0"/>
              <a:t>Interpretation</a:t>
            </a:r>
          </a:p>
          <a:p>
            <a:pPr lvl="1"/>
            <a:r>
              <a:rPr lang="en-US" i="1" dirty="0" smtClean="0"/>
              <a:t>+1: perfect dependency</a:t>
            </a:r>
          </a:p>
          <a:p>
            <a:pPr lvl="1"/>
            <a:r>
              <a:rPr lang="en-US" i="1" dirty="0" smtClean="0"/>
              <a:t>0: no dependency</a:t>
            </a:r>
          </a:p>
          <a:p>
            <a:pPr lvl="1"/>
            <a:r>
              <a:rPr lang="en-US" i="1" dirty="0" smtClean="0"/>
              <a:t>-1: opposite dependency</a:t>
            </a:r>
            <a:endParaRPr lang="en-US" i="1" dirty="0"/>
          </a:p>
        </p:txBody>
      </p:sp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555" y="2326519"/>
            <a:ext cx="4445000" cy="673100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1124555" y="3786716"/>
            <a:ext cx="6899728" cy="1704219"/>
            <a:chOff x="1124555" y="3786716"/>
            <a:chExt cx="6899728" cy="1704219"/>
          </a:xfrm>
        </p:grpSpPr>
        <p:pic>
          <p:nvPicPr>
            <p:cNvPr id="5" name="Picture 4" descr="latex-image-1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4555" y="3786716"/>
              <a:ext cx="4978400" cy="749300"/>
            </a:xfrm>
            <a:prstGeom prst="rect">
              <a:avLst/>
            </a:prstGeom>
          </p:spPr>
        </p:pic>
        <p:pic>
          <p:nvPicPr>
            <p:cNvPr id="8" name="Picture 7" descr="latex-image-1.pdf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87207" y="4741635"/>
              <a:ext cx="1511300" cy="749300"/>
            </a:xfrm>
            <a:prstGeom prst="rect">
              <a:avLst/>
            </a:prstGeom>
          </p:spPr>
        </p:pic>
        <p:pic>
          <p:nvPicPr>
            <p:cNvPr id="9" name="Picture 8" descr="latex-image-1.pdf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38383" y="4741635"/>
              <a:ext cx="1485900" cy="7493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602479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step: Feature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Raw data is not appropriate for analysis</a:t>
            </a:r>
          </a:p>
          <a:p>
            <a:r>
              <a:rPr lang="en-US" dirty="0" smtClean="0"/>
              <a:t>Feature: (statistical) characteristic of data</a:t>
            </a:r>
          </a:p>
          <a:p>
            <a:r>
              <a:rPr lang="en-US" dirty="0" smtClean="0"/>
              <a:t>Best feature-set depends on the problem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Average</a:t>
            </a:r>
          </a:p>
          <a:p>
            <a:pPr lvl="1"/>
            <a:r>
              <a:rPr lang="en-US" dirty="0" smtClean="0"/>
              <a:t>Variance</a:t>
            </a:r>
          </a:p>
          <a:p>
            <a:pPr lvl="1"/>
            <a:r>
              <a:rPr lang="en-US" dirty="0" smtClean="0"/>
              <a:t>Energy</a:t>
            </a:r>
          </a:p>
          <a:p>
            <a:pPr lvl="1"/>
            <a:r>
              <a:rPr lang="en-US" dirty="0" smtClean="0"/>
              <a:t>Entropy</a:t>
            </a:r>
          </a:p>
          <a:p>
            <a:pPr lvl="1"/>
            <a:r>
              <a:rPr lang="en-US" dirty="0" smtClean="0"/>
              <a:t>Correlation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3029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0752"/>
          </a:xfrm>
        </p:spPr>
        <p:txBody>
          <a:bodyPr anchor="t">
            <a:normAutofit/>
          </a:bodyPr>
          <a:lstStyle/>
          <a:p>
            <a:r>
              <a:rPr lang="en-US" sz="2800" dirty="0" smtClean="0"/>
              <a:t>Signal average </a:t>
            </a:r>
          </a:p>
          <a:p>
            <a:pPr lvl="1"/>
            <a:r>
              <a:rPr lang="en-US" sz="2400" i="1" dirty="0" smtClean="0"/>
              <a:t>(a</a:t>
            </a:r>
            <a:r>
              <a:rPr lang="en-US" sz="2400" i="1" baseline="-25000" dirty="0" smtClean="0"/>
              <a:t>x</a:t>
            </a:r>
            <a:r>
              <a:rPr lang="en-US" sz="2400" i="1" dirty="0" smtClean="0"/>
              <a:t>*, a</a:t>
            </a:r>
            <a:r>
              <a:rPr lang="en-US" sz="2400" i="1" baseline="-25000" dirty="0" smtClean="0"/>
              <a:t>y</a:t>
            </a:r>
            <a:r>
              <a:rPr lang="en-US" sz="2400" i="1" dirty="0" smtClean="0"/>
              <a:t>*, </a:t>
            </a:r>
            <a:r>
              <a:rPr lang="en-US" sz="2400" i="1" dirty="0" err="1" smtClean="0"/>
              <a:t>a</a:t>
            </a:r>
            <a:r>
              <a:rPr lang="en-US" sz="2400" i="1" baseline="-25000" dirty="0" err="1" smtClean="0"/>
              <a:t>z</a:t>
            </a:r>
            <a:r>
              <a:rPr lang="en-US" sz="2400" i="1" dirty="0" smtClean="0"/>
              <a:t>*), </a:t>
            </a:r>
          </a:p>
          <a:p>
            <a:pPr lvl="1"/>
            <a:r>
              <a:rPr lang="en-US" sz="2400" dirty="0" smtClean="0"/>
              <a:t>the orientation </a:t>
            </a:r>
            <a:r>
              <a:rPr lang="en-US" sz="2400" dirty="0" err="1" smtClean="0"/>
              <a:t>w.r.t</a:t>
            </a:r>
            <a:r>
              <a:rPr lang="en-US" sz="2400" dirty="0" smtClean="0"/>
              <a:t>. gravity direction</a:t>
            </a:r>
          </a:p>
        </p:txBody>
      </p:sp>
      <p:pic>
        <p:nvPicPr>
          <p:cNvPr id="4" name="Picture 3" descr="Screen shot 2011-03-15 at 12.02.35 PM.png"/>
          <p:cNvPicPr>
            <a:picLocks noChangeAspect="1"/>
          </p:cNvPicPr>
          <p:nvPr/>
        </p:nvPicPr>
        <p:blipFill rotWithShape="1">
          <a:blip r:embed="rId2" cstate="print"/>
          <a:srcRect r="51432" b="12494"/>
          <a:stretch/>
        </p:blipFill>
        <p:spPr>
          <a:xfrm>
            <a:off x="1388536" y="4200357"/>
            <a:ext cx="6343986" cy="2379452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1826381" y="5527510"/>
            <a:ext cx="6180653" cy="0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826381" y="5046105"/>
            <a:ext cx="6180653" cy="0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826381" y="5377529"/>
            <a:ext cx="6180653" cy="0"/>
          </a:xfrm>
          <a:prstGeom prst="straightConnector1">
            <a:avLst/>
          </a:prstGeom>
          <a:ln>
            <a:headEnd type="none"/>
            <a:tailEnd type="non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879251" y="5509799"/>
            <a:ext cx="5620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a</a:t>
            </a:r>
            <a:r>
              <a:rPr lang="en-US" i="1" baseline="-25000" dirty="0" smtClean="0"/>
              <a:t>x</a:t>
            </a:r>
            <a:r>
              <a:rPr lang="en-US" i="1" dirty="0" smtClean="0"/>
              <a:t>*</a:t>
            </a:r>
            <a:endParaRPr lang="en-US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8007034" y="5158178"/>
            <a:ext cx="557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a</a:t>
            </a:r>
            <a:r>
              <a:rPr lang="en-US" i="1" baseline="-25000" dirty="0" err="1" smtClean="0"/>
              <a:t>z</a:t>
            </a:r>
            <a:r>
              <a:rPr lang="en-US" i="1" dirty="0" smtClean="0"/>
              <a:t>*</a:t>
            </a:r>
            <a:endParaRPr lang="en-US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7879251" y="4676773"/>
            <a:ext cx="5642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a</a:t>
            </a:r>
            <a:r>
              <a:rPr lang="en-US" i="1" baseline="-25000" dirty="0"/>
              <a:t>y</a:t>
            </a:r>
            <a:r>
              <a:rPr lang="en-US" i="1" dirty="0" smtClean="0"/>
              <a:t>*</a:t>
            </a:r>
            <a:endParaRPr lang="en-US" i="1" dirty="0"/>
          </a:p>
        </p:txBody>
      </p:sp>
      <p:pic>
        <p:nvPicPr>
          <p:cNvPr id="14" name="Picture 13" descr="latex-image-1.pdf"/>
          <p:cNvPicPr>
            <a:picLocks noChangeAspect="1"/>
          </p:cNvPicPr>
          <p:nvPr/>
        </p:nvPicPr>
        <p:blipFill>
          <a:blip r:embed="rId3">
            <a:duotone>
              <a:prstClr val="black"/>
              <a:srgbClr val="FFFFFF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3775" y="2368247"/>
            <a:ext cx="31369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108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0752"/>
          </a:xfrm>
        </p:spPr>
        <p:txBody>
          <a:bodyPr anchor="t">
            <a:normAutofit/>
          </a:bodyPr>
          <a:lstStyle/>
          <a:p>
            <a:pPr>
              <a:lnSpc>
                <a:spcPct val="130000"/>
              </a:lnSpc>
            </a:pPr>
            <a:r>
              <a:rPr lang="en-US" sz="2800" dirty="0" smtClean="0"/>
              <a:t>Variance: </a:t>
            </a:r>
          </a:p>
          <a:p>
            <a:pPr lvl="1">
              <a:lnSpc>
                <a:spcPct val="130000"/>
              </a:lnSpc>
            </a:pPr>
            <a:r>
              <a:rPr lang="en-US" sz="2400" dirty="0" smtClean="0"/>
              <a:t>Deviation from the average</a:t>
            </a:r>
          </a:p>
          <a:p>
            <a:pPr lvl="1">
              <a:lnSpc>
                <a:spcPct val="130000"/>
              </a:lnSpc>
            </a:pPr>
            <a:r>
              <a:rPr lang="en-US" sz="2400" i="1" dirty="0" smtClean="0"/>
              <a:t> (</a:t>
            </a:r>
            <a:r>
              <a:rPr lang="en-US" sz="2400" i="1" dirty="0" err="1" smtClean="0"/>
              <a:t>v</a:t>
            </a:r>
            <a:r>
              <a:rPr lang="en-US" sz="2400" i="1" baseline="-25000" dirty="0" err="1" smtClean="0"/>
              <a:t>x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v</a:t>
            </a:r>
            <a:r>
              <a:rPr lang="en-US" sz="2400" i="1" baseline="-25000" dirty="0" err="1" smtClean="0"/>
              <a:t>y</a:t>
            </a:r>
            <a:r>
              <a:rPr lang="en-US" sz="2400" i="1" dirty="0" smtClean="0"/>
              <a:t>, </a:t>
            </a:r>
            <a:r>
              <a:rPr lang="en-US" sz="2400" i="1" dirty="0" err="1" smtClean="0"/>
              <a:t>v</a:t>
            </a:r>
            <a:r>
              <a:rPr lang="en-US" sz="2400" i="1" baseline="-25000" dirty="0" err="1" smtClean="0"/>
              <a:t>z</a:t>
            </a:r>
            <a:r>
              <a:rPr lang="en-US" sz="2400" i="1" dirty="0" smtClean="0"/>
              <a:t>), </a:t>
            </a:r>
          </a:p>
          <a:p>
            <a:pPr lvl="1">
              <a:lnSpc>
                <a:spcPct val="130000"/>
              </a:lnSpc>
            </a:pPr>
            <a:r>
              <a:rPr lang="en-US" sz="2400" dirty="0" smtClean="0"/>
              <a:t>Level of instability</a:t>
            </a:r>
          </a:p>
        </p:txBody>
      </p:sp>
      <p:pic>
        <p:nvPicPr>
          <p:cNvPr id="5" name="Picture 4" descr="Screen shot 2011-03-15 at 12.02.35 PM.png"/>
          <p:cNvPicPr>
            <a:picLocks noChangeAspect="1"/>
          </p:cNvPicPr>
          <p:nvPr/>
        </p:nvPicPr>
        <p:blipFill rotWithShape="1">
          <a:blip r:embed="rId2" cstate="print"/>
          <a:srcRect r="51432" b="12494"/>
          <a:stretch/>
        </p:blipFill>
        <p:spPr>
          <a:xfrm>
            <a:off x="1388536" y="4200357"/>
            <a:ext cx="6343986" cy="2379452"/>
          </a:xfrm>
          <a:prstGeom prst="rect">
            <a:avLst/>
          </a:prstGeom>
        </p:spPr>
      </p:pic>
      <p:cxnSp>
        <p:nvCxnSpPr>
          <p:cNvPr id="7" name="Straight Arrow Connector 6"/>
          <p:cNvCxnSpPr/>
          <p:nvPr/>
        </p:nvCxnSpPr>
        <p:spPr>
          <a:xfrm>
            <a:off x="3991429" y="4438952"/>
            <a:ext cx="0" cy="133047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9" name="Picture 8" descr="latex-image-1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0462" y="2768298"/>
            <a:ext cx="2768600" cy="825500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4978401" y="5121124"/>
            <a:ext cx="0" cy="64830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799062" y="5048553"/>
            <a:ext cx="0" cy="55154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810000" y="3822100"/>
            <a:ext cx="365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</a:t>
            </a:r>
            <a:r>
              <a:rPr lang="en-US" baseline="-25000" dirty="0" err="1" smtClean="0"/>
              <a:t>y</a:t>
            </a:r>
            <a:endParaRPr lang="en-US" baseline="-25000" dirty="0"/>
          </a:p>
        </p:txBody>
      </p:sp>
      <p:sp>
        <p:nvSpPr>
          <p:cNvPr id="15" name="TextBox 14"/>
          <p:cNvSpPr txBox="1"/>
          <p:nvPr/>
        </p:nvSpPr>
        <p:spPr>
          <a:xfrm>
            <a:off x="4795861" y="3850382"/>
            <a:ext cx="3642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</a:t>
            </a:r>
            <a:r>
              <a:rPr lang="en-US" baseline="-25000" dirty="0" err="1"/>
              <a:t>x</a:t>
            </a:r>
            <a:endParaRPr lang="en-US" baseline="-25000" dirty="0"/>
          </a:p>
        </p:txBody>
      </p:sp>
      <p:sp>
        <p:nvSpPr>
          <p:cNvPr id="16" name="TextBox 15"/>
          <p:cNvSpPr txBox="1"/>
          <p:nvPr/>
        </p:nvSpPr>
        <p:spPr>
          <a:xfrm>
            <a:off x="5616961" y="3842378"/>
            <a:ext cx="3596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v</a:t>
            </a:r>
            <a:r>
              <a:rPr lang="en-US" baseline="-25000" dirty="0" err="1" smtClean="0"/>
              <a:t>z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4652348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0752"/>
          </a:xfrm>
        </p:spPr>
        <p:txBody>
          <a:bodyPr anchor="t">
            <a:normAutofit/>
          </a:bodyPr>
          <a:lstStyle/>
          <a:p>
            <a:pPr>
              <a:lnSpc>
                <a:spcPct val="140000"/>
              </a:lnSpc>
            </a:pPr>
            <a:r>
              <a:rPr lang="en-US" sz="2400" dirty="0" smtClean="0"/>
              <a:t>Signal energy (in signal processing)</a:t>
            </a:r>
          </a:p>
          <a:p>
            <a:pPr lvl="1">
              <a:lnSpc>
                <a:spcPct val="140000"/>
              </a:lnSpc>
            </a:pPr>
            <a:r>
              <a:rPr lang="en-US" sz="2000" dirty="0" smtClean="0"/>
              <a:t>Area between the signal and the time axis</a:t>
            </a:r>
          </a:p>
          <a:p>
            <a:pPr lvl="1">
              <a:lnSpc>
                <a:spcPct val="140000"/>
              </a:lnSpc>
            </a:pPr>
            <a:r>
              <a:rPr lang="en-US" sz="2000" dirty="0" smtClean="0"/>
              <a:t>Integrate square of </a:t>
            </a:r>
            <a:r>
              <a:rPr lang="en-US" sz="2000" i="1" dirty="0" smtClean="0"/>
              <a:t>f</a:t>
            </a:r>
          </a:p>
          <a:p>
            <a:pPr lvl="1">
              <a:lnSpc>
                <a:spcPct val="140000"/>
              </a:lnSpc>
            </a:pPr>
            <a:r>
              <a:rPr lang="en-US" sz="2000" dirty="0" smtClean="0"/>
              <a:t> </a:t>
            </a:r>
          </a:p>
          <a:p>
            <a:pPr lvl="1">
              <a:lnSpc>
                <a:spcPct val="140000"/>
              </a:lnSpc>
            </a:pPr>
            <a:endParaRPr lang="en-US" sz="2000" dirty="0" smtClean="0"/>
          </a:p>
          <a:p>
            <a:pPr lvl="1">
              <a:lnSpc>
                <a:spcPct val="140000"/>
              </a:lnSpc>
            </a:pPr>
            <a:endParaRPr lang="en-US" sz="2000" dirty="0" smtClean="0"/>
          </a:p>
        </p:txBody>
      </p:sp>
      <p:pic>
        <p:nvPicPr>
          <p:cNvPr id="8" name="Picture 7" descr="Screen shot 2011-10-05 at 2.04.09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154"/>
          <a:stretch/>
        </p:blipFill>
        <p:spPr>
          <a:xfrm>
            <a:off x="360440" y="4526522"/>
            <a:ext cx="3909181" cy="2077599"/>
          </a:xfrm>
          <a:prstGeom prst="rect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360440" y="4526522"/>
            <a:ext cx="3909181" cy="2083751"/>
            <a:chOff x="457200" y="4526522"/>
            <a:chExt cx="3909181" cy="2083751"/>
          </a:xfrm>
        </p:grpSpPr>
        <p:pic>
          <p:nvPicPr>
            <p:cNvPr id="13" name="Picture 12" descr="Screen shot 2011-10-05 at 2.04.09 AM filled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52296"/>
            <a:stretch/>
          </p:blipFill>
          <p:spPr>
            <a:xfrm>
              <a:off x="457200" y="4526522"/>
              <a:ext cx="3909181" cy="2083751"/>
            </a:xfrm>
            <a:prstGeom prst="rect">
              <a:avLst/>
            </a:prstGeom>
          </p:spPr>
        </p:pic>
        <p:sp>
          <p:nvSpPr>
            <p:cNvPr id="14" name="Oval Callout 13"/>
            <p:cNvSpPr/>
            <p:nvPr/>
          </p:nvSpPr>
          <p:spPr>
            <a:xfrm>
              <a:off x="2697238" y="4632476"/>
              <a:ext cx="943430" cy="506694"/>
            </a:xfrm>
            <a:prstGeom prst="wedgeEllipseCallout">
              <a:avLst>
                <a:gd name="adj1" fmla="val -75229"/>
                <a:gd name="adj2" fmla="val 104049"/>
              </a:avLst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dirty="0" smtClean="0">
                  <a:solidFill>
                    <a:srgbClr val="13141C"/>
                  </a:solidFill>
                </a:rPr>
                <a:t>Energy</a:t>
              </a:r>
            </a:p>
          </p:txBody>
        </p:sp>
      </p:grpSp>
      <p:pic>
        <p:nvPicPr>
          <p:cNvPr id="7" name="Picture 6" descr="Screen shot 2011-10-05 at 2.04.09 AM square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999"/>
          <a:stretch/>
        </p:blipFill>
        <p:spPr>
          <a:xfrm>
            <a:off x="4683273" y="4526522"/>
            <a:ext cx="4003527" cy="2077597"/>
          </a:xfrm>
          <a:prstGeom prst="rect">
            <a:avLst/>
          </a:prstGeom>
        </p:spPr>
      </p:pic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578" y="3338285"/>
            <a:ext cx="2463800" cy="762000"/>
          </a:xfrm>
          <a:prstGeom prst="rect">
            <a:avLst/>
          </a:prstGeom>
        </p:spPr>
      </p:pic>
      <p:pic>
        <p:nvPicPr>
          <p:cNvPr id="5" name="Picture 4" descr="fsquare-filled.png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144"/>
          <a:stretch/>
        </p:blipFill>
        <p:spPr>
          <a:xfrm>
            <a:off x="4683273" y="4520367"/>
            <a:ext cx="4003527" cy="2083750"/>
          </a:xfrm>
          <a:prstGeom prst="rect">
            <a:avLst/>
          </a:prstGeom>
        </p:spPr>
      </p:pic>
      <p:pic>
        <p:nvPicPr>
          <p:cNvPr id="11" name="Picture 10" descr="latex-image-1.pdf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6224" y="4550410"/>
            <a:ext cx="482600" cy="26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7451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8668"/>
            <a:ext cx="8215086" cy="6144380"/>
          </a:xfrm>
        </p:spPr>
        <p:txBody>
          <a:bodyPr anchor="t">
            <a:normAutofit/>
          </a:bodyPr>
          <a:lstStyle/>
          <a:p>
            <a:r>
              <a:rPr lang="en-US" sz="2000" dirty="0" smtClean="0"/>
              <a:t>Time domain representation is a projection of the signal (in time-</a:t>
            </a:r>
            <a:r>
              <a:rPr lang="en-US" sz="2000" dirty="0" err="1" smtClean="0"/>
              <a:t>freq</a:t>
            </a:r>
            <a:r>
              <a:rPr lang="en-US" sz="2000" dirty="0" smtClean="0"/>
              <a:t>-amp space) onto the time plane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r>
              <a:rPr lang="en-US" sz="2000" dirty="0" smtClean="0"/>
              <a:t>Frequency domain rep. is a projection of the signal (only positive amplitude part) onto the frequency plane</a:t>
            </a:r>
            <a:endParaRPr lang="en-US" sz="2000" dirty="0"/>
          </a:p>
        </p:txBody>
      </p:sp>
      <p:pic>
        <p:nvPicPr>
          <p:cNvPr id="5" name="Picture 4" descr="Screen shot 2011-10-05 at 11.02.3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8139" y="1350824"/>
            <a:ext cx="4265385" cy="2114386"/>
          </a:xfrm>
          <a:prstGeom prst="rect">
            <a:avLst/>
          </a:prstGeom>
        </p:spPr>
      </p:pic>
      <p:grpSp>
        <p:nvGrpSpPr>
          <p:cNvPr id="29" name="Group 28"/>
          <p:cNvGrpSpPr/>
          <p:nvPr/>
        </p:nvGrpSpPr>
        <p:grpSpPr>
          <a:xfrm>
            <a:off x="2278139" y="4523614"/>
            <a:ext cx="4335445" cy="2104572"/>
            <a:chOff x="2278139" y="4378476"/>
            <a:chExt cx="4335445" cy="2104572"/>
          </a:xfrm>
        </p:grpSpPr>
        <p:sp>
          <p:nvSpPr>
            <p:cNvPr id="6" name="Rectangle 5"/>
            <p:cNvSpPr/>
            <p:nvPr/>
          </p:nvSpPr>
          <p:spPr>
            <a:xfrm>
              <a:off x="2278139" y="4378476"/>
              <a:ext cx="4265385" cy="21045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rgbClr val="13141C"/>
                </a:solidFill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>
            <a:xfrm>
              <a:off x="2697238" y="4668762"/>
              <a:ext cx="0" cy="1342579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headEnd type="arrow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>
              <a:off x="2685143" y="6011341"/>
              <a:ext cx="3580191" cy="0"/>
            </a:xfrm>
            <a:prstGeom prst="straightConnector1">
              <a:avLst/>
            </a:prstGeom>
            <a:ln w="9525" cmpd="sng">
              <a:solidFill>
                <a:srgbClr val="000000"/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6015819" y="6033487"/>
              <a:ext cx="59776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000000"/>
                  </a:solidFill>
                </a:rPr>
                <a:t>f (Hz)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278139" y="4378476"/>
              <a:ext cx="85507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dirty="0" smtClean="0">
                  <a:solidFill>
                    <a:srgbClr val="000000"/>
                  </a:solidFill>
                </a:rPr>
                <a:t>Amplitude</a:t>
              </a:r>
              <a:endParaRPr lang="en-US" sz="1200" dirty="0">
                <a:solidFill>
                  <a:srgbClr val="000000"/>
                </a:solidFill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4354285" y="5503340"/>
              <a:ext cx="0" cy="508001"/>
            </a:xfrm>
            <a:prstGeom prst="line">
              <a:avLst/>
            </a:prstGeom>
            <a:ln w="9525" cmpd="sng">
              <a:solidFill>
                <a:srgbClr val="000000"/>
              </a:solidFill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2459818" y="5845351"/>
              <a:ext cx="27688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>
                  <a:solidFill>
                    <a:srgbClr val="000000"/>
                  </a:solidFill>
                  <a:latin typeface="Times New Roman"/>
                  <a:cs typeface="Times New Roman"/>
                </a:rPr>
                <a:t>0</a:t>
              </a:r>
            </a:p>
          </p:txBody>
        </p:sp>
        <p:grpSp>
          <p:nvGrpSpPr>
            <p:cNvPr id="25" name="Group 24"/>
            <p:cNvGrpSpPr/>
            <p:nvPr/>
          </p:nvGrpSpPr>
          <p:grpSpPr>
            <a:xfrm>
              <a:off x="2435628" y="5349433"/>
              <a:ext cx="358882" cy="307777"/>
              <a:chOff x="2435628" y="4780968"/>
              <a:chExt cx="358882" cy="307777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2435628" y="4780968"/>
                <a:ext cx="312906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 smtClean="0">
                    <a:solidFill>
                      <a:srgbClr val="000000"/>
                    </a:solidFill>
                  </a:rPr>
                  <a:t>A</a:t>
                </a:r>
                <a:endParaRPr lang="en-US" sz="1400" dirty="0">
                  <a:solidFill>
                    <a:srgbClr val="000000"/>
                  </a:solidFill>
                </a:endParaRPr>
              </a:p>
            </p:txBody>
          </p:sp>
          <p:cxnSp>
            <p:nvCxnSpPr>
              <p:cNvPr id="19" name="Straight Connector 18"/>
              <p:cNvCxnSpPr/>
              <p:nvPr/>
            </p:nvCxnSpPr>
            <p:spPr>
              <a:xfrm flipH="1">
                <a:off x="2703070" y="4934857"/>
                <a:ext cx="91440" cy="0"/>
              </a:xfrm>
              <a:prstGeom prst="line">
                <a:avLst/>
              </a:prstGeom>
              <a:ln w="9525" cmpd="sng">
                <a:solidFill>
                  <a:schemeClr val="bg1"/>
                </a:solidFill>
                <a:headEnd type="none"/>
                <a:tailEnd type="none"/>
              </a:ln>
            </p:spPr>
            <p:style>
              <a:lnRef idx="2">
                <a:schemeClr val="accent2"/>
              </a:lnRef>
              <a:fillRef idx="0">
                <a:schemeClr val="accent2"/>
              </a:fillRef>
              <a:effectRef idx="1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/>
            <p:cNvSpPr txBox="1"/>
            <p:nvPr/>
          </p:nvSpPr>
          <p:spPr>
            <a:xfrm>
              <a:off x="4147199" y="5950859"/>
              <a:ext cx="41417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>
                  <a:solidFill>
                    <a:srgbClr val="000000"/>
                  </a:solidFill>
                </a:rPr>
                <a:t>1/T</a:t>
              </a:r>
              <a:endParaRPr lang="en-US" sz="1400" dirty="0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87257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Fourier Transform</a:t>
            </a:r>
            <a:br>
              <a:rPr lang="en-US" sz="4000" dirty="0" smtClean="0"/>
            </a:br>
            <a:r>
              <a:rPr lang="en-US" sz="4000" dirty="0" smtClean="0"/>
              <a:t>Fourier Series</a:t>
            </a:r>
            <a:endParaRPr lang="en-US" sz="4000" dirty="0"/>
          </a:p>
        </p:txBody>
      </p:sp>
      <p:pic>
        <p:nvPicPr>
          <p:cNvPr id="7" name="Picture 6" descr="time-frequency-domain.gif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alphaModFix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-17000"/>
                    </a14:imgEffect>
                    <a14:imgEffect>
                      <a14:colorTemperature colorTemp="7804"/>
                    </a14:imgEffect>
                    <a14:imgEffect>
                      <a14:saturation sat="196000"/>
                    </a14:imgEffect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604" y="2241851"/>
            <a:ext cx="7887196" cy="4337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607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Provide definition, how to compute, and interpretation of the following accelerometer features</a:t>
            </a:r>
          </a:p>
          <a:p>
            <a:pPr lvl="1"/>
            <a:r>
              <a:rPr lang="en-US" dirty="0" smtClean="0"/>
              <a:t>Signal average, variance, energy, entropy, correlation,…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855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lIns="0" tIns="0" rIns="0" bIns="0" rtlCol="0" anchor="ctr"/>
      <a:lstStyle>
        <a:defPPr algn="ctr">
          <a:defRPr dirty="0">
            <a:solidFill>
              <a:srgbClr val="13141C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arrow"/>
        </a:ln>
      </a:spPr>
      <a:bodyPr/>
      <a:lstStyle/>
      <a:style>
        <a:lnRef idx="2">
          <a:schemeClr val="accent2"/>
        </a:lnRef>
        <a:fillRef idx="0">
          <a:schemeClr val="accent2"/>
        </a:fillRef>
        <a:effectRef idx="1">
          <a:schemeClr val="accent2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12580</TotalTime>
  <Words>929</Words>
  <Application>Microsoft Macintosh PowerPoint</Application>
  <PresentationFormat>On-screen Show (4:3)</PresentationFormat>
  <Paragraphs>247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Twilight</vt:lpstr>
      <vt:lpstr>Activity Recognition 2 Entropy</vt:lpstr>
      <vt:lpstr>Review: features frequency-domain fourier transform</vt:lpstr>
      <vt:lpstr>First step: Feature</vt:lpstr>
      <vt:lpstr>Features</vt:lpstr>
      <vt:lpstr>Features</vt:lpstr>
      <vt:lpstr>Features</vt:lpstr>
      <vt:lpstr>PowerPoint Presentation</vt:lpstr>
      <vt:lpstr>Fourier Transform Fourier Series</vt:lpstr>
      <vt:lpstr>Quiz</vt:lpstr>
      <vt:lpstr>Quiz</vt:lpstr>
      <vt:lpstr>Quiz</vt:lpstr>
      <vt:lpstr>Entropy</vt:lpstr>
      <vt:lpstr>Shannon’s Entropy</vt:lpstr>
      <vt:lpstr>Shannon’s Entropy</vt:lpstr>
      <vt:lpstr>Amount of Information</vt:lpstr>
      <vt:lpstr>Amount of Information</vt:lpstr>
      <vt:lpstr>Amount of Information</vt:lpstr>
      <vt:lpstr>Speaker Model</vt:lpstr>
      <vt:lpstr>Message Distribution</vt:lpstr>
      <vt:lpstr>Message Distribution</vt:lpstr>
      <vt:lpstr>Entropy: Formula</vt:lpstr>
      <vt:lpstr>Entropy of A, B, C, D</vt:lpstr>
      <vt:lpstr>Features (revisited)</vt:lpstr>
      <vt:lpstr>Frequency-domain Entropy</vt:lpstr>
      <vt:lpstr>Correlation</vt:lpstr>
      <vt:lpstr>Correlation Coefficient</vt:lpstr>
    </vt:vector>
  </TitlesOfParts>
  <Company>MJU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921</cp:revision>
  <dcterms:created xsi:type="dcterms:W3CDTF">2011-09-12T13:39:30Z</dcterms:created>
  <dcterms:modified xsi:type="dcterms:W3CDTF">2012-10-10T22:10:17Z</dcterms:modified>
</cp:coreProperties>
</file>