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83" r:id="rId3"/>
    <p:sldId id="384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9" r:id="rId19"/>
    <p:sldId id="350" r:id="rId20"/>
    <p:sldId id="351" r:id="rId21"/>
    <p:sldId id="343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80" r:id="rId30"/>
    <p:sldId id="359" r:id="rId31"/>
    <p:sldId id="360" r:id="rId32"/>
    <p:sldId id="361" r:id="rId33"/>
    <p:sldId id="377" r:id="rId34"/>
    <p:sldId id="378" r:id="rId35"/>
    <p:sldId id="382" r:id="rId36"/>
    <p:sldId id="381" r:id="rId37"/>
    <p:sldId id="379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713" autoAdjust="0"/>
  </p:normalViewPr>
  <p:slideViewPr>
    <p:cSldViewPr snapToGrid="0" snapToObjects="1">
      <p:cViewPr varScale="1">
        <p:scale>
          <a:sx n="75" d="100"/>
          <a:sy n="75" d="100"/>
        </p:scale>
        <p:origin x="-68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3/13/15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fi.cs.st-andrews.ac.uk/animations/wifi%20frame.sw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WLAN Security</a:t>
            </a:r>
            <a:br>
              <a:rPr lang="en-US" sz="6000" dirty="0" smtClean="0"/>
            </a:br>
            <a:endParaRPr lang="en-US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Frame format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://wifi.cs.st-andrews.ac.uk/animations/wifi%</a:t>
            </a:r>
            <a:r>
              <a:rPr lang="en-US" dirty="0" smtClean="0">
                <a:hlinkClick r:id="rId2"/>
              </a:rPr>
              <a:t>20frame.swf</a:t>
            </a:r>
            <a:endParaRPr lang="en-US" dirty="0" smtClean="0"/>
          </a:p>
          <a:p>
            <a:r>
              <a:rPr lang="en-US" dirty="0" smtClean="0"/>
              <a:t>Wireless Sniffing</a:t>
            </a:r>
          </a:p>
          <a:p>
            <a:pPr lvl="1"/>
            <a:r>
              <a:rPr lang="en-US" dirty="0" err="1" smtClean="0"/>
              <a:t>Wireshark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9580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802.11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WEP in 802.11 (1997/1999)</a:t>
            </a:r>
          </a:p>
          <a:p>
            <a:r>
              <a:rPr lang="en-US" dirty="0" smtClean="0"/>
              <a:t>Weakness of WEP is widely recognized</a:t>
            </a:r>
          </a:p>
          <a:p>
            <a:r>
              <a:rPr lang="en-US" dirty="0" smtClean="0"/>
              <a:t>WPA by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WPA2 by IEEE (802.11i)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3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WEP (Wired Equivalent Privacy)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Authentication: Prove the identity of the user</a:t>
            </a:r>
          </a:p>
          <a:p>
            <a:pPr lvl="1"/>
            <a:r>
              <a:rPr lang="en-US" dirty="0" smtClean="0"/>
              <a:t>Confidentiality: Nobody can learn the content of packets</a:t>
            </a:r>
          </a:p>
          <a:p>
            <a:pPr lvl="1"/>
            <a:r>
              <a:rPr lang="en-US" dirty="0" smtClean="0"/>
              <a:t>Integrity: Nobody can modify or forge a packet without detection</a:t>
            </a:r>
          </a:p>
          <a:p>
            <a:pPr lvl="1"/>
            <a:r>
              <a:rPr lang="en-US" dirty="0" smtClean="0"/>
              <a:t>Efficient</a:t>
            </a:r>
          </a:p>
          <a:p>
            <a:r>
              <a:rPr lang="en-US" dirty="0" smtClean="0"/>
              <a:t>Building Blocks</a:t>
            </a:r>
          </a:p>
          <a:p>
            <a:pPr lvl="1"/>
            <a:r>
              <a:rPr lang="en-US" dirty="0" smtClean="0"/>
              <a:t>RC4 / IV</a:t>
            </a:r>
          </a:p>
          <a:p>
            <a:pPr lvl="1"/>
            <a:r>
              <a:rPr lang="en-US" dirty="0" smtClean="0"/>
              <a:t>Shared Secret Keys</a:t>
            </a:r>
          </a:p>
          <a:p>
            <a:pPr lvl="1"/>
            <a:r>
              <a:rPr lang="en-US" dirty="0" smtClean="0"/>
              <a:t>Integrity Check Value (ICV)</a:t>
            </a:r>
          </a:p>
        </p:txBody>
      </p:sp>
    </p:spTree>
    <p:extLst>
      <p:ext uri="{BB962C8B-B14F-4D97-AF65-F5344CB8AC3E}">
        <p14:creationId xmlns:p14="http://schemas.microsoft.com/office/powerpoint/2010/main" val="1859109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Block cipher</a:t>
            </a:r>
          </a:p>
          <a:p>
            <a:pPr lvl="1"/>
            <a:r>
              <a:rPr lang="en-US" dirty="0" smtClean="0"/>
              <a:t>Encrypt messages by blocks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DES, AES, …</a:t>
            </a:r>
          </a:p>
          <a:p>
            <a:r>
              <a:rPr lang="en-US" dirty="0" smtClean="0"/>
              <a:t>Stream cipher</a:t>
            </a:r>
          </a:p>
          <a:p>
            <a:pPr lvl="1"/>
            <a:r>
              <a:rPr lang="en-US" dirty="0" smtClean="0"/>
              <a:t>Encrypt messages as a stream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RC4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520647" y="2957286"/>
            <a:ext cx="5610981" cy="713619"/>
            <a:chOff x="2520647" y="2957286"/>
            <a:chExt cx="5610981" cy="713619"/>
          </a:xfrm>
        </p:grpSpPr>
        <p:sp>
          <p:nvSpPr>
            <p:cNvPr id="6" name="Octagon 5"/>
            <p:cNvSpPr/>
            <p:nvPr/>
          </p:nvSpPr>
          <p:spPr>
            <a:xfrm>
              <a:off x="4983238" y="2957286"/>
              <a:ext cx="713619" cy="71361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Enc</a:t>
              </a:r>
              <a:endParaRPr lang="en-US" sz="1600" dirty="0" smtClean="0">
                <a:solidFill>
                  <a:srgbClr val="13141C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Dec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168019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582610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021391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46257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60848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99629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4591352" y="330804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695648" y="330804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520647" y="3308047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7739742" y="3321352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520647" y="5098144"/>
            <a:ext cx="5610981" cy="713619"/>
            <a:chOff x="2520647" y="5098144"/>
            <a:chExt cx="5610981" cy="713619"/>
          </a:xfrm>
        </p:grpSpPr>
        <p:sp>
          <p:nvSpPr>
            <p:cNvPr id="19" name="Octagon 18"/>
            <p:cNvSpPr/>
            <p:nvPr/>
          </p:nvSpPr>
          <p:spPr>
            <a:xfrm>
              <a:off x="4983238" y="5098144"/>
              <a:ext cx="713619" cy="71361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Enc</a:t>
              </a:r>
              <a:endParaRPr lang="en-US" sz="1600" dirty="0" smtClean="0">
                <a:solidFill>
                  <a:srgbClr val="13141C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Dec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21391" y="5336420"/>
              <a:ext cx="1569961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99629" y="5336420"/>
              <a:ext cx="1569961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4591352" y="5448905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695648" y="5448905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520647" y="5448905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7739742" y="5462210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7554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Used by WEP</a:t>
            </a:r>
          </a:p>
          <a:p>
            <a:r>
              <a:rPr lang="en-US" dirty="0" smtClean="0"/>
              <a:t>Developed by Ron </a:t>
            </a:r>
            <a:r>
              <a:rPr lang="en-US" dirty="0" err="1" smtClean="0"/>
              <a:t>Rivest</a:t>
            </a:r>
            <a:r>
              <a:rPr lang="en-US" dirty="0" smtClean="0"/>
              <a:t> (</a:t>
            </a:r>
            <a:r>
              <a:rPr lang="en-US" dirty="0" err="1" smtClean="0"/>
              <a:t>Rivest</a:t>
            </a:r>
            <a:r>
              <a:rPr lang="en-US" dirty="0" smtClean="0"/>
              <a:t> Cipher 4)</a:t>
            </a:r>
          </a:p>
          <a:p>
            <a:r>
              <a:rPr lang="en-US" dirty="0" smtClean="0"/>
              <a:t>Symmetric algorithm</a:t>
            </a:r>
          </a:p>
          <a:p>
            <a:pPr lvl="1"/>
            <a:r>
              <a:rPr lang="en-US" dirty="0" smtClean="0"/>
              <a:t>Use the same key for both encryption and decryption</a:t>
            </a:r>
          </a:p>
          <a:p>
            <a:r>
              <a:rPr lang="en-US" dirty="0" smtClean="0"/>
              <a:t>Encryption/Decryption is the same procedure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Efficient</a:t>
            </a:r>
          </a:p>
          <a:p>
            <a:pPr lvl="1"/>
            <a:r>
              <a:rPr lang="en-US" dirty="0" smtClean="0"/>
              <a:t>Easy to implement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43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Pad (OTP)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Encryption algorithm</a:t>
            </a:r>
          </a:p>
          <a:p>
            <a:r>
              <a:rPr lang="en-US" sz="2800" dirty="0" smtClean="0"/>
              <a:t>Theoretically proven to provide perfect secrecy (Shannon)</a:t>
            </a:r>
          </a:p>
          <a:p>
            <a:pPr lvl="1"/>
            <a:r>
              <a:rPr lang="en-US" sz="2400" i="1" dirty="0" smtClean="0"/>
              <a:t>As far as the key is truly random and used only once, ever</a:t>
            </a:r>
          </a:p>
          <a:p>
            <a:r>
              <a:rPr lang="en-US" sz="2800" dirty="0" smtClean="0"/>
              <a:t>Soviet Union used OTP, but in a wrong way</a:t>
            </a:r>
          </a:p>
          <a:p>
            <a:r>
              <a:rPr lang="en-US" sz="2800" dirty="0" smtClean="0"/>
              <a:t>RC4 simulates One-time Pad algorithm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2992361" y="5237241"/>
            <a:ext cx="4958812" cy="888922"/>
            <a:chOff x="2992361" y="5237241"/>
            <a:chExt cx="4958812" cy="888922"/>
          </a:xfrm>
        </p:grpSpPr>
        <p:sp>
          <p:nvSpPr>
            <p:cNvPr id="4" name="Octagon 3"/>
            <p:cNvSpPr/>
            <p:nvPr/>
          </p:nvSpPr>
          <p:spPr>
            <a:xfrm>
              <a:off x="5333765" y="5355774"/>
              <a:ext cx="573314" cy="573312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021391" y="5237241"/>
              <a:ext cx="1569961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381212" y="5494632"/>
              <a:ext cx="1569961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977231" y="560711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992361" y="5811763"/>
              <a:ext cx="1569961" cy="3144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random key</a:t>
              </a:r>
            </a:p>
          </p:txBody>
        </p:sp>
        <p:cxnSp>
          <p:nvCxnSpPr>
            <p:cNvPr id="20" name="Straight Arrow Connector 19"/>
            <p:cNvCxnSpPr>
              <a:stCxn id="5" idx="3"/>
              <a:endCxn id="4" idx="5"/>
            </p:cNvCxnSpPr>
            <p:nvPr/>
          </p:nvCxnSpPr>
          <p:spPr>
            <a:xfrm>
              <a:off x="4591352" y="5380466"/>
              <a:ext cx="742413" cy="14322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3"/>
              <a:endCxn id="4" idx="4"/>
            </p:cNvCxnSpPr>
            <p:nvPr/>
          </p:nvCxnSpPr>
          <p:spPr>
            <a:xfrm flipV="1">
              <a:off x="4562322" y="5761169"/>
              <a:ext cx="771443" cy="207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3389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Counter</a:t>
            </a:r>
          </a:p>
        </p:txBody>
      </p:sp>
      <p:cxnSp>
        <p:nvCxnSpPr>
          <p:cNvPr id="22" name="Elbow Connector 21"/>
          <p:cNvCxnSpPr>
            <a:stCxn id="20" idx="3"/>
          </p:cNvCxnSpPr>
          <p:nvPr/>
        </p:nvCxnSpPr>
        <p:spPr>
          <a:xfrm>
            <a:off x="1181689" y="5476719"/>
            <a:ext cx="339887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</p:cNvCxnSpPr>
          <p:nvPr/>
        </p:nvCxnSpPr>
        <p:spPr>
          <a:xfrm flipV="1">
            <a:off x="1267571" y="2704485"/>
            <a:ext cx="254005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70" idx="1"/>
          </p:cNvCxnSpPr>
          <p:nvPr/>
        </p:nvCxnSpPr>
        <p:spPr>
          <a:xfrm>
            <a:off x="7409544" y="4899766"/>
            <a:ext cx="353170" cy="1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13141C"/>
                </a:solidFill>
              </a:rPr>
              <a:t>WEP/RC4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762714" y="4760623"/>
            <a:ext cx="1127286" cy="30238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Encryption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33481" y="6253245"/>
            <a:ext cx="875706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</a:t>
            </a:r>
          </a:p>
        </p:txBody>
      </p:sp>
      <p:cxnSp>
        <p:nvCxnSpPr>
          <p:cNvPr id="79" name="Elbow Connector 78"/>
          <p:cNvCxnSpPr>
            <a:stCxn id="77" idx="0"/>
          </p:cNvCxnSpPr>
          <p:nvPr/>
        </p:nvCxnSpPr>
        <p:spPr>
          <a:xfrm rot="5400000" flipH="1" flipV="1">
            <a:off x="3047659" y="6123220"/>
            <a:ext cx="253700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97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CRC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ICV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Gen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689" y="5325529"/>
            <a:ext cx="1543350" cy="302381"/>
            <a:chOff x="1181689" y="5325529"/>
            <a:chExt cx="1543350" cy="302381"/>
          </a:xfrm>
        </p:grpSpPr>
        <p:sp>
          <p:nvSpPr>
            <p:cNvPr id="11" name="Rectangle 10"/>
            <p:cNvSpPr/>
            <p:nvPr/>
          </p:nvSpPr>
          <p:spPr>
            <a:xfrm>
              <a:off x="2301705" y="5325529"/>
              <a:ext cx="423334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22" name="Elbow Connector 21"/>
            <p:cNvCxnSpPr>
              <a:stCxn id="20" idx="3"/>
              <a:endCxn id="11" idx="1"/>
            </p:cNvCxnSpPr>
            <p:nvPr/>
          </p:nvCxnSpPr>
          <p:spPr>
            <a:xfrm>
              <a:off x="1181689" y="5476719"/>
              <a:ext cx="1120016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543889" y="2063397"/>
            <a:ext cx="249163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2"/>
            <a:endCxn id="18" idx="2"/>
          </p:cNvCxnSpPr>
          <p:nvPr/>
        </p:nvCxnSpPr>
        <p:spPr>
          <a:xfrm rot="5400000" flipH="1" flipV="1">
            <a:off x="3124186" y="4440141"/>
            <a:ext cx="576954" cy="1798583"/>
          </a:xfrm>
          <a:prstGeom prst="bentConnector3">
            <a:avLst>
              <a:gd name="adj1" fmla="val -3543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9" idx="2"/>
          </p:cNvCxnSpPr>
          <p:nvPr/>
        </p:nvCxnSpPr>
        <p:spPr>
          <a:xfrm flipV="1">
            <a:off x="3583801" y="5050956"/>
            <a:ext cx="1248248" cy="42576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38461" y="3697502"/>
            <a:ext cx="2213429" cy="1594164"/>
            <a:chOff x="1838461" y="3697502"/>
            <a:chExt cx="2213429" cy="1594164"/>
          </a:xfrm>
        </p:grpSpPr>
        <p:sp>
          <p:nvSpPr>
            <p:cNvPr id="12" name="Rounded Rectangle 11"/>
            <p:cNvSpPr/>
            <p:nvPr/>
          </p:nvSpPr>
          <p:spPr>
            <a:xfrm>
              <a:off x="2644004" y="4265984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38461" y="3697502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 sequence</a:t>
              </a:r>
            </a:p>
          </p:txBody>
        </p:sp>
        <p:sp>
          <p:nvSpPr>
            <p:cNvPr id="27" name="Left Brace 26"/>
            <p:cNvSpPr/>
            <p:nvPr/>
          </p:nvSpPr>
          <p:spPr>
            <a:xfrm rot="5400000">
              <a:off x="2815756" y="4528456"/>
              <a:ext cx="258839" cy="1267582"/>
            </a:xfrm>
            <a:prstGeom prst="lef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12" idx="0"/>
              <a:endCxn id="13" idx="2"/>
            </p:cNvCxnSpPr>
            <p:nvPr/>
          </p:nvCxnSpPr>
          <p:spPr>
            <a:xfrm flipV="1">
              <a:off x="2945176" y="3999883"/>
              <a:ext cx="0" cy="2661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7" idx="1"/>
              <a:endCxn id="12" idx="2"/>
            </p:cNvCxnSpPr>
            <p:nvPr/>
          </p:nvCxnSpPr>
          <p:spPr>
            <a:xfrm flipV="1">
              <a:off x="2945176" y="4846556"/>
              <a:ext cx="0" cy="186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33481" y="5325529"/>
            <a:ext cx="875706" cy="1230097"/>
            <a:chOff x="2733481" y="5325529"/>
            <a:chExt cx="875706" cy="1230097"/>
          </a:xfrm>
        </p:grpSpPr>
        <p:sp>
          <p:nvSpPr>
            <p:cNvPr id="10" name="Rectangle 9"/>
            <p:cNvSpPr/>
            <p:nvPr/>
          </p:nvSpPr>
          <p:spPr>
            <a:xfrm>
              <a:off x="2761324" y="5325529"/>
              <a:ext cx="822477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33481" y="6253245"/>
              <a:ext cx="875706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cxnSp>
          <p:nvCxnSpPr>
            <p:cNvPr id="79" name="Elbow Connector 78"/>
            <p:cNvCxnSpPr>
              <a:stCxn id="77" idx="0"/>
              <a:endCxn id="10" idx="2"/>
            </p:cNvCxnSpPr>
            <p:nvPr/>
          </p:nvCxnSpPr>
          <p:spPr>
            <a:xfrm rot="5400000" flipH="1" flipV="1">
              <a:off x="2859281" y="5939964"/>
              <a:ext cx="625335" cy="122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63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AP picks a random challenge text: 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</a:p>
          <a:p>
            <a:pPr lvl="1"/>
            <a:r>
              <a:rPr lang="en-US" dirty="0" smtClean="0"/>
              <a:t>STA encrypts it: </a:t>
            </a:r>
            <a:r>
              <a:rPr lang="en-US" b="1" i="1" dirty="0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pPr lvl="1"/>
            <a:r>
              <a:rPr lang="en-US" dirty="0" smtClean="0">
                <a:cs typeface="Times New Roman"/>
              </a:rPr>
              <a:t>AP checks if: 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  <a:r>
              <a:rPr lang="en-US" i="1" dirty="0" smtClean="0">
                <a:latin typeface="Times New Roman"/>
                <a:cs typeface="Times New Roman"/>
              </a:rPr>
              <a:t> == Dec(</a:t>
            </a:r>
            <a:r>
              <a:rPr lang="en-US" b="1" i="1" dirty="0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r>
              <a:rPr lang="en-US" dirty="0" smtClean="0"/>
              <a:t>Only STA that has the right key can encrypt correctly, So authentication works!??</a:t>
            </a:r>
            <a:r>
              <a:rPr lang="en-US" i="1" dirty="0" smtClean="0">
                <a:latin typeface="Times New Roman"/>
                <a:cs typeface="Times New Roman"/>
              </a:rPr>
              <a:t>	</a:t>
            </a:r>
            <a:endParaRPr lang="en-US" b="1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288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Integrity </a:t>
            </a:r>
          </a:p>
          <a:p>
            <a:pPr lvl="1"/>
            <a:r>
              <a:rPr lang="en-US" dirty="0" smtClean="0"/>
              <a:t>Computes CRC of the plaintext: </a:t>
            </a:r>
            <a:r>
              <a:rPr lang="en-US" i="1" dirty="0" smtClean="0">
                <a:latin typeface="Times New Roman"/>
                <a:cs typeface="Times New Roman"/>
              </a:rPr>
              <a:t>ICV = CRC(P)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latin typeface="Times New Roman"/>
                <a:cs typeface="Times New Roman"/>
              </a:rPr>
              <a:t>C =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(P, ICV)</a:t>
            </a:r>
            <a:endParaRPr lang="en-US" i="1" dirty="0"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Receiver Checks if </a:t>
            </a:r>
            <a:r>
              <a:rPr lang="en-US" i="1" dirty="0" smtClean="0">
                <a:latin typeface="Times New Roman"/>
                <a:cs typeface="Times New Roman"/>
              </a:rPr>
              <a:t>ICV</a:t>
            </a:r>
            <a:r>
              <a:rPr lang="en-US" dirty="0" smtClean="0"/>
              <a:t> of </a:t>
            </a:r>
            <a:r>
              <a:rPr lang="en-US" i="1" dirty="0" smtClean="0">
                <a:latin typeface="Times New Roman"/>
                <a:cs typeface="Times New Roman"/>
              </a:rPr>
              <a:t>C</a:t>
            </a:r>
            <a:r>
              <a:rPr lang="en-US" dirty="0" smtClean="0"/>
              <a:t> equals to </a:t>
            </a:r>
            <a:r>
              <a:rPr lang="en-US" i="1" dirty="0" smtClean="0">
                <a:latin typeface="Times New Roman"/>
                <a:cs typeface="Times New Roman"/>
              </a:rPr>
              <a:t>CRC(P) </a:t>
            </a:r>
          </a:p>
          <a:p>
            <a:r>
              <a:rPr lang="en-US" dirty="0" smtClean="0"/>
              <a:t>Since P and ICV are encrypted, nobody can change P without breaking P-ICV match!??</a:t>
            </a:r>
            <a:endParaRPr lang="en-US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544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 &amp; Leaving a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199"/>
            <a:ext cx="5416664" cy="461675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Discover a WLAN</a:t>
            </a:r>
          </a:p>
          <a:p>
            <a:pPr lvl="1"/>
            <a:r>
              <a:rPr lang="en-US" dirty="0" smtClean="0"/>
              <a:t>Find an AP with preferred SSID and strong signal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Get permission to connect to the WLAN</a:t>
            </a:r>
          </a:p>
          <a:p>
            <a:r>
              <a:rPr lang="en-US" dirty="0" smtClean="0"/>
              <a:t>Association</a:t>
            </a:r>
          </a:p>
          <a:p>
            <a:pPr lvl="1"/>
            <a:r>
              <a:rPr lang="en-US" dirty="0" smtClean="0"/>
              <a:t>Join the WLAN</a:t>
            </a:r>
          </a:p>
          <a:p>
            <a:r>
              <a:rPr lang="en-US" dirty="0" smtClean="0"/>
              <a:t>Disassociation</a:t>
            </a:r>
          </a:p>
          <a:p>
            <a:pPr lvl="1"/>
            <a:r>
              <a:rPr lang="en-US" dirty="0" smtClean="0"/>
              <a:t>Leave the WLAN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6209080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37041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873864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800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26213" y="3165520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26213" y="2535892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3255" y="4477984"/>
            <a:ext cx="2007809" cy="102300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26213" y="385280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3255" y="570468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Disassociation</a:t>
            </a:r>
          </a:p>
        </p:txBody>
      </p:sp>
    </p:spTree>
    <p:extLst>
      <p:ext uri="{BB962C8B-B14F-4D97-AF65-F5344CB8AC3E}">
        <p14:creationId xmlns:p14="http://schemas.microsoft.com/office/powerpoint/2010/main" val="1401993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Every packet is encrypted using a secret key</a:t>
            </a:r>
          </a:p>
          <a:p>
            <a:pPr lvl="2"/>
            <a:r>
              <a:rPr lang="en-US" dirty="0" smtClean="0">
                <a:cs typeface="Times New Roman"/>
              </a:rPr>
              <a:t>send</a:t>
            </a:r>
            <a:r>
              <a:rPr lang="en-US" i="1" dirty="0" smtClean="0">
                <a:latin typeface="Times New Roman"/>
                <a:cs typeface="Times New Roman"/>
              </a:rPr>
              <a:t> {IV, </a:t>
            </a:r>
            <a:r>
              <a:rPr lang="en-US" i="1" dirty="0" err="1" smtClean="0">
                <a:latin typeface="Times New Roman"/>
                <a:cs typeface="Times New Roman"/>
              </a:rPr>
              <a:t>KeyID</a:t>
            </a:r>
            <a:r>
              <a:rPr lang="en-US" i="1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(P, ICV)}</a:t>
            </a:r>
            <a:endParaRPr lang="en-US" i="1" dirty="0">
              <a:latin typeface="Times New Roman"/>
              <a:cs typeface="Times New Roman"/>
            </a:endParaRPr>
          </a:p>
          <a:p>
            <a:r>
              <a:rPr lang="en-US" dirty="0" smtClean="0"/>
              <a:t>IV changes in every packet, so key stream (derived from IV and key, albeit pseudo-random) changes in every packet, so by Shannon, the encryption is perfectly safe!</a:t>
            </a:r>
            <a:endParaRPr lang="en-US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6739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is not secure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70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WEP fails to provide </a:t>
            </a:r>
          </a:p>
          <a:p>
            <a:pPr lvl="1"/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Message Modification Detection</a:t>
            </a:r>
          </a:p>
          <a:p>
            <a:pPr lvl="1"/>
            <a:r>
              <a:rPr lang="en-US" dirty="0" smtClean="0"/>
              <a:t>Message Privacy</a:t>
            </a:r>
          </a:p>
          <a:p>
            <a:pPr lvl="1"/>
            <a:r>
              <a:rPr lang="en-US" dirty="0" smtClean="0"/>
              <a:t>Key Protection</a:t>
            </a:r>
          </a:p>
          <a:p>
            <a:r>
              <a:rPr lang="en-US" dirty="0" smtClean="0"/>
              <a:t>Resolution</a:t>
            </a:r>
          </a:p>
          <a:p>
            <a:pPr lvl="1"/>
            <a:r>
              <a:rPr lang="en-US" dirty="0" smtClean="0"/>
              <a:t>IEEE working group launched (802.11i)</a:t>
            </a:r>
          </a:p>
          <a:p>
            <a:pPr lvl="1"/>
            <a:r>
              <a:rPr lang="en-US" dirty="0" smtClean="0"/>
              <a:t>Wi-Fi proposed WPA (TKIP)</a:t>
            </a:r>
          </a:p>
          <a:p>
            <a:pPr lvl="1"/>
            <a:r>
              <a:rPr lang="en-US" dirty="0" smtClean="0"/>
              <a:t>IEEE proposed WPA2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24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Mutual Authentication: STA does not authenticate AP</a:t>
            </a:r>
          </a:p>
          <a:p>
            <a:r>
              <a:rPr lang="en-US" dirty="0" smtClean="0"/>
              <a:t>Use the same key for authentication and data encryption? </a:t>
            </a:r>
          </a:p>
          <a:p>
            <a:pPr lvl="1"/>
            <a:r>
              <a:rPr lang="en-US" dirty="0" smtClean="0"/>
              <a:t>During authentication, we reveal plaintext-</a:t>
            </a:r>
            <a:r>
              <a:rPr lang="en-US" dirty="0" err="1" smtClean="0"/>
              <a:t>ciphertext</a:t>
            </a:r>
            <a:r>
              <a:rPr lang="en-US" dirty="0" smtClean="0"/>
              <a:t> pairs!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12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Authentication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46705" y="2098499"/>
            <a:ext cx="0" cy="1294187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52862" y="2098499"/>
            <a:ext cx="0" cy="1294187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789685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995843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grpSp>
        <p:nvGrpSpPr>
          <p:cNvPr id="117" name="Group 116"/>
          <p:cNvGrpSpPr/>
          <p:nvPr/>
        </p:nvGrpSpPr>
        <p:grpSpPr>
          <a:xfrm>
            <a:off x="2824004" y="2384948"/>
            <a:ext cx="2528858" cy="306351"/>
            <a:chOff x="2824004" y="2384948"/>
            <a:chExt cx="2528858" cy="306351"/>
          </a:xfrm>
        </p:grpSpPr>
        <p:sp>
          <p:nvSpPr>
            <p:cNvPr id="6" name="Rectangle 5"/>
            <p:cNvSpPr/>
            <p:nvPr/>
          </p:nvSpPr>
          <p:spPr>
            <a:xfrm>
              <a:off x="4018029" y="2384948"/>
              <a:ext cx="1334833" cy="30635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cxnSp>
          <p:nvCxnSpPr>
            <p:cNvPr id="21" name="Straight Arrow Connector 20"/>
            <p:cNvCxnSpPr>
              <a:stCxn id="6" idx="1"/>
            </p:cNvCxnSpPr>
            <p:nvPr/>
          </p:nvCxnSpPr>
          <p:spPr>
            <a:xfrm flipH="1">
              <a:off x="2824004" y="2538124"/>
              <a:ext cx="119402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5" name="Rectangle 64"/>
          <p:cNvSpPr/>
          <p:nvPr/>
        </p:nvSpPr>
        <p:spPr>
          <a:xfrm>
            <a:off x="3372142" y="5140034"/>
            <a:ext cx="1419981" cy="2946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Key stream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1752843" y="5004622"/>
            <a:ext cx="1619299" cy="573312"/>
            <a:chOff x="1752843" y="5004622"/>
            <a:chExt cx="1619299" cy="573312"/>
          </a:xfrm>
        </p:grpSpPr>
        <p:sp>
          <p:nvSpPr>
            <p:cNvPr id="5" name="Octagon 4"/>
            <p:cNvSpPr/>
            <p:nvPr/>
          </p:nvSpPr>
          <p:spPr>
            <a:xfrm>
              <a:off x="2260375" y="5004622"/>
              <a:ext cx="573314" cy="573312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11" name="Straight Arrow Connector 10"/>
            <p:cNvCxnSpPr>
              <a:stCxn id="50" idx="3"/>
              <a:endCxn id="5" idx="5"/>
            </p:cNvCxnSpPr>
            <p:nvPr/>
          </p:nvCxnSpPr>
          <p:spPr>
            <a:xfrm>
              <a:off x="1752843" y="5100266"/>
              <a:ext cx="507532" cy="7227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51" idx="3"/>
              <a:endCxn id="5" idx="4"/>
            </p:cNvCxnSpPr>
            <p:nvPr/>
          </p:nvCxnSpPr>
          <p:spPr>
            <a:xfrm flipV="1">
              <a:off x="1765456" y="5410017"/>
              <a:ext cx="494919" cy="16791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endCxn id="65" idx="1"/>
            </p:cNvCxnSpPr>
            <p:nvPr/>
          </p:nvCxnSpPr>
          <p:spPr>
            <a:xfrm>
              <a:off x="2833690" y="5287372"/>
              <a:ext cx="5384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73" name="Picture 72" descr="latex-image-1.pdf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895" y="2062212"/>
            <a:ext cx="1905000" cy="889000"/>
          </a:xfrm>
          <a:prstGeom prst="rect">
            <a:avLst/>
          </a:prstGeom>
          <a:solidFill>
            <a:srgbClr val="FFFFFF"/>
          </a:solidFill>
          <a:ln w="57150" cmpd="sng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19" name="Group 118"/>
          <p:cNvGrpSpPr/>
          <p:nvPr/>
        </p:nvGrpSpPr>
        <p:grpSpPr>
          <a:xfrm>
            <a:off x="597495" y="2313179"/>
            <a:ext cx="2226509" cy="1762916"/>
            <a:chOff x="597495" y="2313179"/>
            <a:chExt cx="2226509" cy="1762916"/>
          </a:xfrm>
        </p:grpSpPr>
        <p:sp>
          <p:nvSpPr>
            <p:cNvPr id="9" name="Rectangle 8"/>
            <p:cNvSpPr/>
            <p:nvPr/>
          </p:nvSpPr>
          <p:spPr>
            <a:xfrm>
              <a:off x="597495" y="2396625"/>
              <a:ext cx="1419981" cy="2946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 stream</a:t>
              </a:r>
            </a:p>
          </p:txBody>
        </p:sp>
        <p:sp>
          <p:nvSpPr>
            <p:cNvPr id="37" name="Octagon 36"/>
            <p:cNvSpPr/>
            <p:nvPr/>
          </p:nvSpPr>
          <p:spPr>
            <a:xfrm>
              <a:off x="2382513" y="2313179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6620" y="3793989"/>
              <a:ext cx="670076" cy="28210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40" name="Octagon 39"/>
            <p:cNvSpPr/>
            <p:nvPr/>
          </p:nvSpPr>
          <p:spPr>
            <a:xfrm>
              <a:off x="936162" y="3037794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7495" y="3789645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77" name="Straight Arrow Connector 76"/>
            <p:cNvCxnSpPr>
              <a:stCxn id="9" idx="3"/>
            </p:cNvCxnSpPr>
            <p:nvPr/>
          </p:nvCxnSpPr>
          <p:spPr>
            <a:xfrm flipV="1">
              <a:off x="2017476" y="2538124"/>
              <a:ext cx="365037" cy="58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V="1">
              <a:off x="1146620" y="2691300"/>
              <a:ext cx="0" cy="3464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44" idx="0"/>
              <a:endCxn id="40" idx="3"/>
            </p:cNvCxnSpPr>
            <p:nvPr/>
          </p:nvCxnSpPr>
          <p:spPr>
            <a:xfrm flipV="1">
              <a:off x="784972" y="3479283"/>
              <a:ext cx="280498" cy="3103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39" idx="0"/>
            </p:cNvCxnSpPr>
            <p:nvPr/>
          </p:nvCxnSpPr>
          <p:spPr>
            <a:xfrm flipH="1" flipV="1">
              <a:off x="1260315" y="3479283"/>
              <a:ext cx="221343" cy="3147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5620031" y="4445364"/>
            <a:ext cx="2939568" cy="1671544"/>
            <a:chOff x="5620031" y="4445364"/>
            <a:chExt cx="2939568" cy="1671544"/>
          </a:xfrm>
        </p:grpSpPr>
        <p:cxnSp>
          <p:nvCxnSpPr>
            <p:cNvPr id="93" name="Straight Connector 92"/>
            <p:cNvCxnSpPr>
              <a:stCxn id="95" idx="2"/>
            </p:cNvCxnSpPr>
            <p:nvPr/>
          </p:nvCxnSpPr>
          <p:spPr>
            <a:xfrm flipH="1">
              <a:off x="5977051" y="4846911"/>
              <a:ext cx="9685" cy="126999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96" idx="2"/>
            </p:cNvCxnSpPr>
            <p:nvPr/>
          </p:nvCxnSpPr>
          <p:spPr>
            <a:xfrm flipH="1">
              <a:off x="8183208" y="4846911"/>
              <a:ext cx="9686" cy="126999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5" name="Rounded Rectangle 94"/>
            <p:cNvSpPr/>
            <p:nvPr/>
          </p:nvSpPr>
          <p:spPr>
            <a:xfrm>
              <a:off x="5620031" y="4445364"/>
              <a:ext cx="733410" cy="4015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Adv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7826189" y="4445364"/>
              <a:ext cx="733410" cy="4015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AP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654351" y="5133360"/>
            <a:ext cx="2528857" cy="306351"/>
            <a:chOff x="5654351" y="5133360"/>
            <a:chExt cx="2528857" cy="306351"/>
          </a:xfrm>
        </p:grpSpPr>
        <p:sp>
          <p:nvSpPr>
            <p:cNvPr id="91" name="Rectangle 90"/>
            <p:cNvSpPr/>
            <p:nvPr/>
          </p:nvSpPr>
          <p:spPr>
            <a:xfrm>
              <a:off x="6848375" y="5133360"/>
              <a:ext cx="1334833" cy="306351"/>
            </a:xfrm>
            <a:prstGeom prst="rect">
              <a:avLst/>
            </a:prstGeom>
            <a:gradFill>
              <a:gsLst>
                <a:gs pos="0">
                  <a:schemeClr val="accent4">
                    <a:lumMod val="50000"/>
                  </a:schemeClr>
                </a:gs>
                <a:gs pos="80000">
                  <a:schemeClr val="accent4">
                    <a:lumMod val="75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</a:gra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cxnSp>
          <p:nvCxnSpPr>
            <p:cNvPr id="97" name="Straight Arrow Connector 96"/>
            <p:cNvCxnSpPr>
              <a:stCxn id="91" idx="1"/>
            </p:cNvCxnSpPr>
            <p:nvPr/>
          </p:nvCxnSpPr>
          <p:spPr>
            <a:xfrm flipH="1">
              <a:off x="5654351" y="5286536"/>
              <a:ext cx="1194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0" name="Rectangle 99"/>
          <p:cNvSpPr/>
          <p:nvPr/>
        </p:nvSpPr>
        <p:spPr>
          <a:xfrm>
            <a:off x="5988388" y="5854649"/>
            <a:ext cx="374953" cy="2864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IV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4792123" y="5061591"/>
            <a:ext cx="3391085" cy="1079507"/>
            <a:chOff x="4792123" y="5061591"/>
            <a:chExt cx="3391085" cy="1079507"/>
          </a:xfrm>
        </p:grpSpPr>
        <p:sp>
          <p:nvSpPr>
            <p:cNvPr id="92" name="Rectangle 91"/>
            <p:cNvSpPr/>
            <p:nvPr/>
          </p:nvSpPr>
          <p:spPr>
            <a:xfrm>
              <a:off x="6437134" y="5854648"/>
              <a:ext cx="1308692" cy="286450"/>
            </a:xfrm>
            <a:prstGeom prst="rect">
              <a:avLst/>
            </a:prstGeom>
            <a:gradFill>
              <a:gsLst>
                <a:gs pos="0">
                  <a:schemeClr val="bg2">
                    <a:lumMod val="90000"/>
                    <a:lumOff val="10000"/>
                  </a:schemeClr>
                </a:gs>
                <a:gs pos="80000">
                  <a:schemeClr val="bg2">
                    <a:lumMod val="75000"/>
                    <a:lumOff val="25000"/>
                  </a:schemeClr>
                </a:gs>
                <a:gs pos="100000">
                  <a:schemeClr val="bg2">
                    <a:lumMod val="50000"/>
                    <a:lumOff val="5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98" name="Straight Arrow Connector 97"/>
            <p:cNvCxnSpPr>
              <a:stCxn id="92" idx="3"/>
            </p:cNvCxnSpPr>
            <p:nvPr/>
          </p:nvCxnSpPr>
          <p:spPr>
            <a:xfrm flipV="1">
              <a:off x="7745826" y="5995947"/>
              <a:ext cx="437382" cy="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9" name="Octagon 98"/>
            <p:cNvSpPr/>
            <p:nvPr/>
          </p:nvSpPr>
          <p:spPr>
            <a:xfrm>
              <a:off x="5212859" y="5061591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101" name="Straight Arrow Connector 100"/>
            <p:cNvCxnSpPr>
              <a:stCxn id="65" idx="3"/>
            </p:cNvCxnSpPr>
            <p:nvPr/>
          </p:nvCxnSpPr>
          <p:spPr>
            <a:xfrm>
              <a:off x="4792123" y="5287372"/>
              <a:ext cx="42073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>
              <a:stCxn id="99" idx="2"/>
              <a:endCxn id="92" idx="0"/>
            </p:cNvCxnSpPr>
            <p:nvPr/>
          </p:nvCxnSpPr>
          <p:spPr>
            <a:xfrm rot="16200000" flipH="1">
              <a:off x="6132477" y="4895645"/>
              <a:ext cx="351568" cy="156643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0" name="TextBox 109"/>
          <p:cNvSpPr txBox="1"/>
          <p:nvPr/>
        </p:nvSpPr>
        <p:spPr>
          <a:xfrm>
            <a:off x="7735209" y="6176525"/>
            <a:ext cx="8959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SUCESS</a:t>
            </a:r>
            <a:endParaRPr lang="en-US" sz="1600" dirty="0"/>
          </a:p>
        </p:txBody>
      </p:sp>
      <p:grpSp>
        <p:nvGrpSpPr>
          <p:cNvPr id="120" name="Group 119"/>
          <p:cNvGrpSpPr/>
          <p:nvPr/>
        </p:nvGrpSpPr>
        <p:grpSpPr>
          <a:xfrm>
            <a:off x="2694696" y="2754668"/>
            <a:ext cx="3034557" cy="971793"/>
            <a:chOff x="2694696" y="2754668"/>
            <a:chExt cx="3034557" cy="971793"/>
          </a:xfrm>
        </p:grpSpPr>
        <p:sp>
          <p:nvSpPr>
            <p:cNvPr id="7" name="Rectangle 6"/>
            <p:cNvSpPr/>
            <p:nvPr/>
          </p:nvSpPr>
          <p:spPr>
            <a:xfrm>
              <a:off x="3606788" y="3106236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7" idx="3"/>
            </p:cNvCxnSpPr>
            <p:nvPr/>
          </p:nvCxnSpPr>
          <p:spPr>
            <a:xfrm flipV="1">
              <a:off x="4915480" y="3247535"/>
              <a:ext cx="437382" cy="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3158042" y="3106237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86" name="Elbow Connector 85"/>
            <p:cNvCxnSpPr>
              <a:stCxn id="37" idx="2"/>
              <a:endCxn id="7" idx="0"/>
            </p:cNvCxnSpPr>
            <p:nvPr/>
          </p:nvCxnSpPr>
          <p:spPr>
            <a:xfrm rot="16200000" flipH="1">
              <a:off x="3302131" y="2147233"/>
              <a:ext cx="351568" cy="156643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4833255" y="3387907"/>
              <a:ext cx="8959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SUCESS</a:t>
              </a:r>
              <a:endParaRPr lang="en-US" sz="1600" dirty="0"/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229810" y="1527630"/>
            <a:ext cx="5758578" cy="2669419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29810" y="1512286"/>
            <a:ext cx="1360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grpSp>
        <p:nvGrpSpPr>
          <p:cNvPr id="121" name="Group 120"/>
          <p:cNvGrpSpPr/>
          <p:nvPr/>
        </p:nvGrpSpPr>
        <p:grpSpPr>
          <a:xfrm>
            <a:off x="229810" y="4312113"/>
            <a:ext cx="8456989" cy="2202965"/>
            <a:chOff x="229810" y="4312113"/>
            <a:chExt cx="8456989" cy="2202965"/>
          </a:xfrm>
        </p:grpSpPr>
        <p:sp>
          <p:nvSpPr>
            <p:cNvPr id="50" name="Rectangle 49"/>
            <p:cNvSpPr/>
            <p:nvPr/>
          </p:nvSpPr>
          <p:spPr>
            <a:xfrm>
              <a:off x="466893" y="4957041"/>
              <a:ext cx="1285950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56764" y="5434709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384992" y="5564619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29810" y="4312113"/>
              <a:ext cx="8456989" cy="2202965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29810" y="4312113"/>
              <a:ext cx="818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Attack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97563" y="5854649"/>
              <a:ext cx="2372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Observed (IV,P,C) tuple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3364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00" grpId="0" animBg="1"/>
      <p:bldP spid="1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shouldn’t be able to change a bit in the message without being detected</a:t>
            </a:r>
          </a:p>
          <a:p>
            <a:r>
              <a:rPr lang="en-US" dirty="0" smtClean="0"/>
              <a:t>But the attacker can flip a bit in the message and fix the ICV (by flipping some bits in it) so that ICV is still 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86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5969189" y="1963525"/>
            <a:ext cx="2685142" cy="1597646"/>
            <a:chOff x="5969189" y="1963525"/>
            <a:chExt cx="2685142" cy="1597646"/>
          </a:xfrm>
        </p:grpSpPr>
        <p:sp>
          <p:nvSpPr>
            <p:cNvPr id="4" name="Rectangle 3"/>
            <p:cNvSpPr/>
            <p:nvPr/>
          </p:nvSpPr>
          <p:spPr>
            <a:xfrm>
              <a:off x="6781992" y="1963525"/>
              <a:ext cx="1872339" cy="30635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79573" y="3245956"/>
              <a:ext cx="1874758" cy="31521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rgbClr val="13141C"/>
                  </a:solidFill>
                </a:rPr>
                <a:t>C:</a:t>
              </a:r>
            </a:p>
          </p:txBody>
        </p:sp>
        <p:cxnSp>
          <p:nvCxnSpPr>
            <p:cNvPr id="12" name="Straight Arrow Connector 11"/>
            <p:cNvCxnSpPr>
              <a:stCxn id="6" idx="2"/>
            </p:cNvCxnSpPr>
            <p:nvPr/>
          </p:nvCxnSpPr>
          <p:spPr>
            <a:xfrm>
              <a:off x="7768356" y="2269876"/>
              <a:ext cx="0" cy="2577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969189" y="2611060"/>
              <a:ext cx="1226086" cy="2946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 stream</a:t>
              </a:r>
            </a:p>
          </p:txBody>
        </p:sp>
        <p:sp>
          <p:nvSpPr>
            <p:cNvPr id="23" name="Octagon 22"/>
            <p:cNvSpPr/>
            <p:nvPr/>
          </p:nvSpPr>
          <p:spPr>
            <a:xfrm>
              <a:off x="7560312" y="2527614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24" name="Straight Arrow Connector 23"/>
            <p:cNvCxnSpPr>
              <a:stCxn id="22" idx="3"/>
            </p:cNvCxnSpPr>
            <p:nvPr/>
          </p:nvCxnSpPr>
          <p:spPr>
            <a:xfrm flipV="1">
              <a:off x="7195275" y="2752560"/>
              <a:ext cx="365037" cy="58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endCxn id="7" idx="0"/>
            </p:cNvCxnSpPr>
            <p:nvPr/>
          </p:nvCxnSpPr>
          <p:spPr>
            <a:xfrm flipH="1">
              <a:off x="7762914" y="2969103"/>
              <a:ext cx="5442" cy="2768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1150"/>
            <a:ext cx="5153422" cy="468973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RC4, if a bit is flipped in plaintext, the corresponding bit in </a:t>
            </a:r>
            <a:r>
              <a:rPr lang="en-US" dirty="0" err="1" smtClean="0"/>
              <a:t>ciphertext</a:t>
            </a:r>
            <a:r>
              <a:rPr lang="en-US" dirty="0" smtClean="0"/>
              <a:t> is also flipped, and no other bits are changed</a:t>
            </a:r>
          </a:p>
          <a:p>
            <a:endParaRPr lang="en-US" dirty="0" smtClean="0"/>
          </a:p>
          <a:p>
            <a:r>
              <a:rPr lang="en-US" dirty="0" smtClean="0"/>
              <a:t>With CRC, you can compute which bits will be flipped when you flip a bit in the plaintext 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722998" y="1963525"/>
            <a:ext cx="90715" cy="30635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20579" y="3245956"/>
            <a:ext cx="84669" cy="3063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2358" y="1631558"/>
            <a:ext cx="451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flip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542774" y="3561171"/>
            <a:ext cx="451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flip</a:t>
            </a:r>
            <a:endParaRPr lang="en-US" sz="16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5652789" y="4681976"/>
            <a:ext cx="3086044" cy="1083773"/>
            <a:chOff x="5652789" y="4681976"/>
            <a:chExt cx="3086044" cy="1083773"/>
          </a:xfrm>
        </p:grpSpPr>
        <p:sp>
          <p:nvSpPr>
            <p:cNvPr id="39" name="Rectangle 38"/>
            <p:cNvSpPr/>
            <p:nvPr/>
          </p:nvSpPr>
          <p:spPr>
            <a:xfrm>
              <a:off x="5652789" y="5462159"/>
              <a:ext cx="1671562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755874" y="4681976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CRC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48541" y="5463368"/>
              <a:ext cx="1390292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I:</a:t>
              </a:r>
            </a:p>
          </p:txBody>
        </p:sp>
        <p:cxnSp>
          <p:nvCxnSpPr>
            <p:cNvPr id="42" name="Elbow Connector 41"/>
            <p:cNvCxnSpPr>
              <a:stCxn id="39" idx="0"/>
              <a:endCxn id="40" idx="1"/>
            </p:cNvCxnSpPr>
            <p:nvPr/>
          </p:nvCxnSpPr>
          <p:spPr>
            <a:xfrm rot="5400000" flipH="1" flipV="1">
              <a:off x="6377274" y="5083559"/>
              <a:ext cx="489897" cy="267304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Elbow Connector 42"/>
            <p:cNvCxnSpPr>
              <a:stCxn id="40" idx="3"/>
              <a:endCxn id="41" idx="0"/>
            </p:cNvCxnSpPr>
            <p:nvPr/>
          </p:nvCxnSpPr>
          <p:spPr>
            <a:xfrm>
              <a:off x="7358217" y="4972262"/>
              <a:ext cx="685470" cy="491106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5883992" y="5457450"/>
            <a:ext cx="451165" cy="644905"/>
            <a:chOff x="5883992" y="5457450"/>
            <a:chExt cx="451165" cy="644905"/>
          </a:xfrm>
        </p:grpSpPr>
        <p:sp>
          <p:nvSpPr>
            <p:cNvPr id="46" name="Rectangle 45"/>
            <p:cNvSpPr/>
            <p:nvPr/>
          </p:nvSpPr>
          <p:spPr>
            <a:xfrm>
              <a:off x="6064216" y="5457450"/>
              <a:ext cx="90715" cy="30635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883992" y="5763801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577325" y="5454676"/>
            <a:ext cx="451165" cy="656541"/>
            <a:chOff x="7577325" y="5454676"/>
            <a:chExt cx="451165" cy="656541"/>
          </a:xfrm>
        </p:grpSpPr>
        <p:sp>
          <p:nvSpPr>
            <p:cNvPr id="49" name="Rectangle 48"/>
            <p:cNvSpPr/>
            <p:nvPr/>
          </p:nvSpPr>
          <p:spPr>
            <a:xfrm>
              <a:off x="7781549" y="5454676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577325" y="5772663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228309" y="5465219"/>
            <a:ext cx="451165" cy="655878"/>
            <a:chOff x="8228309" y="5465219"/>
            <a:chExt cx="451165" cy="655878"/>
          </a:xfrm>
        </p:grpSpPr>
        <p:sp>
          <p:nvSpPr>
            <p:cNvPr id="51" name="Rectangle 50"/>
            <p:cNvSpPr/>
            <p:nvPr/>
          </p:nvSpPr>
          <p:spPr>
            <a:xfrm>
              <a:off x="8413063" y="5465219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228309" y="5782543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8778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50133" y="2098500"/>
            <a:ext cx="0" cy="1022071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52862" y="2098499"/>
            <a:ext cx="0" cy="1022072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193113" y="169695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995843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550133" y="2511643"/>
            <a:ext cx="2579157" cy="288378"/>
            <a:chOff x="1550133" y="2511643"/>
            <a:chExt cx="2579157" cy="288378"/>
          </a:xfrm>
        </p:grpSpPr>
        <p:sp>
          <p:nvSpPr>
            <p:cNvPr id="4" name="Rectangle 3"/>
            <p:cNvSpPr/>
            <p:nvPr/>
          </p:nvSpPr>
          <p:spPr>
            <a:xfrm>
              <a:off x="2820598" y="2511643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59756" y="2513571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12" name="Straight Arrow Connector 11"/>
            <p:cNvCxnSpPr>
              <a:endCxn id="10" idx="1"/>
            </p:cNvCxnSpPr>
            <p:nvPr/>
          </p:nvCxnSpPr>
          <p:spPr>
            <a:xfrm>
              <a:off x="1550133" y="2643946"/>
              <a:ext cx="809623" cy="128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286000" y="2798093"/>
            <a:ext cx="4524804" cy="1621507"/>
            <a:chOff x="2286000" y="2798093"/>
            <a:chExt cx="4524804" cy="1621507"/>
          </a:xfrm>
        </p:grpSpPr>
        <p:sp>
          <p:nvSpPr>
            <p:cNvPr id="15" name="Rectangle 14"/>
            <p:cNvSpPr/>
            <p:nvPr/>
          </p:nvSpPr>
          <p:spPr>
            <a:xfrm>
              <a:off x="2286000" y="3917110"/>
              <a:ext cx="4524804" cy="50249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09347" y="4015620"/>
              <a:ext cx="2803702" cy="302381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57800" y="4016829"/>
              <a:ext cx="1422672" cy="302381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I: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2286000" y="2800021"/>
              <a:ext cx="534598" cy="1117089"/>
            </a:xfrm>
            <a:prstGeom prst="straightConnector1">
              <a:avLst/>
            </a:prstGeom>
            <a:ln>
              <a:prstDash val="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129290" y="2798093"/>
              <a:ext cx="2681514" cy="1119017"/>
            </a:xfrm>
            <a:prstGeom prst="straightConnector1">
              <a:avLst/>
            </a:prstGeom>
            <a:ln>
              <a:prstDash val="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064512" y="4016829"/>
            <a:ext cx="451165" cy="1086400"/>
            <a:chOff x="3064512" y="4016829"/>
            <a:chExt cx="451165" cy="1086400"/>
          </a:xfrm>
        </p:grpSpPr>
        <p:sp>
          <p:nvSpPr>
            <p:cNvPr id="24" name="Rectangle 23"/>
            <p:cNvSpPr/>
            <p:nvPr/>
          </p:nvSpPr>
          <p:spPr>
            <a:xfrm>
              <a:off x="3247760" y="4016829"/>
              <a:ext cx="90715" cy="30635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64512" y="4764675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1" name="Straight Arrow Connector 30"/>
            <p:cNvCxnSpPr>
              <a:stCxn id="27" idx="0"/>
              <a:endCxn id="24" idx="2"/>
            </p:cNvCxnSpPr>
            <p:nvPr/>
          </p:nvCxnSpPr>
          <p:spPr>
            <a:xfrm flipV="1">
              <a:off x="3290095" y="4323180"/>
              <a:ext cx="3023" cy="44149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527860" y="4011650"/>
            <a:ext cx="451165" cy="1110321"/>
            <a:chOff x="5527860" y="4011650"/>
            <a:chExt cx="451165" cy="1110321"/>
          </a:xfrm>
        </p:grpSpPr>
        <p:sp>
          <p:nvSpPr>
            <p:cNvPr id="25" name="Rectangle 24"/>
            <p:cNvSpPr/>
            <p:nvPr/>
          </p:nvSpPr>
          <p:spPr>
            <a:xfrm>
              <a:off x="5729253" y="4011650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27860" y="4783417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3" name="Straight Arrow Connector 32"/>
            <p:cNvCxnSpPr>
              <a:stCxn id="28" idx="0"/>
              <a:endCxn id="25" idx="2"/>
            </p:cNvCxnSpPr>
            <p:nvPr/>
          </p:nvCxnSpPr>
          <p:spPr>
            <a:xfrm flipV="1">
              <a:off x="5753443" y="4318001"/>
              <a:ext cx="18145" cy="4654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5958203" y="4010874"/>
            <a:ext cx="451165" cy="1111097"/>
            <a:chOff x="5958203" y="4010874"/>
            <a:chExt cx="451165" cy="1111097"/>
          </a:xfrm>
        </p:grpSpPr>
        <p:sp>
          <p:nvSpPr>
            <p:cNvPr id="26" name="Rectangle 25"/>
            <p:cNvSpPr/>
            <p:nvPr/>
          </p:nvSpPr>
          <p:spPr>
            <a:xfrm>
              <a:off x="6147749" y="4010874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58203" y="4783417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6" name="Straight Arrow Connector 35"/>
            <p:cNvCxnSpPr>
              <a:stCxn id="29" idx="0"/>
              <a:endCxn id="26" idx="2"/>
            </p:cNvCxnSpPr>
            <p:nvPr/>
          </p:nvCxnSpPr>
          <p:spPr>
            <a:xfrm flipV="1">
              <a:off x="6183786" y="4317225"/>
              <a:ext cx="6298" cy="4661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4129290" y="5625471"/>
            <a:ext cx="1229677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Attacker</a:t>
            </a:r>
          </a:p>
        </p:txBody>
      </p:sp>
      <p:sp>
        <p:nvSpPr>
          <p:cNvPr id="40" name="Left Brace 39"/>
          <p:cNvSpPr/>
          <p:nvPr/>
        </p:nvSpPr>
        <p:spPr>
          <a:xfrm rot="16200000">
            <a:off x="4605266" y="3702255"/>
            <a:ext cx="325362" cy="3282842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4129290" y="2463276"/>
            <a:ext cx="2432608" cy="369332"/>
            <a:chOff x="4129290" y="2463276"/>
            <a:chExt cx="2432608" cy="369332"/>
          </a:xfrm>
        </p:grpSpPr>
        <p:cxnSp>
          <p:nvCxnSpPr>
            <p:cNvPr id="9" name="Straight Arrow Connector 8"/>
            <p:cNvCxnSpPr>
              <a:stCxn id="4" idx="3"/>
            </p:cNvCxnSpPr>
            <p:nvPr/>
          </p:nvCxnSpPr>
          <p:spPr>
            <a:xfrm>
              <a:off x="4129290" y="2654868"/>
              <a:ext cx="12235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443195" y="2463276"/>
              <a:ext cx="11187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SUCCESS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5574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attacker can either get the plaintext or get the key</a:t>
            </a:r>
          </a:p>
          <a:p>
            <a:r>
              <a:rPr lang="en-US" dirty="0" smtClean="0"/>
              <a:t>WEP fails on</a:t>
            </a:r>
          </a:p>
          <a:p>
            <a:pPr lvl="1"/>
            <a:r>
              <a:rPr lang="en-US" dirty="0" smtClean="0"/>
              <a:t>IV reuse</a:t>
            </a:r>
          </a:p>
          <a:p>
            <a:pPr lvl="1"/>
            <a:r>
              <a:rPr lang="en-US" dirty="0" smtClean="0"/>
              <a:t>RC4 weak keys</a:t>
            </a:r>
          </a:p>
          <a:p>
            <a:pPr lvl="1"/>
            <a:r>
              <a:rPr lang="en-US" dirty="0" smtClean="0"/>
              <a:t>Direct key attack</a:t>
            </a:r>
          </a:p>
        </p:txBody>
      </p:sp>
    </p:spTree>
    <p:extLst>
      <p:ext uri="{BB962C8B-B14F-4D97-AF65-F5344CB8AC3E}">
        <p14:creationId xmlns:p14="http://schemas.microsoft.com/office/powerpoint/2010/main" val="2219407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351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IV has 24 bits (=8 million)</a:t>
            </a:r>
          </a:p>
          <a:p>
            <a:pPr lvl="1"/>
            <a:r>
              <a:rPr lang="en-US" dirty="0" smtClean="0"/>
              <a:t>Random IV: very frequently same IV appears (birthday paradox)</a:t>
            </a:r>
          </a:p>
          <a:p>
            <a:pPr lvl="1"/>
            <a:r>
              <a:rPr lang="en-US" dirty="0" smtClean="0"/>
              <a:t>Sequential IV: </a:t>
            </a:r>
          </a:p>
          <a:p>
            <a:pPr lvl="2"/>
            <a:r>
              <a:rPr lang="en-US" dirty="0" smtClean="0"/>
              <a:t>7 hours to see the same IV for a STA, divided by the number of STAs</a:t>
            </a:r>
          </a:p>
          <a:p>
            <a:pPr lvl="2"/>
            <a:r>
              <a:rPr lang="en-US" dirty="0" smtClean="0"/>
              <a:t>IV starts with zero after booting??</a:t>
            </a:r>
          </a:p>
          <a:p>
            <a:r>
              <a:rPr lang="en-US" dirty="0" smtClean="0"/>
              <a:t>Reappearing IV helps the attacker to decrypt the messages if (IV, </a:t>
            </a:r>
            <a:r>
              <a:rPr lang="en-US" dirty="0" err="1" smtClean="0"/>
              <a:t>keystream</a:t>
            </a:r>
            <a:r>
              <a:rPr lang="en-US" dirty="0" smtClean="0"/>
              <a:t>) is known (see Authentication attack)</a:t>
            </a:r>
          </a:p>
          <a:p>
            <a:r>
              <a:rPr lang="en-US" dirty="0" smtClean="0"/>
              <a:t>For C1, C2 for the same IV, </a:t>
            </a:r>
          </a:p>
          <a:p>
            <a:pPr lvl="1"/>
            <a:r>
              <a:rPr lang="en-US" dirty="0" smtClean="0"/>
              <a:t>C1 (+) C2 = P1 (+) K1 (+) P2 (+) K2 = P1 (+) P2</a:t>
            </a:r>
          </a:p>
          <a:p>
            <a:pPr lvl="1"/>
            <a:r>
              <a:rPr lang="en-US" dirty="0" smtClean="0"/>
              <a:t>This can be used to learn plaintext from known-plaintext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84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Prob. of two people having the same B/D </a:t>
            </a:r>
          </a:p>
          <a:p>
            <a:pPr lvl="1"/>
            <a:r>
              <a:rPr lang="en-US" dirty="0" smtClean="0"/>
              <a:t> 1/365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of any two people among 3 people having same BD</a:t>
            </a:r>
          </a:p>
          <a:p>
            <a:pPr lvl="1"/>
            <a:r>
              <a:rPr lang="en-US" dirty="0" smtClean="0"/>
              <a:t>= 1 – </a:t>
            </a:r>
            <a:r>
              <a:rPr lang="en-US" dirty="0" err="1" smtClean="0"/>
              <a:t>Prob</a:t>
            </a:r>
            <a:r>
              <a:rPr lang="en-US" dirty="0" smtClean="0"/>
              <a:t> of none have same birthday</a:t>
            </a:r>
          </a:p>
          <a:p>
            <a:pPr lvl="1"/>
            <a:r>
              <a:rPr lang="en-US" dirty="0" smtClean="0"/>
              <a:t>= 1 - (364/365) x (363/365)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of … among 23 people having same BD</a:t>
            </a:r>
          </a:p>
          <a:p>
            <a:pPr lvl="1"/>
            <a:r>
              <a:rPr lang="en-US" dirty="0" smtClean="0"/>
              <a:t>&gt; 0.5</a:t>
            </a:r>
          </a:p>
        </p:txBody>
      </p:sp>
    </p:spTree>
    <p:extLst>
      <p:ext uri="{BB962C8B-B14F-4D97-AF65-F5344CB8AC3E}">
        <p14:creationId xmlns:p14="http://schemas.microsoft.com/office/powerpoint/2010/main" val="128586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Discovery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51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Beacon</a:t>
            </a:r>
          </a:p>
          <a:p>
            <a:pPr lvl="1"/>
            <a:r>
              <a:rPr lang="en-US" dirty="0" smtClean="0"/>
              <a:t>Each AP periodically broadcasts a Beacon frame</a:t>
            </a:r>
          </a:p>
          <a:p>
            <a:pPr lvl="2"/>
            <a:r>
              <a:rPr lang="en-US" dirty="0" smtClean="0"/>
              <a:t>every </a:t>
            </a:r>
            <a:r>
              <a:rPr lang="en-US" dirty="0" err="1" smtClean="0"/>
              <a:t>MIB:aBeaconPeriod</a:t>
            </a:r>
            <a:endParaRPr lang="en-US" dirty="0" smtClean="0"/>
          </a:p>
          <a:p>
            <a:pPr lvl="2"/>
            <a:r>
              <a:rPr lang="en-US" dirty="0" smtClean="0"/>
              <a:t>on its channel</a:t>
            </a:r>
          </a:p>
          <a:p>
            <a:pPr lvl="1"/>
            <a:r>
              <a:rPr lang="en-US" dirty="0" smtClean="0"/>
              <a:t>Containing synchronization information</a:t>
            </a:r>
          </a:p>
          <a:p>
            <a:pPr lvl="2"/>
            <a:r>
              <a:rPr lang="en-US" dirty="0" smtClean="0"/>
              <a:t>AP’s clock </a:t>
            </a:r>
          </a:p>
          <a:p>
            <a:pPr lvl="2"/>
            <a:r>
              <a:rPr lang="en-US" dirty="0" smtClean="0"/>
              <a:t>Parameters for the coordination function</a:t>
            </a:r>
          </a:p>
          <a:p>
            <a:pPr lvl="1"/>
            <a:r>
              <a:rPr lang="en-US" dirty="0" smtClean="0"/>
              <a:t>IBSS: every STA beacons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11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RC4’s weak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Fluhrer</a:t>
            </a:r>
            <a:r>
              <a:rPr lang="en-US" dirty="0" smtClean="0"/>
              <a:t> et al. (2001) showed</a:t>
            </a:r>
          </a:p>
          <a:p>
            <a:pPr lvl="1"/>
            <a:r>
              <a:rPr lang="en-US" dirty="0" smtClean="0"/>
              <a:t>The key-stream generation algorithm is flawed</a:t>
            </a:r>
          </a:p>
          <a:p>
            <a:pPr lvl="1"/>
            <a:r>
              <a:rPr lang="en-US" dirty="0" smtClean="0"/>
              <a:t>For certain keys, (the beginning of) key-stream is not random </a:t>
            </a:r>
          </a:p>
          <a:p>
            <a:pPr lvl="1"/>
            <a:r>
              <a:rPr lang="en-US" dirty="0" smtClean="0"/>
              <a:t>So, from the key-stream, the attacker can guess the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17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Key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Fluhrer</a:t>
            </a:r>
            <a:r>
              <a:rPr lang="en-US" dirty="0"/>
              <a:t> et al. (2001) showed</a:t>
            </a:r>
          </a:p>
          <a:p>
            <a:pPr lvl="1"/>
            <a:r>
              <a:rPr lang="en-US" dirty="0" smtClean="0"/>
              <a:t>By exploiting the weak-key problem, the attacker can learn each byte of the key over time.</a:t>
            </a:r>
          </a:p>
          <a:p>
            <a:pPr lvl="1"/>
            <a:r>
              <a:rPr lang="en-US" dirty="0" smtClean="0"/>
              <a:t>OOPS!</a:t>
            </a:r>
          </a:p>
          <a:p>
            <a:pPr lvl="1"/>
            <a:r>
              <a:rPr lang="en-US" dirty="0" smtClean="0"/>
              <a:t>Google “WEP key cracker”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53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use WEP</a:t>
            </a:r>
          </a:p>
          <a:p>
            <a:r>
              <a:rPr lang="en-US" dirty="0" smtClean="0"/>
              <a:t>Don’t use stream cipher as a block cipher</a:t>
            </a:r>
          </a:p>
          <a:p>
            <a:r>
              <a:rPr lang="en-US" dirty="0" smtClean="0"/>
              <a:t>Security by obscurity doesn’t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8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WiFi</a:t>
            </a:r>
            <a:r>
              <a:rPr lang="en-US" dirty="0" smtClean="0"/>
              <a:t> Protected Access (WPA)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better security than WEP</a:t>
            </a:r>
          </a:p>
          <a:p>
            <a:r>
              <a:rPr lang="en-US" dirty="0" smtClean="0"/>
              <a:t>802.11i was not complete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alliance defined WPA based on incomplete 802.11i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3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WPA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Overcome WEP</a:t>
            </a:r>
          </a:p>
          <a:p>
            <a:r>
              <a:rPr lang="en-US" dirty="0" smtClean="0"/>
              <a:t>TKIP (Temporal Key Integrity Protocol)</a:t>
            </a:r>
          </a:p>
          <a:p>
            <a:pPr lvl="1"/>
            <a:r>
              <a:rPr lang="en-US" dirty="0" smtClean="0"/>
              <a:t>RC4 with longer IV / Key length</a:t>
            </a:r>
          </a:p>
          <a:p>
            <a:pPr lvl="1"/>
            <a:r>
              <a:rPr lang="en-US" dirty="0" smtClean="0"/>
              <a:t>Better message integrity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WPA enterprise: 802.11x / EAP with RADIUS</a:t>
            </a:r>
          </a:p>
          <a:p>
            <a:pPr lvl="1"/>
            <a:r>
              <a:rPr lang="en-US" dirty="0" smtClean="0"/>
              <a:t>WPA home: WPA-PSK without RADIUS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4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CRC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ICV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Gen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689" y="5325529"/>
            <a:ext cx="1543350" cy="302381"/>
            <a:chOff x="1181689" y="5325529"/>
            <a:chExt cx="1543350" cy="302381"/>
          </a:xfrm>
        </p:grpSpPr>
        <p:sp>
          <p:nvSpPr>
            <p:cNvPr id="11" name="Rectangle 10"/>
            <p:cNvSpPr/>
            <p:nvPr/>
          </p:nvSpPr>
          <p:spPr>
            <a:xfrm>
              <a:off x="2301705" y="5325529"/>
              <a:ext cx="423334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22" name="Elbow Connector 21"/>
            <p:cNvCxnSpPr>
              <a:stCxn id="20" idx="3"/>
              <a:endCxn id="11" idx="1"/>
            </p:cNvCxnSpPr>
            <p:nvPr/>
          </p:nvCxnSpPr>
          <p:spPr>
            <a:xfrm>
              <a:off x="1181689" y="5476719"/>
              <a:ext cx="1120016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543889" y="2063397"/>
            <a:ext cx="249163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2"/>
            <a:endCxn id="18" idx="2"/>
          </p:cNvCxnSpPr>
          <p:nvPr/>
        </p:nvCxnSpPr>
        <p:spPr>
          <a:xfrm rot="5400000" flipH="1" flipV="1">
            <a:off x="3124186" y="4440141"/>
            <a:ext cx="576954" cy="1798583"/>
          </a:xfrm>
          <a:prstGeom prst="bentConnector3">
            <a:avLst>
              <a:gd name="adj1" fmla="val -3543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9" idx="2"/>
          </p:cNvCxnSpPr>
          <p:nvPr/>
        </p:nvCxnSpPr>
        <p:spPr>
          <a:xfrm flipV="1">
            <a:off x="3583801" y="5050956"/>
            <a:ext cx="1248248" cy="42576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38461" y="3697502"/>
            <a:ext cx="2213429" cy="1594164"/>
            <a:chOff x="1838461" y="3697502"/>
            <a:chExt cx="2213429" cy="1594164"/>
          </a:xfrm>
        </p:grpSpPr>
        <p:sp>
          <p:nvSpPr>
            <p:cNvPr id="12" name="Rounded Rectangle 11"/>
            <p:cNvSpPr/>
            <p:nvPr/>
          </p:nvSpPr>
          <p:spPr>
            <a:xfrm>
              <a:off x="2644004" y="4265984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38461" y="3697502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 sequence</a:t>
              </a:r>
            </a:p>
          </p:txBody>
        </p:sp>
        <p:sp>
          <p:nvSpPr>
            <p:cNvPr id="27" name="Left Brace 26"/>
            <p:cNvSpPr/>
            <p:nvPr/>
          </p:nvSpPr>
          <p:spPr>
            <a:xfrm rot="5400000">
              <a:off x="2815756" y="4528456"/>
              <a:ext cx="258839" cy="1267582"/>
            </a:xfrm>
            <a:prstGeom prst="lef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12" idx="0"/>
              <a:endCxn id="13" idx="2"/>
            </p:cNvCxnSpPr>
            <p:nvPr/>
          </p:nvCxnSpPr>
          <p:spPr>
            <a:xfrm flipV="1">
              <a:off x="2945176" y="3999883"/>
              <a:ext cx="0" cy="2661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7" idx="1"/>
              <a:endCxn id="12" idx="2"/>
            </p:cNvCxnSpPr>
            <p:nvPr/>
          </p:nvCxnSpPr>
          <p:spPr>
            <a:xfrm flipV="1">
              <a:off x="2945176" y="4846556"/>
              <a:ext cx="0" cy="186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33481" y="5325529"/>
            <a:ext cx="875706" cy="1230097"/>
            <a:chOff x="2733481" y="5325529"/>
            <a:chExt cx="875706" cy="1230097"/>
          </a:xfrm>
        </p:grpSpPr>
        <p:sp>
          <p:nvSpPr>
            <p:cNvPr id="10" name="Rectangle 9"/>
            <p:cNvSpPr/>
            <p:nvPr/>
          </p:nvSpPr>
          <p:spPr>
            <a:xfrm>
              <a:off x="2761324" y="5325529"/>
              <a:ext cx="822477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33481" y="6253245"/>
              <a:ext cx="875706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cxnSp>
          <p:nvCxnSpPr>
            <p:cNvPr id="79" name="Elbow Connector 78"/>
            <p:cNvCxnSpPr>
              <a:stCxn id="77" idx="0"/>
              <a:endCxn id="10" idx="2"/>
            </p:cNvCxnSpPr>
            <p:nvPr/>
          </p:nvCxnSpPr>
          <p:spPr>
            <a:xfrm rot="5400000" flipH="1" flipV="1">
              <a:off x="2859281" y="5939964"/>
              <a:ext cx="625335" cy="122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58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TKIP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735406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Michael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MIC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5207" y="6383844"/>
            <a:ext cx="1060758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13141C"/>
                </a:solidFill>
              </a:rPr>
              <a:t>Seq</a:t>
            </a:r>
            <a:r>
              <a:rPr lang="en-US" dirty="0" smtClean="0">
                <a:solidFill>
                  <a:srgbClr val="13141C"/>
                </a:solidFill>
              </a:rPr>
              <a:t> No</a:t>
            </a:r>
          </a:p>
        </p:txBody>
      </p: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676952" y="2063397"/>
            <a:ext cx="116100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3"/>
            <a:endCxn id="46" idx="1"/>
          </p:cNvCxnSpPr>
          <p:nvPr/>
        </p:nvCxnSpPr>
        <p:spPr>
          <a:xfrm flipV="1">
            <a:off x="1315965" y="6311281"/>
            <a:ext cx="1204661" cy="2237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endCxn id="19" idx="2"/>
          </p:cNvCxnSpPr>
          <p:nvPr/>
        </p:nvCxnSpPr>
        <p:spPr>
          <a:xfrm flipV="1">
            <a:off x="1315965" y="5050956"/>
            <a:ext cx="3516084" cy="57695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644004" y="4265984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PRG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38461" y="3697502"/>
            <a:ext cx="2213429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 sequence</a:t>
            </a:r>
          </a:p>
        </p:txBody>
      </p:sp>
      <p:cxnSp>
        <p:nvCxnSpPr>
          <p:cNvPr id="45" name="Straight Arrow Connector 44"/>
          <p:cNvCxnSpPr>
            <a:stCxn id="12" idx="0"/>
            <a:endCxn id="13" idx="2"/>
          </p:cNvCxnSpPr>
          <p:nvPr/>
        </p:nvCxnSpPr>
        <p:spPr>
          <a:xfrm flipV="1">
            <a:off x="2945176" y="3999883"/>
            <a:ext cx="0" cy="2661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0" idx="0"/>
            <a:endCxn id="12" idx="2"/>
          </p:cNvCxnSpPr>
          <p:nvPr/>
        </p:nvCxnSpPr>
        <p:spPr>
          <a:xfrm flipH="1" flipV="1">
            <a:off x="2945176" y="4846556"/>
            <a:ext cx="2417" cy="4305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2311384" y="5277149"/>
            <a:ext cx="1272417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 seed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55207" y="5112634"/>
            <a:ext cx="1060758" cy="5805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Temporal Key</a:t>
            </a:r>
          </a:p>
        </p:txBody>
      </p:sp>
      <p:cxnSp>
        <p:nvCxnSpPr>
          <p:cNvPr id="79" name="Elbow Connector 78"/>
          <p:cNvCxnSpPr>
            <a:stCxn id="46" idx="0"/>
            <a:endCxn id="10" idx="2"/>
          </p:cNvCxnSpPr>
          <p:nvPr/>
        </p:nvCxnSpPr>
        <p:spPr>
          <a:xfrm rot="16200000" flipV="1">
            <a:off x="2730490" y="5796634"/>
            <a:ext cx="441465" cy="725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520626" y="6020995"/>
            <a:ext cx="86844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Key</a:t>
            </a:r>
          </a:p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Mixing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55207" y="5827475"/>
            <a:ext cx="1060758" cy="4426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Transmitter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MAC</a:t>
            </a:r>
          </a:p>
        </p:txBody>
      </p:sp>
      <p:cxnSp>
        <p:nvCxnSpPr>
          <p:cNvPr id="56" name="Elbow Connector 55"/>
          <p:cNvCxnSpPr>
            <a:stCxn id="55" idx="3"/>
            <a:endCxn id="46" idx="1"/>
          </p:cNvCxnSpPr>
          <p:nvPr/>
        </p:nvCxnSpPr>
        <p:spPr>
          <a:xfrm>
            <a:off x="1315965" y="6048818"/>
            <a:ext cx="1204661" cy="26246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77" idx="3"/>
            <a:endCxn id="46" idx="1"/>
          </p:cNvCxnSpPr>
          <p:nvPr/>
        </p:nvCxnSpPr>
        <p:spPr>
          <a:xfrm>
            <a:off x="1315965" y="5402920"/>
            <a:ext cx="1204661" cy="90836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309642" y="181187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MIC Key</a:t>
            </a:r>
          </a:p>
        </p:txBody>
      </p:sp>
      <p:cxnSp>
        <p:nvCxnSpPr>
          <p:cNvPr id="69" name="Straight Arrow Connector 68"/>
          <p:cNvCxnSpPr>
            <a:stCxn id="68" idx="3"/>
          </p:cNvCxnSpPr>
          <p:nvPr/>
        </p:nvCxnSpPr>
        <p:spPr>
          <a:xfrm flipV="1">
            <a:off x="1274831" y="1954542"/>
            <a:ext cx="1666715" cy="85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endCxn id="18" idx="2"/>
          </p:cNvCxnSpPr>
          <p:nvPr/>
        </p:nvCxnSpPr>
        <p:spPr>
          <a:xfrm flipV="1">
            <a:off x="1315965" y="5050956"/>
            <a:ext cx="2995990" cy="1586897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368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vs. WPA</a:t>
            </a:r>
            <a:endParaRPr lang="en-US" dirty="0"/>
          </a:p>
        </p:txBody>
      </p:sp>
      <p:pic>
        <p:nvPicPr>
          <p:cNvPr id="4" name="Content Placeholder 3" descr="Screen Shot 2012-09-16 at 11.02.5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" r="1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9812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Discovery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561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How an STA finds an AP?</a:t>
            </a:r>
          </a:p>
          <a:p>
            <a:r>
              <a:rPr lang="en-US" dirty="0" smtClean="0"/>
              <a:t>Passive Scan</a:t>
            </a:r>
          </a:p>
          <a:p>
            <a:pPr lvl="1"/>
            <a:r>
              <a:rPr lang="en-US" dirty="0" smtClean="0"/>
              <a:t>Collect beacons from all the channels, staying in each channel for </a:t>
            </a:r>
            <a:r>
              <a:rPr lang="en-US" dirty="0" err="1"/>
              <a:t>MIB:ChannelTime</a:t>
            </a:r>
            <a:r>
              <a:rPr lang="en-US" dirty="0"/>
              <a:t> </a:t>
            </a:r>
            <a:r>
              <a:rPr lang="en-US" dirty="0" smtClean="0"/>
              <a:t>seconds</a:t>
            </a:r>
          </a:p>
          <a:p>
            <a:r>
              <a:rPr lang="en-US" dirty="0" smtClean="0"/>
              <a:t>Active Scan</a:t>
            </a:r>
          </a:p>
          <a:p>
            <a:pPr lvl="1"/>
            <a:r>
              <a:rPr lang="en-US" dirty="0" smtClean="0"/>
              <a:t>STA sends a </a:t>
            </a:r>
            <a:r>
              <a:rPr lang="en-US" i="1" dirty="0" smtClean="0"/>
              <a:t>Probe Request </a:t>
            </a:r>
            <a:r>
              <a:rPr lang="en-US" dirty="0" smtClean="0"/>
              <a:t>frame, containing desired SSID</a:t>
            </a:r>
          </a:p>
          <a:p>
            <a:pPr lvl="1"/>
            <a:r>
              <a:rPr lang="en-US" dirty="0" smtClean="0"/>
              <a:t>AP with the same SSID returns a </a:t>
            </a:r>
            <a:r>
              <a:rPr lang="en-US" i="1" dirty="0" smtClean="0"/>
              <a:t>Probe Response </a:t>
            </a:r>
            <a:r>
              <a:rPr lang="en-US" dirty="0" smtClean="0"/>
              <a:t>frame</a:t>
            </a:r>
          </a:p>
          <a:p>
            <a:pPr lvl="1"/>
            <a:r>
              <a:rPr lang="en-US" dirty="0"/>
              <a:t>IBBS: The STA that sent the last Beacon </a:t>
            </a:r>
            <a:r>
              <a:rPr lang="en-US" dirty="0" smtClean="0"/>
              <a:t>replies</a:t>
            </a:r>
          </a:p>
          <a:p>
            <a:r>
              <a:rPr lang="en-US" dirty="0" smtClean="0"/>
              <a:t>AP choice</a:t>
            </a:r>
          </a:p>
          <a:p>
            <a:pPr lvl="1"/>
            <a:r>
              <a:rPr lang="en-US" dirty="0" smtClean="0"/>
              <a:t>STA chooses an AP with the best signal quality</a:t>
            </a:r>
          </a:p>
        </p:txBody>
      </p:sp>
    </p:spTree>
    <p:extLst>
      <p:ext uri="{BB962C8B-B14F-4D97-AF65-F5344CB8AC3E}">
        <p14:creationId xmlns:p14="http://schemas.microsoft.com/office/powerpoint/2010/main" val="1849820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696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Open System Authentication</a:t>
            </a:r>
          </a:p>
          <a:p>
            <a:pPr lvl="1"/>
            <a:r>
              <a:rPr lang="en-US" dirty="0" smtClean="0"/>
              <a:t>Any STA can access the WLAN</a:t>
            </a:r>
          </a:p>
          <a:p>
            <a:r>
              <a:rPr lang="en-US" dirty="0" smtClean="0"/>
              <a:t>Shared Key Authentication</a:t>
            </a:r>
          </a:p>
          <a:p>
            <a:pPr lvl="1"/>
            <a:r>
              <a:rPr lang="en-US" dirty="0" smtClean="0"/>
              <a:t>Only STAs that knows the same key with the AP can access the WLAN</a:t>
            </a:r>
          </a:p>
          <a:p>
            <a:pPr lvl="1"/>
            <a:r>
              <a:rPr lang="en-US" dirty="0" smtClean="0"/>
              <a:t>WEP (Wired Equivalent Privacy)</a:t>
            </a:r>
          </a:p>
        </p:txBody>
      </p:sp>
    </p:spTree>
    <p:extLst>
      <p:ext uri="{BB962C8B-B14F-4D97-AF65-F5344CB8AC3E}">
        <p14:creationId xmlns:p14="http://schemas.microsoft.com/office/powerpoint/2010/main" val="3649138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Authentication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500838" y="2119298"/>
            <a:ext cx="21803" cy="3935799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728799" y="2119298"/>
            <a:ext cx="9686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522641" y="3232452"/>
            <a:ext cx="2206158" cy="524937"/>
            <a:chOff x="1770295" y="2390015"/>
            <a:chExt cx="2206158" cy="524937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452455" y="239001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Auth:Request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522641" y="3882365"/>
            <a:ext cx="2215844" cy="571714"/>
            <a:chOff x="1770295" y="3233448"/>
            <a:chExt cx="2215844" cy="571714"/>
          </a:xfrm>
        </p:grpSpPr>
        <p:cxnSp>
          <p:nvCxnSpPr>
            <p:cNvPr id="33" name="Straight Arrow Connector 32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972125" y="3233448"/>
              <a:ext cx="14621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Auth:Success</a:t>
              </a:r>
              <a:endParaRPr lang="en-US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31656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3717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15013" y="4681083"/>
            <a:ext cx="2007809" cy="5805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17971" y="2525311"/>
            <a:ext cx="2007809" cy="5136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</p:spTree>
    <p:extLst>
      <p:ext uri="{BB962C8B-B14F-4D97-AF65-F5344CB8AC3E}">
        <p14:creationId xmlns:p14="http://schemas.microsoft.com/office/powerpoint/2010/main" val="2711911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Key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93657" cy="4829866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600" dirty="0" smtClean="0"/>
              <a:t>WEP</a:t>
            </a:r>
            <a:endParaRPr lang="en-US" sz="2600" dirty="0"/>
          </a:p>
          <a:p>
            <a:pPr lvl="1"/>
            <a:r>
              <a:rPr lang="en-US" sz="2200" dirty="0" smtClean="0"/>
              <a:t>STA and AP shares a key</a:t>
            </a:r>
          </a:p>
          <a:p>
            <a:pPr lvl="1"/>
            <a:r>
              <a:rPr lang="en-US" sz="2200" dirty="0" smtClean="0"/>
              <a:t>STA </a:t>
            </a:r>
            <a:r>
              <a:rPr lang="en-US" sz="2200" dirty="0"/>
              <a:t>proves its knowledge by a challenge/response </a:t>
            </a:r>
            <a:r>
              <a:rPr lang="en-US" sz="2200" dirty="0" smtClean="0"/>
              <a:t>protocol</a:t>
            </a:r>
          </a:p>
          <a:p>
            <a:pPr lvl="1"/>
            <a:r>
              <a:rPr lang="en-US" sz="2200" dirty="0" err="1" smtClean="0"/>
              <a:t>Auth:Challenge</a:t>
            </a:r>
            <a:r>
              <a:rPr lang="en-US" sz="2200" dirty="0"/>
              <a:t> </a:t>
            </a:r>
            <a:r>
              <a:rPr lang="en-US" sz="2200" dirty="0" smtClean="0"/>
              <a:t>contains a challenge text</a:t>
            </a:r>
          </a:p>
          <a:p>
            <a:pPr lvl="1"/>
            <a:r>
              <a:rPr lang="en-US" sz="2200" dirty="0" err="1" smtClean="0"/>
              <a:t>Auth:Response</a:t>
            </a:r>
            <a:r>
              <a:rPr lang="en-US" sz="2200" dirty="0" smtClean="0"/>
              <a:t> contains the encryption of the challenge text (128 bits)</a:t>
            </a:r>
          </a:p>
          <a:p>
            <a:pPr lvl="1"/>
            <a:r>
              <a:rPr lang="en-US" sz="2200" dirty="0" smtClean="0"/>
              <a:t>Authentication is successful if the encryption is correct</a:t>
            </a:r>
            <a:endParaRPr lang="en-US" sz="2200" dirty="0"/>
          </a:p>
          <a:p>
            <a:pPr lvl="1"/>
            <a:r>
              <a:rPr lang="en-US" sz="2200" dirty="0" smtClean="0"/>
              <a:t>Subsequent data packets </a:t>
            </a:r>
            <a:r>
              <a:rPr lang="en-US" sz="2200" dirty="0"/>
              <a:t>are </a:t>
            </a:r>
            <a:r>
              <a:rPr lang="en-US" sz="2200" dirty="0" smtClean="0"/>
              <a:t>encrypted</a:t>
            </a:r>
            <a:endParaRPr lang="en-US" sz="22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105190" y="2156880"/>
            <a:ext cx="21804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33151" y="2156880"/>
            <a:ext cx="0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126993" y="2810424"/>
            <a:ext cx="2206158" cy="524937"/>
            <a:chOff x="6126993" y="2931374"/>
            <a:chExt cx="2206158" cy="524937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6126993" y="312489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470609">
              <a:off x="6809153" y="2931374"/>
              <a:ext cx="10825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26993" y="3399862"/>
            <a:ext cx="2215844" cy="571714"/>
            <a:chOff x="6126993" y="3581287"/>
            <a:chExt cx="2215844" cy="571714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6126993" y="376595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rot="20982875">
              <a:off x="6449775" y="3581287"/>
              <a:ext cx="1667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Auth:Challenge</a:t>
              </a:r>
              <a:endParaRPr lang="en-US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69974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976132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2851" y="5515439"/>
            <a:ext cx="2007809" cy="4066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22323" y="2386863"/>
            <a:ext cx="2007809" cy="3520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26993" y="4103018"/>
            <a:ext cx="2206158" cy="524938"/>
            <a:chOff x="6126993" y="4381203"/>
            <a:chExt cx="2206158" cy="52493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126993" y="457472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 rot="527962">
              <a:off x="6522038" y="4381203"/>
              <a:ext cx="1630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Auth:Response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6993" y="4789217"/>
            <a:ext cx="2215844" cy="535429"/>
            <a:chOff x="6126993" y="5067402"/>
            <a:chExt cx="2215844" cy="535429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6126993" y="521578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21013430">
              <a:off x="6449775" y="5067402"/>
              <a:ext cx="11606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</a:t>
              </a:r>
              <a:endParaRPr lang="en-US" dirty="0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5736" y="1755333"/>
            <a:ext cx="423279" cy="4163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65369" y="1755333"/>
            <a:ext cx="423279" cy="416366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6212851" y="6074476"/>
            <a:ext cx="2007809" cy="4066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Encrypted Comm.</a:t>
            </a:r>
          </a:p>
        </p:txBody>
      </p:sp>
    </p:spTree>
    <p:extLst>
      <p:ext uri="{BB962C8B-B14F-4D97-AF65-F5344CB8AC3E}">
        <p14:creationId xmlns:p14="http://schemas.microsoft.com/office/powerpoint/2010/main" val="4159492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24" grpId="0" animBg="1"/>
      <p:bldP spid="2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71181" cy="461675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STA registers itself to the AP so that AP knows the presence of the STA, and handles packets from/to the STA</a:t>
            </a:r>
          </a:p>
          <a:p>
            <a:r>
              <a:rPr lang="en-US" dirty="0" smtClean="0"/>
              <a:t>Association Request</a:t>
            </a:r>
          </a:p>
          <a:p>
            <a:pPr lvl="1"/>
            <a:r>
              <a:rPr lang="en-US" dirty="0" smtClean="0"/>
              <a:t>STA’s capabilities: supported data rates, WEP support, PHY options, power saving mode</a:t>
            </a:r>
          </a:p>
          <a:p>
            <a:r>
              <a:rPr lang="en-US" dirty="0" smtClean="0"/>
              <a:t>Association Response</a:t>
            </a:r>
          </a:p>
          <a:p>
            <a:pPr lvl="1"/>
            <a:r>
              <a:rPr lang="en-US" dirty="0" smtClean="0"/>
              <a:t>Accept/Reject: based on capability, load balancing, security,…</a:t>
            </a:r>
          </a:p>
          <a:p>
            <a:pPr lvl="1"/>
            <a:r>
              <a:rPr lang="en-US" dirty="0" smtClean="0"/>
              <a:t>Association ID, Supported data rate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958038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185999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91665" y="3888341"/>
            <a:ext cx="2260950" cy="524937"/>
            <a:chOff x="1770295" y="2390015"/>
            <a:chExt cx="2260950" cy="524937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452455" y="2390015"/>
              <a:ext cx="1578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Assoc:Request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67475" y="4538254"/>
            <a:ext cx="2215844" cy="571714"/>
            <a:chOff x="1770295" y="3233448"/>
            <a:chExt cx="2215844" cy="571714"/>
          </a:xfrm>
        </p:grpSpPr>
        <p:cxnSp>
          <p:nvCxnSpPr>
            <p:cNvPr id="22" name="Straight Arrow Connector 21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865347" y="3233448"/>
              <a:ext cx="1719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Assoc:Response</a:t>
              </a:r>
              <a:endParaRPr lang="en-US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56228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289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75171" y="3132894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75171" y="2525311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72213" y="5553571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183607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67943" cy="461675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STA notifies the AP of its leaving</a:t>
            </a:r>
          </a:p>
          <a:p>
            <a:r>
              <a:rPr lang="en-US" dirty="0" smtClean="0"/>
              <a:t>AP notifies the STA of disconnecting</a:t>
            </a:r>
          </a:p>
          <a:p>
            <a:r>
              <a:rPr lang="en-US" dirty="0" smtClean="0"/>
              <a:t>Reason Code:</a:t>
            </a:r>
          </a:p>
          <a:p>
            <a:pPr lvl="1"/>
            <a:r>
              <a:rPr lang="en-US" dirty="0" smtClean="0"/>
              <a:t>No reason</a:t>
            </a:r>
          </a:p>
          <a:p>
            <a:pPr lvl="1"/>
            <a:r>
              <a:rPr lang="en-US" dirty="0" smtClean="0"/>
              <a:t>Authentication invalid</a:t>
            </a:r>
          </a:p>
          <a:p>
            <a:pPr lvl="1"/>
            <a:r>
              <a:rPr lang="en-US" dirty="0" smtClean="0"/>
              <a:t>Leaving</a:t>
            </a:r>
          </a:p>
          <a:p>
            <a:pPr lvl="1"/>
            <a:r>
              <a:rPr lang="en-US" dirty="0" smtClean="0"/>
              <a:t>Inactivity</a:t>
            </a:r>
          </a:p>
          <a:p>
            <a:pPr lvl="1"/>
            <a:r>
              <a:rPr lang="en-US" dirty="0" smtClean="0"/>
              <a:t>Load balancing</a:t>
            </a:r>
            <a:endParaRPr lang="en-US" dirty="0"/>
          </a:p>
          <a:p>
            <a:pPr lvl="1"/>
            <a:r>
              <a:rPr lang="en-US" dirty="0" smtClean="0"/>
              <a:t>etc…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958038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185999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79842" y="4756657"/>
            <a:ext cx="2237619" cy="524937"/>
            <a:chOff x="1770295" y="2390015"/>
            <a:chExt cx="2237619" cy="524937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452455" y="2390015"/>
              <a:ext cx="15554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Disassociation</a:t>
              </a:r>
              <a:endParaRPr lang="en-US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56228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289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75171" y="2930512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75171" y="2322929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72213" y="4165856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75171" y="3586224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</p:spTree>
    <p:extLst>
      <p:ext uri="{BB962C8B-B14F-4D97-AF65-F5344CB8AC3E}">
        <p14:creationId xmlns:p14="http://schemas.microsoft.com/office/powerpoint/2010/main" val="2748689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solidFill>
              <a:srgbClr val="13141C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17314</TotalTime>
  <Words>1437</Words>
  <Application>Microsoft Macintosh PowerPoint</Application>
  <PresentationFormat>On-screen Show (4:3)</PresentationFormat>
  <Paragraphs>352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Twilight</vt:lpstr>
      <vt:lpstr>WLAN Security </vt:lpstr>
      <vt:lpstr>Joining &amp; Leaving a WLAN</vt:lpstr>
      <vt:lpstr>WLAN Discovery (1)</vt:lpstr>
      <vt:lpstr>WLAN Discovery (2)</vt:lpstr>
      <vt:lpstr>Authentication</vt:lpstr>
      <vt:lpstr>Open Authentication</vt:lpstr>
      <vt:lpstr>Shared Key Authentication</vt:lpstr>
      <vt:lpstr>Association</vt:lpstr>
      <vt:lpstr>Disassociation</vt:lpstr>
      <vt:lpstr>WLAN frames</vt:lpstr>
      <vt:lpstr>Security of 802.11</vt:lpstr>
      <vt:lpstr>WEP (Wired Equivalent Privacy)</vt:lpstr>
      <vt:lpstr>Types of Ciphers</vt:lpstr>
      <vt:lpstr>RC4</vt:lpstr>
      <vt:lpstr>One-time Pad (OTP)</vt:lpstr>
      <vt:lpstr>Enc/Dec of WEP</vt:lpstr>
      <vt:lpstr>Enc/Dec of WEP</vt:lpstr>
      <vt:lpstr>WEP: Authentication</vt:lpstr>
      <vt:lpstr>WEP: Integrity</vt:lpstr>
      <vt:lpstr>WEP: Confidentiality</vt:lpstr>
      <vt:lpstr>WEP is not secure</vt:lpstr>
      <vt:lpstr>What’s wrong: Authentication</vt:lpstr>
      <vt:lpstr>Attack on Authentication</vt:lpstr>
      <vt:lpstr>What’s wrong: Integrity</vt:lpstr>
      <vt:lpstr>Background</vt:lpstr>
      <vt:lpstr>Attack on Integrity</vt:lpstr>
      <vt:lpstr>What’s wrong: Confidentiality</vt:lpstr>
      <vt:lpstr>IV reuse</vt:lpstr>
      <vt:lpstr>Birthday Paradox</vt:lpstr>
      <vt:lpstr>RC4’s weak keys</vt:lpstr>
      <vt:lpstr>Direct Key Attacks</vt:lpstr>
      <vt:lpstr>Lessons Learned</vt:lpstr>
      <vt:lpstr>WiFi Protected Access (WPA)</vt:lpstr>
      <vt:lpstr>WPA Design</vt:lpstr>
      <vt:lpstr>Enc/Dec of WEP</vt:lpstr>
      <vt:lpstr>Enc/Dec of TKIP</vt:lpstr>
      <vt:lpstr>WEP vs. WPA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544</cp:revision>
  <cp:lastPrinted>2012-09-16T14:38:34Z</cp:lastPrinted>
  <dcterms:created xsi:type="dcterms:W3CDTF">2011-09-12T13:39:30Z</dcterms:created>
  <dcterms:modified xsi:type="dcterms:W3CDTF">2015-03-12T18:51:36Z</dcterms:modified>
</cp:coreProperties>
</file>