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7" r:id="rId3"/>
    <p:sldId id="259" r:id="rId4"/>
    <p:sldId id="261" r:id="rId5"/>
    <p:sldId id="262" r:id="rId6"/>
    <p:sldId id="263" r:id="rId7"/>
    <p:sldId id="265" r:id="rId8"/>
    <p:sldId id="266" r:id="rId9"/>
    <p:sldId id="267" r:id="rId10"/>
    <p:sldId id="268" r:id="rId11"/>
    <p:sldId id="269" r:id="rId12"/>
    <p:sldId id="270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9543" autoAdjust="0"/>
  </p:normalViewPr>
  <p:slideViewPr>
    <p:cSldViewPr snapToGrid="0" snapToObjects="1">
      <p:cViewPr>
        <p:scale>
          <a:sx n="95" d="100"/>
          <a:sy n="95" d="100"/>
        </p:scale>
        <p:origin x="-1248" y="-5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D728701E-CAF4-4159-9B3E-41C86DFFA30D}" type="datetimeFigureOut">
              <a:rPr lang="en-US" smtClean="0"/>
              <a:t>5/3/13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24388" y="228600"/>
            <a:ext cx="2057400" cy="203911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5/3/13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502920" y="1985963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502920" y="4164965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5/3/13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5/3/13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3451225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5" y="2571750"/>
            <a:ext cx="3255264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8775" y="273050"/>
            <a:ext cx="4597399" cy="585311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3" y="3733800"/>
            <a:ext cx="325526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D728701E-CAF4-4159-9B3E-41C86DFFA30D}" type="datetimeFigureOut">
              <a:rPr lang="en-US" smtClean="0"/>
              <a:t>5/3/13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59305" y="6423585"/>
            <a:ext cx="331694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404" y="3124200"/>
            <a:ext cx="3898272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6" y="228600"/>
            <a:ext cx="3460658" cy="63452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9404" y="3995737"/>
            <a:ext cx="3898272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D728701E-CAF4-4159-9B3E-41C86DFFA30D}" type="datetimeFigureOut">
              <a:rPr lang="en-US" smtClean="0"/>
              <a:t>5/3/13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990110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505" y="4424082"/>
            <a:ext cx="6191157" cy="83371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28600"/>
            <a:ext cx="637838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6505" y="5257799"/>
            <a:ext cx="6191157" cy="885825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5/3/13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27212" y="4632792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4" y="228600"/>
            <a:ext cx="6387167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6181611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6179566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212262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28701E-CAF4-4159-9B3E-41C86DFFA30D}" type="datetimeFigureOut">
              <a:rPr lang="en-US" smtClean="0"/>
              <a:t>5/3/13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46481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49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802438" y="4535424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423545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4016633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401530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0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28701E-CAF4-4159-9B3E-41C86DFFA30D}" type="datetimeFigureOut">
              <a:rPr lang="en-US" smtClean="0"/>
              <a:t>5/3/13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25907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624388" y="4534726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624388" y="2381663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6803136" y="2381662"/>
            <a:ext cx="2057400" cy="418795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3124200"/>
            <a:ext cx="3108960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365248"/>
            <a:ext cx="424011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3995737"/>
            <a:ext cx="3108960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D728701E-CAF4-4159-9B3E-41C86DFFA30D}" type="datetimeFigureOut">
              <a:rPr lang="en-US" smtClean="0"/>
              <a:t>5/3/13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750361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27790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246062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5/3/13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5/3/13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95772" y="954742"/>
            <a:ext cx="681318" cy="5171422"/>
          </a:xfrm>
        </p:spPr>
        <p:txBody>
          <a:bodyPr vert="eaVert" anchor="t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58756"/>
            <a:ext cx="6858000" cy="518486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5/3/13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 rot="16200000">
            <a:off x="8593111" y="561668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134471"/>
            <a:ext cx="7556313" cy="995082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5/3/13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518" y="1129553"/>
            <a:ext cx="7558960" cy="774700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>
              <a:buNone/>
              <a:defRPr kumimoji="0" sz="2400" b="0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D728701E-CAF4-4159-9B3E-41C86DFFA30D}" type="datetimeFigureOut">
              <a:rPr lang="en-US" smtClean="0"/>
              <a:t>5/3/13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74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1779494"/>
            <a:ext cx="3086100" cy="2040905"/>
          </a:xfrm>
        </p:spPr>
        <p:txBody>
          <a:bodyPr lIns="45720" tIns="45720" rIns="45720" anchor="t">
            <a:noAutofit/>
          </a:bodyPr>
          <a:lstStyle>
            <a:lvl1pPr marL="0" indent="0" algn="ctr">
              <a:spcBef>
                <a:spcPts val="600"/>
              </a:spcBef>
              <a:buNone/>
              <a:defRPr sz="46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58907" y="228600"/>
            <a:ext cx="820093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124200"/>
            <a:ext cx="5638800" cy="1362075"/>
          </a:xfrm>
        </p:spPr>
        <p:txBody>
          <a:bodyPr anchor="b" anchorCtr="0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7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30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906" y="6248774"/>
            <a:ext cx="1474694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D728701E-CAF4-4159-9B3E-41C86DFFA30D}" type="datetimeFigureOut">
              <a:rPr lang="en-US" smtClean="0"/>
              <a:t>5/3/13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248774"/>
            <a:ext cx="5638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05800" y="6248774"/>
            <a:ext cx="554038" cy="365125"/>
          </a:xfrm>
        </p:spPr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003612" y="3110754"/>
            <a:ext cx="26090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40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9" name="Rectangle 8"/>
          <p:cNvSpPr/>
          <p:nvPr/>
        </p:nvSpPr>
        <p:spPr>
          <a:xfrm>
            <a:off x="285750" y="228600"/>
            <a:ext cx="212725" cy="63452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987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5/3/13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7541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99878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5/3/13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7541" y="2070847"/>
            <a:ext cx="3657600" cy="322729"/>
          </a:xfrm>
          <a:prstGeom prst="rect">
            <a:avLst/>
          </a:prstGeom>
          <a:solidFill>
            <a:schemeClr val="accent3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99878" y="2070847"/>
            <a:ext cx="3657600" cy="3227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7" y="1985963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5/3/13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498517" y="4164965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4" name="Rectangle 13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05800" y="242234"/>
            <a:ext cx="554038" cy="365125"/>
          </a:xfrm>
        </p:spPr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5/3/13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474" y="484094"/>
            <a:ext cx="7556313" cy="11161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474" y="1981200"/>
            <a:ext cx="7556313" cy="4144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5247" y="642358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728701E-CAF4-4159-9B3E-41C86DFFA30D}" type="datetimeFigureOut">
              <a:rPr lang="en-US" smtClean="0"/>
              <a:t>5/3/13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706" y="6423585"/>
            <a:ext cx="61228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5800" y="242234"/>
            <a:ext cx="554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l" defTabSz="914400" rtl="0" eaLnBrk="1" latinLnBrk="0" hangingPunct="1">
        <a:spcBef>
          <a:spcPct val="0"/>
        </a:spcBef>
        <a:buNone/>
        <a:defRPr sz="40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2000"/>
        </a:spcBef>
        <a:buClr>
          <a:schemeClr val="accent1"/>
        </a:buClr>
        <a:buSzPct val="75000"/>
        <a:buFont typeface="Wingdings" pitchFamily="2" charset="2"/>
        <a:buChar char="n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mhshin@mju.ac.kr/" TargetMode="External"/><Relationship Id="rId3" Type="http://schemas.openxmlformats.org/officeDocument/2006/relationships/hyperlink" Target="mailto:shinminho@gmail.com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emf"/><Relationship Id="rId3" Type="http://schemas.openxmlformats.org/officeDocument/2006/relationships/image" Target="../media/image9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26831" y="4624668"/>
            <a:ext cx="5212369" cy="933450"/>
          </a:xfrm>
        </p:spPr>
        <p:txBody>
          <a:bodyPr>
            <a:normAutofit/>
          </a:bodyPr>
          <a:lstStyle/>
          <a:p>
            <a:r>
              <a:rPr lang="en-US" dirty="0" smtClean="0"/>
              <a:t>From Smartphone to Vehicle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1800" dirty="0" smtClean="0"/>
              <a:t>Minho Shin, Computer Eng., MJU</a:t>
            </a:r>
          </a:p>
          <a:p>
            <a:r>
              <a:rPr lang="en-US" sz="1800" dirty="0" smtClean="0"/>
              <a:t>May 3</a:t>
            </a:r>
            <a:r>
              <a:rPr lang="en-US" sz="1800" baseline="30000" dirty="0" smtClean="0"/>
              <a:t>rd</a:t>
            </a:r>
            <a:r>
              <a:rPr lang="en-US" sz="1800" dirty="0" smtClean="0"/>
              <a:t>, 2013</a:t>
            </a:r>
            <a:endParaRPr lang="en-US" sz="18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667757" y="1779494"/>
            <a:ext cx="3613736" cy="2040905"/>
          </a:xfrm>
        </p:spPr>
        <p:txBody>
          <a:bodyPr/>
          <a:lstStyle/>
          <a:p>
            <a:r>
              <a:rPr lang="en-US" dirty="0" smtClean="0"/>
              <a:t>Mobile Computing</a:t>
            </a:r>
            <a:endParaRPr lang="en-US" dirty="0"/>
          </a:p>
        </p:txBody>
      </p:sp>
      <p:pic>
        <p:nvPicPr>
          <p:cNvPr id="8" name="Picture Placeholder 7" descr="smartphones.jpg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/>
          <a:srcRect l="12198" r="12198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0" name="Picture Placeholder 9" descr="dsrc-v2v2.jpeg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/>
          <a:srcRect t="4077" b="407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3804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Electric Vehicle &amp; Smart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Smart grid is a new power grid using IT tech.</a:t>
            </a:r>
          </a:p>
          <a:p>
            <a:r>
              <a:rPr lang="en-US" dirty="0" smtClean="0"/>
              <a:t>Problem with current power grid</a:t>
            </a:r>
          </a:p>
          <a:p>
            <a:pPr lvl="1"/>
            <a:r>
              <a:rPr lang="en-US" dirty="0" smtClean="0"/>
              <a:t>Not economic</a:t>
            </a:r>
          </a:p>
          <a:p>
            <a:pPr lvl="1"/>
            <a:r>
              <a:rPr lang="en-US" dirty="0" smtClean="0"/>
              <a:t>Not intelligent</a:t>
            </a:r>
          </a:p>
          <a:p>
            <a:pPr lvl="1"/>
            <a:r>
              <a:rPr lang="en-US" dirty="0" smtClean="0"/>
              <a:t>Not robust</a:t>
            </a:r>
          </a:p>
          <a:p>
            <a:r>
              <a:rPr lang="en-US" dirty="0" smtClean="0"/>
              <a:t>Ingredients for Smart Grid</a:t>
            </a:r>
          </a:p>
          <a:p>
            <a:pPr lvl="1"/>
            <a:r>
              <a:rPr lang="en-US" dirty="0" smtClean="0"/>
              <a:t>Advanced metering</a:t>
            </a:r>
          </a:p>
          <a:p>
            <a:pPr lvl="1"/>
            <a:r>
              <a:rPr lang="en-US" dirty="0" smtClean="0"/>
              <a:t>Demand-response control</a:t>
            </a:r>
          </a:p>
          <a:p>
            <a:pPr lvl="1"/>
            <a:r>
              <a:rPr lang="en-US" dirty="0" smtClean="0"/>
              <a:t>Electric Vehicle: V2G using charging &amp; discharging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0007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EV&amp;SG: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740568"/>
            <a:ext cx="7556313" cy="4144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dirty="0" smtClean="0"/>
              <a:t>Build an Interoperability Test System for EV-charging </a:t>
            </a:r>
          </a:p>
          <a:p>
            <a:pPr>
              <a:lnSpc>
                <a:spcPct val="70000"/>
              </a:lnSpc>
            </a:pPr>
            <a:r>
              <a:rPr lang="en-US" dirty="0" smtClean="0"/>
              <a:t>3-year project, Prof. Jang &amp; Kim &amp; Shin</a:t>
            </a:r>
            <a:endParaRPr lang="en-US" dirty="0"/>
          </a:p>
        </p:txBody>
      </p:sp>
      <p:pic>
        <p:nvPicPr>
          <p:cNvPr id="4" name="Picture 3" descr="Screen Shot 2013-05-03 at 3.57.15 A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476" y="3074737"/>
            <a:ext cx="6834311" cy="3635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9590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Thank you</a:t>
            </a:r>
            <a:endParaRPr lang="en-US" i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Human-centric Mobile Computing Lab</a:t>
            </a:r>
          </a:p>
          <a:p>
            <a:pPr lvl="1"/>
            <a:r>
              <a:rPr lang="en-US" dirty="0" err="1" smtClean="0"/>
              <a:t>HMCL.mju.ac.kr</a:t>
            </a:r>
            <a:endParaRPr lang="en-US" dirty="0" smtClean="0"/>
          </a:p>
          <a:p>
            <a:pPr lvl="1"/>
            <a:r>
              <a:rPr lang="en-US" dirty="0" err="1" smtClean="0"/>
              <a:t>Rm</a:t>
            </a:r>
            <a:r>
              <a:rPr lang="en-US" dirty="0" smtClean="0"/>
              <a:t> 5745</a:t>
            </a:r>
          </a:p>
          <a:p>
            <a:pPr lvl="1"/>
            <a:r>
              <a:rPr lang="en-US" dirty="0" smtClean="0"/>
              <a:t>1 Grad, 4 Under</a:t>
            </a:r>
          </a:p>
          <a:p>
            <a:r>
              <a:rPr lang="en-US" dirty="0" smtClean="0"/>
              <a:t>Contact</a:t>
            </a:r>
          </a:p>
          <a:p>
            <a:pPr lvl="1"/>
            <a:r>
              <a:rPr lang="en-US" dirty="0" smtClean="0">
                <a:hlinkClick r:id="rId2"/>
              </a:rPr>
              <a:t>mhshin@mju.ac.kr/</a:t>
            </a:r>
            <a:r>
              <a:rPr lang="en-US" dirty="0" smtClean="0"/>
              <a:t> </a:t>
            </a:r>
            <a:r>
              <a:rPr lang="en-US" dirty="0" smtClean="0">
                <a:hlinkClick r:id="rId3"/>
              </a:rPr>
              <a:t>shinminho@gmail.com</a:t>
            </a:r>
            <a:endParaRPr lang="en-US" dirty="0" smtClean="0"/>
          </a:p>
          <a:p>
            <a:pPr lvl="1"/>
            <a:r>
              <a:rPr lang="en-US" dirty="0" err="1" smtClean="0"/>
              <a:t>Rm</a:t>
            </a:r>
            <a:r>
              <a:rPr lang="en-US" dirty="0" smtClean="0"/>
              <a:t> 5742</a:t>
            </a:r>
          </a:p>
          <a:p>
            <a:pPr lvl="1"/>
            <a:r>
              <a:rPr lang="en-US" dirty="0" smtClean="0"/>
              <a:t>Phone: 6786</a:t>
            </a:r>
          </a:p>
        </p:txBody>
      </p:sp>
    </p:spTree>
    <p:extLst>
      <p:ext uri="{BB962C8B-B14F-4D97-AF65-F5344CB8AC3E}">
        <p14:creationId xmlns:p14="http://schemas.microsoft.com/office/powerpoint/2010/main" val="38531088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Outline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What is </a:t>
            </a:r>
            <a:r>
              <a:rPr lang="en-US" sz="2400" dirty="0"/>
              <a:t>M</a:t>
            </a:r>
            <a:r>
              <a:rPr lang="en-US" sz="2400" dirty="0" smtClean="0"/>
              <a:t>obile Computing?</a:t>
            </a:r>
          </a:p>
          <a:p>
            <a:r>
              <a:rPr lang="en-US" dirty="0"/>
              <a:t>Projects: Topics of interest</a:t>
            </a:r>
            <a:endParaRPr lang="en-US" sz="2400" dirty="0" smtClean="0"/>
          </a:p>
          <a:p>
            <a:r>
              <a:rPr lang="en-US" sz="2400" dirty="0" smtClean="0"/>
              <a:t>Past &amp; present projects</a:t>
            </a:r>
          </a:p>
          <a:p>
            <a:pPr lvl="1"/>
            <a:r>
              <a:rPr lang="en-US" sz="2000" dirty="0" smtClean="0"/>
              <a:t>Mobile Health</a:t>
            </a:r>
          </a:p>
          <a:p>
            <a:pPr lvl="1"/>
            <a:r>
              <a:rPr lang="en-US" dirty="0" smtClean="0"/>
              <a:t>Intelligent Transportation System</a:t>
            </a:r>
          </a:p>
          <a:p>
            <a:pPr lvl="1"/>
            <a:r>
              <a:rPr lang="en-US" sz="2000" dirty="0" smtClean="0"/>
              <a:t>Electric Vehicle &amp; Smart Grid</a:t>
            </a:r>
          </a:p>
        </p:txBody>
      </p:sp>
    </p:spTree>
    <p:extLst>
      <p:ext uri="{BB962C8B-B14F-4D97-AF65-F5344CB8AC3E}">
        <p14:creationId xmlns:p14="http://schemas.microsoft.com/office/powerpoint/2010/main" val="28485949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Mobile Computing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i="1" dirty="0"/>
              <a:t>E</a:t>
            </a:r>
            <a:r>
              <a:rPr lang="en-US" i="1" dirty="0" smtClean="0"/>
              <a:t>verything that computes on the move</a:t>
            </a:r>
            <a:r>
              <a:rPr lang="en-US" dirty="0" smtClean="0"/>
              <a:t>”</a:t>
            </a:r>
          </a:p>
          <a:p>
            <a:r>
              <a:rPr lang="en-US" dirty="0" smtClean="0"/>
              <a:t>Examples</a:t>
            </a:r>
          </a:p>
          <a:p>
            <a:pPr lvl="1"/>
            <a:r>
              <a:rPr lang="en-US" dirty="0" smtClean="0"/>
              <a:t>Laptop Computers</a:t>
            </a:r>
          </a:p>
          <a:p>
            <a:pPr lvl="1"/>
            <a:r>
              <a:rPr lang="en-US" dirty="0" smtClean="0"/>
              <a:t>Smartphones/ Tablets</a:t>
            </a:r>
          </a:p>
          <a:p>
            <a:pPr lvl="1"/>
            <a:r>
              <a:rPr lang="en-US" dirty="0" smtClean="0"/>
              <a:t>Vehicles</a:t>
            </a:r>
          </a:p>
          <a:p>
            <a:pPr lvl="1"/>
            <a:r>
              <a:rPr lang="en-US" dirty="0" smtClean="0"/>
              <a:t>Sensing devices</a:t>
            </a:r>
          </a:p>
          <a:p>
            <a:pPr lvl="1"/>
            <a:r>
              <a:rPr lang="en-US" dirty="0" smtClean="0"/>
              <a:t>Smart devices: cameras, watches, pens, papers, glasses</a:t>
            </a:r>
          </a:p>
        </p:txBody>
      </p:sp>
    </p:spTree>
    <p:extLst>
      <p:ext uri="{BB962C8B-B14F-4D97-AF65-F5344CB8AC3E}">
        <p14:creationId xmlns:p14="http://schemas.microsoft.com/office/powerpoint/2010/main" val="32953528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Special with Mobile C.?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7556313" cy="4330124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Good news:</a:t>
            </a:r>
          </a:p>
          <a:p>
            <a:pPr lvl="1"/>
            <a:r>
              <a:rPr lang="en-US" dirty="0" smtClean="0"/>
              <a:t>Environment changes</a:t>
            </a:r>
          </a:p>
          <a:p>
            <a:pPr lvl="2"/>
            <a:r>
              <a:rPr lang="en-US" i="1" dirty="0" smtClean="0"/>
              <a:t>and computing changes environment</a:t>
            </a:r>
          </a:p>
          <a:p>
            <a:pPr lvl="1"/>
            <a:r>
              <a:rPr lang="en-US" dirty="0" smtClean="0"/>
              <a:t>Carried by human (mostly)</a:t>
            </a:r>
          </a:p>
          <a:p>
            <a:pPr lvl="2"/>
            <a:r>
              <a:rPr lang="en-US" i="1" dirty="0" smtClean="0"/>
              <a:t>huge impact on human life</a:t>
            </a:r>
          </a:p>
          <a:p>
            <a:pPr lvl="1"/>
            <a:r>
              <a:rPr lang="en-US" dirty="0" smtClean="0"/>
              <a:t>Local proximity with peers</a:t>
            </a:r>
          </a:p>
          <a:p>
            <a:pPr lvl="2"/>
            <a:r>
              <a:rPr lang="en-US" i="1" dirty="0" smtClean="0"/>
              <a:t>collaborative computing</a:t>
            </a:r>
          </a:p>
          <a:p>
            <a:r>
              <a:rPr lang="en-US" dirty="0" smtClean="0"/>
              <a:t>Bad news:</a:t>
            </a:r>
          </a:p>
          <a:p>
            <a:pPr lvl="1"/>
            <a:r>
              <a:rPr lang="en-US" dirty="0" smtClean="0"/>
              <a:t>Limited resource</a:t>
            </a:r>
          </a:p>
          <a:p>
            <a:pPr lvl="1"/>
            <a:r>
              <a:rPr lang="en-US" dirty="0" smtClean="0"/>
              <a:t>Dynamic circumstances</a:t>
            </a:r>
          </a:p>
          <a:p>
            <a:pPr lvl="1"/>
            <a:r>
              <a:rPr lang="en-US" dirty="0" smtClean="0"/>
              <a:t>Carried by human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6606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Projects: Topics of interest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Networking with Mobility</a:t>
            </a:r>
          </a:p>
          <a:p>
            <a:r>
              <a:rPr lang="en-US" dirty="0" smtClean="0"/>
              <a:t>People</a:t>
            </a:r>
            <a:r>
              <a:rPr lang="en-US" dirty="0" smtClean="0"/>
              <a:t>-centric large-scale sensing</a:t>
            </a:r>
          </a:p>
          <a:p>
            <a:r>
              <a:rPr lang="en-US" i="1" dirty="0" smtClean="0">
                <a:solidFill>
                  <a:srgbClr val="3366FF"/>
                </a:solidFill>
              </a:rPr>
              <a:t>Mobile health monitoring</a:t>
            </a:r>
          </a:p>
          <a:p>
            <a:r>
              <a:rPr lang="en-US" dirty="0" smtClean="0"/>
              <a:t>Privacy-aware sensing</a:t>
            </a:r>
          </a:p>
          <a:p>
            <a:r>
              <a:rPr lang="en-US" dirty="0" smtClean="0">
                <a:solidFill>
                  <a:srgbClr val="3366FF"/>
                </a:solidFill>
              </a:rPr>
              <a:t>Intelligent Transportation System</a:t>
            </a:r>
          </a:p>
          <a:p>
            <a:r>
              <a:rPr lang="en-US" i="1" dirty="0" smtClean="0">
                <a:solidFill>
                  <a:srgbClr val="3366FF"/>
                </a:solidFill>
              </a:rPr>
              <a:t>Electric Vehicle &amp; Smart Grid</a:t>
            </a:r>
          </a:p>
          <a:p>
            <a:r>
              <a:rPr lang="en-US" i="1" dirty="0" smtClean="0"/>
              <a:t>Smartphone privacy</a:t>
            </a:r>
          </a:p>
          <a:p>
            <a:r>
              <a:rPr lang="en-US" i="1" dirty="0" smtClean="0"/>
              <a:t>Mobile cloudlet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0676271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Mobile Health Monitoring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Monitor user’s health-related contexts using sensors, mobile phone, and cloud system</a:t>
            </a:r>
            <a:endParaRPr lang="en-US" dirty="0"/>
          </a:p>
        </p:txBody>
      </p:sp>
      <p:pic>
        <p:nvPicPr>
          <p:cNvPr id="4" name="Picture 3" descr="healthmonitorin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4194" y="2792546"/>
            <a:ext cx="5420606" cy="406545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6405" y="3315170"/>
            <a:ext cx="3275256" cy="1754327"/>
          </a:xfrm>
          <a:prstGeom prst="rect">
            <a:avLst/>
          </a:prstGeom>
          <a:noFill/>
          <a:ln>
            <a:solidFill>
              <a:schemeClr val="accent2">
                <a:lumMod val="50000"/>
                <a:lumOff val="50000"/>
              </a:schemeClr>
            </a:solidFill>
          </a:ln>
        </p:spPr>
        <p:txBody>
          <a:bodyPr wrap="none" rtlCol="0">
            <a:spAutoFit/>
          </a:bodyPr>
          <a:lstStyle/>
          <a:p>
            <a:pPr>
              <a:buFont typeface="Arial"/>
              <a:buChar char="•"/>
            </a:pPr>
            <a:r>
              <a:rPr lang="en-US" dirty="0" smtClean="0"/>
              <a:t> Monitor </a:t>
            </a:r>
            <a:r>
              <a:rPr lang="en-US" dirty="0"/>
              <a:t>Parkinson’s </a:t>
            </a:r>
            <a:r>
              <a:rPr lang="en-US" dirty="0" smtClean="0"/>
              <a:t>Disease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dirty="0"/>
              <a:t> Stress Level </a:t>
            </a:r>
            <a:r>
              <a:rPr lang="en-US" dirty="0" smtClean="0"/>
              <a:t>Monitoring</a:t>
            </a:r>
          </a:p>
          <a:p>
            <a:pPr>
              <a:buFont typeface="Arial"/>
              <a:buChar char="•"/>
            </a:pPr>
            <a:r>
              <a:rPr lang="en-US" dirty="0" smtClean="0"/>
              <a:t> </a:t>
            </a:r>
            <a:r>
              <a:rPr lang="en-US" dirty="0"/>
              <a:t>Brain </a:t>
            </a:r>
            <a:r>
              <a:rPr lang="en-US" dirty="0" smtClean="0"/>
              <a:t>Monitoring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dirty="0"/>
              <a:t> </a:t>
            </a:r>
            <a:r>
              <a:rPr lang="en-US" dirty="0" smtClean="0"/>
              <a:t>Cardiovascular Pressure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dirty="0"/>
              <a:t> Physical </a:t>
            </a:r>
            <a:r>
              <a:rPr lang="en-US" dirty="0" smtClean="0"/>
              <a:t>Rehabilitation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dirty="0"/>
              <a:t> Fitness </a:t>
            </a:r>
            <a:r>
              <a:rPr lang="en-US" dirty="0" smtClean="0"/>
              <a:t>Monitoring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90998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laptop-privacy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00478" y="2025247"/>
            <a:ext cx="2998354" cy="2165387"/>
          </a:xfrm>
          <a:prstGeom prst="rect">
            <a:avLst/>
          </a:prstGeom>
        </p:spPr>
      </p:pic>
      <p:pic>
        <p:nvPicPr>
          <p:cNvPr id="7" name="Picture 6" descr="MDM3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67"/>
          <a:stretch/>
        </p:blipFill>
        <p:spPr>
          <a:xfrm>
            <a:off x="611752" y="2117447"/>
            <a:ext cx="3080544" cy="20731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mHealth</a:t>
            </a:r>
            <a:r>
              <a:rPr lang="en-US" dirty="0" smtClean="0"/>
              <a:t>: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7"/>
          </p:nvPr>
        </p:nvSpPr>
        <p:spPr/>
        <p:txBody>
          <a:bodyPr/>
          <a:lstStyle/>
          <a:p>
            <a:r>
              <a:rPr lang="en-US" dirty="0" smtClean="0"/>
              <a:t>Data quality (2008, 2012)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8"/>
          </p:nvPr>
        </p:nvSpPr>
        <p:spPr/>
        <p:txBody>
          <a:bodyPr/>
          <a:lstStyle/>
          <a:p>
            <a:r>
              <a:rPr lang="en-US" dirty="0" smtClean="0"/>
              <a:t>Patient verification (2009)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Privacy (2010, 2011, 2013)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16"/>
          </p:nvPr>
        </p:nvSpPr>
        <p:spPr/>
        <p:txBody>
          <a:bodyPr/>
          <a:lstStyle/>
          <a:p>
            <a:r>
              <a:rPr lang="en-US" dirty="0" smtClean="0"/>
              <a:t>Access control</a:t>
            </a:r>
            <a:r>
              <a:rPr lang="en-US" dirty="0" smtClean="0"/>
              <a:t> (</a:t>
            </a:r>
            <a:r>
              <a:rPr lang="en-US" dirty="0" smtClean="0"/>
              <a:t>under sub.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9" name="Content Placeholder 4" descr="ecg-features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752" y="4494533"/>
            <a:ext cx="3355231" cy="1944815"/>
          </a:xfrm>
          <a:prstGeom prst="rect">
            <a:avLst/>
          </a:prstGeom>
        </p:spPr>
      </p:pic>
      <p:pic>
        <p:nvPicPr>
          <p:cNvPr id="11" name="Picture 10" descr="Screen Shot 2013-05-03 at 10.23.53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0423" y="4494532"/>
            <a:ext cx="2142393" cy="204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1116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Intelligent Transportation System (ITS)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98474" y="1990204"/>
            <a:ext cx="7556313" cy="4144963"/>
          </a:xfrm>
        </p:spPr>
        <p:txBody>
          <a:bodyPr/>
          <a:lstStyle/>
          <a:p>
            <a:r>
              <a:rPr lang="en-US" dirty="0" smtClean="0"/>
              <a:t>Exploit sensing &amp; communication of vehicles to build a better transportation system</a:t>
            </a:r>
          </a:p>
          <a:p>
            <a:pPr lvl="1"/>
            <a:r>
              <a:rPr lang="en-US" dirty="0" smtClean="0"/>
              <a:t>from vehicle location to high-quality traffic information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9395" y="3644988"/>
            <a:ext cx="2919492" cy="191904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8740" y="3287451"/>
            <a:ext cx="2434523" cy="263085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584874" y="5904334"/>
            <a:ext cx="8107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V2I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6025906" y="5913338"/>
            <a:ext cx="8107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V2V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538260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3-05-03 at 3.39.1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420" y="2954420"/>
            <a:ext cx="5990486" cy="37030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ITS: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Build an ITS simulator for V2I (2011)</a:t>
            </a:r>
          </a:p>
          <a:p>
            <a:pPr>
              <a:lnSpc>
                <a:spcPct val="60000"/>
              </a:lnSpc>
            </a:pPr>
            <a:r>
              <a:rPr lang="en-US" dirty="0" smtClean="0"/>
              <a:t>Build and ITS simulator for V2V (2012)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7952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dvantage">
  <a:themeElements>
    <a:clrScheme name="Advantage">
      <a:dk1>
        <a:sysClr val="windowText" lastClr="000000"/>
      </a:dk1>
      <a:lt1>
        <a:sysClr val="window" lastClr="FFFFFF"/>
      </a:lt1>
      <a:dk2>
        <a:srgbClr val="2B142D"/>
      </a:dk2>
      <a:lt2>
        <a:srgbClr val="C3AFCC"/>
      </a:lt2>
      <a:accent1>
        <a:srgbClr val="663366"/>
      </a:accent1>
      <a:accent2>
        <a:srgbClr val="330F42"/>
      </a:accent2>
      <a:accent3>
        <a:srgbClr val="666699"/>
      </a:accent3>
      <a:accent4>
        <a:srgbClr val="999966"/>
      </a:accent4>
      <a:accent5>
        <a:srgbClr val="F7901E"/>
      </a:accent5>
      <a:accent6>
        <a:srgbClr val="A3A101"/>
      </a:accent6>
      <a:hlink>
        <a:srgbClr val="BC5FBC"/>
      </a:hlink>
      <a:folHlink>
        <a:srgbClr val="9775A7"/>
      </a:folHlink>
    </a:clrScheme>
    <a:fontScheme name="Advantage">
      <a:maj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Advantage.thmx</Template>
  <TotalTime>120</TotalTime>
  <Words>369</Words>
  <Application>Microsoft Macintosh PowerPoint</Application>
  <PresentationFormat>On-screen Show (4:3)</PresentationFormat>
  <Paragraphs>83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Advantage</vt:lpstr>
      <vt:lpstr>From Smartphone to Vehicle</vt:lpstr>
      <vt:lpstr>Outline</vt:lpstr>
      <vt:lpstr>Mobile Computing</vt:lpstr>
      <vt:lpstr>What’s Special with Mobile C.?</vt:lpstr>
      <vt:lpstr>Projects: Topics of interest</vt:lpstr>
      <vt:lpstr>Mobile Health Monitoring</vt:lpstr>
      <vt:lpstr>mHealth: Challenges</vt:lpstr>
      <vt:lpstr>Intelligent Transportation System (ITS)</vt:lpstr>
      <vt:lpstr>ITS: Project</vt:lpstr>
      <vt:lpstr>Electric Vehicle &amp; Smart Grid</vt:lpstr>
      <vt:lpstr>EV&amp;SG: Project</vt:lpstr>
      <vt:lpstr>Thank you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Minho Shin</dc:creator>
  <cp:lastModifiedBy>Minho Shin</cp:lastModifiedBy>
  <cp:revision>51</cp:revision>
  <dcterms:created xsi:type="dcterms:W3CDTF">2013-05-02T17:20:59Z</dcterms:created>
  <dcterms:modified xsi:type="dcterms:W3CDTF">2013-05-03T01:34:55Z</dcterms:modified>
</cp:coreProperties>
</file>