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60" r:id="rId6"/>
    <p:sldId id="269" r:id="rId7"/>
    <p:sldId id="261" r:id="rId8"/>
    <p:sldId id="271" r:id="rId9"/>
    <p:sldId id="262" r:id="rId10"/>
    <p:sldId id="263" r:id="rId11"/>
    <p:sldId id="272" r:id="rId12"/>
    <p:sldId id="264" r:id="rId13"/>
    <p:sldId id="265" r:id="rId14"/>
    <p:sldId id="259" r:id="rId15"/>
    <p:sldId id="273" r:id="rId16"/>
    <p:sldId id="266" r:id="rId17"/>
    <p:sldId id="267" r:id="rId18"/>
    <p:sldId id="268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8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2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6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7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7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7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0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373934-2F15-46B3-A036-6E4D1FA8D12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013DEA-73C4-4532-9109-1A0A925A24B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4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02" y="1106227"/>
            <a:ext cx="10282518" cy="2387600"/>
          </a:xfrm>
        </p:spPr>
        <p:txBody>
          <a:bodyPr>
            <a:noAutofit/>
          </a:bodyPr>
          <a:lstStyle/>
          <a:p>
            <a:r>
              <a:rPr lang="en-US" sz="6000" b="1" u="sng" dirty="0"/>
              <a:t>Privacy-Preserving Deep Learning </a:t>
            </a:r>
            <a:br>
              <a:rPr lang="en-US" sz="6000" b="1" u="sng" dirty="0"/>
            </a:br>
            <a:endParaRPr lang="en-US" sz="6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209" y="4026965"/>
            <a:ext cx="5091953" cy="165576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ABBAS </a:t>
            </a:r>
            <a:r>
              <a:rPr lang="en-US" b="1" dirty="0" smtClean="0"/>
              <a:t>JAFAR</a:t>
            </a:r>
          </a:p>
          <a:p>
            <a:r>
              <a:rPr lang="en-US" b="1" dirty="0" smtClean="0"/>
              <a:t>81201086</a:t>
            </a:r>
          </a:p>
          <a:p>
            <a:r>
              <a:rPr lang="en-US" b="1" dirty="0" smtClean="0"/>
              <a:t>04-20-20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System Architecture Key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Participants </a:t>
            </a:r>
            <a:r>
              <a:rPr lang="en-US" sz="2400" dirty="0" smtClean="0"/>
              <a:t>with local </a:t>
            </a:r>
            <a:r>
              <a:rPr lang="en-US" sz="2400" dirty="0" smtClean="0"/>
              <a:t>dataset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Parameter </a:t>
            </a:r>
            <a:r>
              <a:rPr lang="en-US" sz="2400" dirty="0" smtClean="0"/>
              <a:t>server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Parameter </a:t>
            </a:r>
            <a:r>
              <a:rPr lang="en-US" sz="2400" dirty="0" smtClean="0"/>
              <a:t>exchange protocol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Parameters control the collaborative learning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79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172" y="957430"/>
            <a:ext cx="10515600" cy="12442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Parameter Server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427" y="1814400"/>
            <a:ext cx="73953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5694"/>
            <a:ext cx="10256520" cy="4319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Datasets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MNIST:</a:t>
            </a:r>
            <a:r>
              <a:rPr lang="en-US" sz="2400" dirty="0" smtClean="0"/>
              <a:t> Handwritten digits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SVHN: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House numbers obtained from Google’s street view images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Neural Networks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CNN:</a:t>
            </a:r>
            <a:r>
              <a:rPr lang="en-US" sz="2400" dirty="0" smtClean="0"/>
              <a:t> Convolutional Neural Networks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MLP:</a:t>
            </a:r>
            <a:r>
              <a:rPr lang="en-US" sz="2400" dirty="0" smtClean="0"/>
              <a:t>  Multi layer Perceptron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84" y="1580757"/>
            <a:ext cx="587692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654" y="4123737"/>
            <a:ext cx="515655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Experimental Setup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Implemented </a:t>
            </a:r>
            <a:r>
              <a:rPr lang="en-US" sz="2400" dirty="0"/>
              <a:t>D</a:t>
            </a:r>
            <a:r>
              <a:rPr lang="en-US" sz="2400" dirty="0" smtClean="0"/>
              <a:t>SSGD with three different parameter exchange protocol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ound robin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Random order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FF0000"/>
                </a:solidFill>
              </a:rPr>
              <a:t>Asynchronous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Compared </a:t>
            </a:r>
            <a:r>
              <a:rPr lang="en-US" sz="2400" dirty="0" smtClean="0"/>
              <a:t>all results with two baseline </a:t>
            </a:r>
            <a:r>
              <a:rPr lang="en-US" sz="2400" dirty="0" smtClean="0"/>
              <a:t>scenarios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1- </a:t>
            </a:r>
            <a:r>
              <a:rPr lang="en-US" sz="2400" dirty="0" smtClean="0">
                <a:solidFill>
                  <a:srgbClr val="FF0000"/>
                </a:solidFill>
              </a:rPr>
              <a:t>Centralized SGD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2- </a:t>
            </a:r>
            <a:r>
              <a:rPr lang="en-US" sz="2400" dirty="0" smtClean="0">
                <a:solidFill>
                  <a:srgbClr val="FF0000"/>
                </a:solidFill>
              </a:rPr>
              <a:t>Standalone SGD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Datasets/Experimental results achieved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0165"/>
            <a:ext cx="10256520" cy="4684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MNIST </a:t>
            </a:r>
            <a:r>
              <a:rPr lang="en-US" sz="2400" dirty="0" smtClean="0">
                <a:solidFill>
                  <a:srgbClr val="FF0000"/>
                </a:solidFill>
              </a:rPr>
              <a:t>dataset: </a:t>
            </a:r>
            <a:r>
              <a:rPr lang="en-US" sz="2400" dirty="0" smtClean="0"/>
              <a:t>99.14% accuracy participants share 10% </a:t>
            </a:r>
            <a:r>
              <a:rPr lang="en-US" sz="2400" dirty="0" smtClean="0"/>
              <a:t>parameters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SVHN dataset: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/>
              <a:t>93.12</a:t>
            </a:r>
            <a:r>
              <a:rPr lang="en-US" sz="2400" dirty="0" smtClean="0"/>
              <a:t>% accuracy participants share 10% parameters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940" y="3313355"/>
            <a:ext cx="6882709" cy="19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19" y="424927"/>
            <a:ext cx="8530198" cy="58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Privacy Threats associated DL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62" y="1861074"/>
            <a:ext cx="9767944" cy="434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Threat-1: </a:t>
            </a:r>
            <a:r>
              <a:rPr lang="en-US" sz="2400" dirty="0" smtClean="0"/>
              <a:t>Training data controlled by Third party, individuals don’t have any control on it.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Use </a:t>
            </a:r>
            <a:r>
              <a:rPr lang="en-US" sz="2400" dirty="0" smtClean="0"/>
              <a:t>of local training by every </a:t>
            </a:r>
            <a:r>
              <a:rPr lang="en-US" sz="2400" dirty="0" smtClean="0"/>
              <a:t>individual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Don’t </a:t>
            </a:r>
            <a:r>
              <a:rPr lang="en-US" sz="2400" dirty="0" smtClean="0"/>
              <a:t>share the training </a:t>
            </a:r>
            <a:r>
              <a:rPr lang="en-US" sz="2400" dirty="0" smtClean="0"/>
              <a:t>dataset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Data </a:t>
            </a:r>
            <a:r>
              <a:rPr lang="en-US" sz="2400" dirty="0" smtClean="0"/>
              <a:t>samples/specific parameters </a:t>
            </a:r>
            <a:r>
              <a:rPr lang="en-US" sz="2400" dirty="0" smtClean="0"/>
              <a:t>used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User </a:t>
            </a:r>
            <a:r>
              <a:rPr lang="en-US" sz="2400" dirty="0" smtClean="0"/>
              <a:t>can delete training data any time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22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Threats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Threat-2: </a:t>
            </a:r>
            <a:r>
              <a:rPr lang="en-US" sz="2400" dirty="0" smtClean="0"/>
              <a:t>Data </a:t>
            </a:r>
            <a:r>
              <a:rPr lang="en-US" sz="2400" dirty="0"/>
              <a:t>honors have no control over learning objectives(Model, data use purpose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Threat-3: </a:t>
            </a:r>
            <a:r>
              <a:rPr lang="en-US" sz="2400" dirty="0" smtClean="0"/>
              <a:t>Learned </a:t>
            </a:r>
            <a:r>
              <a:rPr lang="en-US" sz="2400" dirty="0"/>
              <a:t>model is not available </a:t>
            </a:r>
            <a:r>
              <a:rPr lang="en-US" sz="2400" dirty="0" smtClean="0"/>
              <a:t>directly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Ensure </a:t>
            </a:r>
            <a:r>
              <a:rPr lang="en-US" sz="2400" dirty="0" smtClean="0"/>
              <a:t>public knowledge about </a:t>
            </a:r>
            <a:r>
              <a:rPr lang="en-US" sz="2400" dirty="0" smtClean="0"/>
              <a:t>learning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All </a:t>
            </a:r>
            <a:r>
              <a:rPr lang="en-US" sz="2400" dirty="0" smtClean="0"/>
              <a:t>participants learns the </a:t>
            </a:r>
            <a:r>
              <a:rPr lang="en-US" sz="2400" dirty="0" smtClean="0"/>
              <a:t>model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Use </a:t>
            </a:r>
            <a:r>
              <a:rPr lang="en-US" sz="2400" dirty="0" smtClean="0"/>
              <a:t>locally or </a:t>
            </a:r>
            <a:r>
              <a:rPr lang="en-US" sz="2400" dirty="0" smtClean="0"/>
              <a:t>privately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Without </a:t>
            </a:r>
            <a:r>
              <a:rPr lang="en-US" sz="2400" dirty="0" smtClean="0"/>
              <a:t>revealing input data, model’s output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5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98" y="833718"/>
            <a:ext cx="10337202" cy="978946"/>
          </a:xfrm>
        </p:spPr>
        <p:txBody>
          <a:bodyPr/>
          <a:lstStyle/>
          <a:p>
            <a:r>
              <a:rPr lang="en-US" b="1" dirty="0" smtClean="0"/>
              <a:t>Differential Privacy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598" y="1608268"/>
            <a:ext cx="10337202" cy="43568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Participant may reveal indirect </a:t>
            </a:r>
            <a:r>
              <a:rPr lang="en-US" sz="2400" dirty="0" smtClean="0"/>
              <a:t>information via </a:t>
            </a:r>
            <a:r>
              <a:rPr lang="en-US" sz="2400" dirty="0" smtClean="0"/>
              <a:t>updating </a:t>
            </a:r>
            <a:r>
              <a:rPr lang="en-US" sz="2400" dirty="0" smtClean="0"/>
              <a:t>parameters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Participant </a:t>
            </a:r>
            <a:r>
              <a:rPr lang="en-US" sz="2400" dirty="0" smtClean="0"/>
              <a:t>have full control in sharing </a:t>
            </a:r>
            <a:r>
              <a:rPr lang="en-US" sz="2400" dirty="0" smtClean="0"/>
              <a:t>gradient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Participant </a:t>
            </a:r>
            <a:r>
              <a:rPr lang="en-US" sz="2400" dirty="0" smtClean="0"/>
              <a:t>share tiny fraction of </a:t>
            </a:r>
            <a:r>
              <a:rPr lang="en-US" sz="2400" dirty="0" smtClean="0"/>
              <a:t>gradient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DP controls </a:t>
            </a:r>
            <a:r>
              <a:rPr lang="en-US" sz="2400" dirty="0" smtClean="0"/>
              <a:t>indirect </a:t>
            </a:r>
            <a:r>
              <a:rPr lang="en-US" sz="2400" dirty="0"/>
              <a:t>leakage </a:t>
            </a:r>
            <a:r>
              <a:rPr lang="en-US" sz="2400" dirty="0" smtClean="0"/>
              <a:t>prevention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Use of sparse vector technique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5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4" y="1909482"/>
            <a:ext cx="10096052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Table of 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00922"/>
            <a:ext cx="10058400" cy="38681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Problem/Contribution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Related 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Methodology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Evaluation/Experimental Setup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Threats Associated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Differential Privacy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Plan </a:t>
            </a:r>
            <a:r>
              <a:rPr lang="en-US" sz="2400" dirty="0"/>
              <a:t>to investigate applications of </a:t>
            </a:r>
            <a:r>
              <a:rPr lang="en-US" sz="2400" dirty="0" smtClean="0"/>
              <a:t>norm-bounding to </a:t>
            </a:r>
            <a:r>
              <a:rPr lang="en-US" sz="2400" dirty="0"/>
              <a:t>differentially private deep learning in future </a:t>
            </a:r>
            <a:r>
              <a:rPr lang="en-US" sz="2400" dirty="0" smtClean="0"/>
              <a:t>work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Reducing the Sensitivity                       Increase in Accuracy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4432149" y="3232673"/>
            <a:ext cx="1355464" cy="339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8" y="710005"/>
            <a:ext cx="10342581" cy="980683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1529"/>
            <a:ext cx="10515600" cy="40254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New distributed technique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Works for any NN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Preserve the Privacy of participants training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Use of SGD,  Parallel DL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Data owners confidentiality concern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9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521" y="2575821"/>
            <a:ext cx="8104991" cy="1325563"/>
          </a:xfrm>
        </p:spPr>
        <p:txBody>
          <a:bodyPr/>
          <a:lstStyle/>
          <a:p>
            <a:r>
              <a:rPr lang="en-US" b="1" dirty="0" smtClean="0"/>
              <a:t>Any Question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11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Problem/Contribution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7966"/>
            <a:ext cx="10843708" cy="45935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Data </a:t>
            </a:r>
            <a:r>
              <a:rPr lang="en-US" sz="2400" dirty="0" smtClean="0"/>
              <a:t>Privacy of users is an important issue in DL training and testing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T</a:t>
            </a:r>
            <a:r>
              <a:rPr lang="en-US" sz="2400" dirty="0" smtClean="0"/>
              <a:t>radeoff between utility and privacy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Multiple </a:t>
            </a:r>
            <a:r>
              <a:rPr lang="en-US" sz="2400" dirty="0" smtClean="0"/>
              <a:t>participants to learn NN models on their own </a:t>
            </a:r>
            <a:r>
              <a:rPr lang="en-US" sz="2400" dirty="0" smtClean="0"/>
              <a:t>inputs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Without </a:t>
            </a:r>
            <a:r>
              <a:rPr lang="en-US" sz="2400" dirty="0" smtClean="0"/>
              <a:t>sharing input </a:t>
            </a:r>
            <a:r>
              <a:rPr lang="en-US" sz="2400" dirty="0" smtClean="0"/>
              <a:t>datasets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Preserve </a:t>
            </a:r>
            <a:r>
              <a:rPr lang="en-US" sz="2400" dirty="0" smtClean="0"/>
              <a:t>the privacy, benefit from </a:t>
            </a:r>
            <a:r>
              <a:rPr lang="en-US" sz="2400" dirty="0" smtClean="0"/>
              <a:t>others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Selective </a:t>
            </a:r>
            <a:r>
              <a:rPr lang="en-US" sz="2400" dirty="0" smtClean="0"/>
              <a:t>sharing of model </a:t>
            </a:r>
            <a:r>
              <a:rPr lang="en-US" sz="2400" dirty="0" smtClean="0"/>
              <a:t>parameters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Optimization </a:t>
            </a:r>
            <a:r>
              <a:rPr lang="en-US" sz="2400" dirty="0" smtClean="0"/>
              <a:t>algorithms SGD can be parallelized and executed asynchronously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76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6135"/>
          </a:xfrm>
        </p:spPr>
        <p:txBody>
          <a:bodyPr/>
          <a:lstStyle/>
          <a:p>
            <a:r>
              <a:rPr lang="en-US" b="1" dirty="0" smtClean="0"/>
              <a:t>Related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112" y="1801905"/>
            <a:ext cx="10315687" cy="46655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Deep </a:t>
            </a:r>
            <a:r>
              <a:rPr lang="en-US" sz="2400" dirty="0" smtClean="0"/>
              <a:t>Learning especially </a:t>
            </a:r>
            <a:r>
              <a:rPr lang="en-US" sz="2400" dirty="0"/>
              <a:t>Parallelizing 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/>
              <a:t>Privacy </a:t>
            </a:r>
            <a:r>
              <a:rPr lang="en-US" sz="2400" dirty="0" smtClean="0"/>
              <a:t>in ML addresses: </a:t>
            </a:r>
          </a:p>
          <a:p>
            <a:pPr marL="0" indent="0">
              <a:buNone/>
            </a:pPr>
            <a:r>
              <a:rPr lang="en-US" sz="2400" dirty="0" smtClean="0"/>
              <a:t>Privacy of the </a:t>
            </a:r>
            <a:r>
              <a:rPr lang="en-US" sz="2400" dirty="0" smtClean="0">
                <a:solidFill>
                  <a:srgbClr val="FF0000"/>
                </a:solidFill>
              </a:rPr>
              <a:t>data used/input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odel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odel’s output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SMC </a:t>
            </a:r>
            <a:r>
              <a:rPr lang="en-US" sz="2400" dirty="0" smtClean="0"/>
              <a:t>protect intermediate steps of the computation in </a:t>
            </a:r>
            <a:r>
              <a:rPr lang="en-US" sz="2400" dirty="0" smtClean="0"/>
              <a:t>collaborative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Techniques </a:t>
            </a:r>
            <a:r>
              <a:rPr lang="en-US" sz="2400" dirty="0" smtClean="0"/>
              <a:t>that protect privacy of the </a:t>
            </a:r>
            <a:r>
              <a:rPr lang="en-US" sz="2400" dirty="0" smtClean="0"/>
              <a:t>model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Differential </a:t>
            </a:r>
            <a:r>
              <a:rPr lang="en-US" sz="2400" dirty="0" smtClean="0"/>
              <a:t>privacy is applied to PCA, linear and logistic regression etc.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Note: </a:t>
            </a:r>
            <a:r>
              <a:rPr lang="en-US" sz="2400" dirty="0" smtClean="0"/>
              <a:t>Problem of CDL with multiple participants using DSGD is not addressed previously.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39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Deep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7208"/>
            <a:ext cx="10671587" cy="42761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Multi-layer </a:t>
            </a:r>
            <a:r>
              <a:rPr lang="en-US" sz="2400" dirty="0" smtClean="0"/>
              <a:t>NNs are the most common form DL architectures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Feed forward ANN structure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6" y="2511911"/>
            <a:ext cx="6675532" cy="36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1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4" y="478715"/>
            <a:ext cx="10902875" cy="1979407"/>
          </a:xfrm>
        </p:spPr>
        <p:txBody>
          <a:bodyPr>
            <a:normAutofit/>
          </a:bodyPr>
          <a:lstStyle/>
          <a:p>
            <a:r>
              <a:rPr lang="en-US" b="1" dirty="0"/>
              <a:t>Learning network parameters using gradient descent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4" y="2151528"/>
            <a:ext cx="10515600" cy="36005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Non-linear optimization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Objective </a:t>
            </a:r>
            <a:r>
              <a:rPr lang="en-US" sz="2400" dirty="0">
                <a:solidFill>
                  <a:srgbClr val="FF0000"/>
                </a:solidFill>
              </a:rPr>
              <a:t>function </a:t>
            </a:r>
            <a:r>
              <a:rPr lang="en-US" sz="2400" dirty="0"/>
              <a:t>is the output of the </a:t>
            </a:r>
            <a:r>
              <a:rPr lang="en-US" sz="2400" dirty="0" smtClean="0"/>
              <a:t>NNs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Algorithms used are </a:t>
            </a:r>
            <a:r>
              <a:rPr lang="en-US" sz="2400" dirty="0" smtClean="0">
                <a:solidFill>
                  <a:srgbClr val="FF0000"/>
                </a:solidFill>
              </a:rPr>
              <a:t>variants </a:t>
            </a:r>
            <a:r>
              <a:rPr lang="en-US" sz="2400" dirty="0" smtClean="0"/>
              <a:t>of Stochastic Gradient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Gradient computed </a:t>
            </a:r>
            <a:r>
              <a:rPr lang="en-US" sz="2400" dirty="0"/>
              <a:t>through </a:t>
            </a:r>
            <a:r>
              <a:rPr lang="en-US" sz="2400" dirty="0" smtClean="0">
                <a:solidFill>
                  <a:srgbClr val="FF0000"/>
                </a:solidFill>
              </a:rPr>
              <a:t>Feed-forward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Back-propagation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083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1671"/>
            <a:ext cx="10515600" cy="1099017"/>
          </a:xfrm>
        </p:spPr>
        <p:txBody>
          <a:bodyPr/>
          <a:lstStyle/>
          <a:p>
            <a:r>
              <a:rPr lang="en-US" b="1" dirty="0" smtClean="0"/>
              <a:t>SGD/Distributed Selective SGD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0921"/>
            <a:ext cx="10515600" cy="4176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SGD:</a:t>
            </a:r>
            <a:r>
              <a:rPr lang="en-US" sz="2400" dirty="0" smtClean="0"/>
              <a:t> gradient over an extremely small subset of the whole dataset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DSSGD Protocol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Updates different parameters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Different training datasets contribute to different</a:t>
            </a:r>
            <a:r>
              <a:rPr lang="en-US" sz="2400" dirty="0"/>
              <a:t> </a:t>
            </a:r>
            <a:r>
              <a:rPr lang="en-US" sz="2400" dirty="0" smtClean="0"/>
              <a:t>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Different features don’t contribute equally to objective function.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81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704" y="855233"/>
            <a:ext cx="10364096" cy="1446903"/>
          </a:xfrm>
        </p:spPr>
        <p:txBody>
          <a:bodyPr>
            <a:normAutofit/>
          </a:bodyPr>
          <a:lstStyle/>
          <a:p>
            <a:r>
              <a:rPr lang="en-US" b="1" dirty="0"/>
              <a:t>Distributed collaborative learning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704" y="2216075"/>
            <a:ext cx="10364096" cy="3960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Two </a:t>
            </a:r>
            <a:r>
              <a:rPr lang="en-US" sz="2400" dirty="0"/>
              <a:t>or more participants training </a:t>
            </a:r>
            <a:r>
              <a:rPr lang="en-US" sz="2400" dirty="0" smtClean="0"/>
              <a:t>independently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Fully </a:t>
            </a:r>
            <a:r>
              <a:rPr lang="en-US" sz="2400" dirty="0"/>
              <a:t>controls which gradients to share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Central Server/Trusted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Downloads </a:t>
            </a:r>
            <a:r>
              <a:rPr lang="en-US" sz="2400" dirty="0"/>
              <a:t>a subset of the parameters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2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565367" cy="1013591"/>
          </a:xfrm>
        </p:spPr>
        <p:txBody>
          <a:bodyPr/>
          <a:lstStyle/>
          <a:p>
            <a:r>
              <a:rPr lang="en-US" b="1" dirty="0" smtClean="0"/>
              <a:t>System Architecture         Pseudocode of DSSGD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72" y="1448640"/>
            <a:ext cx="5822888" cy="4796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88" y="1378716"/>
            <a:ext cx="5478275" cy="48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498</TotalTime>
  <Words>572</Words>
  <Application>Microsoft Office PowerPoint</Application>
  <PresentationFormat>Widescreen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宋体</vt:lpstr>
      <vt:lpstr>Calibri</vt:lpstr>
      <vt:lpstr>Calibri Light</vt:lpstr>
      <vt:lpstr>Wingdings</vt:lpstr>
      <vt:lpstr>Retrospect</vt:lpstr>
      <vt:lpstr>Privacy-Preserving Deep Learning  </vt:lpstr>
      <vt:lpstr>Table of contents</vt:lpstr>
      <vt:lpstr>Problem/Contribution</vt:lpstr>
      <vt:lpstr>Related Work</vt:lpstr>
      <vt:lpstr>Deep Learning</vt:lpstr>
      <vt:lpstr>Learning network parameters using gradient descent  </vt:lpstr>
      <vt:lpstr>SGD/Distributed Selective SGD</vt:lpstr>
      <vt:lpstr>Distributed collaborative learning  </vt:lpstr>
      <vt:lpstr>System Architecture         Pseudocode of DSSGD</vt:lpstr>
      <vt:lpstr>System Architecture Key Factors</vt:lpstr>
      <vt:lpstr>   Parameter Server  </vt:lpstr>
      <vt:lpstr>Evaluation</vt:lpstr>
      <vt:lpstr>Experimental Setup</vt:lpstr>
      <vt:lpstr>Datasets/Experimental results achieved</vt:lpstr>
      <vt:lpstr>PowerPoint Presentation</vt:lpstr>
      <vt:lpstr>Privacy Threats associated DL</vt:lpstr>
      <vt:lpstr>Threats</vt:lpstr>
      <vt:lpstr>Differential Privacy</vt:lpstr>
      <vt:lpstr>PowerPoint Presentation</vt:lpstr>
      <vt:lpstr>Future Work</vt:lpstr>
      <vt:lpstr>Conclusion</vt:lpstr>
      <vt:lpstr>Any Question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Privacy-Preserving Deep Learning</dc:title>
  <dc:creator>Abbas Jafar</dc:creator>
  <cp:lastModifiedBy>Abbas Jafar</cp:lastModifiedBy>
  <cp:revision>38</cp:revision>
  <dcterms:created xsi:type="dcterms:W3CDTF">2020-04-17T03:29:45Z</dcterms:created>
  <dcterms:modified xsi:type="dcterms:W3CDTF">2020-04-20T03:31:50Z</dcterms:modified>
</cp:coreProperties>
</file>