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8"/>
  </p:notesMasterIdLst>
  <p:sldIdLst>
    <p:sldId id="256" r:id="rId2"/>
    <p:sldId id="257" r:id="rId3"/>
    <p:sldId id="267" r:id="rId4"/>
    <p:sldId id="258" r:id="rId5"/>
    <p:sldId id="268" r:id="rId6"/>
    <p:sldId id="259" r:id="rId7"/>
    <p:sldId id="290" r:id="rId8"/>
    <p:sldId id="285" r:id="rId9"/>
    <p:sldId id="286" r:id="rId10"/>
    <p:sldId id="287" r:id="rId11"/>
    <p:sldId id="288" r:id="rId12"/>
    <p:sldId id="289" r:id="rId13"/>
    <p:sldId id="269" r:id="rId14"/>
    <p:sldId id="260" r:id="rId15"/>
    <p:sldId id="261" r:id="rId16"/>
    <p:sldId id="262" r:id="rId17"/>
    <p:sldId id="263" r:id="rId18"/>
    <p:sldId id="264" r:id="rId19"/>
    <p:sldId id="270" r:id="rId20"/>
    <p:sldId id="265" r:id="rId21"/>
    <p:sldId id="266" r:id="rId22"/>
    <p:sldId id="271" r:id="rId23"/>
    <p:sldId id="272" r:id="rId24"/>
    <p:sldId id="273" r:id="rId25"/>
    <p:sldId id="274" r:id="rId26"/>
    <p:sldId id="277" r:id="rId27"/>
    <p:sldId id="275" r:id="rId28"/>
    <p:sldId id="276" r:id="rId29"/>
    <p:sldId id="278" r:id="rId30"/>
    <p:sldId id="279" r:id="rId31"/>
    <p:sldId id="280" r:id="rId32"/>
    <p:sldId id="281" r:id="rId33"/>
    <p:sldId id="282" r:id="rId34"/>
    <p:sldId id="283" r:id="rId35"/>
    <p:sldId id="284" r:id="rId36"/>
    <p:sldId id="292"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1149" autoAdjust="0"/>
  </p:normalViewPr>
  <p:slideViewPr>
    <p:cSldViewPr>
      <p:cViewPr>
        <p:scale>
          <a:sx n="54" d="100"/>
          <a:sy n="54" d="100"/>
        </p:scale>
        <p:origin x="-1620" y="-15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A4713F-F39A-4B46-A165-DED0EA22B9B1}" type="datetimeFigureOut">
              <a:rPr lang="en-US" smtClean="0"/>
              <a:pPr/>
              <a:t>10/31/2012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BA53BC-EC85-41ED-B382-C37E7A8E9C7C}" type="slidenum">
              <a:rPr lang="en-US" smtClean="0"/>
              <a:pPr/>
              <a:t>‹#›</a:t>
            </a:fld>
            <a:endParaRPr lang="en-US"/>
          </a:p>
        </p:txBody>
      </p:sp>
    </p:spTree>
    <p:extLst>
      <p:ext uri="{BB962C8B-B14F-4D97-AF65-F5344CB8AC3E}">
        <p14:creationId xmlns:p14="http://schemas.microsoft.com/office/powerpoint/2010/main" val="12906691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dirty="0" smtClean="0"/>
              <a:t>Today’s </a:t>
            </a:r>
            <a:r>
              <a:rPr lang="en-US" dirty="0" err="1" smtClean="0"/>
              <a:t>smartphone</a:t>
            </a:r>
            <a:r>
              <a:rPr lang="en-US" dirty="0" smtClean="0"/>
              <a:t> not only serves as the key computing and communication mobile device of choice, but it also comes with a rich set of embedded sensors, such as an accelerometer, digital compass, gyroscope, GPS,  microphone, and camera</a:t>
            </a:r>
          </a:p>
          <a:p>
            <a:endParaRPr lang="en-US" dirty="0" smtClean="0"/>
          </a:p>
          <a:p>
            <a:r>
              <a:rPr lang="en-US" dirty="0" smtClean="0"/>
              <a:t>these sensors are enabling new applications across a wide variety of domains, such as healthcare, social net-works, safety, environmental monitoring , and transportation </a:t>
            </a:r>
          </a:p>
          <a:p>
            <a:endParaRPr lang="en-US" dirty="0" smtClean="0"/>
          </a:p>
          <a:p>
            <a:r>
              <a:rPr lang="en-US" dirty="0" err="1" smtClean="0"/>
              <a:t>Smartphones</a:t>
            </a:r>
            <a:r>
              <a:rPr lang="en-US" dirty="0" smtClean="0"/>
              <a:t> are open and programmable. In addition to sensing, phones come with computing and communication resources that offer a low barrier of entry for third-party programmers</a:t>
            </a:r>
          </a:p>
          <a:p>
            <a:endParaRPr lang="en-US" dirty="0" smtClean="0"/>
          </a:p>
          <a:p>
            <a:r>
              <a:rPr lang="en-US" dirty="0" smtClean="0"/>
              <a:t> Importantly, each phone vendor now offers an  app store allowing developers to deliver new applications to large populations of users across the globe, which is transforming the deployment of new applications, and allowing the collection and analysis of data with large scale</a:t>
            </a:r>
          </a:p>
          <a:p>
            <a:endParaRPr lang="en-US" dirty="0" smtClean="0"/>
          </a:p>
          <a:p>
            <a:r>
              <a:rPr lang="en-US" dirty="0" smtClean="0"/>
              <a:t>The combination of these advances opens the door for new innovative research</a:t>
            </a:r>
          </a:p>
          <a:p>
            <a:endParaRPr lang="en-US" dirty="0" smtClean="0"/>
          </a:p>
          <a:p>
            <a:r>
              <a:rPr lang="en-US" dirty="0" smtClean="0"/>
              <a:t>Many questions remain to make this vision a reality. </a:t>
            </a:r>
          </a:p>
          <a:p>
            <a:endParaRPr lang="en-US" dirty="0" smtClean="0"/>
          </a:p>
          <a:p>
            <a:r>
              <a:rPr lang="en-US" dirty="0" smtClean="0"/>
              <a:t>how much intelligence can we push to the phone without hurting</a:t>
            </a:r>
            <a:r>
              <a:rPr lang="en-US" baseline="0" dirty="0" smtClean="0"/>
              <a:t> </a:t>
            </a:r>
            <a:r>
              <a:rPr lang="en-US" dirty="0" smtClean="0"/>
              <a:t>the phone experience? </a:t>
            </a:r>
            <a:br>
              <a:rPr lang="en-US" dirty="0" smtClean="0"/>
            </a:br>
            <a:r>
              <a:rPr lang="en-US" dirty="0" smtClean="0"/>
              <a:t>What breakthroughs are needed in order to perform robust and accurate classification of activities and context out in the wild ? </a:t>
            </a:r>
            <a:br>
              <a:rPr lang="en-US" dirty="0" smtClean="0"/>
            </a:br>
            <a:r>
              <a:rPr lang="en-US" dirty="0" smtClean="0"/>
              <a:t>How do we scale a sensing application from an individual to a target community or even the general population?</a:t>
            </a:r>
          </a:p>
          <a:p>
            <a:r>
              <a:rPr lang="en-US" dirty="0" smtClean="0"/>
              <a:t>How can we exploit the availability of big data shared by applications but build watertight systems that protect personal privacy? </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New classes of applications, which can take advantage of both the low-level sensor data and high-level events, context, and activities inferred from mobile phone sensor data, are being</a:t>
            </a:r>
          </a:p>
          <a:p>
            <a:r>
              <a:rPr lang="en-US" dirty="0" smtClean="0"/>
              <a:t>explored not only in academic and industrial research laboratories</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Traffic remains a serious global problem; for example, congestion alone can severely impact both the environment and human productivity</a:t>
            </a:r>
          </a:p>
          <a:p>
            <a:pPr>
              <a:buFontTx/>
              <a:buChar char="-"/>
            </a:pPr>
            <a:r>
              <a:rPr lang="en-US" dirty="0" smtClean="0"/>
              <a:t> MIT </a:t>
            </a:r>
            <a:r>
              <a:rPr lang="en-US" dirty="0" err="1" smtClean="0"/>
              <a:t>Vtrack</a:t>
            </a:r>
            <a:r>
              <a:rPr lang="en-US" baseline="0" dirty="0" smtClean="0"/>
              <a:t> and Mobile Millennium are being used to provide fine-grained traffic information on a large scale using mobile phones</a:t>
            </a:r>
          </a:p>
          <a:p>
            <a:pPr>
              <a:buFontTx/>
              <a:buChar char="-"/>
            </a:pPr>
            <a:r>
              <a:rPr lang="en-US" baseline="0" dirty="0" smtClean="0"/>
              <a:t> </a:t>
            </a:r>
            <a:r>
              <a:rPr lang="en-US" baseline="0" dirty="0" err="1" smtClean="0"/>
              <a:t>Vtrack</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Millions</a:t>
            </a:r>
            <a:r>
              <a:rPr lang="en-US" baseline="0" dirty="0" smtClean="0"/>
              <a:t> of people participate regularly within online social networks</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Suggest</a:t>
            </a:r>
            <a:r>
              <a:rPr lang="en-US" baseline="0" dirty="0" smtClean="0"/>
              <a:t> conventional ways of measuring and reporting environmental pollution rely on aggregate statistics that apply to a community or an entire city</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Recently, sensor-enabled</a:t>
            </a:r>
            <a:r>
              <a:rPr lang="en-US" baseline="0" dirty="0" smtClean="0"/>
              <a:t> mobile phones have the potential to collect in continuous sensor data that can dramatically change the way health and wellness are assessed as well as how care and treatment are delivered</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17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Modern phones have an effective application distribution channel.</a:t>
            </a:r>
          </a:p>
          <a:p>
            <a:pPr>
              <a:buFontTx/>
              <a:buChar char="-"/>
            </a:pPr>
            <a:endParaRPr lang="en-US" dirty="0" smtClean="0"/>
          </a:p>
          <a:p>
            <a:pPr>
              <a:buFontTx/>
              <a:buChar char="-"/>
            </a:pPr>
            <a:r>
              <a:rPr lang="en-US" dirty="0" smtClean="0"/>
              <a:t> Each major</a:t>
            </a:r>
            <a:r>
              <a:rPr lang="en-US" baseline="0" dirty="0" smtClean="0"/>
              <a:t> smart phone vendor has an app store, Apple </a:t>
            </a:r>
            <a:r>
              <a:rPr lang="en-US" baseline="0" dirty="0" err="1" smtClean="0"/>
              <a:t>AppStore</a:t>
            </a:r>
            <a:r>
              <a:rPr lang="en-US" baseline="0" dirty="0" smtClean="0"/>
              <a:t>, Android Market, Microsoft Mobile Marketplace, Nokia </a:t>
            </a:r>
            <a:r>
              <a:rPr lang="en-US" baseline="0" dirty="0" err="1" smtClean="0"/>
              <a:t>Ovi</a:t>
            </a:r>
            <a:endParaRPr lang="en-US" baseline="0" dirty="0" smtClean="0"/>
          </a:p>
          <a:p>
            <a:pPr>
              <a:buFontTx/>
              <a:buChar char="-"/>
            </a:pPr>
            <a:endParaRPr lang="en-US" baseline="0" dirty="0" smtClean="0"/>
          </a:p>
          <a:p>
            <a:pPr>
              <a:buFontTx/>
              <a:buChar char="-"/>
            </a:pPr>
            <a:r>
              <a:rPr lang="en-US" baseline="0" dirty="0" smtClean="0"/>
              <a:t> Help not only small research laboratories and even individual developers to quickly attract a very large number of users</a:t>
            </a:r>
          </a:p>
          <a:p>
            <a:pPr>
              <a:buFontTx/>
              <a:buChar char="-"/>
            </a:pPr>
            <a:endParaRPr lang="en-US" baseline="0" dirty="0" smtClean="0"/>
          </a:p>
          <a:p>
            <a:pPr>
              <a:buFontTx/>
              <a:buChar char="-"/>
            </a:pPr>
            <a:r>
              <a:rPr lang="en-US" baseline="0" dirty="0" smtClean="0"/>
              <a:t> It is now feasible to distribute and run experiments with a large number of participants from all around the world rather than in laboratory</a:t>
            </a:r>
          </a:p>
          <a:p>
            <a:pPr>
              <a:buFontTx/>
              <a:buChar char="-"/>
            </a:pPr>
            <a:endParaRPr lang="en-US" baseline="0" dirty="0" smtClean="0"/>
          </a:p>
          <a:p>
            <a:pPr>
              <a:buFontTx/>
              <a:buChar char="-"/>
            </a:pPr>
            <a:r>
              <a:rPr lang="en-US" baseline="0" dirty="0" smtClean="0"/>
              <a:t> However, many challenges remain with this new approach to experimental via app stores : </a:t>
            </a:r>
          </a:p>
          <a:p>
            <a:pPr>
              <a:buFontTx/>
              <a:buChar char="-"/>
            </a:pPr>
            <a:r>
              <a:rPr lang="en-US" baseline="0" dirty="0" smtClean="0"/>
              <a:t/>
            </a:r>
            <a:br>
              <a:rPr lang="en-US" baseline="0" dirty="0" smtClean="0"/>
            </a:br>
            <a:r>
              <a:rPr lang="en-US" baseline="0" dirty="0" smtClean="0"/>
              <a:t>What is the best way to collect ground-truth data to assess the accuracy of algorithms that interpret sensor data? </a:t>
            </a:r>
            <a:br>
              <a:rPr lang="en-US" baseline="0" dirty="0" smtClean="0"/>
            </a:br>
            <a:r>
              <a:rPr lang="en-US" baseline="0" dirty="0" smtClean="0"/>
              <a:t>How do we validate experiments? </a:t>
            </a:r>
            <a:br>
              <a:rPr lang="en-US" baseline="0" dirty="0" smtClean="0"/>
            </a:br>
            <a:r>
              <a:rPr lang="en-US" baseline="0" dirty="0" smtClean="0"/>
              <a:t>How do we select a good study group? </a:t>
            </a:r>
            <a:br>
              <a:rPr lang="en-US" baseline="0" dirty="0" smtClean="0"/>
            </a:br>
            <a:r>
              <a:rPr lang="en-US" baseline="0" dirty="0" smtClean="0"/>
              <a:t>How do we deal with the potentially massive amount of data made available? </a:t>
            </a:r>
            <a:br>
              <a:rPr lang="en-US" baseline="0" dirty="0" smtClean="0"/>
            </a:br>
            <a:r>
              <a:rPr lang="en-US" baseline="0" dirty="0" smtClean="0"/>
              <a:t>How do we protect the privacy of users? </a:t>
            </a:r>
          </a:p>
          <a:p>
            <a:pPr>
              <a:buFontTx/>
              <a:buChar char="-"/>
            </a:pPr>
            <a:endParaRPr lang="en-US" baseline="0" dirty="0" smtClean="0"/>
          </a:p>
          <a:p>
            <a:pPr>
              <a:buFontTx/>
              <a:buChar char="-"/>
            </a:pPr>
            <a:endParaRPr lang="en-US" dirty="0" smtClean="0"/>
          </a:p>
          <a:p>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19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Future mobile phone sensing systems will operate at multiple scales, enabling everything from personal sensing to global sensing as illustrated in Fig</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20</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Char char="-"/>
            </a:pPr>
            <a:r>
              <a:rPr lang="en-US" dirty="0" smtClean="0"/>
              <a:t> Personal sensing applications are designed for a single individual, and are often focused on data collection and analysis</a:t>
            </a:r>
            <a:br>
              <a:rPr lang="en-US" dirty="0" smtClean="0"/>
            </a:br>
            <a:r>
              <a:rPr lang="en-US" dirty="0" smtClean="0"/>
              <a:t>Typically, personal sensing applications generate data for the sole consumption of the user and are not shared with others</a:t>
            </a:r>
          </a:p>
          <a:p>
            <a:pPr>
              <a:buFontTx/>
              <a:buChar char="-"/>
            </a:pPr>
            <a:endParaRPr lang="en-US" dirty="0" smtClean="0"/>
          </a:p>
          <a:p>
            <a:pPr>
              <a:buFontTx/>
              <a:buChar char="-"/>
            </a:pPr>
            <a:r>
              <a:rPr lang="en-US" dirty="0" smtClean="0"/>
              <a:t>Individuals who participate in sensing applications that share a common goal, concern, or interest collectively represent a group. </a:t>
            </a:r>
            <a:br>
              <a:rPr lang="en-US" dirty="0" smtClean="0"/>
            </a:br>
            <a:r>
              <a:rPr lang="en-US" dirty="0" smtClean="0"/>
              <a:t>These group sensing applications are likely to be popular and reflect the growing interest in social networks or connected groups who may want to share sensing information freely or with privacy protection</a:t>
            </a:r>
          </a:p>
          <a:p>
            <a:pPr>
              <a:buFontTx/>
              <a:buChar char="-"/>
            </a:pPr>
            <a:endParaRPr lang="en-US" dirty="0" smtClean="0"/>
          </a:p>
          <a:p>
            <a:pPr>
              <a:buFontTx/>
              <a:buChar char="-"/>
            </a:pPr>
            <a:r>
              <a:rPr lang="en-US" dirty="0" smtClean="0"/>
              <a:t> </a:t>
            </a:r>
            <a:r>
              <a:rPr lang="en-US" dirty="0" err="1" smtClean="0"/>
              <a:t>GarbageWatch</a:t>
            </a:r>
            <a:r>
              <a:rPr lang="en-US" dirty="0" smtClean="0"/>
              <a:t> as an example of a group sensing application where people participate in a collective effort to improve recycling by capturing relevant information needed to improve the recycling program</a:t>
            </a:r>
          </a:p>
          <a:p>
            <a:pPr>
              <a:buFontTx/>
              <a:buChar char="-"/>
            </a:pPr>
            <a:endParaRPr lang="en-US" dirty="0" smtClean="0"/>
          </a:p>
          <a:p>
            <a:pPr>
              <a:buFontTx/>
              <a:buChar char="-"/>
            </a:pPr>
            <a:r>
              <a:rPr lang="en-US" dirty="0" smtClean="0"/>
              <a:t> Most example</a:t>
            </a:r>
            <a:r>
              <a:rPr lang="en-US" baseline="0" dirty="0" smtClean="0"/>
              <a:t>s of </a:t>
            </a:r>
            <a:r>
              <a:rPr lang="en-US" dirty="0" smtClean="0"/>
              <a:t>community sensing only become useful once they have a large number of people participating</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21</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a:t>
            </a:r>
            <a:r>
              <a:rPr lang="en-US" baseline="0" dirty="0" smtClean="0"/>
              <a:t> issue common to the different types of sensing scale is to what extent the user is actively involved in the sensing system</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22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Mobile phone sensing is still in its infancy. There is little or no consensus on the sensing architecture for the phone and the cloud</a:t>
            </a:r>
          </a:p>
          <a:p>
            <a:pPr>
              <a:buFontTx/>
              <a:buNone/>
            </a:pPr>
            <a:r>
              <a:rPr lang="en-US" dirty="0" smtClean="0"/>
              <a:t/>
            </a:r>
            <a:br>
              <a:rPr lang="en-US" dirty="0" smtClean="0"/>
            </a:br>
            <a:r>
              <a:rPr lang="en-US" dirty="0" smtClean="0"/>
              <a:t>New tools and phone software will be needed to facilitate quick development and deployment of robust context classifiers for the leading phones on the market</a:t>
            </a:r>
          </a:p>
          <a:p>
            <a:pPr>
              <a:buFontTx/>
              <a:buChar char="-"/>
            </a:pPr>
            <a:endParaRPr lang="en-US" dirty="0" smtClean="0"/>
          </a:p>
          <a:p>
            <a:pPr>
              <a:buFontTx/>
              <a:buNone/>
            </a:pPr>
            <a:r>
              <a:rPr lang="en-US" dirty="0" smtClean="0"/>
              <a:t>Common methods for collecting and sharing data need to be developed. </a:t>
            </a:r>
          </a:p>
          <a:p>
            <a:pPr>
              <a:buFontTx/>
              <a:buNone/>
            </a:pPr>
            <a:r>
              <a:rPr lang="en-US" dirty="0" smtClean="0"/>
              <a:t/>
            </a:r>
            <a:br>
              <a:rPr lang="en-US" dirty="0" smtClean="0"/>
            </a:br>
            <a:r>
              <a:rPr lang="en-US" dirty="0" smtClean="0"/>
              <a:t>Mobile phones cannot be overloaded with continuous sensing commitments that undermine the performance of the phone. </a:t>
            </a:r>
          </a:p>
          <a:p>
            <a:pPr>
              <a:buFontTx/>
              <a:buNone/>
            </a:pPr>
            <a:r>
              <a:rPr lang="en-US" dirty="0" smtClean="0"/>
              <a:t/>
            </a:r>
            <a:br>
              <a:rPr lang="en-US" dirty="0" smtClean="0"/>
            </a:br>
            <a:r>
              <a:rPr lang="en-US" dirty="0" smtClean="0"/>
              <a:t>It is not clear what architectural components should run on the phone and what should run in the cloud</a:t>
            </a:r>
            <a:br>
              <a:rPr lang="en-US" dirty="0" smtClean="0"/>
            </a:br>
            <a:endParaRPr lang="en-US" dirty="0" smtClean="0"/>
          </a:p>
          <a:p>
            <a:pPr>
              <a:buFontTx/>
              <a:buNone/>
            </a:pPr>
            <a:r>
              <a:rPr lang="en-US" dirty="0" smtClean="0"/>
              <a:t>We propose a simple architectural viewpoint for the mobile phone and the computing cloud as a means to discuss the major architectural issues that need to be addressed</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Most of the </a:t>
            </a:r>
            <a:r>
              <a:rPr lang="en-US" dirty="0" err="1" smtClean="0"/>
              <a:t>smartphones</a:t>
            </a:r>
            <a:r>
              <a:rPr lang="en-US" dirty="0" smtClean="0"/>
              <a:t> on the market are open and programmable by third-party developers, and offer software development kits (SDKs), APIs, and software tools.</a:t>
            </a:r>
          </a:p>
          <a:p>
            <a:pPr>
              <a:buFontTx/>
              <a:buChar char="-"/>
            </a:pPr>
            <a:endParaRPr lang="en-US" dirty="0" smtClean="0"/>
          </a:p>
          <a:p>
            <a:pPr>
              <a:buFontTx/>
              <a:buNone/>
            </a:pPr>
            <a:r>
              <a:rPr lang="en-US" dirty="0" smtClean="0"/>
              <a:t>However, a number of challenges remain in the development of sensor-based applications. Most vendors did not anticipate that third parties would use continuous sensing to develop new applications</a:t>
            </a:r>
          </a:p>
          <a:p>
            <a:pPr>
              <a:buFontTx/>
              <a:buChar char="-"/>
            </a:pPr>
            <a:endParaRPr lang="en-US" dirty="0" smtClean="0"/>
          </a:p>
          <a:p>
            <a:pPr>
              <a:buFontTx/>
              <a:buNone/>
            </a:pPr>
            <a:r>
              <a:rPr lang="en-US" baseline="0" dirty="0" smtClean="0"/>
              <a:t>as a result, </a:t>
            </a:r>
            <a:r>
              <a:rPr lang="en-US" baseline="0" dirty="0" err="1" smtClean="0"/>
              <a:t>smartphones</a:t>
            </a:r>
            <a:r>
              <a:rPr lang="en-US" baseline="0" dirty="0" smtClean="0"/>
              <a:t> lack supports to access the… </a:t>
            </a:r>
          </a:p>
          <a:p>
            <a:pPr>
              <a:buFontTx/>
              <a:buChar char="-"/>
            </a:pPr>
            <a:endParaRPr lang="en-US" baseline="0" dirty="0" smtClean="0"/>
          </a:p>
          <a:p>
            <a:pPr>
              <a:buFontTx/>
              <a:buChar char="-"/>
            </a:pPr>
            <a:r>
              <a:rPr lang="en-US" baseline="0" dirty="0" smtClean="0"/>
              <a:t> It is useful for the research community to think about and propose sensing abstractions and APIs that could be standardized and adopted by different mobile phone vendors</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25</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One important OS requirement for continuous sensing is that the phone supports multitasking and background processing. Today, only Android and Nokia </a:t>
            </a:r>
            <a:r>
              <a:rPr lang="en-US" dirty="0" err="1" smtClean="0"/>
              <a:t>Maemo</a:t>
            </a:r>
            <a:r>
              <a:rPr lang="en-US" dirty="0" smtClean="0"/>
              <a:t> phones support this capability. </a:t>
            </a:r>
            <a:br>
              <a:rPr lang="en-US" dirty="0" smtClean="0"/>
            </a:br>
            <a:r>
              <a:rPr lang="en-US" dirty="0" smtClean="0"/>
              <a:t>The </a:t>
            </a:r>
            <a:r>
              <a:rPr lang="en-US" dirty="0" err="1" smtClean="0"/>
              <a:t>iPhone</a:t>
            </a:r>
            <a:r>
              <a:rPr lang="en-US" dirty="0" smtClean="0"/>
              <a:t> 4 OS, while supporting the notion of multitasking, is inadequate for continuous sensing</a:t>
            </a:r>
          </a:p>
          <a:p>
            <a:pPr>
              <a:buFontTx/>
              <a:buChar char="-"/>
            </a:pPr>
            <a:endParaRPr lang="en-US" dirty="0" smtClean="0"/>
          </a:p>
          <a:p>
            <a:pPr>
              <a:buFontTx/>
              <a:buNone/>
            </a:pPr>
            <a:r>
              <a:rPr lang="en-US" dirty="0" smtClean="0"/>
              <a:t>While </a:t>
            </a:r>
            <a:r>
              <a:rPr lang="en-US" dirty="0" err="1" smtClean="0"/>
              <a:t>smartphones</a:t>
            </a:r>
            <a:r>
              <a:rPr lang="en-US" dirty="0" smtClean="0"/>
              <a:t> continue to provide more computation, memory, storage, sensing, and communication bandwidth, the phone is still a resource-limited device if complex signal processing and inference are required</a:t>
            </a:r>
          </a:p>
          <a:p>
            <a:pPr>
              <a:buFontTx/>
              <a:buChar char="-"/>
            </a:pPr>
            <a:endParaRPr lang="en-US" dirty="0" smtClean="0"/>
          </a:p>
          <a:p>
            <a:pPr>
              <a:buFontTx/>
              <a:buNone/>
            </a:pPr>
            <a:r>
              <a:rPr lang="en-US" dirty="0" smtClean="0"/>
              <a:t>trade off accuracy for lower resource usage by implementing algorithms that require less computation or a reduced amount of sensor data</a:t>
            </a:r>
          </a:p>
          <a:p>
            <a:pPr>
              <a:buFontTx/>
              <a:buChar char="-"/>
            </a:pPr>
            <a:endParaRPr lang="en-US" dirty="0" smtClean="0"/>
          </a:p>
          <a:p>
            <a:pPr>
              <a:buFontTx/>
              <a:buChar char="-"/>
            </a:pPr>
            <a:r>
              <a:rPr lang="en-US" dirty="0" smtClean="0"/>
              <a:t> Another strategy to reduce resource usage is to leverage cloud infrastructure where different sensor data processing stages are offloaded to back-end servers when possible</a:t>
            </a:r>
          </a:p>
          <a:p>
            <a:pPr>
              <a:buFontTx/>
              <a:buChar char="-"/>
            </a:pPr>
            <a:endParaRPr lang="en-US" dirty="0" smtClean="0"/>
          </a:p>
          <a:p>
            <a:pPr>
              <a:buFontTx/>
              <a:buChar char="-"/>
            </a:pPr>
            <a:r>
              <a:rPr lang="en-US" dirty="0" smtClean="0"/>
              <a:t> Other techniques rely on adopting a variety of duty cycling techniques that manage the sleep cycle of sensing components on the phone in order to trade off the amount of battery consumed against sensing fidelity and latency</a:t>
            </a:r>
          </a:p>
          <a:p>
            <a:pPr>
              <a:buFontTx/>
              <a:buChar char="-"/>
            </a:pP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26</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Mobile phones are often used on the go and in ways that are difficult to anticipate in advance. This complicates the use of statistical models that may fail to generalize under unexpected environments</a:t>
            </a:r>
          </a:p>
          <a:p>
            <a:endParaRPr lang="en-US" dirty="0" smtClean="0"/>
          </a:p>
          <a:p>
            <a:r>
              <a:rPr lang="en-US" dirty="0" smtClean="0"/>
              <a:t>In order to deal these</a:t>
            </a:r>
            <a:r>
              <a:rPr lang="en-US" baseline="0" dirty="0" smtClean="0"/>
              <a:t> issues,</a:t>
            </a:r>
          </a:p>
          <a:p>
            <a:endParaRPr lang="en-US" dirty="0" smtClean="0"/>
          </a:p>
          <a:p>
            <a:r>
              <a:rPr lang="en-US" dirty="0" smtClean="0"/>
              <a:t>Some researchers propose to leverage co-located mobile phones. for example, sharing sensors temporarily if they are better able to capture the data</a:t>
            </a:r>
          </a:p>
          <a:p>
            <a:endParaRPr lang="en-US" dirty="0" smtClean="0"/>
          </a:p>
          <a:p>
            <a:r>
              <a:rPr lang="en-US" dirty="0" smtClean="0"/>
              <a:t>To counter context challenges researchers proposed super-sampling where data from nearby phones are collectively used to lower the aggregate noise in the reading</a:t>
            </a:r>
          </a:p>
          <a:p>
            <a:endParaRPr lang="en-US" dirty="0" smtClean="0"/>
          </a:p>
          <a:p>
            <a:r>
              <a:rPr lang="en-US" dirty="0" smtClean="0"/>
              <a:t>Alter-natively, an effective approach for some systems have been sensor sampling routines with admission control stages that do not process data that is low-quality, saving resources, and reducing errors</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27</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raw sensor data able to be acquired by phones, irrespective of the scale or modality (e.g., accelerometer, camera) are worthless without interpretation (e.g., human behavior recognition). </a:t>
            </a:r>
          </a:p>
          <a:p>
            <a:endParaRPr lang="en-US" dirty="0" smtClean="0"/>
          </a:p>
          <a:p>
            <a:r>
              <a:rPr lang="en-US" dirty="0" smtClean="0"/>
              <a:t>Many emerging applications are people-centric, and modeling the behavior and surrounding con-text of the people carrying the phones is of particular interest</a:t>
            </a:r>
          </a:p>
          <a:p>
            <a:endParaRPr lang="en-US" dirty="0" smtClean="0"/>
          </a:p>
          <a:p>
            <a:r>
              <a:rPr lang="en-US" dirty="0" smtClean="0"/>
              <a:t>Currently, supervised learning techniques are the algorithms of choice in building mobile inference systems.</a:t>
            </a:r>
          </a:p>
          <a:p>
            <a:r>
              <a:rPr lang="en-US" dirty="0" smtClean="0"/>
              <a:t>Supervised learning is feasible for small-scale sensing applications, but unlikely to scale to handle the wide range of behaviors and contexts exhibited by a large community of users</a:t>
            </a:r>
          </a:p>
          <a:p>
            <a:endParaRPr lang="en-US" dirty="0" smtClean="0"/>
          </a:p>
          <a:p>
            <a:r>
              <a:rPr lang="en-US" dirty="0" smtClean="0"/>
              <a:t>Other forms of learning algorithms, such as </a:t>
            </a:r>
            <a:r>
              <a:rPr lang="en-US" dirty="0" err="1" smtClean="0"/>
              <a:t>semisupervised</a:t>
            </a:r>
            <a:r>
              <a:rPr lang="en-US" dirty="0" smtClean="0"/>
              <a:t> (where only some of the data is labeled) and unsupervised (where no labels are provided by the user) ones.</a:t>
            </a:r>
          </a:p>
          <a:p>
            <a:r>
              <a:rPr lang="en-US" dirty="0" smtClean="0"/>
              <a:t>reduce the need for labeled examples, but can lead to classes that do not correspond to the activities</a:t>
            </a:r>
          </a:p>
          <a:p>
            <a:endParaRPr lang="en-US" dirty="0" smtClean="0"/>
          </a:p>
          <a:p>
            <a:r>
              <a:rPr lang="en-US" dirty="0" smtClean="0"/>
              <a:t>Researchers show that a variety of everyday human activities can be inferred most successfully from multimodal sensor streams</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28</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Existing statistical models are unable to cope with everyday occurrences </a:t>
            </a:r>
            <a:br>
              <a:rPr lang="en-US" dirty="0" smtClean="0"/>
            </a:br>
            <a:r>
              <a:rPr lang="en-US" dirty="0" smtClean="0"/>
              <a:t>For example the sensor data for walking will look very different for a 10-year-old vs. a 90-year-old person</a:t>
            </a:r>
          </a:p>
          <a:p>
            <a:endParaRPr lang="en-US" dirty="0" smtClean="0"/>
          </a:p>
          <a:p>
            <a:r>
              <a:rPr lang="en-US" dirty="0" smtClean="0"/>
              <a:t>A key to scalability is to design techniques for generalization that will be effective for entire communities</a:t>
            </a:r>
          </a:p>
          <a:p>
            <a:endParaRPr lang="en-US" dirty="0" smtClean="0"/>
          </a:p>
          <a:p>
            <a:r>
              <a:rPr lang="en-US" dirty="0" smtClean="0"/>
              <a:t>Incorporate</a:t>
            </a:r>
            <a:r>
              <a:rPr lang="en-US" baseline="0" dirty="0" smtClean="0"/>
              <a:t> people in the process</a:t>
            </a:r>
          </a:p>
          <a:p>
            <a:endParaRPr lang="en-US" baseline="0" dirty="0" smtClean="0"/>
          </a:p>
          <a:p>
            <a:r>
              <a:rPr lang="en-US" dirty="0" smtClean="0"/>
              <a:t>Community-guided learning combines data similarity and crowd-sourced labels to improve the classification accuracy of the learning system.</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29</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harness the potential of mobile phone sensing requires effective methods of allowing people to connect with and benefit from the data</a:t>
            </a:r>
          </a:p>
          <a:p>
            <a:endParaRPr lang="en-US" dirty="0" smtClean="0"/>
          </a:p>
          <a:p>
            <a:r>
              <a:rPr lang="en-US" dirty="0" smtClean="0"/>
              <a:t>The standard approach to sharing is visualization using a web portal where sensor data and inferences are easily displayed</a:t>
            </a:r>
          </a:p>
          <a:p>
            <a:endParaRPr lang="en-US" dirty="0" smtClean="0"/>
          </a:p>
          <a:p>
            <a:r>
              <a:rPr lang="en-US" dirty="0" smtClean="0"/>
              <a:t>Researchers recognize the strength of leveraging social media outlets such as Face-book, Twitter, and </a:t>
            </a:r>
            <a:r>
              <a:rPr lang="en-US" dirty="0" err="1" smtClean="0"/>
              <a:t>Flickr</a:t>
            </a:r>
            <a:r>
              <a:rPr lang="en-US" dirty="0" smtClean="0"/>
              <a:t> as ways to not only disseminate information but build community</a:t>
            </a:r>
            <a:r>
              <a:rPr lang="en-US" baseline="0" dirty="0" smtClean="0"/>
              <a:t> </a:t>
            </a:r>
            <a:r>
              <a:rPr lang="en-US" dirty="0" smtClean="0"/>
              <a:t>awareness</a:t>
            </a:r>
          </a:p>
          <a:p>
            <a:endParaRPr lang="en-US" dirty="0" smtClean="0"/>
          </a:p>
          <a:p>
            <a:r>
              <a:rPr lang="en-US" dirty="0" smtClean="0"/>
              <a:t>A popular application domain is fitness, such as Nike+. Such systems combine individual statistics and visualizations of sensed data and promote competition between users. </a:t>
            </a:r>
          </a:p>
          <a:p>
            <a:r>
              <a:rPr lang="en-US" smtClean="0"/>
              <a:t>The </a:t>
            </a:r>
            <a:r>
              <a:rPr lang="en-US" dirty="0" smtClean="0"/>
              <a:t>result is the formation of communities round  sensing application</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30</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Mobile phones are</a:t>
            </a:r>
            <a:r>
              <a:rPr lang="en-US" baseline="0" dirty="0" smtClean="0"/>
              <a:t> not limited to collecting sensor data.</a:t>
            </a:r>
          </a:p>
          <a:p>
            <a:endParaRPr lang="en-US" baseline="0" dirty="0" smtClean="0"/>
          </a:p>
          <a:p>
            <a:r>
              <a:rPr lang="en-US" baseline="0" dirty="0" smtClean="0"/>
              <a:t>Sensors are used to … </a:t>
            </a:r>
          </a:p>
          <a:p>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31</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32</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instance, although social networking</a:t>
            </a:r>
            <a:r>
              <a:rPr lang="en-US" baseline="0" dirty="0" smtClean="0"/>
              <a:t> applications like </a:t>
            </a:r>
            <a:r>
              <a:rPr lang="en-US" baseline="0" dirty="0" err="1" smtClean="0"/>
              <a:t>CenceMe</a:t>
            </a:r>
            <a:r>
              <a:rPr lang="en-US" baseline="0" dirty="0" smtClean="0"/>
              <a:t> share sensitive information (location and activity), they do so within groups in which users have an existing trust relationship based on friendship or a shared common </a:t>
            </a:r>
            <a:r>
              <a:rPr lang="en-US" baseline="0" dirty="0" err="1" smtClean="0"/>
              <a:t>interst</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33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lang="en-US" dirty="0" smtClean="0"/>
              <a:t>Mobile</a:t>
            </a:r>
            <a:r>
              <a:rPr lang="en-US" baseline="0" dirty="0" smtClean="0"/>
              <a:t> phones have matured as a computing platform and acquired richer functionality</a:t>
            </a:r>
          </a:p>
          <a:p>
            <a:pPr>
              <a:buFontTx/>
              <a:buChar char="-"/>
            </a:pPr>
            <a:endParaRPr lang="en-US" baseline="0" dirty="0" smtClean="0"/>
          </a:p>
          <a:p>
            <a:pPr>
              <a:buFontTx/>
              <a:buNone/>
            </a:pPr>
            <a:r>
              <a:rPr lang="en-US" baseline="0" dirty="0" smtClean="0"/>
              <a:t>These advancements often have been paired with the introduction of new sensors</a:t>
            </a:r>
          </a:p>
          <a:p>
            <a:pPr>
              <a:buFontTx/>
              <a:buChar char="-"/>
            </a:pPr>
            <a:endParaRPr lang="en-US" baseline="0" dirty="0" smtClean="0"/>
          </a:p>
          <a:p>
            <a:pPr>
              <a:buFontTx/>
              <a:buNone/>
            </a:pPr>
            <a:r>
              <a:rPr lang="en-US" baseline="0" dirty="0" smtClean="0"/>
              <a:t>Figure shows the suite of sensors found in the Apple </a:t>
            </a:r>
            <a:r>
              <a:rPr lang="en-US" baseline="0" dirty="0" err="1" smtClean="0"/>
              <a:t>iPhone</a:t>
            </a:r>
            <a:r>
              <a:rPr lang="en-US" baseline="0" dirty="0" smtClean="0"/>
              <a:t> 4. </a:t>
            </a:r>
          </a:p>
          <a:p>
            <a:pPr>
              <a:buFontTx/>
              <a:buChar char="-"/>
            </a:pPr>
            <a:endParaRPr lang="en-US" baseline="0" dirty="0" smtClean="0"/>
          </a:p>
          <a:p>
            <a:pPr>
              <a:buFontTx/>
              <a:buNone/>
            </a:pPr>
            <a:r>
              <a:rPr lang="en-US" baseline="0" dirty="0" smtClean="0"/>
              <a:t>The phone’s sensors include a gyroscope, compass, accelerometer, proximity sensor, and ambient light sensor </a:t>
            </a:r>
          </a:p>
          <a:p>
            <a:pPr>
              <a:buFontTx/>
              <a:buChar char="-"/>
            </a:pPr>
            <a:endParaRPr lang="en-US" baseline="0" dirty="0" smtClean="0"/>
          </a:p>
          <a:p>
            <a:pPr>
              <a:buFontTx/>
              <a:buNone/>
            </a:pPr>
            <a:r>
              <a:rPr lang="en-US" baseline="0" dirty="0" smtClean="0"/>
              <a:t>as well as other more conventional devices that can be used to sense such as front and back facing cameras, a microphone, GPS and </a:t>
            </a:r>
            <a:r>
              <a:rPr lang="en-US" baseline="0" dirty="0" err="1" smtClean="0"/>
              <a:t>Wifi</a:t>
            </a:r>
            <a:r>
              <a:rPr lang="en-US" baseline="0" dirty="0" smtClean="0"/>
              <a:t> and Bluetooth</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An ambient light sensor to portable devices such as tablets, smart phones, and laptops extends battery life and enables easy-to-view displays that are optimized to the environment.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According to the spectral sensitivity of light measurement in human eyes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And instead use the principle of superposition (</a:t>
            </a:r>
            <a:r>
              <a:rPr lang="en-US" sz="1200" b="0" i="0" kern="1200" dirty="0" err="1" smtClean="0">
                <a:solidFill>
                  <a:schemeClr val="tx1"/>
                </a:solidFill>
                <a:latin typeface="+mn-lt"/>
                <a:ea typeface="+mn-ea"/>
                <a:cs typeface="+mn-cs"/>
              </a:rPr>
              <a:t>sự</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chồng</a:t>
            </a:r>
            <a:r>
              <a:rPr lang="en-US" sz="1200" b="0" i="0" kern="1200" baseline="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to calculate the ambient light brightness.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Most light sensors on the market today use two or more different types of photodiodes (</a:t>
            </a:r>
            <a:r>
              <a:rPr lang="en-US" sz="1200" b="0" i="0" kern="1200" dirty="0" err="1" smtClean="0">
                <a:solidFill>
                  <a:schemeClr val="tx1"/>
                </a:solidFill>
                <a:latin typeface="+mn-lt"/>
                <a:ea typeface="+mn-ea"/>
                <a:cs typeface="+mn-cs"/>
              </a:rPr>
              <a:t>chất</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bán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dẫn</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quang</a:t>
            </a:r>
            <a:r>
              <a:rPr lang="en-US" sz="1200" b="0" i="0" kern="1200" baseline="0" dirty="0" smtClean="0">
                <a:solidFill>
                  <a:schemeClr val="tx1"/>
                </a:solidFill>
                <a:latin typeface="+mn-lt"/>
                <a:ea typeface="+mn-ea"/>
                <a:cs typeface="+mn-cs"/>
              </a:rPr>
              <a:t> </a:t>
            </a:r>
            <a:r>
              <a:rPr lang="en-US" sz="1200" b="0" i="0" kern="1200" baseline="0" dirty="0" err="1" smtClean="0">
                <a:solidFill>
                  <a:schemeClr val="tx1"/>
                </a:solidFill>
                <a:latin typeface="+mn-lt"/>
                <a:ea typeface="+mn-ea"/>
                <a:cs typeface="+mn-cs"/>
              </a:rPr>
              <a:t>điện</a:t>
            </a:r>
            <a:r>
              <a:rPr lang="en-US" sz="1200" b="0" i="0" kern="1200" baseline="0" dirty="0" smtClean="0">
                <a:solidFill>
                  <a:schemeClr val="tx1"/>
                </a:solidFill>
                <a:latin typeface="+mn-lt"/>
                <a:ea typeface="+mn-ea"/>
                <a:cs typeface="+mn-cs"/>
              </a:rPr>
              <a:t>)</a:t>
            </a:r>
            <a:r>
              <a:rPr lang="en-US" sz="1200" b="0" i="0" kern="1200" dirty="0" smtClean="0">
                <a:solidFill>
                  <a:schemeClr val="tx1"/>
                </a:solidFill>
                <a:latin typeface="+mn-lt"/>
                <a:ea typeface="+mn-ea"/>
                <a:cs typeface="+mn-cs"/>
              </a:rPr>
              <a:t>, each sensitive to a different portion of the light spectrum (</a:t>
            </a:r>
            <a:r>
              <a:rPr lang="en-US" sz="1200" b="0" i="0" kern="1200" dirty="0" err="1" smtClean="0">
                <a:solidFill>
                  <a:schemeClr val="tx1"/>
                </a:solidFill>
                <a:latin typeface="+mn-lt"/>
                <a:ea typeface="+mn-ea"/>
                <a:cs typeface="+mn-cs"/>
              </a:rPr>
              <a:t>quang</a:t>
            </a:r>
            <a:r>
              <a:rPr lang="en-US" sz="1200" b="0" i="0" kern="1200" dirty="0" smtClean="0">
                <a:solidFill>
                  <a:schemeClr val="tx1"/>
                </a:solidFill>
                <a:latin typeface="+mn-lt"/>
                <a:ea typeface="+mn-ea"/>
                <a:cs typeface="+mn-cs"/>
              </a:rPr>
              <a:t> </a:t>
            </a:r>
            <a:r>
              <a:rPr lang="en-US" sz="1200" b="0" i="0" kern="1200" dirty="0" err="1" smtClean="0">
                <a:solidFill>
                  <a:schemeClr val="tx1"/>
                </a:solidFill>
                <a:latin typeface="+mn-lt"/>
                <a:ea typeface="+mn-ea"/>
                <a:cs typeface="+mn-cs"/>
              </a:rPr>
              <a:t>phổ</a:t>
            </a:r>
            <a:r>
              <a:rPr lang="en-US" sz="1200" b="0" i="0" kern="1200" dirty="0" smtClean="0">
                <a:solidFill>
                  <a:schemeClr val="tx1"/>
                </a:solidFill>
                <a:latin typeface="+mn-lt"/>
                <a:ea typeface="+mn-ea"/>
                <a:cs typeface="+mn-cs"/>
              </a:rPr>
              <a:t>).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By combining these photodiode outputs mathematically, each with a suitably adjusted gain, the sensor can be made to output a fairly accurate measurement of ambient brightness for the light sources commonly available.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However, basically an ambient light sensor adjusts the display brightness which in turn saves battery power in Smartphone; it saves power by adjusting the brightness of the display based on how much ambient light is present</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b="0" i="0" kern="1200" dirty="0" smtClean="0">
                <a:solidFill>
                  <a:schemeClr val="tx1"/>
                </a:solidFill>
                <a:latin typeface="+mn-lt"/>
                <a:ea typeface="+mn-ea"/>
                <a:cs typeface="+mn-cs"/>
              </a:rPr>
              <a:t>A proximity sensor is very much useful in Smartphone. </a:t>
            </a:r>
          </a:p>
          <a:p>
            <a:r>
              <a:rPr lang="en-US" sz="1200" b="0" i="0" kern="1200" dirty="0" smtClean="0">
                <a:solidFill>
                  <a:schemeClr val="tx1"/>
                </a:solidFill>
                <a:latin typeface="+mn-lt"/>
                <a:ea typeface="+mn-ea"/>
                <a:cs typeface="+mn-cs"/>
              </a:rPr>
              <a:t>It detects how close the screen of the phone is to your body. This allows the phone to sense when you have brought the phone up to your ear. </a:t>
            </a:r>
          </a:p>
          <a:p>
            <a:r>
              <a:rPr lang="en-US" sz="1200" b="0" i="0" kern="1200" dirty="0" smtClean="0">
                <a:solidFill>
                  <a:schemeClr val="tx1"/>
                </a:solidFill>
                <a:latin typeface="+mn-lt"/>
                <a:ea typeface="+mn-ea"/>
                <a:cs typeface="+mn-cs"/>
              </a:rPr>
              <a:t>At that point, the display turns off in order to save battery.</a:t>
            </a:r>
          </a:p>
          <a:p>
            <a:r>
              <a:rPr lang="en-US" sz="1200" b="0" i="0" kern="1200" dirty="0" smtClean="0">
                <a:solidFill>
                  <a:schemeClr val="tx1"/>
                </a:solidFill>
                <a:latin typeface="+mn-lt"/>
                <a:ea typeface="+mn-ea"/>
                <a:cs typeface="+mn-cs"/>
              </a:rPr>
              <a:t>It also stops detecting touches, as to avoid unwanted input, until you take the phone away from your ear. </a:t>
            </a:r>
          </a:p>
          <a:p>
            <a:r>
              <a:rPr lang="en-US" sz="1200" b="0" i="0" kern="1200" dirty="0" smtClean="0">
                <a:solidFill>
                  <a:schemeClr val="tx1"/>
                </a:solidFill>
                <a:latin typeface="+mn-lt"/>
                <a:ea typeface="+mn-ea"/>
                <a:cs typeface="+mn-cs"/>
              </a:rPr>
              <a:t>Proximity Sensor can turn off the screen to avoid accidental touch of the screen by ear. Besides it is useful for detecting towers and sources of interference. </a:t>
            </a:r>
          </a:p>
          <a:p>
            <a:r>
              <a:rPr lang="en-US" sz="1200" b="0" i="0" kern="1200" dirty="0" smtClean="0">
                <a:solidFill>
                  <a:schemeClr val="tx1"/>
                </a:solidFill>
                <a:latin typeface="+mn-lt"/>
                <a:ea typeface="+mn-ea"/>
                <a:cs typeface="+mn-cs"/>
              </a:rPr>
              <a:t>So that one can amplify or filter them out using beam forming techniques or others</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Proximity switches open or close an electrical circuit when they make contact with or come within a certain distance of an object. Proximity switches are most commonly used in manufacturing equipment, robotics, and security systems. There are four basic types of proximity switches: infrared, acoustic, capacitive, and inductive.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Infrared proximity switches work by sending out beams of invisible infrared light. A </a:t>
            </a:r>
            <a:r>
              <a:rPr lang="en-US" sz="1200" b="0" i="0" kern="1200" dirty="0" err="1" smtClean="0">
                <a:solidFill>
                  <a:schemeClr val="tx1"/>
                </a:solidFill>
                <a:latin typeface="+mn-lt"/>
                <a:ea typeface="+mn-ea"/>
                <a:cs typeface="+mn-cs"/>
              </a:rPr>
              <a:t>photodetector</a:t>
            </a:r>
            <a:r>
              <a:rPr lang="en-US" sz="1200" b="0" i="0" kern="1200" dirty="0" smtClean="0">
                <a:solidFill>
                  <a:schemeClr val="tx1"/>
                </a:solidFill>
                <a:latin typeface="+mn-lt"/>
                <a:ea typeface="+mn-ea"/>
                <a:cs typeface="+mn-cs"/>
              </a:rPr>
              <a:t> on the proximity switch detects any reflections of this light. These reflections allow infrared proximity switches to determine whether there is an object nearby. As proximity switches with just a light source and photodiode are susceptible to false readings due to background light, more complex switches modulate the transmitted light at a specific frequency and have receivers which only respond to that frequency. Even more complex proximity sensors are able to use the light reflected from an object to compute its distance from the sensor.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Acoustic proximity sensors are similar in principle to infrared models, but use sound instead of light. They use a transducer to transmit inaudible sound waves at various frequencies in a preset sequence, then measure the length of time the sound takes to hit a nearby object and return to a second transducer on the switch. Essentially, acoustic proximity sensors measure the time it takes for sound pulses to "echo" and use this measurement to calculate distance, just like sonar.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Capacitive proximity switches sense distance to objects by detecting changes in capacitance around it. A radio-frequency oscillator is connected to a metal plate. When the plate nears an object, the radio frequency changes, and the frequency detector sends a signal telling the switch to open or close. These proximity switches have the disadvantage of being more sensitive to objects that conduct electricity than to objects that do not.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Inductive proximity switches sense distance to objects by generating magnetic fields. They are similar in principle to metal detectors. A coil of wire is charged with electrical current, and an electronic circuit measures this current. If a metallic part gets close enough to the coil, the current will increase and the proximity switch will open or close accordingly. The chief disadvantage of inductive proximity switches is that they can only detect metallic objects. </a:t>
            </a:r>
            <a:r>
              <a:rPr lang="en-US" dirty="0" smtClean="0"/>
              <a:t/>
            </a:r>
            <a:br>
              <a:rPr lang="en-US" dirty="0" smtClean="0"/>
            </a:br>
            <a:r>
              <a:rPr lang="en-US" dirty="0" smtClean="0"/>
              <a:t/>
            </a:r>
            <a:br>
              <a:rPr lang="en-US" dirty="0" smtClean="0"/>
            </a:br>
            <a:r>
              <a:rPr lang="en-US" sz="1200" b="0" i="0" kern="1200" dirty="0" smtClean="0">
                <a:solidFill>
                  <a:schemeClr val="tx1"/>
                </a:solidFill>
                <a:latin typeface="+mn-lt"/>
                <a:ea typeface="+mn-ea"/>
                <a:cs typeface="+mn-cs"/>
              </a:rPr>
              <a:t>Proximity switches are used in manufacturing processes -- for example, to measure the position of machine components. They are also used in security systems, in applications such as detecting the opening of a door, and in robotics, where they can monitor a robot or its components' nearness to objects and steer it accordingly</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GPS was originally intended for military applications, but in the 1980s, the government made the system available for civilian use.</a:t>
            </a:r>
            <a:r>
              <a:rPr lang="en-US" sz="1200" b="1" i="0" kern="1200" dirty="0" smtClean="0">
                <a:solidFill>
                  <a:schemeClr val="tx1"/>
                </a:solidFill>
                <a:latin typeface="+mn-lt"/>
                <a:ea typeface="+mn-ea"/>
                <a:cs typeface="+mn-cs"/>
              </a:rPr>
              <a:t>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GPS satellites circle the earth twice a day in a very precise orbit and transmit signal information to earth.</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 GPS satellites broadcast radio signals containing their position and time, which your GPS receiver picks up. The receiver knows exactly where in the sky the satellite is, it just doesn't know exactly where on earth it is, until it determines the distance from the satellite.</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It does this by calculating the time it took for the signal to reach it. It knows that the radio waves should travel at the speed of light, and it thinks it knows the elapsed time since the signal set </a:t>
            </a:r>
            <a:r>
              <a:rPr lang="en-US" sz="1200" b="0" i="0" kern="1200" dirty="0" smtClean="0">
                <a:solidFill>
                  <a:schemeClr val="tx1"/>
                </a:solidFill>
                <a:latin typeface="+mn-lt"/>
                <a:ea typeface="+mn-ea"/>
                <a:cs typeface="+mn-cs"/>
              </a:rPr>
              <a:t>off</a:t>
            </a:r>
          </a:p>
          <a:p>
            <a:endParaRPr lang="en-US" sz="1200" b="0" i="0" kern="1200" dirty="0" smtClean="0">
              <a:solidFill>
                <a:schemeClr val="tx1"/>
              </a:solidFill>
              <a:latin typeface="+mn-lt"/>
              <a:ea typeface="+mn-ea"/>
              <a:cs typeface="+mn-cs"/>
            </a:endParaRPr>
          </a:p>
          <a:p>
            <a:endParaRPr lang="en-US"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accelerometer allows the device of Smartphone to detect the orientation of the device and adapts the content to suit the new orientation. </a:t>
            </a:r>
          </a:p>
          <a:p>
            <a:endParaRPr lang="en-US" dirty="0" smtClean="0"/>
          </a:p>
          <a:p>
            <a:r>
              <a:rPr lang="en-US" dirty="0" smtClean="0"/>
              <a:t>The accelerometer in smart devices measures the acceleration of the device relative to freefall. </a:t>
            </a:r>
          </a:p>
          <a:p>
            <a:endParaRPr lang="en-US" dirty="0" smtClean="0"/>
          </a:p>
          <a:p>
            <a:r>
              <a:rPr lang="en-US" dirty="0" smtClean="0"/>
              <a:t>A value of 1 indicates that the device is experiencing 1 g of force exerting (</a:t>
            </a:r>
            <a:r>
              <a:rPr lang="en-US" dirty="0" err="1" smtClean="0"/>
              <a:t>ảnh</a:t>
            </a:r>
            <a:r>
              <a:rPr lang="en-US" baseline="0" dirty="0" smtClean="0"/>
              <a:t> </a:t>
            </a:r>
            <a:r>
              <a:rPr lang="en-US" baseline="0" dirty="0" err="1" smtClean="0"/>
              <a:t>hưởng</a:t>
            </a:r>
            <a:r>
              <a:rPr lang="en-US" baseline="0" dirty="0" smtClean="0"/>
              <a:t>)</a:t>
            </a:r>
            <a:r>
              <a:rPr lang="en-US" dirty="0" smtClean="0"/>
              <a:t> on it (1 g of force being the gravitational pull of the earth, which your device experiences when it is stationary (</a:t>
            </a:r>
            <a:r>
              <a:rPr lang="en-US" dirty="0" err="1" smtClean="0"/>
              <a:t>đứng</a:t>
            </a:r>
            <a:r>
              <a:rPr lang="en-US" baseline="0" dirty="0" smtClean="0"/>
              <a:t> </a:t>
            </a:r>
            <a:r>
              <a:rPr lang="en-US" baseline="0" dirty="0" err="1" smtClean="0"/>
              <a:t>một</a:t>
            </a:r>
            <a:r>
              <a:rPr lang="en-US" baseline="0" dirty="0" smtClean="0"/>
              <a:t> </a:t>
            </a:r>
            <a:r>
              <a:rPr lang="en-US" baseline="0" dirty="0" err="1" smtClean="0"/>
              <a:t>chỗ</a:t>
            </a:r>
            <a:r>
              <a:rPr lang="en-US" baseline="0" dirty="0" smtClean="0"/>
              <a:t>) </a:t>
            </a:r>
            <a:r>
              <a:rPr lang="en-US" dirty="0" smtClean="0"/>
              <a:t>). </a:t>
            </a:r>
          </a:p>
          <a:p>
            <a:endParaRPr lang="en-US" dirty="0" smtClean="0"/>
          </a:p>
          <a:p>
            <a:r>
              <a:rPr lang="en-US" dirty="0" smtClean="0"/>
              <a:t>The accelerometer measures the acceleration of the device in three different axes: X, Y, and Z. </a:t>
            </a:r>
          </a:p>
          <a:p>
            <a:endParaRPr lang="en-US" dirty="0" smtClean="0"/>
          </a:p>
        </p:txBody>
      </p:sp>
      <p:sp>
        <p:nvSpPr>
          <p:cNvPr id="4" name="Slide Number Placeholder 3"/>
          <p:cNvSpPr>
            <a:spLocks noGrp="1"/>
          </p:cNvSpPr>
          <p:nvPr>
            <p:ph type="sldNum" sz="quarter" idx="10"/>
          </p:nvPr>
        </p:nvSpPr>
        <p:spPr/>
        <p:txBody>
          <a:bodyPr/>
          <a:lstStyle/>
          <a:p>
            <a:fld id="{2EBA53BC-EC85-41ED-B382-C37E7A8E9C7C}" type="slidenum">
              <a:rPr lang="en-US" smtClean="0"/>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Basically compasses are attracted to the earth's poles using magnets. But the modern smart phone is not using magnets. </a:t>
            </a:r>
          </a:p>
          <a:p>
            <a:endParaRPr lang="en-US" dirty="0" smtClean="0"/>
          </a:p>
          <a:p>
            <a:r>
              <a:rPr lang="en-US" dirty="0" smtClean="0"/>
              <a:t>Magnetic interference would render the Smartphone’s cellular capabilities useless. </a:t>
            </a:r>
          </a:p>
          <a:p>
            <a:endParaRPr lang="en-US" dirty="0" smtClean="0"/>
          </a:p>
          <a:p>
            <a:r>
              <a:rPr lang="en-US" dirty="0" smtClean="0"/>
              <a:t>If that signal comes from a specific spot like North, paired with the accelerometer the device can calculate the orientation and direction. </a:t>
            </a:r>
          </a:p>
          <a:p>
            <a:endParaRPr lang="en-US" dirty="0" smtClean="0"/>
          </a:p>
          <a:p>
            <a:r>
              <a:rPr lang="en-US" dirty="0" smtClean="0"/>
              <a:t>The compass in the </a:t>
            </a:r>
            <a:r>
              <a:rPr lang="en-US" dirty="0" err="1" smtClean="0"/>
              <a:t>iPhone</a:t>
            </a:r>
            <a:r>
              <a:rPr lang="en-US" dirty="0" smtClean="0"/>
              <a:t> 4 is the AKM AK8975, which is very similar to the AKM AK8973 in the </a:t>
            </a:r>
            <a:r>
              <a:rPr lang="en-US" dirty="0" err="1" smtClean="0"/>
              <a:t>iPhone</a:t>
            </a:r>
            <a:r>
              <a:rPr lang="en-US" dirty="0" smtClean="0"/>
              <a:t> 3GS. </a:t>
            </a:r>
          </a:p>
          <a:p>
            <a:endParaRPr lang="en-US" dirty="0" smtClean="0"/>
          </a:p>
          <a:p>
            <a:r>
              <a:rPr lang="en-US" dirty="0" smtClean="0"/>
              <a:t>It senses orientation relative to the Earth's magnetic field using the Hall Effect. </a:t>
            </a:r>
          </a:p>
          <a:p>
            <a:endParaRPr lang="en-US" dirty="0" smtClean="0"/>
          </a:p>
          <a:p>
            <a:r>
              <a:rPr lang="en-US" dirty="0" smtClean="0"/>
              <a:t>The Hall Effect occurs when a magnetic field is applied transverse to a flowing current (</a:t>
            </a:r>
            <a:r>
              <a:rPr lang="en-US" dirty="0" err="1" smtClean="0"/>
              <a:t>dòng</a:t>
            </a:r>
            <a:r>
              <a:rPr lang="en-US" baseline="0" dirty="0" smtClean="0"/>
              <a:t> </a:t>
            </a:r>
            <a:r>
              <a:rPr lang="en-US" baseline="0" dirty="0" err="1" smtClean="0"/>
              <a:t>điện</a:t>
            </a:r>
            <a:r>
              <a:rPr lang="en-US" baseline="0" dirty="0" smtClean="0"/>
              <a:t>)</a:t>
            </a:r>
            <a:r>
              <a:rPr lang="en-US" dirty="0" smtClean="0"/>
              <a:t>. </a:t>
            </a:r>
          </a:p>
          <a:p>
            <a:endParaRPr lang="en-US" dirty="0" smtClean="0"/>
          </a:p>
          <a:p>
            <a:r>
              <a:rPr lang="en-US" dirty="0" smtClean="0"/>
              <a:t>The magnetic field deflects (</a:t>
            </a:r>
            <a:r>
              <a:rPr lang="en-US" dirty="0" err="1" smtClean="0"/>
              <a:t>làm</a:t>
            </a:r>
            <a:r>
              <a:rPr lang="en-US" baseline="0" dirty="0" smtClean="0"/>
              <a:t> </a:t>
            </a:r>
            <a:r>
              <a:rPr lang="en-US" baseline="0" dirty="0" err="1" smtClean="0"/>
              <a:t>lệch</a:t>
            </a:r>
            <a:r>
              <a:rPr lang="en-US" baseline="0" dirty="0" smtClean="0"/>
              <a:t>) </a:t>
            </a:r>
            <a:r>
              <a:rPr lang="en-US" dirty="0" smtClean="0"/>
              <a:t>the moving charges (</a:t>
            </a:r>
            <a:r>
              <a:rPr lang="en-US" dirty="0" err="1" smtClean="0"/>
              <a:t>điện</a:t>
            </a:r>
            <a:r>
              <a:rPr lang="en-US" baseline="0" dirty="0" smtClean="0"/>
              <a:t> </a:t>
            </a:r>
            <a:r>
              <a:rPr lang="en-US" baseline="0" dirty="0" err="1" smtClean="0"/>
              <a:t>tích</a:t>
            </a:r>
            <a:r>
              <a:rPr lang="en-US" baseline="0" dirty="0" smtClean="0"/>
              <a:t>)</a:t>
            </a:r>
            <a:r>
              <a:rPr lang="en-US" dirty="0" smtClean="0"/>
              <a:t> that make up the current, inducing (</a:t>
            </a:r>
            <a:r>
              <a:rPr lang="en-US" dirty="0" err="1" smtClean="0"/>
              <a:t>gây</a:t>
            </a:r>
            <a:r>
              <a:rPr lang="en-US" baseline="0" dirty="0" smtClean="0"/>
              <a:t> </a:t>
            </a:r>
            <a:r>
              <a:rPr lang="en-US" baseline="0" dirty="0" err="1" smtClean="0"/>
              <a:t>ra</a:t>
            </a:r>
            <a:r>
              <a:rPr lang="en-US" baseline="0" dirty="0" smtClean="0"/>
              <a:t>)</a:t>
            </a:r>
            <a:r>
              <a:rPr lang="en-US" dirty="0" smtClean="0"/>
              <a:t> a voltage (</a:t>
            </a:r>
            <a:r>
              <a:rPr lang="en-US" dirty="0" err="1" smtClean="0"/>
              <a:t>điện</a:t>
            </a:r>
            <a:r>
              <a:rPr lang="en-US" baseline="0" dirty="0" smtClean="0"/>
              <a:t> </a:t>
            </a:r>
            <a:r>
              <a:rPr lang="en-US" baseline="0" dirty="0" err="1" smtClean="0"/>
              <a:t>áp</a:t>
            </a:r>
            <a:r>
              <a:rPr lang="en-US" baseline="0" dirty="0" smtClean="0"/>
              <a:t>)</a:t>
            </a:r>
            <a:r>
              <a:rPr lang="en-US" dirty="0" smtClean="0"/>
              <a:t> (called the Hall voltage, shown in the figure below as) that is transverse to the current. </a:t>
            </a:r>
          </a:p>
          <a:p>
            <a:endParaRPr lang="en-US" dirty="0" smtClean="0"/>
          </a:p>
          <a:p>
            <a:r>
              <a:rPr lang="en-US" dirty="0" smtClean="0"/>
              <a:t>The Hall voltage can then be measured and used to determine the strength of the component of the magnetic field that was transverse to this current.  </a:t>
            </a:r>
          </a:p>
          <a:p>
            <a:endParaRPr lang="en-US" dirty="0" smtClean="0"/>
          </a:p>
          <a:p>
            <a:r>
              <a:rPr lang="en-US" dirty="0" smtClean="0"/>
              <a:t>By using multiple sensors oriented in different directions, and by using a disk of high permeability (</a:t>
            </a:r>
            <a:r>
              <a:rPr lang="en-US" dirty="0" err="1" smtClean="0"/>
              <a:t>có</a:t>
            </a:r>
            <a:r>
              <a:rPr lang="en-US" baseline="0" dirty="0" smtClean="0"/>
              <a:t> </a:t>
            </a:r>
            <a:r>
              <a:rPr lang="en-US" baseline="0" dirty="0" err="1" smtClean="0"/>
              <a:t>thể</a:t>
            </a:r>
            <a:r>
              <a:rPr lang="en-US" baseline="0" dirty="0" smtClean="0"/>
              <a:t> </a:t>
            </a:r>
            <a:r>
              <a:rPr lang="en-US" baseline="0" dirty="0" err="1" smtClean="0"/>
              <a:t>thấm</a:t>
            </a:r>
            <a:r>
              <a:rPr lang="en-US" baseline="0" dirty="0" smtClean="0"/>
              <a:t> ) </a:t>
            </a:r>
            <a:r>
              <a:rPr lang="en-US" dirty="0" smtClean="0"/>
              <a:t>material called a magnetic concentrator (</a:t>
            </a:r>
            <a:r>
              <a:rPr lang="en-US" dirty="0" err="1" smtClean="0"/>
              <a:t>bộ</a:t>
            </a:r>
            <a:r>
              <a:rPr lang="en-US" baseline="0" dirty="0" smtClean="0"/>
              <a:t> </a:t>
            </a:r>
            <a:r>
              <a:rPr lang="en-US" baseline="0" dirty="0" err="1" smtClean="0"/>
              <a:t>tập</a:t>
            </a:r>
            <a:r>
              <a:rPr lang="en-US" baseline="0" dirty="0" smtClean="0"/>
              <a:t> </a:t>
            </a:r>
            <a:r>
              <a:rPr lang="en-US" baseline="0" dirty="0" err="1" smtClean="0"/>
              <a:t>trung</a:t>
            </a:r>
            <a:r>
              <a:rPr lang="en-US" baseline="0" dirty="0" smtClean="0"/>
              <a:t>)</a:t>
            </a:r>
            <a:r>
              <a:rPr lang="en-US" dirty="0" smtClean="0"/>
              <a:t> to bend (</a:t>
            </a:r>
            <a:r>
              <a:rPr lang="en-US" dirty="0" err="1" smtClean="0"/>
              <a:t>bẻ</a:t>
            </a:r>
            <a:r>
              <a:rPr lang="en-US" baseline="0" dirty="0" smtClean="0"/>
              <a:t> cong) </a:t>
            </a:r>
            <a:r>
              <a:rPr lang="en-US" dirty="0" smtClean="0"/>
              <a:t>magnetic field lines that are parallel to the sensor plane so that they have a component perpendicular to the sensor plane that can be sensed, the device can measure the total magnetic field vector and therefore determine the device’s orientation relative to that magnetic field.</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11</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So accelerometers are great;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they can measure the linear acceleration of an object including gravity, but they can’t measure twisting or rotating motions very well. </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This is where a gyroscope is really handy. A gyro is an electronic sensor that determines </a:t>
            </a:r>
            <a:r>
              <a:rPr lang="en-US" sz="1200" b="0" i="1" kern="1200" dirty="0" smtClean="0">
                <a:solidFill>
                  <a:schemeClr val="tx1"/>
                </a:solidFill>
                <a:latin typeface="+mn-lt"/>
                <a:ea typeface="+mn-ea"/>
                <a:cs typeface="+mn-cs"/>
              </a:rPr>
              <a:t>angular velocity</a:t>
            </a:r>
            <a:r>
              <a:rPr lang="en-US" sz="1200" b="0" i="0" kern="1200" dirty="0" smtClean="0">
                <a:solidFill>
                  <a:schemeClr val="tx1"/>
                </a:solidFill>
                <a:latin typeface="+mn-lt"/>
                <a:ea typeface="+mn-ea"/>
                <a:cs typeface="+mn-cs"/>
              </a:rPr>
              <a:t> around our three axes of roll, pitch and yaw.</a:t>
            </a:r>
          </a:p>
          <a:p>
            <a:endParaRPr lang="en-US"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With our gyroscope we can also determine the device’s orientation in 3D space. Knowing our angular velocity, we can compute our angular position over time</a:t>
            </a:r>
            <a:endParaRPr lang="en-US" dirty="0"/>
          </a:p>
        </p:txBody>
      </p:sp>
      <p:sp>
        <p:nvSpPr>
          <p:cNvPr id="4" name="Slide Number Placeholder 3"/>
          <p:cNvSpPr>
            <a:spLocks noGrp="1"/>
          </p:cNvSpPr>
          <p:nvPr>
            <p:ph type="sldNum" sz="quarter" idx="10"/>
          </p:nvPr>
        </p:nvSpPr>
        <p:spPr/>
        <p:txBody>
          <a:bodyPr/>
          <a:lstStyle/>
          <a:p>
            <a:fld id="{2EBA53BC-EC85-41ED-B382-C37E7A8E9C7C}"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4E307434-0A06-4078-B437-1266C5153296}" type="datetimeFigureOut">
              <a:rPr lang="en-US" smtClean="0"/>
              <a:pPr/>
              <a:t>10/31/2012</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DB89F2B-EFF9-4D8F-8C32-B3ECA63F177F}"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307434-0A06-4078-B437-1266C5153296}"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F2B-EFF9-4D8F-8C32-B3ECA63F177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E307434-0A06-4078-B437-1266C5153296}"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F2B-EFF9-4D8F-8C32-B3ECA63F177F}"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4E307434-0A06-4078-B437-1266C5153296}" type="datetimeFigureOut">
              <a:rPr lang="en-US" smtClean="0"/>
              <a:pPr/>
              <a:t>10/31/2012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B89F2B-EFF9-4D8F-8C32-B3ECA63F177F}"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4E307434-0A06-4078-B437-1266C5153296}" type="datetimeFigureOut">
              <a:rPr lang="en-US" smtClean="0"/>
              <a:pPr/>
              <a:t>10/31/2012</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DB89F2B-EFF9-4D8F-8C32-B3ECA63F177F}"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4E307434-0A06-4078-B437-1266C5153296}" type="datetimeFigureOut">
              <a:rPr lang="en-US" smtClean="0"/>
              <a:pPr/>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89F2B-EFF9-4D8F-8C32-B3ECA63F177F}"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4E307434-0A06-4078-B437-1266C5153296}" type="datetimeFigureOut">
              <a:rPr lang="en-US" smtClean="0"/>
              <a:pPr/>
              <a:t>10/31/2012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B89F2B-EFF9-4D8F-8C32-B3ECA63F177F}"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E307434-0A06-4078-B437-1266C5153296}" type="datetimeFigureOut">
              <a:rPr lang="en-US" smtClean="0"/>
              <a:pPr/>
              <a:t>10/31/2012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B89F2B-EFF9-4D8F-8C32-B3ECA63F177F}"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307434-0A06-4078-B437-1266C5153296}" type="datetimeFigureOut">
              <a:rPr lang="en-US" smtClean="0"/>
              <a:pPr/>
              <a:t>10/31/2012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B89F2B-EFF9-4D8F-8C32-B3ECA63F177F}"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307434-0A06-4078-B437-1266C5153296}" type="datetimeFigureOut">
              <a:rPr lang="en-US" smtClean="0"/>
              <a:pPr/>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89F2B-EFF9-4D8F-8C32-B3ECA63F177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E307434-0A06-4078-B437-1266C5153296}" type="datetimeFigureOut">
              <a:rPr lang="en-US" smtClean="0"/>
              <a:pPr/>
              <a:t>10/31/2012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B89F2B-EFF9-4D8F-8C32-B3ECA63F177F}"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4E307434-0A06-4078-B437-1266C5153296}" type="datetimeFigureOut">
              <a:rPr lang="en-US" smtClean="0"/>
              <a:pPr/>
              <a:t>10/31/2012</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DB89F2B-EFF9-4D8F-8C32-B3ECA63F177F}"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5025"/>
            <a:ext cx="7772400" cy="1470025"/>
          </a:xfrm>
        </p:spPr>
        <p:txBody>
          <a:bodyPr>
            <a:noAutofit/>
          </a:bodyPr>
          <a:lstStyle/>
          <a:p>
            <a:r>
              <a:rPr lang="en-US" sz="5400" dirty="0" smtClean="0"/>
              <a:t>A Survey of Mobile Phone Sensing</a:t>
            </a:r>
            <a:endParaRPr lang="en-US" sz="5400" dirty="0"/>
          </a:p>
        </p:txBody>
      </p:sp>
      <p:sp>
        <p:nvSpPr>
          <p:cNvPr id="3" name="Subtitle 2"/>
          <p:cNvSpPr>
            <a:spLocks noGrp="1"/>
          </p:cNvSpPr>
          <p:nvPr>
            <p:ph type="subTitle" idx="1"/>
          </p:nvPr>
        </p:nvSpPr>
        <p:spPr>
          <a:xfrm>
            <a:off x="-457200" y="3657600"/>
            <a:ext cx="8686800" cy="1752600"/>
          </a:xfrm>
        </p:spPr>
        <p:txBody>
          <a:bodyPr>
            <a:normAutofit/>
          </a:bodyPr>
          <a:lstStyle/>
          <a:p>
            <a:r>
              <a:rPr lang="en-US" sz="1800" dirty="0" smtClean="0"/>
              <a:t>Nicholas D. Lane, </a:t>
            </a:r>
            <a:r>
              <a:rPr lang="en-US" sz="1800" dirty="0" err="1" smtClean="0"/>
              <a:t>Emiliano</a:t>
            </a:r>
            <a:r>
              <a:rPr lang="en-US" sz="1800" dirty="0" smtClean="0"/>
              <a:t> </a:t>
            </a:r>
            <a:r>
              <a:rPr lang="en-US" sz="1800" dirty="0" err="1" smtClean="0"/>
              <a:t>Miluzzo</a:t>
            </a:r>
            <a:r>
              <a:rPr lang="en-US" sz="1800" dirty="0" smtClean="0"/>
              <a:t>, Hong Lu, Daniel Peebles, </a:t>
            </a:r>
            <a:br>
              <a:rPr lang="en-US" sz="1800" dirty="0" smtClean="0"/>
            </a:br>
            <a:r>
              <a:rPr lang="en-US" sz="1800" dirty="0" err="1" smtClean="0"/>
              <a:t>Tanzeem</a:t>
            </a:r>
            <a:r>
              <a:rPr lang="en-US" sz="1800" dirty="0" smtClean="0"/>
              <a:t> </a:t>
            </a:r>
            <a:r>
              <a:rPr lang="en-US" sz="1800" dirty="0" err="1" smtClean="0"/>
              <a:t>Choudhury</a:t>
            </a:r>
            <a:r>
              <a:rPr lang="en-US" sz="1800" dirty="0" smtClean="0"/>
              <a:t>, and Andrew T. Campbell </a:t>
            </a:r>
          </a:p>
          <a:p>
            <a:r>
              <a:rPr lang="en-US" sz="1800" dirty="0" smtClean="0"/>
              <a:t>Dartmouth College</a:t>
            </a:r>
            <a:endParaRPr lang="en-US" sz="1800" dirty="0"/>
          </a:p>
        </p:txBody>
      </p:sp>
      <p:sp>
        <p:nvSpPr>
          <p:cNvPr id="5" name="Subtitle 2"/>
          <p:cNvSpPr txBox="1">
            <a:spLocks/>
          </p:cNvSpPr>
          <p:nvPr/>
        </p:nvSpPr>
        <p:spPr>
          <a:xfrm>
            <a:off x="-457200" y="5029200"/>
            <a:ext cx="8686800" cy="914400"/>
          </a:xfrm>
          <a:prstGeom prst="rect">
            <a:avLst/>
          </a:prstGeom>
        </p:spPr>
        <p:txBody>
          <a:bodyPr vert="horz">
            <a:normAutofit/>
          </a:bodyPr>
          <a:lstStyle/>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0" i="0" u="none" strike="noStrike" kern="1200" cap="none" spc="0" normalizeH="0" baseline="0" noProof="0" dirty="0" err="1" smtClean="0">
                <a:ln>
                  <a:noFill/>
                </a:ln>
                <a:solidFill>
                  <a:schemeClr val="tx2"/>
                </a:solidFill>
                <a:effectLst/>
                <a:uLnTx/>
                <a:uFillTx/>
                <a:latin typeface="+mj-lt"/>
                <a:ea typeface="+mj-ea"/>
                <a:cs typeface="+mj-cs"/>
              </a:rPr>
              <a:t>Nhat</a:t>
            </a:r>
            <a:r>
              <a:rPr kumimoji="0" lang="en-US" sz="1100" b="0" i="0" u="none" strike="noStrike" kern="1200" cap="none" spc="0" normalizeH="0" baseline="0" noProof="0" dirty="0" smtClean="0">
                <a:ln>
                  <a:noFill/>
                </a:ln>
                <a:solidFill>
                  <a:schemeClr val="tx2"/>
                </a:solidFill>
                <a:effectLst/>
                <a:uLnTx/>
                <a:uFillTx/>
                <a:latin typeface="+mj-lt"/>
                <a:ea typeface="+mj-ea"/>
                <a:cs typeface="+mj-cs"/>
              </a:rPr>
              <a:t>-Phuong Tran</a:t>
            </a:r>
          </a:p>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lang="en-US" sz="1100" dirty="0" smtClean="0">
                <a:solidFill>
                  <a:schemeClr val="tx2"/>
                </a:solidFill>
                <a:latin typeface="+mj-lt"/>
                <a:ea typeface="+mj-ea"/>
                <a:cs typeface="+mj-cs"/>
              </a:rPr>
              <a:t>High Performance Computing (HPC) Lab</a:t>
            </a:r>
          </a:p>
          <a:p>
            <a:pPr marL="0" marR="0" lvl="0" indent="0" algn="r" defTabSz="914400" rtl="0" eaLnBrk="1" fontAlgn="auto" latinLnBrk="0" hangingPunct="1">
              <a:lnSpc>
                <a:spcPct val="100000"/>
              </a:lnSpc>
              <a:spcBef>
                <a:spcPts val="600"/>
              </a:spcBef>
              <a:spcAft>
                <a:spcPts val="0"/>
              </a:spcAft>
              <a:buClr>
                <a:schemeClr val="accent1"/>
              </a:buClr>
              <a:buSzPct val="76000"/>
              <a:buFont typeface="Wingdings 3"/>
              <a:buNone/>
              <a:tabLst/>
              <a:defRPr/>
            </a:pPr>
            <a:r>
              <a:rPr kumimoji="0" lang="en-US" sz="1100" b="0" i="0" u="none" strike="noStrike" kern="1200" cap="none" spc="0" normalizeH="0" baseline="0" noProof="0" dirty="0" smtClean="0">
                <a:ln>
                  <a:noFill/>
                </a:ln>
                <a:solidFill>
                  <a:schemeClr val="tx2"/>
                </a:solidFill>
                <a:effectLst/>
                <a:uLnTx/>
                <a:uFillTx/>
                <a:latin typeface="+mj-lt"/>
                <a:ea typeface="+mj-ea"/>
                <a:cs typeface="+mj-cs"/>
              </a:rPr>
              <a:t>Department</a:t>
            </a:r>
            <a:r>
              <a:rPr kumimoji="0" lang="en-US" sz="1100" b="0" i="0" u="none" strike="noStrike" kern="1200" cap="none" spc="0" normalizeH="0" noProof="0" dirty="0" smtClean="0">
                <a:ln>
                  <a:noFill/>
                </a:ln>
                <a:solidFill>
                  <a:schemeClr val="tx2"/>
                </a:solidFill>
                <a:effectLst/>
                <a:uLnTx/>
                <a:uFillTx/>
                <a:latin typeface="+mj-lt"/>
                <a:ea typeface="+mj-ea"/>
                <a:cs typeface="+mj-cs"/>
              </a:rPr>
              <a:t> of Computer Engineering, </a:t>
            </a:r>
            <a:r>
              <a:rPr kumimoji="0" lang="en-US" sz="1100" b="0" i="0" u="none" strike="noStrike" kern="1200" cap="none" spc="0" normalizeH="0" noProof="0" dirty="0" err="1" smtClean="0">
                <a:ln>
                  <a:noFill/>
                </a:ln>
                <a:solidFill>
                  <a:schemeClr val="tx2"/>
                </a:solidFill>
                <a:effectLst/>
                <a:uLnTx/>
                <a:uFillTx/>
                <a:latin typeface="+mj-lt"/>
                <a:ea typeface="+mj-ea"/>
                <a:cs typeface="+mj-cs"/>
              </a:rPr>
              <a:t>Myongji</a:t>
            </a:r>
            <a:r>
              <a:rPr kumimoji="0" lang="en-US" sz="1100" b="0" i="0" u="none" strike="noStrike" kern="1200" cap="none" spc="0" normalizeH="0" noProof="0" dirty="0" smtClean="0">
                <a:ln>
                  <a:noFill/>
                </a:ln>
                <a:solidFill>
                  <a:schemeClr val="tx2"/>
                </a:solidFill>
                <a:effectLst/>
                <a:uLnTx/>
                <a:uFillTx/>
                <a:latin typeface="+mj-lt"/>
                <a:ea typeface="+mj-ea"/>
                <a:cs typeface="+mj-cs"/>
              </a:rPr>
              <a:t> University</a:t>
            </a:r>
            <a:endParaRPr kumimoji="0" lang="en-US" sz="1100" b="0" i="0" u="none" strike="noStrike" kern="1200" cap="none" spc="0" normalizeH="0" baseline="0" noProof="0" dirty="0">
              <a:ln>
                <a:noFill/>
              </a:ln>
              <a:solidFill>
                <a:schemeClr val="tx2"/>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Accelerometer Sensor</a:t>
            </a:r>
            <a:endParaRPr lang="en-US" dirty="0"/>
          </a:p>
        </p:txBody>
      </p:sp>
      <p:sp>
        <p:nvSpPr>
          <p:cNvPr id="3" name="Content Placeholder 2"/>
          <p:cNvSpPr>
            <a:spLocks noGrp="1"/>
          </p:cNvSpPr>
          <p:nvPr>
            <p:ph sz="quarter" idx="1"/>
          </p:nvPr>
        </p:nvSpPr>
        <p:spPr>
          <a:xfrm>
            <a:off x="457200" y="1219200"/>
            <a:ext cx="4038600" cy="4937760"/>
          </a:xfrm>
        </p:spPr>
        <p:txBody>
          <a:bodyPr/>
          <a:lstStyle/>
          <a:p>
            <a:r>
              <a:rPr lang="en-US" dirty="0" smtClean="0"/>
              <a:t>Measures the acceleration of the device relative to freefall</a:t>
            </a:r>
          </a:p>
          <a:p>
            <a:r>
              <a:rPr lang="en-US" dirty="0" smtClean="0"/>
              <a:t>Detects the orientation of the device and adapts the contents to suit the new orientation</a:t>
            </a:r>
            <a:endParaRPr lang="en-US" dirty="0"/>
          </a:p>
        </p:txBody>
      </p:sp>
      <p:pic>
        <p:nvPicPr>
          <p:cNvPr id="6" name="Picture 2" descr="http://docs.garagegames.com/it2d/official/content/documentation/Tutorials/iOS%20Series/images/Device_axes.jpg"/>
          <p:cNvPicPr>
            <a:picLocks noChangeAspect="1" noChangeArrowheads="1"/>
          </p:cNvPicPr>
          <p:nvPr/>
        </p:nvPicPr>
        <p:blipFill>
          <a:blip r:embed="rId3"/>
          <a:srcRect/>
          <a:stretch>
            <a:fillRect/>
          </a:stretch>
        </p:blipFill>
        <p:spPr bwMode="auto">
          <a:xfrm>
            <a:off x="5181600" y="1828800"/>
            <a:ext cx="3495675" cy="3705225"/>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Compass Sensor</a:t>
            </a:r>
            <a:endParaRPr lang="en-US" dirty="0"/>
          </a:p>
        </p:txBody>
      </p:sp>
      <p:sp>
        <p:nvSpPr>
          <p:cNvPr id="3" name="Content Placeholder 2"/>
          <p:cNvSpPr>
            <a:spLocks noGrp="1"/>
          </p:cNvSpPr>
          <p:nvPr>
            <p:ph sz="quarter" idx="1"/>
          </p:nvPr>
        </p:nvSpPr>
        <p:spPr>
          <a:xfrm>
            <a:off x="457200" y="1219200"/>
            <a:ext cx="4495800" cy="4937760"/>
          </a:xfrm>
        </p:spPr>
        <p:txBody>
          <a:bodyPr/>
          <a:lstStyle/>
          <a:p>
            <a:r>
              <a:rPr lang="en-US" dirty="0" smtClean="0"/>
              <a:t>Senses orientation relative to Earth’s magnetic field using the Hall Effect</a:t>
            </a:r>
          </a:p>
          <a:p>
            <a:r>
              <a:rPr lang="en-US" dirty="0" smtClean="0"/>
              <a:t>Shows the current direction</a:t>
            </a:r>
            <a:endParaRPr lang="en-US" dirty="0"/>
          </a:p>
        </p:txBody>
      </p:sp>
      <p:pic>
        <p:nvPicPr>
          <p:cNvPr id="41986" name="Picture 2" descr="http://www.iphonespies.com/wp-content/uploads/2009/07/iphone-3gs-compass.png"/>
          <p:cNvPicPr>
            <a:picLocks noChangeAspect="1" noChangeArrowheads="1"/>
          </p:cNvPicPr>
          <p:nvPr/>
        </p:nvPicPr>
        <p:blipFill>
          <a:blip r:embed="rId3"/>
          <a:srcRect/>
          <a:stretch>
            <a:fillRect/>
          </a:stretch>
        </p:blipFill>
        <p:spPr bwMode="auto">
          <a:xfrm>
            <a:off x="3962400" y="3048000"/>
            <a:ext cx="4276725" cy="3248026"/>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Gyroscope Sensor</a:t>
            </a:r>
            <a:endParaRPr lang="en-US" dirty="0"/>
          </a:p>
        </p:txBody>
      </p:sp>
      <p:sp>
        <p:nvSpPr>
          <p:cNvPr id="3" name="Content Placeholder 2"/>
          <p:cNvSpPr>
            <a:spLocks noGrp="1"/>
          </p:cNvSpPr>
          <p:nvPr>
            <p:ph sz="quarter" idx="1"/>
          </p:nvPr>
        </p:nvSpPr>
        <p:spPr>
          <a:xfrm>
            <a:off x="457200" y="1219200"/>
            <a:ext cx="4572000" cy="4937760"/>
          </a:xfrm>
        </p:spPr>
        <p:txBody>
          <a:bodyPr/>
          <a:lstStyle/>
          <a:p>
            <a:r>
              <a:rPr lang="en-US" dirty="0" smtClean="0"/>
              <a:t>Measures twisting or rotating motions by determining angular velocity around three axes of roll, pitch and yaw</a:t>
            </a:r>
          </a:p>
          <a:p>
            <a:r>
              <a:rPr lang="en-US" dirty="0" smtClean="0"/>
              <a:t>Determines the device’s orientation in 3D space</a:t>
            </a:r>
            <a:endParaRPr lang="en-US" dirty="0"/>
          </a:p>
        </p:txBody>
      </p:sp>
      <p:pic>
        <p:nvPicPr>
          <p:cNvPr id="40962" name="Picture 2" descr="http://t0.gstatic.com/images?q=tbn:ANd9GcQrBnm8t1_E7DFDMfrLI7WXEcZXrAdyoAfIYi0nyrWlfhHDpPHOFQFVXhRr"/>
          <p:cNvPicPr>
            <a:picLocks noChangeAspect="1" noChangeArrowheads="1"/>
          </p:cNvPicPr>
          <p:nvPr/>
        </p:nvPicPr>
        <p:blipFill>
          <a:blip r:embed="rId3"/>
          <a:srcRect/>
          <a:stretch>
            <a:fillRect/>
          </a:stretch>
        </p:blipFill>
        <p:spPr bwMode="auto">
          <a:xfrm>
            <a:off x="5410200" y="3657600"/>
            <a:ext cx="2266950" cy="2019301"/>
          </a:xfrm>
          <a:prstGeom prst="rect">
            <a:avLst/>
          </a:prstGeom>
          <a:noFill/>
        </p:spPr>
      </p:pic>
      <p:pic>
        <p:nvPicPr>
          <p:cNvPr id="40964" name="Picture 4" descr="http://www.findmems.com/wp-content/uploads/2010/11/gyro.png"/>
          <p:cNvPicPr>
            <a:picLocks noChangeAspect="1" noChangeArrowheads="1"/>
          </p:cNvPicPr>
          <p:nvPr/>
        </p:nvPicPr>
        <p:blipFill>
          <a:blip r:embed="rId4" cstate="print"/>
          <a:srcRect/>
          <a:stretch>
            <a:fillRect/>
          </a:stretch>
        </p:blipFill>
        <p:spPr bwMode="auto">
          <a:xfrm>
            <a:off x="6019800" y="1524000"/>
            <a:ext cx="2514600" cy="188595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Motivation</a:t>
            </a:r>
          </a:p>
          <a:p>
            <a:r>
              <a:rPr lang="en-US" dirty="0" smtClean="0">
                <a:solidFill>
                  <a:schemeClr val="bg1">
                    <a:lumMod val="85000"/>
                  </a:schemeClr>
                </a:solidFill>
              </a:rPr>
              <a:t>Sensors</a:t>
            </a:r>
          </a:p>
          <a:p>
            <a:r>
              <a:rPr lang="en-US" dirty="0" smtClean="0"/>
              <a:t>Applications &amp; App Stores</a:t>
            </a:r>
          </a:p>
          <a:p>
            <a:r>
              <a:rPr lang="en-US" dirty="0" smtClean="0">
                <a:solidFill>
                  <a:schemeClr val="bg1">
                    <a:lumMod val="85000"/>
                  </a:schemeClr>
                </a:solidFill>
              </a:rPr>
              <a:t>Sensing Scale and Paradigms</a:t>
            </a:r>
          </a:p>
          <a:p>
            <a:r>
              <a:rPr lang="en-US" dirty="0" smtClean="0">
                <a:solidFill>
                  <a:schemeClr val="bg1">
                    <a:lumMod val="85000"/>
                  </a:schemeClr>
                </a:solidFill>
              </a:rPr>
              <a:t>Mobile Phone Sensing Architecture</a:t>
            </a:r>
          </a:p>
          <a:p>
            <a:r>
              <a:rPr lang="en-US" dirty="0" smtClean="0">
                <a:solidFill>
                  <a:schemeClr val="bg1">
                    <a:lumMod val="85000"/>
                  </a:schemeClr>
                </a:solidFill>
              </a:rPr>
              <a:t>Conclusion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sz="quarter" idx="1"/>
          </p:nvPr>
        </p:nvSpPr>
        <p:spPr/>
        <p:txBody>
          <a:bodyPr/>
          <a:lstStyle/>
          <a:p>
            <a:r>
              <a:rPr lang="en-US" dirty="0" smtClean="0"/>
              <a:t>Transportation</a:t>
            </a:r>
            <a:endParaRPr lang="en-US" dirty="0"/>
          </a:p>
        </p:txBody>
      </p:sp>
      <p:pic>
        <p:nvPicPr>
          <p:cNvPr id="1027" name="Picture 3"/>
          <p:cNvPicPr>
            <a:picLocks noChangeAspect="1" noChangeArrowheads="1"/>
          </p:cNvPicPr>
          <p:nvPr/>
        </p:nvPicPr>
        <p:blipFill>
          <a:blip r:embed="rId3"/>
          <a:srcRect/>
          <a:stretch>
            <a:fillRect/>
          </a:stretch>
        </p:blipFill>
        <p:spPr bwMode="auto">
          <a:xfrm>
            <a:off x="762000" y="1905000"/>
            <a:ext cx="2428875" cy="2219325"/>
          </a:xfrm>
          <a:prstGeom prst="rect">
            <a:avLst/>
          </a:prstGeom>
          <a:noFill/>
          <a:ln w="9525">
            <a:noFill/>
            <a:miter lim="800000"/>
            <a:headEnd/>
            <a:tailEnd/>
          </a:ln>
          <a:effectLst/>
        </p:spPr>
      </p:pic>
      <p:sp>
        <p:nvSpPr>
          <p:cNvPr id="6" name="TextBox 5"/>
          <p:cNvSpPr txBox="1"/>
          <p:nvPr/>
        </p:nvSpPr>
        <p:spPr>
          <a:xfrm>
            <a:off x="304800" y="4343400"/>
            <a:ext cx="3429000" cy="1754326"/>
          </a:xfrm>
          <a:prstGeom prst="rect">
            <a:avLst/>
          </a:prstGeom>
          <a:noFill/>
        </p:spPr>
        <p:txBody>
          <a:bodyPr wrap="square" rtlCol="0">
            <a:spAutoFit/>
          </a:bodyPr>
          <a:lstStyle/>
          <a:p>
            <a:pPr algn="just"/>
            <a:r>
              <a:rPr lang="en-US" i="1" dirty="0" smtClean="0"/>
              <a:t>MIT </a:t>
            </a:r>
            <a:r>
              <a:rPr lang="en-US" i="1" dirty="0" err="1" smtClean="0"/>
              <a:t>VTrack</a:t>
            </a:r>
            <a:r>
              <a:rPr lang="en-US" dirty="0" smtClean="0"/>
              <a:t>: a system for travel time estimation using the sensor data of GPS or </a:t>
            </a:r>
            <a:r>
              <a:rPr lang="en-US" dirty="0" err="1" smtClean="0"/>
              <a:t>Wifi</a:t>
            </a:r>
            <a:r>
              <a:rPr lang="en-US" dirty="0" smtClean="0"/>
              <a:t>. It  addresses two key challenges: energy consumption and sensor unreliability. </a:t>
            </a:r>
            <a:endParaRPr lang="en-US" dirty="0"/>
          </a:p>
        </p:txBody>
      </p:sp>
      <p:pic>
        <p:nvPicPr>
          <p:cNvPr id="1029" name="Picture 5" descr="http://traffic.berkeley.edu/sites/traffic.berkeley.edu/files/layout/front_map_placeholder.jpg"/>
          <p:cNvPicPr>
            <a:picLocks noChangeAspect="1" noChangeArrowheads="1"/>
          </p:cNvPicPr>
          <p:nvPr/>
        </p:nvPicPr>
        <p:blipFill>
          <a:blip r:embed="rId4"/>
          <a:srcRect/>
          <a:stretch>
            <a:fillRect/>
          </a:stretch>
        </p:blipFill>
        <p:spPr bwMode="auto">
          <a:xfrm>
            <a:off x="3916680" y="1905000"/>
            <a:ext cx="5074920" cy="2057400"/>
          </a:xfrm>
          <a:prstGeom prst="rect">
            <a:avLst/>
          </a:prstGeom>
          <a:noFill/>
        </p:spPr>
      </p:pic>
      <p:sp>
        <p:nvSpPr>
          <p:cNvPr id="8" name="TextBox 7"/>
          <p:cNvSpPr txBox="1"/>
          <p:nvPr/>
        </p:nvSpPr>
        <p:spPr>
          <a:xfrm>
            <a:off x="4191000" y="4191000"/>
            <a:ext cx="4800600" cy="2031325"/>
          </a:xfrm>
          <a:prstGeom prst="rect">
            <a:avLst/>
          </a:prstGeom>
          <a:noFill/>
        </p:spPr>
        <p:txBody>
          <a:bodyPr wrap="square" rtlCol="0">
            <a:spAutoFit/>
          </a:bodyPr>
          <a:lstStyle/>
          <a:p>
            <a:pPr algn="just"/>
            <a:r>
              <a:rPr lang="en-US" i="1" dirty="0" smtClean="0"/>
              <a:t>Mobile Millennium project ( a joint between Nokia, NAVTEQ, and the University of California at Berkeley)</a:t>
            </a:r>
            <a:r>
              <a:rPr lang="en-US" dirty="0" smtClean="0"/>
              <a:t> : a research project that includes a pilot traffic-monitoring system that uses the GPS in cellular phones to gather traffic information, process it, and distribute it back to the phones in real time.</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sz="quarter" idx="1"/>
          </p:nvPr>
        </p:nvSpPr>
        <p:spPr/>
        <p:txBody>
          <a:bodyPr/>
          <a:lstStyle/>
          <a:p>
            <a:r>
              <a:rPr lang="en-US" dirty="0" smtClean="0"/>
              <a:t>Social Networking</a:t>
            </a:r>
            <a:endParaRPr lang="en-US" dirty="0"/>
          </a:p>
        </p:txBody>
      </p:sp>
      <p:pic>
        <p:nvPicPr>
          <p:cNvPr id="18435" name="Picture 3"/>
          <p:cNvPicPr>
            <a:picLocks noChangeAspect="1" noChangeArrowheads="1"/>
          </p:cNvPicPr>
          <p:nvPr/>
        </p:nvPicPr>
        <p:blipFill>
          <a:blip r:embed="rId3"/>
          <a:srcRect/>
          <a:stretch>
            <a:fillRect/>
          </a:stretch>
        </p:blipFill>
        <p:spPr bwMode="auto">
          <a:xfrm>
            <a:off x="914400" y="1828800"/>
            <a:ext cx="3629025" cy="2426982"/>
          </a:xfrm>
          <a:prstGeom prst="rect">
            <a:avLst/>
          </a:prstGeom>
          <a:noFill/>
          <a:ln w="9525">
            <a:noFill/>
            <a:miter lim="800000"/>
            <a:headEnd/>
            <a:tailEnd/>
          </a:ln>
          <a:effectLst/>
        </p:spPr>
      </p:pic>
      <p:pic>
        <p:nvPicPr>
          <p:cNvPr id="18436" name="Picture 4"/>
          <p:cNvPicPr>
            <a:picLocks noChangeAspect="1" noChangeArrowheads="1"/>
          </p:cNvPicPr>
          <p:nvPr/>
        </p:nvPicPr>
        <p:blipFill>
          <a:blip r:embed="rId4"/>
          <a:srcRect/>
          <a:stretch>
            <a:fillRect/>
          </a:stretch>
        </p:blipFill>
        <p:spPr bwMode="auto">
          <a:xfrm>
            <a:off x="4648200" y="1371600"/>
            <a:ext cx="4072467" cy="2819400"/>
          </a:xfrm>
          <a:prstGeom prst="rect">
            <a:avLst/>
          </a:prstGeom>
          <a:noFill/>
          <a:ln w="9525">
            <a:noFill/>
            <a:miter lim="800000"/>
            <a:headEnd/>
            <a:tailEnd/>
          </a:ln>
          <a:effectLst/>
        </p:spPr>
      </p:pic>
      <p:sp>
        <p:nvSpPr>
          <p:cNvPr id="7" name="TextBox 6"/>
          <p:cNvSpPr txBox="1"/>
          <p:nvPr/>
        </p:nvSpPr>
        <p:spPr>
          <a:xfrm>
            <a:off x="1600200" y="4267200"/>
            <a:ext cx="6248400" cy="1477328"/>
          </a:xfrm>
          <a:prstGeom prst="rect">
            <a:avLst/>
          </a:prstGeom>
          <a:noFill/>
        </p:spPr>
        <p:txBody>
          <a:bodyPr wrap="square" rtlCol="0">
            <a:spAutoFit/>
          </a:bodyPr>
          <a:lstStyle/>
          <a:p>
            <a:pPr algn="just"/>
            <a:r>
              <a:rPr lang="en-US" i="1" dirty="0" smtClean="0"/>
              <a:t>The </a:t>
            </a:r>
            <a:r>
              <a:rPr lang="en-US" i="1" dirty="0" err="1" smtClean="0"/>
              <a:t>Darthmouth</a:t>
            </a:r>
            <a:r>
              <a:rPr lang="en-US" i="1" dirty="0" smtClean="0"/>
              <a:t> </a:t>
            </a:r>
            <a:r>
              <a:rPr lang="en-US" i="1" dirty="0" err="1" smtClean="0"/>
              <a:t>CenceMe</a:t>
            </a:r>
            <a:r>
              <a:rPr lang="en-US" i="1" dirty="0" smtClean="0"/>
              <a:t> project</a:t>
            </a:r>
            <a:r>
              <a:rPr lang="en-US" dirty="0" smtClean="0"/>
              <a:t>: investigate the use of sensors in the phone to automatically classify events in people’s lives (sensing presence) and selectively share this presence using online social networks such as Twitter, </a:t>
            </a:r>
            <a:r>
              <a:rPr lang="en-US" dirty="0" err="1" smtClean="0"/>
              <a:t>Facebook</a:t>
            </a:r>
            <a:r>
              <a:rPr lang="en-US" dirty="0" smtClean="0"/>
              <a:t> and </a:t>
            </a:r>
            <a:r>
              <a:rPr lang="en-US" dirty="0" err="1" smtClean="0"/>
              <a:t>Myspace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sz="quarter" idx="1"/>
          </p:nvPr>
        </p:nvSpPr>
        <p:spPr/>
        <p:txBody>
          <a:bodyPr/>
          <a:lstStyle/>
          <a:p>
            <a:r>
              <a:rPr lang="en-US" dirty="0" smtClean="0"/>
              <a:t>Environmental Monitoring</a:t>
            </a:r>
            <a:endParaRPr lang="en-US" dirty="0"/>
          </a:p>
        </p:txBody>
      </p:sp>
      <p:pic>
        <p:nvPicPr>
          <p:cNvPr id="19459" name="Picture 3"/>
          <p:cNvPicPr>
            <a:picLocks noChangeAspect="1" noChangeArrowheads="1"/>
          </p:cNvPicPr>
          <p:nvPr/>
        </p:nvPicPr>
        <p:blipFill>
          <a:blip r:embed="rId3"/>
          <a:srcRect/>
          <a:stretch>
            <a:fillRect/>
          </a:stretch>
        </p:blipFill>
        <p:spPr bwMode="auto">
          <a:xfrm>
            <a:off x="137160" y="1828800"/>
            <a:ext cx="5806440" cy="4495800"/>
          </a:xfrm>
          <a:prstGeom prst="rect">
            <a:avLst/>
          </a:prstGeom>
          <a:noFill/>
          <a:ln w="9525">
            <a:noFill/>
            <a:miter lim="800000"/>
            <a:headEnd/>
            <a:tailEnd/>
          </a:ln>
          <a:effectLst/>
        </p:spPr>
      </p:pic>
      <p:sp>
        <p:nvSpPr>
          <p:cNvPr id="6" name="TextBox 5"/>
          <p:cNvSpPr txBox="1"/>
          <p:nvPr/>
        </p:nvSpPr>
        <p:spPr>
          <a:xfrm>
            <a:off x="6019800" y="2133600"/>
            <a:ext cx="2971800" cy="2862322"/>
          </a:xfrm>
          <a:prstGeom prst="rect">
            <a:avLst/>
          </a:prstGeom>
          <a:noFill/>
        </p:spPr>
        <p:txBody>
          <a:bodyPr wrap="square" rtlCol="0">
            <a:spAutoFit/>
          </a:bodyPr>
          <a:lstStyle/>
          <a:p>
            <a:pPr algn="just"/>
            <a:r>
              <a:rPr lang="en-US" i="1" dirty="0" smtClean="0"/>
              <a:t>PEIR (Personal Environmental Impact Report)</a:t>
            </a:r>
            <a:r>
              <a:rPr lang="en-US" dirty="0" smtClean="0"/>
              <a:t>: a participatory sensing application that uses location data sampled from everyday mobile phones to calculate personalized estimates of environmental impact and exposure.</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sz="quarter" idx="1"/>
          </p:nvPr>
        </p:nvSpPr>
        <p:spPr/>
        <p:txBody>
          <a:bodyPr/>
          <a:lstStyle/>
          <a:p>
            <a:r>
              <a:rPr lang="en-US" dirty="0" smtClean="0"/>
              <a:t>Health and Well Being</a:t>
            </a:r>
            <a:endParaRPr lang="en-US" dirty="0"/>
          </a:p>
        </p:txBody>
      </p:sp>
      <p:pic>
        <p:nvPicPr>
          <p:cNvPr id="20483" name="Picture 3"/>
          <p:cNvPicPr>
            <a:picLocks noChangeAspect="1" noChangeArrowheads="1"/>
          </p:cNvPicPr>
          <p:nvPr/>
        </p:nvPicPr>
        <p:blipFill>
          <a:blip r:embed="rId3"/>
          <a:srcRect/>
          <a:stretch>
            <a:fillRect/>
          </a:stretch>
        </p:blipFill>
        <p:spPr bwMode="auto">
          <a:xfrm>
            <a:off x="228599" y="1981199"/>
            <a:ext cx="4724401" cy="4043767"/>
          </a:xfrm>
          <a:prstGeom prst="rect">
            <a:avLst/>
          </a:prstGeom>
          <a:noFill/>
          <a:ln w="9525">
            <a:noFill/>
            <a:miter lim="800000"/>
            <a:headEnd/>
            <a:tailEnd/>
          </a:ln>
          <a:effectLst/>
        </p:spPr>
      </p:pic>
      <p:sp>
        <p:nvSpPr>
          <p:cNvPr id="6" name="TextBox 5"/>
          <p:cNvSpPr txBox="1"/>
          <p:nvPr/>
        </p:nvSpPr>
        <p:spPr>
          <a:xfrm>
            <a:off x="4953000" y="2057400"/>
            <a:ext cx="3886200" cy="2031325"/>
          </a:xfrm>
          <a:prstGeom prst="rect">
            <a:avLst/>
          </a:prstGeom>
          <a:noFill/>
        </p:spPr>
        <p:txBody>
          <a:bodyPr wrap="square" rtlCol="0">
            <a:spAutoFit/>
          </a:bodyPr>
          <a:lstStyle/>
          <a:p>
            <a:pPr algn="just"/>
            <a:r>
              <a:rPr lang="en-US" i="1" dirty="0" err="1" smtClean="0"/>
              <a:t>UbiFit</a:t>
            </a:r>
            <a:r>
              <a:rPr lang="en-US" i="1" dirty="0" smtClean="0"/>
              <a:t> Garden</a:t>
            </a:r>
            <a:r>
              <a:rPr lang="en-US" dirty="0" smtClean="0"/>
              <a:t>: a joint project between Intel and the University of Washington, captures levels of physical activity and relates this information to personal health goals when presenting feedback to the user</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 Stores</a:t>
            </a:r>
            <a:endParaRPr lang="en-US" dirty="0"/>
          </a:p>
        </p:txBody>
      </p:sp>
      <p:sp>
        <p:nvSpPr>
          <p:cNvPr id="3" name="Content Placeholder 2"/>
          <p:cNvSpPr>
            <a:spLocks noGrp="1"/>
          </p:cNvSpPr>
          <p:nvPr>
            <p:ph sz="quarter" idx="1"/>
          </p:nvPr>
        </p:nvSpPr>
        <p:spPr/>
        <p:txBody>
          <a:bodyPr/>
          <a:lstStyle/>
          <a:p>
            <a:endParaRPr lang="en-US" dirty="0"/>
          </a:p>
        </p:txBody>
      </p:sp>
      <p:pic>
        <p:nvPicPr>
          <p:cNvPr id="21506" name="Picture 2" descr="http://icons.iconarchive.com/icons/tribalmarkings/colorflow/256/app-store-2-icon.png"/>
          <p:cNvPicPr>
            <a:picLocks noChangeAspect="1" noChangeArrowheads="1"/>
          </p:cNvPicPr>
          <p:nvPr/>
        </p:nvPicPr>
        <p:blipFill>
          <a:blip r:embed="rId3"/>
          <a:srcRect/>
          <a:stretch>
            <a:fillRect/>
          </a:stretch>
        </p:blipFill>
        <p:spPr bwMode="auto">
          <a:xfrm>
            <a:off x="2057400" y="1752600"/>
            <a:ext cx="1981200" cy="1981200"/>
          </a:xfrm>
          <a:prstGeom prst="rect">
            <a:avLst/>
          </a:prstGeom>
          <a:noFill/>
        </p:spPr>
      </p:pic>
      <p:pic>
        <p:nvPicPr>
          <p:cNvPr id="21508" name="Picture 4" descr="Android Logo"/>
          <p:cNvPicPr>
            <a:picLocks noChangeAspect="1" noChangeArrowheads="1"/>
          </p:cNvPicPr>
          <p:nvPr/>
        </p:nvPicPr>
        <p:blipFill>
          <a:blip r:embed="rId4"/>
          <a:srcRect/>
          <a:stretch>
            <a:fillRect/>
          </a:stretch>
        </p:blipFill>
        <p:spPr bwMode="auto">
          <a:xfrm>
            <a:off x="5486400" y="1752600"/>
            <a:ext cx="1981200" cy="1981200"/>
          </a:xfrm>
          <a:prstGeom prst="rect">
            <a:avLst/>
          </a:prstGeom>
          <a:noFill/>
        </p:spPr>
      </p:pic>
      <p:pic>
        <p:nvPicPr>
          <p:cNvPr id="21512" name="Picture 8" descr="http://i.i.com.com/cnwk.1d/i/tim/2011/01/27/WP7marketplace.png"/>
          <p:cNvPicPr>
            <a:picLocks noChangeAspect="1" noChangeArrowheads="1"/>
          </p:cNvPicPr>
          <p:nvPr/>
        </p:nvPicPr>
        <p:blipFill>
          <a:blip r:embed="rId5"/>
          <a:srcRect/>
          <a:stretch>
            <a:fillRect/>
          </a:stretch>
        </p:blipFill>
        <p:spPr bwMode="auto">
          <a:xfrm>
            <a:off x="2209800" y="3886200"/>
            <a:ext cx="1628775" cy="2114550"/>
          </a:xfrm>
          <a:prstGeom prst="rect">
            <a:avLst/>
          </a:prstGeom>
          <a:noFill/>
        </p:spPr>
      </p:pic>
      <p:pic>
        <p:nvPicPr>
          <p:cNvPr id="21514" name="Picture 10" descr="http://www.infogenra.com/wp-content/uploads/2011/07/Nokia-Ovi-Store.gif"/>
          <p:cNvPicPr>
            <a:picLocks noChangeAspect="1" noChangeArrowheads="1"/>
          </p:cNvPicPr>
          <p:nvPr/>
        </p:nvPicPr>
        <p:blipFill>
          <a:blip r:embed="rId6"/>
          <a:srcRect/>
          <a:stretch>
            <a:fillRect/>
          </a:stretch>
        </p:blipFill>
        <p:spPr bwMode="auto">
          <a:xfrm>
            <a:off x="5410200" y="3810000"/>
            <a:ext cx="2257425" cy="2257426"/>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Motivation</a:t>
            </a:r>
          </a:p>
          <a:p>
            <a:r>
              <a:rPr lang="en-US" dirty="0" smtClean="0">
                <a:solidFill>
                  <a:schemeClr val="bg1">
                    <a:lumMod val="85000"/>
                  </a:schemeClr>
                </a:solidFill>
              </a:rPr>
              <a:t>Sensors</a:t>
            </a:r>
          </a:p>
          <a:p>
            <a:r>
              <a:rPr lang="en-US" dirty="0" smtClean="0">
                <a:solidFill>
                  <a:schemeClr val="bg1">
                    <a:lumMod val="85000"/>
                  </a:schemeClr>
                </a:solidFill>
              </a:rPr>
              <a:t>Applications</a:t>
            </a:r>
          </a:p>
          <a:p>
            <a:r>
              <a:rPr lang="en-US" dirty="0" smtClean="0"/>
              <a:t>Sensing Scale and Paradigms</a:t>
            </a:r>
          </a:p>
          <a:p>
            <a:r>
              <a:rPr lang="en-US" dirty="0" smtClean="0">
                <a:solidFill>
                  <a:schemeClr val="bg1">
                    <a:lumMod val="85000"/>
                  </a:schemeClr>
                </a:solidFill>
              </a:rPr>
              <a:t>Mobile Phone Sensing Architecture</a:t>
            </a:r>
          </a:p>
          <a:p>
            <a:r>
              <a:rPr lang="en-US" dirty="0" smtClean="0">
                <a:solidFill>
                  <a:schemeClr val="bg1">
                    <a:lumMod val="85000"/>
                  </a:schemeClr>
                </a:solidFill>
              </a:rPr>
              <a:t>Conclusion</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Motivation</a:t>
            </a:r>
          </a:p>
          <a:p>
            <a:r>
              <a:rPr lang="en-US" dirty="0" smtClean="0"/>
              <a:t>Sensors</a:t>
            </a:r>
          </a:p>
          <a:p>
            <a:r>
              <a:rPr lang="en-US" dirty="0" smtClean="0"/>
              <a:t>Applications &amp; App Stores</a:t>
            </a:r>
          </a:p>
          <a:p>
            <a:r>
              <a:rPr lang="en-US" dirty="0" smtClean="0"/>
              <a:t>Sensing Scale and Paradigms</a:t>
            </a:r>
          </a:p>
          <a:p>
            <a:r>
              <a:rPr lang="en-US" dirty="0" smtClean="0"/>
              <a:t>Mobile Phone Sensing Architecture</a:t>
            </a:r>
          </a:p>
          <a:p>
            <a:r>
              <a:rPr lang="en-US" dirty="0" smtClean="0"/>
              <a:t>Conclusion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Sensing Scale</a:t>
            </a:r>
            <a:endParaRPr lang="en-US" dirty="0"/>
          </a:p>
        </p:txBody>
      </p:sp>
      <p:sp>
        <p:nvSpPr>
          <p:cNvPr id="3" name="Content Placeholder 2"/>
          <p:cNvSpPr>
            <a:spLocks noGrp="1"/>
          </p:cNvSpPr>
          <p:nvPr>
            <p:ph sz="quarter" idx="1"/>
          </p:nvPr>
        </p:nvSpPr>
        <p:spPr/>
        <p:txBody>
          <a:bodyPr/>
          <a:lstStyle/>
          <a:p>
            <a:endParaRPr lang="en-US"/>
          </a:p>
        </p:txBody>
      </p:sp>
      <p:pic>
        <p:nvPicPr>
          <p:cNvPr id="22530" name="Picture 2"/>
          <p:cNvPicPr>
            <a:picLocks noChangeAspect="1" noChangeArrowheads="1"/>
          </p:cNvPicPr>
          <p:nvPr/>
        </p:nvPicPr>
        <p:blipFill>
          <a:blip r:embed="rId3"/>
          <a:srcRect/>
          <a:stretch>
            <a:fillRect/>
          </a:stretch>
        </p:blipFill>
        <p:spPr bwMode="auto">
          <a:xfrm>
            <a:off x="990600" y="1295400"/>
            <a:ext cx="7359650" cy="485907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Scale</a:t>
            </a:r>
            <a:endParaRPr lang="en-US" dirty="0"/>
          </a:p>
        </p:txBody>
      </p:sp>
      <p:graphicFrame>
        <p:nvGraphicFramePr>
          <p:cNvPr id="4" name="Content Placeholder 3"/>
          <p:cNvGraphicFramePr>
            <a:graphicFrameLocks noGrp="1"/>
          </p:cNvGraphicFramePr>
          <p:nvPr>
            <p:ph sz="quarter" idx="1"/>
          </p:nvPr>
        </p:nvGraphicFramePr>
        <p:xfrm>
          <a:off x="685800" y="1219200"/>
          <a:ext cx="7772400" cy="5035172"/>
        </p:xfrm>
        <a:graphic>
          <a:graphicData uri="http://schemas.openxmlformats.org/drawingml/2006/table">
            <a:tbl>
              <a:tblPr firstRow="1" bandRow="1">
                <a:tableStyleId>{F5AB1C69-6EDB-4FF4-983F-18BD219EF322}</a:tableStyleId>
              </a:tblPr>
              <a:tblGrid>
                <a:gridCol w="2362200"/>
                <a:gridCol w="2819400"/>
                <a:gridCol w="2590800"/>
              </a:tblGrid>
              <a:tr h="346901">
                <a:tc>
                  <a:txBody>
                    <a:bodyPr/>
                    <a:lstStyle/>
                    <a:p>
                      <a:pPr algn="ctr"/>
                      <a:r>
                        <a:rPr lang="en-US" dirty="0" smtClean="0"/>
                        <a:t>Individual Sensing</a:t>
                      </a:r>
                      <a:endParaRPr lang="en-US" dirty="0"/>
                    </a:p>
                  </a:txBody>
                  <a:tcPr/>
                </a:tc>
                <a:tc>
                  <a:txBody>
                    <a:bodyPr/>
                    <a:lstStyle/>
                    <a:p>
                      <a:pPr algn="ctr"/>
                      <a:r>
                        <a:rPr lang="en-US" dirty="0" smtClean="0"/>
                        <a:t>Group Sensing</a:t>
                      </a:r>
                      <a:endParaRPr lang="en-US" dirty="0"/>
                    </a:p>
                  </a:txBody>
                  <a:tcPr/>
                </a:tc>
                <a:tc>
                  <a:txBody>
                    <a:bodyPr/>
                    <a:lstStyle/>
                    <a:p>
                      <a:pPr algn="ctr"/>
                      <a:r>
                        <a:rPr lang="en-US" dirty="0" smtClean="0"/>
                        <a:t>Community Sensing</a:t>
                      </a:r>
                      <a:endParaRPr lang="en-US" dirty="0"/>
                    </a:p>
                  </a:txBody>
                  <a:tcPr/>
                </a:tc>
              </a:tr>
              <a:tr h="1706880">
                <a:tc>
                  <a:txBody>
                    <a:bodyPr/>
                    <a:lstStyle/>
                    <a:p>
                      <a:pPr>
                        <a:buFontTx/>
                        <a:buNone/>
                      </a:pPr>
                      <a:r>
                        <a:rPr lang="en-US" sz="1600" dirty="0" smtClean="0"/>
                        <a:t>Designed</a:t>
                      </a:r>
                      <a:r>
                        <a:rPr lang="en-US" sz="1600" baseline="0" dirty="0" smtClean="0"/>
                        <a:t> for a single individual</a:t>
                      </a:r>
                    </a:p>
                    <a:p>
                      <a:pPr>
                        <a:buFontTx/>
                        <a:buChar char="-"/>
                      </a:pPr>
                      <a:endParaRPr lang="en-US" sz="1600" baseline="0" dirty="0" smtClean="0"/>
                    </a:p>
                    <a:p>
                      <a:pPr>
                        <a:buFontTx/>
                        <a:buChar char="-"/>
                      </a:pPr>
                      <a:endParaRPr lang="en-US" sz="1600" baseline="0" dirty="0" smtClean="0"/>
                    </a:p>
                  </a:txBody>
                  <a:tcPr/>
                </a:tc>
                <a:tc>
                  <a:txBody>
                    <a:bodyPr/>
                    <a:lstStyle/>
                    <a:p>
                      <a:pPr>
                        <a:buFontTx/>
                        <a:buNone/>
                      </a:pPr>
                      <a:r>
                        <a:rPr lang="en-US" sz="1600" dirty="0" smtClean="0"/>
                        <a:t>Designed</a:t>
                      </a:r>
                      <a:r>
                        <a:rPr lang="en-US" sz="1600" baseline="0" dirty="0" smtClean="0"/>
                        <a:t> for a group that shares a common goal, concern, or interest</a:t>
                      </a:r>
                    </a:p>
                  </a:txBody>
                  <a:tcPr/>
                </a:tc>
                <a:tc>
                  <a:txBody>
                    <a:bodyPr/>
                    <a:lstStyle/>
                    <a:p>
                      <a:pPr>
                        <a:buFontTx/>
                        <a:buNone/>
                      </a:pPr>
                      <a:r>
                        <a:rPr lang="en-US" sz="1600" baseline="0" dirty="0" smtClean="0"/>
                        <a:t>Designed for a large of people participating</a:t>
                      </a:r>
                    </a:p>
                  </a:txBody>
                  <a:tcPr/>
                </a:tc>
              </a:tr>
              <a:tr h="16002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Focused on data</a:t>
                      </a:r>
                      <a:r>
                        <a:rPr lang="en-US" sz="1600" baseline="0" dirty="0" smtClean="0"/>
                        <a:t> collection and analysis</a:t>
                      </a:r>
                    </a:p>
                    <a:p>
                      <a:pPr>
                        <a:buFontTx/>
                        <a:buChar char="-"/>
                      </a:pP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Reflect</a:t>
                      </a:r>
                      <a:r>
                        <a:rPr lang="en-US" sz="1600" baseline="0" dirty="0" smtClean="0"/>
                        <a:t> the growing interest in social networks or connected groups</a:t>
                      </a:r>
                    </a:p>
                    <a:p>
                      <a:pPr>
                        <a:buFontTx/>
                        <a:buChar char="-"/>
                      </a:pP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Represent large-scale data collection, analysis, and sharing for the good of the community</a:t>
                      </a:r>
                      <a:endParaRPr lang="en-US" sz="1600" dirty="0"/>
                    </a:p>
                  </a:txBody>
                  <a:tcPr/>
                </a:tc>
              </a:tr>
              <a:tr h="13623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Generate data for the sole consumption of the user and are not shared with others</a:t>
                      </a:r>
                      <a:endParaRPr lang="en-US" sz="1600" dirty="0" smtClean="0"/>
                    </a:p>
                    <a:p>
                      <a:pPr>
                        <a:buFontTx/>
                        <a:buChar char="-"/>
                      </a:pPr>
                      <a:endParaRPr lang="en-US" sz="16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Share sensing information freely or with privacy protection</a:t>
                      </a:r>
                      <a:endParaRPr lang="en-US" sz="1600" dirty="0" smtClean="0"/>
                    </a:p>
                    <a:p>
                      <a:pPr>
                        <a:buFontTx/>
                        <a:buChar char="-"/>
                      </a:pP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Need strong privacy protection and low commitment levels from users</a:t>
                      </a:r>
                      <a:endParaRPr lang="en-US" sz="1600" dirty="0" smtClean="0"/>
                    </a:p>
                    <a:p>
                      <a:pPr>
                        <a:buFontTx/>
                        <a:buChar char="-"/>
                      </a:pPr>
                      <a:endParaRPr lang="en-US" sz="1600" dirty="0"/>
                    </a:p>
                  </a:txBody>
                  <a:tcP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Paradigms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What is extent the user actively involved in the sensing system?</a:t>
            </a:r>
          </a:p>
          <a:p>
            <a:pPr lvl="1"/>
            <a:r>
              <a:rPr lang="en-US" dirty="0" smtClean="0"/>
              <a:t>Participatory sensing</a:t>
            </a:r>
          </a:p>
          <a:p>
            <a:pPr lvl="2"/>
            <a:r>
              <a:rPr lang="en-US" dirty="0" smtClean="0"/>
              <a:t>The user actively engages in the data collection activity</a:t>
            </a:r>
          </a:p>
          <a:p>
            <a:pPr lvl="2"/>
            <a:r>
              <a:rPr lang="en-US" dirty="0" smtClean="0"/>
              <a:t>Place a higher burden or cost on the user</a:t>
            </a:r>
          </a:p>
          <a:p>
            <a:pPr lvl="2"/>
            <a:r>
              <a:rPr lang="en-US" dirty="0" smtClean="0"/>
              <a:t>Supported by leveraging the intelligence of the person</a:t>
            </a:r>
          </a:p>
          <a:p>
            <a:pPr lvl="2"/>
            <a:r>
              <a:rPr lang="en-US" dirty="0" smtClean="0"/>
              <a:t>Dependent on participant enthusiasm and the compatibility of a person’s mobility patterns</a:t>
            </a:r>
          </a:p>
          <a:p>
            <a:pPr lvl="1"/>
            <a:r>
              <a:rPr lang="en-US" dirty="0" smtClean="0"/>
              <a:t>Opportunistic sensing</a:t>
            </a:r>
          </a:p>
          <a:p>
            <a:pPr lvl="2"/>
            <a:r>
              <a:rPr lang="en-US" dirty="0" smtClean="0"/>
              <a:t>The data collection stage is automated fully with no user involvement</a:t>
            </a:r>
          </a:p>
          <a:p>
            <a:pPr lvl="2"/>
            <a:r>
              <a:rPr lang="en-US" dirty="0" smtClean="0"/>
              <a:t>Lowers the burden placed on the user</a:t>
            </a:r>
          </a:p>
          <a:p>
            <a:pPr lvl="2"/>
            <a:r>
              <a:rPr lang="en-US" dirty="0" smtClean="0"/>
              <a:t>Difficult to build</a:t>
            </a:r>
          </a:p>
          <a:p>
            <a:pPr lvl="2"/>
            <a:r>
              <a:rPr lang="en-US" dirty="0" smtClean="0"/>
              <a:t>Major resource are underutilized</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Motivation</a:t>
            </a:r>
          </a:p>
          <a:p>
            <a:r>
              <a:rPr lang="en-US" dirty="0" smtClean="0">
                <a:solidFill>
                  <a:schemeClr val="bg1">
                    <a:lumMod val="85000"/>
                  </a:schemeClr>
                </a:solidFill>
              </a:rPr>
              <a:t>Sensors</a:t>
            </a:r>
          </a:p>
          <a:p>
            <a:r>
              <a:rPr lang="en-US" dirty="0" smtClean="0">
                <a:solidFill>
                  <a:schemeClr val="bg1">
                    <a:lumMod val="85000"/>
                  </a:schemeClr>
                </a:solidFill>
              </a:rPr>
              <a:t>Applications</a:t>
            </a:r>
          </a:p>
          <a:p>
            <a:r>
              <a:rPr lang="en-US" dirty="0" smtClean="0">
                <a:solidFill>
                  <a:schemeClr val="bg1">
                    <a:lumMod val="85000"/>
                  </a:schemeClr>
                </a:solidFill>
              </a:rPr>
              <a:t>Sensing Scale and Paradigms</a:t>
            </a:r>
          </a:p>
          <a:p>
            <a:r>
              <a:rPr lang="en-US" dirty="0" smtClean="0"/>
              <a:t>Mobile Phone Sensing Architecture</a:t>
            </a:r>
          </a:p>
          <a:p>
            <a:r>
              <a:rPr lang="en-US" dirty="0" smtClean="0">
                <a:solidFill>
                  <a:schemeClr val="bg1">
                    <a:lumMod val="85000"/>
                  </a:schemeClr>
                </a:solidFill>
              </a:rPr>
              <a:t>Conclusion</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Mobile Phone Sensing Architecture</a:t>
            </a:r>
            <a:endParaRPr lang="en-US" dirty="0"/>
          </a:p>
        </p:txBody>
      </p:sp>
      <p:sp>
        <p:nvSpPr>
          <p:cNvPr id="3" name="Content Placeholder 2"/>
          <p:cNvSpPr>
            <a:spLocks noGrp="1"/>
          </p:cNvSpPr>
          <p:nvPr>
            <p:ph sz="quarter" idx="1"/>
          </p:nvPr>
        </p:nvSpPr>
        <p:spPr/>
        <p:txBody>
          <a:bodyPr/>
          <a:lstStyle/>
          <a:p>
            <a:endParaRPr lang="en-US"/>
          </a:p>
        </p:txBody>
      </p:sp>
      <p:pic>
        <p:nvPicPr>
          <p:cNvPr id="1026" name="Picture 2"/>
          <p:cNvPicPr>
            <a:picLocks noChangeAspect="1" noChangeArrowheads="1"/>
          </p:cNvPicPr>
          <p:nvPr/>
        </p:nvPicPr>
        <p:blipFill>
          <a:blip r:embed="rId3"/>
          <a:srcRect/>
          <a:stretch>
            <a:fillRect/>
          </a:stretch>
        </p:blipFill>
        <p:spPr bwMode="auto">
          <a:xfrm>
            <a:off x="3048000" y="1143000"/>
            <a:ext cx="3505200" cy="50457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 The Mobile Phone as a Sensor</a:t>
            </a:r>
          </a:p>
        </p:txBody>
      </p:sp>
      <p:sp>
        <p:nvSpPr>
          <p:cNvPr id="3" name="Content Placeholder 2"/>
          <p:cNvSpPr>
            <a:spLocks noGrp="1"/>
          </p:cNvSpPr>
          <p:nvPr>
            <p:ph sz="quarter" idx="1"/>
          </p:nvPr>
        </p:nvSpPr>
        <p:spPr/>
        <p:txBody>
          <a:bodyPr/>
          <a:lstStyle/>
          <a:p>
            <a:r>
              <a:rPr lang="en-US" dirty="0" smtClean="0"/>
              <a:t>Programmability</a:t>
            </a:r>
          </a:p>
          <a:p>
            <a:pPr lvl="1"/>
            <a:r>
              <a:rPr lang="en-US" dirty="0" smtClean="0"/>
              <a:t>Open and programmable by third-party developers</a:t>
            </a:r>
          </a:p>
          <a:p>
            <a:pPr lvl="1"/>
            <a:r>
              <a:rPr lang="en-US" dirty="0" smtClean="0"/>
              <a:t>Offer software development kits (SDKs), APIs, and software tools</a:t>
            </a:r>
          </a:p>
          <a:p>
            <a:pPr lvl="1"/>
            <a:r>
              <a:rPr lang="en-US" dirty="0" smtClean="0"/>
              <a:t>Lack supports to access the low-level sensors, fine-grained sensor control and watchdog timers</a:t>
            </a:r>
          </a:p>
          <a:p>
            <a:pPr lvl="1"/>
            <a:r>
              <a:rPr lang="en-US" dirty="0" smtClean="0"/>
              <a:t>Need a propose sensing abstractions and APIs</a:t>
            </a:r>
          </a:p>
          <a:p>
            <a:pPr lvl="1"/>
            <a:endParaRPr lang="en-US" dirty="0" smtClean="0"/>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 The Mobile Phone as a Sensor</a:t>
            </a:r>
          </a:p>
        </p:txBody>
      </p:sp>
      <p:sp>
        <p:nvSpPr>
          <p:cNvPr id="3" name="Content Placeholder 2"/>
          <p:cNvSpPr>
            <a:spLocks noGrp="1"/>
          </p:cNvSpPr>
          <p:nvPr>
            <p:ph sz="quarter" idx="1"/>
          </p:nvPr>
        </p:nvSpPr>
        <p:spPr/>
        <p:txBody>
          <a:bodyPr/>
          <a:lstStyle/>
          <a:p>
            <a:r>
              <a:rPr lang="en-US" dirty="0" smtClean="0"/>
              <a:t>Continuous Sensing</a:t>
            </a:r>
          </a:p>
          <a:p>
            <a:pPr lvl="1"/>
            <a:r>
              <a:rPr lang="en-US" dirty="0" smtClean="0"/>
              <a:t>Require multitasking and background processing</a:t>
            </a:r>
          </a:p>
          <a:p>
            <a:pPr lvl="1"/>
            <a:r>
              <a:rPr lang="en-US" dirty="0" smtClean="0"/>
              <a:t>Require more resources</a:t>
            </a:r>
          </a:p>
          <a:p>
            <a:pPr lvl="2"/>
            <a:r>
              <a:rPr lang="en-US" dirty="0" smtClean="0"/>
              <a:t>Trade off accuracy for lower resource usage</a:t>
            </a:r>
          </a:p>
          <a:p>
            <a:pPr lvl="2"/>
            <a:r>
              <a:rPr lang="en-US" dirty="0" smtClean="0"/>
              <a:t>Leverage cloud infrastructure</a:t>
            </a:r>
          </a:p>
          <a:p>
            <a:pPr lvl="2"/>
            <a:r>
              <a:rPr lang="en-US" dirty="0" smtClean="0"/>
              <a:t>Adopt a variety of duty cycling techniques</a:t>
            </a:r>
          </a:p>
          <a:p>
            <a:pPr lvl="2"/>
            <a:endParaRPr lang="en-US" dirty="0" smtClean="0"/>
          </a:p>
          <a:p>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Sense: The Mobile Phone as a Sensor</a:t>
            </a:r>
          </a:p>
        </p:txBody>
      </p:sp>
      <p:sp>
        <p:nvSpPr>
          <p:cNvPr id="3" name="Content Placeholder 2"/>
          <p:cNvSpPr>
            <a:spLocks noGrp="1"/>
          </p:cNvSpPr>
          <p:nvPr>
            <p:ph sz="quarter" idx="1"/>
          </p:nvPr>
        </p:nvSpPr>
        <p:spPr/>
        <p:txBody>
          <a:bodyPr/>
          <a:lstStyle/>
          <a:p>
            <a:r>
              <a:rPr lang="en-US" dirty="0" smtClean="0"/>
              <a:t>Phone Context</a:t>
            </a:r>
          </a:p>
          <a:p>
            <a:pPr lvl="1"/>
            <a:r>
              <a:rPr lang="en-US" dirty="0" smtClean="0"/>
              <a:t>Difficult to anticipate in advance</a:t>
            </a:r>
          </a:p>
          <a:p>
            <a:pPr lvl="1"/>
            <a:r>
              <a:rPr lang="en-US" dirty="0" smtClean="0"/>
              <a:t>Complicate the use of statistical models</a:t>
            </a:r>
          </a:p>
          <a:p>
            <a:pPr lvl="1"/>
            <a:r>
              <a:rPr lang="en-US" dirty="0" smtClean="0"/>
              <a:t>Deal with some of these issues:</a:t>
            </a:r>
          </a:p>
          <a:p>
            <a:pPr lvl="2"/>
            <a:r>
              <a:rPr lang="en-US" dirty="0" smtClean="0"/>
              <a:t>Leverage co-located mobile phone</a:t>
            </a:r>
          </a:p>
          <a:p>
            <a:pPr lvl="2"/>
            <a:r>
              <a:rPr lang="en-US" dirty="0" smtClean="0"/>
              <a:t>Super-sampling</a:t>
            </a:r>
          </a:p>
          <a:p>
            <a:pPr lvl="2"/>
            <a:r>
              <a:rPr lang="en-US" dirty="0" smtClean="0"/>
              <a:t>Sample with admission control stages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Interpreting Sensor Data</a:t>
            </a:r>
            <a:endParaRPr lang="en-US" dirty="0"/>
          </a:p>
        </p:txBody>
      </p:sp>
      <p:sp>
        <p:nvSpPr>
          <p:cNvPr id="3" name="Content Placeholder 2"/>
          <p:cNvSpPr>
            <a:spLocks noGrp="1"/>
          </p:cNvSpPr>
          <p:nvPr>
            <p:ph sz="quarter" idx="1"/>
          </p:nvPr>
        </p:nvSpPr>
        <p:spPr/>
        <p:txBody>
          <a:bodyPr>
            <a:normAutofit/>
          </a:bodyPr>
          <a:lstStyle/>
          <a:p>
            <a:r>
              <a:rPr lang="en-US" dirty="0" smtClean="0"/>
              <a:t>Haman Behavior and Context Modeling</a:t>
            </a:r>
          </a:p>
          <a:p>
            <a:pPr lvl="1"/>
            <a:r>
              <a:rPr lang="en-US" dirty="0" smtClean="0"/>
              <a:t>How well can mobile phones interpret human behavior from low-level multi-model sensor data? How accurately can mobile phones infer the surrounding context?</a:t>
            </a:r>
          </a:p>
          <a:p>
            <a:pPr lvl="2"/>
            <a:r>
              <a:rPr lang="en-US" dirty="0" smtClean="0"/>
              <a:t>Machine learning techniques</a:t>
            </a:r>
          </a:p>
          <a:p>
            <a:pPr lvl="3"/>
            <a:r>
              <a:rPr lang="en-US" dirty="0" smtClean="0"/>
              <a:t>Supervised</a:t>
            </a:r>
          </a:p>
          <a:p>
            <a:pPr lvl="3"/>
            <a:endParaRPr lang="en-US" dirty="0" smtClean="0"/>
          </a:p>
          <a:p>
            <a:pPr lvl="2"/>
            <a:endParaRPr lang="en-US" dirty="0" smtClean="0"/>
          </a:p>
          <a:p>
            <a:pPr lvl="2"/>
            <a:endParaRPr lang="en-US" dirty="0" smtClean="0"/>
          </a:p>
          <a:p>
            <a:pPr lvl="2"/>
            <a:endParaRPr lang="en-US" dirty="0" smtClean="0"/>
          </a:p>
          <a:p>
            <a:pPr lvl="3"/>
            <a:endParaRPr lang="en-US" dirty="0" smtClean="0"/>
          </a:p>
          <a:p>
            <a:pPr lvl="3"/>
            <a:r>
              <a:rPr lang="en-US" dirty="0" smtClean="0"/>
              <a:t>Semi-supervised</a:t>
            </a:r>
          </a:p>
          <a:p>
            <a:pPr lvl="3"/>
            <a:r>
              <a:rPr lang="en-US" dirty="0" smtClean="0"/>
              <a:t>Unsupervised</a:t>
            </a:r>
          </a:p>
          <a:p>
            <a:pPr lvl="2"/>
            <a:endParaRPr lang="en-US" dirty="0"/>
          </a:p>
        </p:txBody>
      </p:sp>
      <p:pic>
        <p:nvPicPr>
          <p:cNvPr id="1026" name="Picture 2"/>
          <p:cNvPicPr>
            <a:picLocks noChangeAspect="1" noChangeArrowheads="1"/>
          </p:cNvPicPr>
          <p:nvPr/>
        </p:nvPicPr>
        <p:blipFill>
          <a:blip r:embed="rId3"/>
          <a:srcRect/>
          <a:stretch>
            <a:fillRect/>
          </a:stretch>
        </p:blipFill>
        <p:spPr bwMode="auto">
          <a:xfrm>
            <a:off x="1905000" y="3581400"/>
            <a:ext cx="5715000" cy="146668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 Interpreting Sensor Data</a:t>
            </a:r>
            <a:endParaRPr lang="en-US" dirty="0"/>
          </a:p>
        </p:txBody>
      </p:sp>
      <p:sp>
        <p:nvSpPr>
          <p:cNvPr id="3" name="Content Placeholder 2"/>
          <p:cNvSpPr>
            <a:spLocks noGrp="1"/>
          </p:cNvSpPr>
          <p:nvPr>
            <p:ph sz="quarter" idx="1"/>
          </p:nvPr>
        </p:nvSpPr>
        <p:spPr/>
        <p:txBody>
          <a:bodyPr/>
          <a:lstStyle/>
          <a:p>
            <a:r>
              <a:rPr lang="en-US" dirty="0" smtClean="0"/>
              <a:t>Scaling Models</a:t>
            </a:r>
          </a:p>
          <a:p>
            <a:pPr lvl="1"/>
            <a:r>
              <a:rPr lang="en-US" dirty="0" smtClean="0"/>
              <a:t>Existing statistical models are unable to cope with everyday occurrences</a:t>
            </a:r>
          </a:p>
          <a:p>
            <a:pPr lvl="1"/>
            <a:r>
              <a:rPr lang="en-US" dirty="0" smtClean="0"/>
              <a:t>Design techniques for generalization</a:t>
            </a:r>
          </a:p>
          <a:p>
            <a:pPr lvl="2"/>
            <a:r>
              <a:rPr lang="en-US" dirty="0" smtClean="0"/>
              <a:t>Incorporate people in the process</a:t>
            </a:r>
          </a:p>
          <a:p>
            <a:pPr lvl="2"/>
            <a:r>
              <a:rPr lang="en-US" dirty="0" smtClean="0"/>
              <a:t>Community-guided learning</a:t>
            </a:r>
          </a:p>
          <a:p>
            <a:pPr lvl="2"/>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Motivation</a:t>
            </a:r>
          </a:p>
          <a:p>
            <a:r>
              <a:rPr lang="en-US" dirty="0" smtClean="0">
                <a:solidFill>
                  <a:schemeClr val="bg1">
                    <a:lumMod val="85000"/>
                  </a:schemeClr>
                </a:solidFill>
              </a:rPr>
              <a:t>Sensors</a:t>
            </a:r>
          </a:p>
          <a:p>
            <a:r>
              <a:rPr lang="en-US" dirty="0" smtClean="0">
                <a:solidFill>
                  <a:schemeClr val="bg1">
                    <a:lumMod val="85000"/>
                  </a:schemeClr>
                </a:solidFill>
              </a:rPr>
              <a:t>Applications &amp; App Stores</a:t>
            </a:r>
          </a:p>
          <a:p>
            <a:r>
              <a:rPr lang="en-US" dirty="0" smtClean="0">
                <a:solidFill>
                  <a:schemeClr val="bg1">
                    <a:lumMod val="85000"/>
                  </a:schemeClr>
                </a:solidFill>
              </a:rPr>
              <a:t>Sensing Scale and Paradigms</a:t>
            </a:r>
          </a:p>
          <a:p>
            <a:r>
              <a:rPr lang="en-US" dirty="0" smtClean="0">
                <a:solidFill>
                  <a:schemeClr val="bg1">
                    <a:lumMod val="85000"/>
                  </a:schemeClr>
                </a:solidFill>
              </a:rPr>
              <a:t>Mobile Phone Sensing Architecture</a:t>
            </a:r>
          </a:p>
          <a:p>
            <a:r>
              <a:rPr lang="en-US" dirty="0" smtClean="0">
                <a:solidFill>
                  <a:schemeClr val="bg1">
                    <a:lumMod val="85000"/>
                  </a:schemeClr>
                </a:solidFill>
              </a:rPr>
              <a:t>Conclusion</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 Share, and Persuasion: Closing the Sensing Loop</a:t>
            </a:r>
            <a:endParaRPr lang="en-US" dirty="0"/>
          </a:p>
        </p:txBody>
      </p:sp>
      <p:sp>
        <p:nvSpPr>
          <p:cNvPr id="3" name="Content Placeholder 2"/>
          <p:cNvSpPr>
            <a:spLocks noGrp="1"/>
          </p:cNvSpPr>
          <p:nvPr>
            <p:ph sz="quarter" idx="1"/>
          </p:nvPr>
        </p:nvSpPr>
        <p:spPr/>
        <p:txBody>
          <a:bodyPr/>
          <a:lstStyle/>
          <a:p>
            <a:r>
              <a:rPr lang="en-US" dirty="0" smtClean="0"/>
              <a:t>Sharing</a:t>
            </a:r>
          </a:p>
          <a:p>
            <a:pPr lvl="1"/>
            <a:r>
              <a:rPr lang="en-US" dirty="0" smtClean="0"/>
              <a:t>How to harness the potential of mobile phone sensing?</a:t>
            </a:r>
          </a:p>
          <a:p>
            <a:pPr lvl="2"/>
            <a:r>
              <a:rPr lang="en-US" dirty="0" smtClean="0"/>
              <a:t>Share using a web portal</a:t>
            </a:r>
          </a:p>
          <a:p>
            <a:pPr lvl="2"/>
            <a:r>
              <a:rPr lang="en-US" dirty="0" smtClean="0"/>
              <a:t>Leverage social media outlets such as </a:t>
            </a:r>
            <a:r>
              <a:rPr lang="en-US" dirty="0" err="1" smtClean="0"/>
              <a:t>Facebook</a:t>
            </a:r>
            <a:r>
              <a:rPr lang="en-US" dirty="0" smtClean="0"/>
              <a:t>, Twitter, and </a:t>
            </a:r>
            <a:r>
              <a:rPr lang="en-US" dirty="0" err="1" smtClean="0"/>
              <a:t>Flickr</a:t>
            </a:r>
            <a:endParaRPr lang="en-US" dirty="0"/>
          </a:p>
        </p:txBody>
      </p:sp>
      <p:pic>
        <p:nvPicPr>
          <p:cNvPr id="1026" name="Picture 2"/>
          <p:cNvPicPr>
            <a:picLocks noChangeAspect="1" noChangeArrowheads="1"/>
          </p:cNvPicPr>
          <p:nvPr/>
        </p:nvPicPr>
        <p:blipFill>
          <a:blip r:embed="rId3"/>
          <a:srcRect/>
          <a:stretch>
            <a:fillRect/>
          </a:stretch>
        </p:blipFill>
        <p:spPr bwMode="auto">
          <a:xfrm>
            <a:off x="2438400" y="3048000"/>
            <a:ext cx="4724400" cy="28005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 Share, and Persuasion: Closing the Sensing Loop</a:t>
            </a:r>
            <a:endParaRPr lang="en-US" dirty="0"/>
          </a:p>
        </p:txBody>
      </p:sp>
      <p:sp>
        <p:nvSpPr>
          <p:cNvPr id="3" name="Content Placeholder 2"/>
          <p:cNvSpPr>
            <a:spLocks noGrp="1"/>
          </p:cNvSpPr>
          <p:nvPr>
            <p:ph sz="quarter" idx="1"/>
          </p:nvPr>
        </p:nvSpPr>
        <p:spPr/>
        <p:txBody>
          <a:bodyPr/>
          <a:lstStyle/>
          <a:p>
            <a:r>
              <a:rPr lang="en-US" dirty="0" smtClean="0"/>
              <a:t>Personalized Sensing</a:t>
            </a:r>
          </a:p>
          <a:p>
            <a:pPr lvl="1"/>
            <a:r>
              <a:rPr lang="en-US" dirty="0" smtClean="0"/>
              <a:t>Monitor the daily activities of a person</a:t>
            </a:r>
          </a:p>
          <a:p>
            <a:pPr lvl="1"/>
            <a:r>
              <a:rPr lang="en-US" dirty="0" smtClean="0"/>
              <a:t>Profile preferences and behavior</a:t>
            </a:r>
          </a:p>
          <a:p>
            <a:pPr lvl="1"/>
            <a:r>
              <a:rPr lang="en-US" dirty="0" smtClean="0"/>
              <a:t>Make personalized recommendations for services, products, or points of interest possible</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 Share, and Persuasion: Closing the Sensing Loop</a:t>
            </a:r>
            <a:endParaRPr lang="en-US" dirty="0"/>
          </a:p>
        </p:txBody>
      </p:sp>
      <p:sp>
        <p:nvSpPr>
          <p:cNvPr id="3" name="Content Placeholder 2"/>
          <p:cNvSpPr>
            <a:spLocks noGrp="1"/>
          </p:cNvSpPr>
          <p:nvPr>
            <p:ph sz="quarter" idx="1"/>
          </p:nvPr>
        </p:nvSpPr>
        <p:spPr/>
        <p:txBody>
          <a:bodyPr/>
          <a:lstStyle/>
          <a:p>
            <a:r>
              <a:rPr lang="en-US" dirty="0" smtClean="0"/>
              <a:t>Persuasion</a:t>
            </a:r>
          </a:p>
          <a:p>
            <a:pPr lvl="1"/>
            <a:r>
              <a:rPr lang="en-US" dirty="0" smtClean="0"/>
              <a:t>Using sensor data gathered from communities not only to inform users but to persuade them to make positive behavioral changes</a:t>
            </a:r>
          </a:p>
          <a:p>
            <a:pPr lvl="1"/>
            <a:r>
              <a:rPr lang="en-US" dirty="0" smtClean="0"/>
              <a:t>Exploring methods of indentifying and using people in a community of users as influencers</a:t>
            </a:r>
          </a:p>
          <a:p>
            <a:pPr lvl="1"/>
            <a:r>
              <a:rPr lang="en-US" dirty="0" smtClean="0"/>
              <a:t>Use games, competitions among groups of people, sharing information within a social network, or goal setting accompanied by feedback</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Inform, Share, and Persuasion: Closing the Sensing Loop</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Privacy</a:t>
            </a:r>
          </a:p>
          <a:p>
            <a:pPr lvl="1"/>
            <a:r>
              <a:rPr lang="en-US" dirty="0" smtClean="0"/>
              <a:t>People are sensitive about how sensor data is captured and used</a:t>
            </a:r>
          </a:p>
          <a:p>
            <a:pPr lvl="2"/>
            <a:r>
              <a:rPr lang="en-US" dirty="0" smtClean="0"/>
              <a:t>The privacy of users is the most fundamental of a phone sensing system</a:t>
            </a:r>
          </a:p>
          <a:p>
            <a:pPr lvl="1"/>
            <a:r>
              <a:rPr lang="en-US" dirty="0" smtClean="0"/>
              <a:t>Personal sensing applications</a:t>
            </a:r>
          </a:p>
          <a:p>
            <a:pPr lvl="2"/>
            <a:r>
              <a:rPr lang="en-US" dirty="0" smtClean="0"/>
              <a:t>Processing data locally</a:t>
            </a:r>
          </a:p>
          <a:p>
            <a:pPr lvl="1"/>
            <a:r>
              <a:rPr lang="en-US" dirty="0" smtClean="0"/>
              <a:t>Group sensing applications</a:t>
            </a:r>
          </a:p>
          <a:p>
            <a:pPr lvl="2"/>
            <a:r>
              <a:rPr lang="en-US" dirty="0" smtClean="0"/>
              <a:t>Basing on user group membership</a:t>
            </a:r>
          </a:p>
          <a:p>
            <a:pPr lvl="1"/>
            <a:r>
              <a:rPr lang="en-US" dirty="0" smtClean="0"/>
              <a:t>Community sensing applications</a:t>
            </a:r>
          </a:p>
          <a:p>
            <a:pPr lvl="2"/>
            <a:r>
              <a:rPr lang="en-US" dirty="0" smtClean="0"/>
              <a:t>The risk of unintended leakage of personal information</a:t>
            </a:r>
          </a:p>
          <a:p>
            <a:pPr lvl="2"/>
            <a:r>
              <a:rPr lang="en-US" dirty="0" smtClean="0"/>
              <a:t>Require understanding of dangers of attack modalities different from location-based attacks</a:t>
            </a:r>
          </a:p>
          <a:p>
            <a:pPr lvl="2"/>
            <a:r>
              <a:rPr lang="en-US" dirty="0" smtClean="0"/>
              <a:t>Add noise to the data, replace chunks of the data with synthetic</a:t>
            </a:r>
          </a:p>
          <a:p>
            <a:pPr lvl="2"/>
            <a:r>
              <a:rPr lang="en-US" dirty="0" smtClean="0"/>
              <a:t>…</a:t>
            </a:r>
          </a:p>
          <a:p>
            <a:pPr lvl="2"/>
            <a:endParaRPr lang="en-US" dirty="0" smtClean="0"/>
          </a:p>
          <a:p>
            <a:pPr lvl="2"/>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Motivation</a:t>
            </a:r>
          </a:p>
          <a:p>
            <a:r>
              <a:rPr lang="en-US" dirty="0" smtClean="0">
                <a:solidFill>
                  <a:schemeClr val="bg1">
                    <a:lumMod val="85000"/>
                  </a:schemeClr>
                </a:solidFill>
              </a:rPr>
              <a:t>Sensors</a:t>
            </a:r>
          </a:p>
          <a:p>
            <a:r>
              <a:rPr lang="en-US" dirty="0" smtClean="0">
                <a:solidFill>
                  <a:schemeClr val="bg1">
                    <a:lumMod val="85000"/>
                  </a:schemeClr>
                </a:solidFill>
              </a:rPr>
              <a:t>Applications</a:t>
            </a:r>
          </a:p>
          <a:p>
            <a:r>
              <a:rPr lang="en-US" dirty="0" smtClean="0">
                <a:solidFill>
                  <a:schemeClr val="bg1">
                    <a:lumMod val="85000"/>
                  </a:schemeClr>
                </a:solidFill>
              </a:rPr>
              <a:t>Sensing Scale and Paradigms</a:t>
            </a:r>
          </a:p>
          <a:p>
            <a:r>
              <a:rPr lang="en-US" dirty="0" smtClean="0">
                <a:solidFill>
                  <a:schemeClr val="bg1">
                    <a:lumMod val="85000"/>
                  </a:schemeClr>
                </a:solidFill>
              </a:rPr>
              <a:t>Mobile Phone Sensing Architecture</a:t>
            </a:r>
          </a:p>
          <a:p>
            <a:r>
              <a:rPr lang="en-US" dirty="0" smtClean="0"/>
              <a:t>Conclusion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sz="quarter" idx="1"/>
          </p:nvPr>
        </p:nvSpPr>
        <p:spPr/>
        <p:txBody>
          <a:bodyPr/>
          <a:lstStyle/>
          <a:p>
            <a:r>
              <a:rPr lang="en-US" dirty="0" smtClean="0"/>
              <a:t>Discuss the current of state of the art </a:t>
            </a:r>
          </a:p>
          <a:p>
            <a:r>
              <a:rPr lang="en-US" dirty="0" smtClean="0"/>
              <a:t>… open challenges in the emerging field of mobile phone sensing</a:t>
            </a:r>
          </a:p>
          <a:p>
            <a:pPr lvl="1"/>
            <a:r>
              <a:rPr lang="en-US" dirty="0" smtClean="0"/>
              <a:t>Performing privacy-sensitive and resource-sensitive</a:t>
            </a:r>
          </a:p>
          <a:p>
            <a:pPr lvl="1"/>
            <a:r>
              <a:rPr lang="en-US" dirty="0" smtClean="0"/>
              <a:t>Providing useful and effective feedback to users</a:t>
            </a:r>
          </a:p>
          <a:p>
            <a:pPr lvl="1"/>
            <a:endParaRPr lang="en-US" dirty="0" smtClean="0"/>
          </a:p>
          <a:p>
            <a:pPr lvl="1"/>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pic>
        <p:nvPicPr>
          <p:cNvPr id="80898" name="Picture 2" descr="http://muchogustopanama.com/storage/thank-you.gif?__SQUARESPACE_CACHEVERSION=1332768842521"/>
          <p:cNvPicPr>
            <a:picLocks noChangeAspect="1" noChangeArrowheads="1"/>
          </p:cNvPicPr>
          <p:nvPr/>
        </p:nvPicPr>
        <p:blipFill>
          <a:blip r:embed="rId2"/>
          <a:srcRect/>
          <a:stretch>
            <a:fillRect/>
          </a:stretch>
        </p:blipFill>
        <p:spPr bwMode="auto">
          <a:xfrm>
            <a:off x="2514600" y="2286000"/>
            <a:ext cx="3810000" cy="2400301"/>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Motivation</a:t>
            </a:r>
            <a:endParaRPr lang="en-US" dirty="0"/>
          </a:p>
        </p:txBody>
      </p:sp>
      <p:sp>
        <p:nvSpPr>
          <p:cNvPr id="3" name="Content Placeholder 2"/>
          <p:cNvSpPr>
            <a:spLocks noGrp="1"/>
          </p:cNvSpPr>
          <p:nvPr>
            <p:ph sz="quarter" idx="1"/>
          </p:nvPr>
        </p:nvSpPr>
        <p:spPr/>
        <p:txBody>
          <a:bodyPr/>
          <a:lstStyle/>
          <a:p>
            <a:endParaRPr lang="en-US" dirty="0"/>
          </a:p>
        </p:txBody>
      </p:sp>
      <p:pic>
        <p:nvPicPr>
          <p:cNvPr id="52226" name="Picture 2" descr="sensors"/>
          <p:cNvPicPr>
            <a:picLocks noChangeAspect="1" noChangeArrowheads="1"/>
          </p:cNvPicPr>
          <p:nvPr/>
        </p:nvPicPr>
        <p:blipFill>
          <a:blip r:embed="rId3"/>
          <a:srcRect/>
          <a:stretch>
            <a:fillRect/>
          </a:stretch>
        </p:blipFill>
        <p:spPr bwMode="auto">
          <a:xfrm>
            <a:off x="228599" y="1905000"/>
            <a:ext cx="3657601" cy="1683467"/>
          </a:xfrm>
          <a:prstGeom prst="rect">
            <a:avLst/>
          </a:prstGeom>
          <a:noFill/>
        </p:spPr>
      </p:pic>
      <p:pic>
        <p:nvPicPr>
          <p:cNvPr id="52228" name="Picture 4" descr="http://www.codiator.com/smartphone.jpg"/>
          <p:cNvPicPr>
            <a:picLocks noChangeAspect="1" noChangeArrowheads="1"/>
          </p:cNvPicPr>
          <p:nvPr/>
        </p:nvPicPr>
        <p:blipFill>
          <a:blip r:embed="rId4"/>
          <a:srcRect/>
          <a:stretch>
            <a:fillRect/>
          </a:stretch>
        </p:blipFill>
        <p:spPr bwMode="auto">
          <a:xfrm>
            <a:off x="5105400" y="1905000"/>
            <a:ext cx="3492962" cy="1524000"/>
          </a:xfrm>
          <a:prstGeom prst="rect">
            <a:avLst/>
          </a:prstGeom>
          <a:noFill/>
        </p:spPr>
      </p:pic>
      <p:pic>
        <p:nvPicPr>
          <p:cNvPr id="52230" name="Picture 6" descr="http://t0.gstatic.com/images?q=tbn:ANd9GcQcae68I6g507ZtPykZ_KScUfZRWDsZg0DzY3GSykNeuaw-BIb8oIWAXL3j"/>
          <p:cNvPicPr>
            <a:picLocks noChangeAspect="1" noChangeArrowheads="1"/>
          </p:cNvPicPr>
          <p:nvPr/>
        </p:nvPicPr>
        <p:blipFill>
          <a:blip r:embed="rId5"/>
          <a:srcRect/>
          <a:stretch>
            <a:fillRect/>
          </a:stretch>
        </p:blipFill>
        <p:spPr bwMode="auto">
          <a:xfrm>
            <a:off x="1828800" y="4038600"/>
            <a:ext cx="2609850" cy="1752600"/>
          </a:xfrm>
          <a:prstGeom prst="rect">
            <a:avLst/>
          </a:prstGeom>
          <a:noFill/>
        </p:spPr>
      </p:pic>
      <p:sp>
        <p:nvSpPr>
          <p:cNvPr id="7" name="Rectangle 6"/>
          <p:cNvSpPr/>
          <p:nvPr/>
        </p:nvSpPr>
        <p:spPr>
          <a:xfrm>
            <a:off x="4249704" y="2133600"/>
            <a:ext cx="62709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rPr>
              <a:t>+</a:t>
            </a:r>
            <a:endParaRPr lang="en-US" sz="5400" b="1" cap="none" spc="300" dirty="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endParaRPr>
          </a:p>
        </p:txBody>
      </p:sp>
      <p:sp>
        <p:nvSpPr>
          <p:cNvPr id="9" name="Rectangle 8"/>
          <p:cNvSpPr/>
          <p:nvPr/>
        </p:nvSpPr>
        <p:spPr>
          <a:xfrm>
            <a:off x="990600" y="4419600"/>
            <a:ext cx="627096" cy="923330"/>
          </a:xfrm>
          <a:prstGeom prst="rect">
            <a:avLst/>
          </a:prstGeom>
          <a:noFill/>
        </p:spPr>
        <p:txBody>
          <a:bodyPr wrap="none" lIns="91440" tIns="45720" rIns="91440" bIns="45720">
            <a:spAutoFit/>
          </a:bodyPr>
          <a:lstStyle/>
          <a:p>
            <a:pPr algn="ctr"/>
            <a:r>
              <a:rPr lang="en-US" sz="5400" b="1" cap="none" spc="300" dirty="0" smtClean="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rPr>
              <a:t>+</a:t>
            </a:r>
            <a:endParaRPr lang="en-US" sz="5400" b="1" cap="none" spc="300" dirty="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endParaRPr>
          </a:p>
        </p:txBody>
      </p:sp>
      <p:sp>
        <p:nvSpPr>
          <p:cNvPr id="10" name="Rectangle 9"/>
          <p:cNvSpPr/>
          <p:nvPr/>
        </p:nvSpPr>
        <p:spPr>
          <a:xfrm>
            <a:off x="4630704" y="4343400"/>
            <a:ext cx="627096" cy="923330"/>
          </a:xfrm>
          <a:prstGeom prst="rect">
            <a:avLst/>
          </a:prstGeom>
          <a:noFill/>
        </p:spPr>
        <p:txBody>
          <a:bodyPr wrap="none" lIns="91440" tIns="45720" rIns="91440" bIns="45720">
            <a:spAutoFit/>
          </a:bodyPr>
          <a:lstStyle/>
          <a:p>
            <a:pPr algn="ctr"/>
            <a:r>
              <a:rPr lang="en-US" sz="5400" b="1" spc="300" dirty="0" smtClean="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rPr>
              <a:t>=</a:t>
            </a:r>
            <a:endParaRPr lang="en-US" sz="5400" b="1" cap="none" spc="300" dirty="0">
              <a:ln w="11430" cmpd="sng">
                <a:solidFill>
                  <a:schemeClr val="accent1">
                    <a:tint val="10000"/>
                  </a:schemeClr>
                </a:solidFill>
                <a:prstDash val="solid"/>
                <a:miter lim="800000"/>
              </a:ln>
              <a:solidFill>
                <a:srgbClr val="00B050"/>
              </a:solidFill>
              <a:effectLst>
                <a:glow rad="45500">
                  <a:schemeClr val="accent1">
                    <a:satMod val="220000"/>
                    <a:alpha val="35000"/>
                  </a:schemeClr>
                </a:glow>
              </a:effectLst>
            </a:endParaRPr>
          </a:p>
        </p:txBody>
      </p:sp>
      <p:sp>
        <p:nvSpPr>
          <p:cNvPr id="12" name="Rectangle 11"/>
          <p:cNvSpPr/>
          <p:nvPr/>
        </p:nvSpPr>
        <p:spPr>
          <a:xfrm>
            <a:off x="5257800" y="3743742"/>
            <a:ext cx="3124200" cy="2123658"/>
          </a:xfrm>
          <a:prstGeom prst="rect">
            <a:avLst/>
          </a:prstGeom>
          <a:noFill/>
        </p:spPr>
        <p:txBody>
          <a:bodyPr wrap="square" lIns="91440" tIns="45720" rIns="91440" bIns="45720">
            <a:spAutoFit/>
          </a:bodyPr>
          <a:lstStyle/>
          <a:p>
            <a:pPr algn="ctr"/>
            <a:r>
              <a:rPr lang="en-US" sz="4400" b="1" cap="none" spc="0" dirty="0" smtClean="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rPr>
              <a:t>Mobile Phone Sensing</a:t>
            </a:r>
            <a:endParaRPr lang="en-US" sz="4400" b="1" cap="none" spc="0" dirty="0">
              <a:ln w="19050">
                <a:solidFill>
                  <a:schemeClr val="tx2">
                    <a:tint val="1000"/>
                  </a:schemeClr>
                </a:solidFill>
                <a:prstDash val="solid"/>
              </a:ln>
              <a:solidFill>
                <a:srgbClr val="FFC000"/>
              </a:solidFill>
              <a:effectLst>
                <a:outerShdw blurRad="50000" dist="50800" dir="7500000" algn="tl">
                  <a:srgbClr val="000000">
                    <a:shade val="5000"/>
                    <a:alpha val="35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solidFill>
                  <a:schemeClr val="bg1">
                    <a:lumMod val="85000"/>
                  </a:schemeClr>
                </a:solidFill>
              </a:rPr>
              <a:t>Motivation</a:t>
            </a:r>
          </a:p>
          <a:p>
            <a:r>
              <a:rPr lang="en-US" dirty="0" smtClean="0"/>
              <a:t>Sensors</a:t>
            </a:r>
          </a:p>
          <a:p>
            <a:r>
              <a:rPr lang="en-US" dirty="0" smtClean="0">
                <a:solidFill>
                  <a:schemeClr val="bg1">
                    <a:lumMod val="85000"/>
                  </a:schemeClr>
                </a:solidFill>
              </a:rPr>
              <a:t>Applications &amp; App Stores</a:t>
            </a:r>
          </a:p>
          <a:p>
            <a:r>
              <a:rPr lang="en-US" dirty="0" smtClean="0">
                <a:solidFill>
                  <a:schemeClr val="bg1">
                    <a:lumMod val="85000"/>
                  </a:schemeClr>
                </a:solidFill>
              </a:rPr>
              <a:t>Sensing Scale and Paradigms</a:t>
            </a:r>
          </a:p>
          <a:p>
            <a:r>
              <a:rPr lang="en-US" dirty="0" smtClean="0">
                <a:solidFill>
                  <a:schemeClr val="bg1">
                    <a:lumMod val="85000"/>
                  </a:schemeClr>
                </a:solidFill>
              </a:rPr>
              <a:t>Mobile Phone Sensing Architecture</a:t>
            </a:r>
          </a:p>
          <a:p>
            <a:r>
              <a:rPr lang="en-US" dirty="0" smtClean="0">
                <a:solidFill>
                  <a:schemeClr val="bg1">
                    <a:lumMod val="85000"/>
                  </a:schemeClr>
                </a:solidFill>
              </a:rPr>
              <a:t>Conclusion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3" name="Content Placeholder 2"/>
          <p:cNvSpPr>
            <a:spLocks noGrp="1"/>
          </p:cNvSpPr>
          <p:nvPr>
            <p:ph sz="quarter" idx="1"/>
          </p:nvPr>
        </p:nvSpPr>
        <p:spPr/>
        <p:txBody>
          <a:bodyPr/>
          <a:lstStyle/>
          <a:p>
            <a:endParaRPr lang="en-US"/>
          </a:p>
        </p:txBody>
      </p:sp>
      <p:pic>
        <p:nvPicPr>
          <p:cNvPr id="2050" name="Picture 2"/>
          <p:cNvPicPr>
            <a:picLocks noChangeAspect="1" noChangeArrowheads="1"/>
          </p:cNvPicPr>
          <p:nvPr/>
        </p:nvPicPr>
        <p:blipFill>
          <a:blip r:embed="rId3"/>
          <a:srcRect/>
          <a:stretch>
            <a:fillRect/>
          </a:stretch>
        </p:blipFill>
        <p:spPr bwMode="auto">
          <a:xfrm>
            <a:off x="1828800" y="1219200"/>
            <a:ext cx="5726906" cy="4953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Ambient Light Sensor</a:t>
            </a:r>
            <a:endParaRPr lang="en-US" dirty="0"/>
          </a:p>
        </p:txBody>
      </p:sp>
      <p:sp>
        <p:nvSpPr>
          <p:cNvPr id="3" name="Content Placeholder 2"/>
          <p:cNvSpPr>
            <a:spLocks noGrp="1"/>
          </p:cNvSpPr>
          <p:nvPr>
            <p:ph sz="quarter" idx="1"/>
          </p:nvPr>
        </p:nvSpPr>
        <p:spPr>
          <a:xfrm>
            <a:off x="457200" y="1219200"/>
            <a:ext cx="4267200" cy="4937760"/>
          </a:xfrm>
        </p:spPr>
        <p:txBody>
          <a:bodyPr/>
          <a:lstStyle/>
          <a:p>
            <a:r>
              <a:rPr lang="en-US" sz="2800" dirty="0" smtClean="0"/>
              <a:t>Calculate the ambient light brightness</a:t>
            </a:r>
          </a:p>
          <a:p>
            <a:r>
              <a:rPr lang="en-US" sz="2800" dirty="0" smtClean="0"/>
              <a:t>Extends battery life and enables easy-to-view displays that are optimized to the environment</a:t>
            </a:r>
          </a:p>
          <a:p>
            <a:endParaRPr lang="en-US" dirty="0"/>
          </a:p>
        </p:txBody>
      </p:sp>
      <p:pic>
        <p:nvPicPr>
          <p:cNvPr id="47108" name="Picture 4" descr="http://cdn.iphonehacks.com/wp-content/uploads/2012/10/auto-brightness.jpg"/>
          <p:cNvPicPr>
            <a:picLocks noChangeAspect="1" noChangeArrowheads="1"/>
          </p:cNvPicPr>
          <p:nvPr/>
        </p:nvPicPr>
        <p:blipFill>
          <a:blip r:embed="rId3"/>
          <a:srcRect/>
          <a:stretch>
            <a:fillRect/>
          </a:stretch>
        </p:blipFill>
        <p:spPr bwMode="auto">
          <a:xfrm>
            <a:off x="5486400" y="2286000"/>
            <a:ext cx="2857500" cy="201930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Proximity Sensor</a:t>
            </a:r>
            <a:endParaRPr lang="en-US" dirty="0"/>
          </a:p>
        </p:txBody>
      </p:sp>
      <p:sp>
        <p:nvSpPr>
          <p:cNvPr id="3" name="Content Placeholder 2"/>
          <p:cNvSpPr>
            <a:spLocks noGrp="1"/>
          </p:cNvSpPr>
          <p:nvPr>
            <p:ph sz="quarter" idx="1"/>
          </p:nvPr>
        </p:nvSpPr>
        <p:spPr>
          <a:xfrm>
            <a:off x="457200" y="1219200"/>
            <a:ext cx="3810000" cy="4937760"/>
          </a:xfrm>
        </p:spPr>
        <p:txBody>
          <a:bodyPr/>
          <a:lstStyle/>
          <a:p>
            <a:r>
              <a:rPr lang="en-US" dirty="0" smtClean="0"/>
              <a:t>Detects how close the screen of the phone is to body</a:t>
            </a:r>
          </a:p>
          <a:p>
            <a:r>
              <a:rPr lang="en-US" dirty="0" smtClean="0"/>
              <a:t>Save battery, avoid unwanted input</a:t>
            </a:r>
            <a:endParaRPr lang="en-US" dirty="0"/>
          </a:p>
        </p:txBody>
      </p:sp>
      <p:sp>
        <p:nvSpPr>
          <p:cNvPr id="45058" name="AutoShape 2" descr="http://www.joshuakeenes.co.uk/blog/wp-content/uploads/2010/08/Apple_iPhone_5.jpg"/>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5060" name="Picture 4" descr="http://www.joshuakeenes.co.uk/blog/wp-content/uploads/2010/08/Apple_iPhone_5.jpg"/>
          <p:cNvPicPr>
            <a:picLocks noChangeAspect="1" noChangeArrowheads="1"/>
          </p:cNvPicPr>
          <p:nvPr/>
        </p:nvPicPr>
        <p:blipFill>
          <a:blip r:embed="rId3"/>
          <a:srcRect/>
          <a:stretch>
            <a:fillRect/>
          </a:stretch>
        </p:blipFill>
        <p:spPr bwMode="auto">
          <a:xfrm>
            <a:off x="5029200" y="1600200"/>
            <a:ext cx="3419475" cy="36195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GPS</a:t>
            </a:r>
            <a:endParaRPr lang="en-US" dirty="0"/>
          </a:p>
        </p:txBody>
      </p:sp>
      <p:sp>
        <p:nvSpPr>
          <p:cNvPr id="3" name="Content Placeholder 2"/>
          <p:cNvSpPr>
            <a:spLocks noGrp="1"/>
          </p:cNvSpPr>
          <p:nvPr>
            <p:ph sz="quarter" idx="1"/>
          </p:nvPr>
        </p:nvSpPr>
        <p:spPr>
          <a:xfrm>
            <a:off x="457200" y="1219200"/>
            <a:ext cx="4114800" cy="4937760"/>
          </a:xfrm>
        </p:spPr>
        <p:txBody>
          <a:bodyPr/>
          <a:lstStyle/>
          <a:p>
            <a:r>
              <a:rPr lang="en-US" dirty="0" smtClean="0"/>
              <a:t>Receives signals from GPS satellite</a:t>
            </a:r>
          </a:p>
          <a:p>
            <a:r>
              <a:rPr lang="en-US" dirty="0" smtClean="0"/>
              <a:t>Shows where we have been, gives direction we can follow on the screen</a:t>
            </a:r>
            <a:endParaRPr lang="en-US" dirty="0"/>
          </a:p>
        </p:txBody>
      </p:sp>
      <p:pic>
        <p:nvPicPr>
          <p:cNvPr id="44034" name="Picture 2" descr="http://images.intomobile.com/wp-content/uploads/2009/07/13.jpg"/>
          <p:cNvPicPr>
            <a:picLocks noChangeAspect="1" noChangeArrowheads="1"/>
          </p:cNvPicPr>
          <p:nvPr/>
        </p:nvPicPr>
        <p:blipFill>
          <a:blip r:embed="rId3"/>
          <a:srcRect/>
          <a:stretch>
            <a:fillRect/>
          </a:stretch>
        </p:blipFill>
        <p:spPr bwMode="auto">
          <a:xfrm>
            <a:off x="5257800" y="1447800"/>
            <a:ext cx="3048000" cy="4572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2985</TotalTime>
  <Words>3133</Words>
  <Application>Microsoft Office PowerPoint</Application>
  <PresentationFormat>On-screen Show (4:3)</PresentationFormat>
  <Paragraphs>395</Paragraphs>
  <Slides>36</Slides>
  <Notes>30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Origin</vt:lpstr>
      <vt:lpstr>A Survey of Mobile Phone Sensing</vt:lpstr>
      <vt:lpstr>Outline</vt:lpstr>
      <vt:lpstr>Outline</vt:lpstr>
      <vt:lpstr>Motivation</vt:lpstr>
      <vt:lpstr>Outline</vt:lpstr>
      <vt:lpstr>Sensors</vt:lpstr>
      <vt:lpstr>Ambient Light Sensor</vt:lpstr>
      <vt:lpstr>Proximity Sensor</vt:lpstr>
      <vt:lpstr>GPS</vt:lpstr>
      <vt:lpstr>Accelerometer Sensor</vt:lpstr>
      <vt:lpstr>Compass Sensor</vt:lpstr>
      <vt:lpstr>Gyroscope Sensor</vt:lpstr>
      <vt:lpstr>Outline</vt:lpstr>
      <vt:lpstr>Applications</vt:lpstr>
      <vt:lpstr>Applications</vt:lpstr>
      <vt:lpstr>Applications</vt:lpstr>
      <vt:lpstr>Applications</vt:lpstr>
      <vt:lpstr>App Stores</vt:lpstr>
      <vt:lpstr>Outline</vt:lpstr>
      <vt:lpstr>Sensing Scale</vt:lpstr>
      <vt:lpstr>Sensing Scale</vt:lpstr>
      <vt:lpstr>Sensing Paradigms</vt:lpstr>
      <vt:lpstr>Outline</vt:lpstr>
      <vt:lpstr>Mobile Phone Sensing Architecture</vt:lpstr>
      <vt:lpstr>Sense: The Mobile Phone as a Sensor</vt:lpstr>
      <vt:lpstr>Sense: The Mobile Phone as a Sensor</vt:lpstr>
      <vt:lpstr>Sense: The Mobile Phone as a Sensor</vt:lpstr>
      <vt:lpstr>Learn: Interpreting Sensor Data</vt:lpstr>
      <vt:lpstr>Learn: Interpreting Sensor Data</vt:lpstr>
      <vt:lpstr>Inform, Share, and Persuasion: Closing the Sensing Loop</vt:lpstr>
      <vt:lpstr>Inform, Share, and Persuasion: Closing the Sensing Loop</vt:lpstr>
      <vt:lpstr>Inform, Share, and Persuasion: Closing the Sensing Loop</vt:lpstr>
      <vt:lpstr>Inform, Share, and Persuasion: Closing the Sensing Loop</vt:lpstr>
      <vt:lpstr>Outline</vt:lpstr>
      <vt:lpstr>Conclusion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Survey of Mobile Phone Sensing</dc:title>
  <dc:creator>HAWAY</dc:creator>
  <cp:lastModifiedBy>Bihax</cp:lastModifiedBy>
  <cp:revision>336</cp:revision>
  <dcterms:created xsi:type="dcterms:W3CDTF">2012-10-25T04:24:24Z</dcterms:created>
  <dcterms:modified xsi:type="dcterms:W3CDTF">2012-10-31T02:45:40Z</dcterms:modified>
</cp:coreProperties>
</file>