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6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테마 스타일 2 - 강조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2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168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11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332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590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849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0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53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27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960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322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92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92EDE-7469-4C7D-AFB2-BAABA9469456}" type="datetimeFigureOut">
              <a:rPr lang="ko-KR" altLang="en-US" smtClean="0"/>
              <a:t>2015-07-20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17E70-69BD-4F04-A263-1196CAE1F4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09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4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OAuth</a:t>
            </a:r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2.0 ?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744" y="1858328"/>
            <a:ext cx="2184513" cy="2175669"/>
          </a:xfrm>
        </p:spPr>
      </p:pic>
      <p:sp>
        <p:nvSpPr>
          <p:cNvPr id="5" name="TextBox 4"/>
          <p:cNvSpPr txBox="1"/>
          <p:nvPr/>
        </p:nvSpPr>
        <p:spPr>
          <a:xfrm>
            <a:off x="5280143" y="1918336"/>
            <a:ext cx="47344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 Authentication</a:t>
            </a:r>
          </a:p>
          <a:p>
            <a:r>
              <a:rPr lang="en-US" altLang="ko-KR" sz="4000" b="1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= +</a:t>
            </a:r>
          </a:p>
          <a:p>
            <a:r>
              <a:rPr lang="en-US" altLang="ko-KR" sz="4000" b="1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 Authorization</a:t>
            </a:r>
            <a:endParaRPr lang="ko-KR" altLang="en-US" sz="4000" b="1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7720" y="4207779"/>
            <a:ext cx="107594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사용자가 누구인지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 </a:t>
            </a:r>
            <a:r>
              <a:rPr lang="ko-KR" altLang="en-US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인증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(Authentication)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뿐만 아니라</a:t>
            </a:r>
            <a:endParaRPr lang="en-US" altLang="ko-KR" sz="2800" dirty="0" smtClean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API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서버의 기능을 사용할 수 있는 </a:t>
            </a:r>
            <a:r>
              <a:rPr lang="ko-KR" altLang="en-US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권한 부여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</a:t>
            </a:r>
            <a:r>
              <a:rPr lang="en-US" altLang="ko-KR" sz="2800" dirty="0" err="1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Authorizaion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)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를</a:t>
            </a:r>
            <a:endParaRPr lang="en-US" altLang="ko-KR" sz="2800" dirty="0" smtClean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별도의 회원 가입 없이 </a:t>
            </a:r>
            <a:r>
              <a:rPr lang="ko-KR" altLang="en-US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페이스북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/</a:t>
            </a:r>
            <a:r>
              <a:rPr lang="ko-KR" altLang="en-US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트위터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등의 계정으로</a:t>
            </a:r>
            <a:endParaRPr lang="en-US" altLang="ko-KR" sz="2800" dirty="0" smtClean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서비스를 이용할 수 있도록 하는 것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  <a:endParaRPr lang="ko-KR" altLang="en-US" sz="2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81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Access Token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pic>
        <p:nvPicPr>
          <p:cNvPr id="5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743" y="1690688"/>
            <a:ext cx="2184513" cy="2175669"/>
          </a:xfrm>
        </p:spPr>
      </p:pic>
      <p:sp>
        <p:nvSpPr>
          <p:cNvPr id="6" name="TextBox 5"/>
          <p:cNvSpPr txBox="1"/>
          <p:nvPr/>
        </p:nvSpPr>
        <p:spPr>
          <a:xfrm>
            <a:off x="838200" y="4022040"/>
            <a:ext cx="1075944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페이스북이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제공하는 사용자의 프로필 정보 읽어오기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담벼락에 글쓰기 등의 기능을 사용할 수 있는 권한 정보를 저장하고 있는 것을 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Access Token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이라고 한다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  <a:p>
            <a:endParaRPr lang="en-US" altLang="ko-KR" sz="1200" dirty="0" smtClean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Access Token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의 특징으로는 암호화 되어 있지 않으며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누구나 볼 수 있다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)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만료일이 지정되어 있다는 것이다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 </a:t>
            </a:r>
            <a:endParaRPr lang="ko-KR" altLang="en-US" sz="2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022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Three-legged type 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251337"/>
              </p:ext>
            </p:extLst>
          </p:nvPr>
        </p:nvGraphicFramePr>
        <p:xfrm>
          <a:off x="668337" y="1971666"/>
          <a:ext cx="10855326" cy="3257548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618442"/>
                <a:gridCol w="3618442"/>
                <a:gridCol w="3618442"/>
              </a:tblGrid>
              <a:tr h="8143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Resource</a:t>
                      </a:r>
                      <a:r>
                        <a:rPr lang="en-US" altLang="ko-KR" sz="2400" b="1" baseline="0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 Owner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사용자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err="1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LetsPic</a:t>
                      </a:r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+ </a:t>
                      </a:r>
                      <a:r>
                        <a:rPr lang="ko-KR" altLang="en-US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유저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</a:tr>
              <a:tr h="8143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Client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클라이언트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err="1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LetsPic</a:t>
                      </a:r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+</a:t>
                      </a:r>
                      <a:r>
                        <a:rPr lang="en-US" altLang="ko-KR" sz="2400" b="1" baseline="0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 </a:t>
                      </a:r>
                      <a:r>
                        <a:rPr lang="ko-KR" altLang="en-US" sz="2400" b="1" baseline="0" dirty="0" err="1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어플</a:t>
                      </a:r>
                      <a:r>
                        <a:rPr lang="en-US" altLang="ko-KR" sz="2400" b="1" baseline="0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(</a:t>
                      </a:r>
                      <a:r>
                        <a:rPr lang="ko-KR" altLang="en-US" sz="2400" b="1" baseline="0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개발자</a:t>
                      </a:r>
                      <a:r>
                        <a:rPr lang="en-US" altLang="ko-KR" sz="2400" b="1" baseline="0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)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</a:tr>
              <a:tr h="8143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Resource</a:t>
                      </a:r>
                      <a:r>
                        <a:rPr lang="en-US" altLang="ko-KR" sz="2400" b="1" baseline="0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 Server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API </a:t>
                      </a:r>
                      <a:r>
                        <a:rPr lang="ko-KR" altLang="en-US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서버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Facebook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</a:tr>
              <a:tr h="81438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Authorization Server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인증 서버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Facebook</a:t>
                      </a:r>
                      <a:endParaRPr lang="ko-KR" altLang="en-US" sz="2400" b="1" dirty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566737" y="5394963"/>
            <a:ext cx="110585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OAuth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2.0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은 위의 표와 같이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</a:t>
            </a:r>
            <a:r>
              <a:rPr lang="ko-KR" altLang="en-US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최종사용자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 </a:t>
            </a:r>
            <a:r>
              <a:rPr lang="ko-KR" altLang="en-US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개발자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</a:t>
            </a:r>
          </a:p>
          <a:p>
            <a:pPr algn="ctr"/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그리고 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Facebook API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를 축으로 이루어진다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74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그룹 49"/>
          <p:cNvGrpSpPr/>
          <p:nvPr/>
        </p:nvGrpSpPr>
        <p:grpSpPr>
          <a:xfrm>
            <a:off x="1735978" y="1384418"/>
            <a:ext cx="8730660" cy="5136384"/>
            <a:chOff x="1528157" y="1602622"/>
            <a:chExt cx="8730660" cy="5136384"/>
          </a:xfrm>
        </p:grpSpPr>
        <p:grpSp>
          <p:nvGrpSpPr>
            <p:cNvPr id="44" name="그룹 43"/>
            <p:cNvGrpSpPr/>
            <p:nvPr/>
          </p:nvGrpSpPr>
          <p:grpSpPr>
            <a:xfrm>
              <a:off x="1528157" y="1602622"/>
              <a:ext cx="8730660" cy="5136384"/>
              <a:chOff x="526074" y="102749"/>
              <a:chExt cx="10849135" cy="6626384"/>
            </a:xfrm>
          </p:grpSpPr>
          <p:grpSp>
            <p:nvGrpSpPr>
              <p:cNvPr id="5" name="그룹 4"/>
              <p:cNvGrpSpPr/>
              <p:nvPr/>
            </p:nvGrpSpPr>
            <p:grpSpPr>
              <a:xfrm>
                <a:off x="526074" y="102749"/>
                <a:ext cx="10849135" cy="6626384"/>
                <a:chOff x="1102270" y="102749"/>
                <a:chExt cx="10849135" cy="6626384"/>
              </a:xfrm>
            </p:grpSpPr>
            <p:grpSp>
              <p:nvGrpSpPr>
                <p:cNvPr id="7" name="그룹 6"/>
                <p:cNvGrpSpPr/>
                <p:nvPr/>
              </p:nvGrpSpPr>
              <p:grpSpPr>
                <a:xfrm>
                  <a:off x="1102270" y="102749"/>
                  <a:ext cx="2240019" cy="2030855"/>
                  <a:chOff x="1207374" y="61726"/>
                  <a:chExt cx="2228193" cy="2229530"/>
                </a:xfrm>
              </p:grpSpPr>
              <p:pic>
                <p:nvPicPr>
                  <p:cNvPr id="4" name="그림 3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450427" y="549167"/>
                    <a:ext cx="1742089" cy="1742089"/>
                  </a:xfrm>
                  <a:prstGeom prst="rect">
                    <a:avLst/>
                  </a:prstGeom>
                </p:spPr>
              </p:pic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1207374" y="61726"/>
                    <a:ext cx="2228193" cy="5666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ko-KR" sz="2000" b="1" dirty="0" err="1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LetsPic</a:t>
                    </a:r>
                    <a:r>
                      <a:rPr lang="en-US" altLang="ko-KR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+</a:t>
                    </a:r>
                    <a:r>
                      <a:rPr lang="ko-KR" altLang="en-US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유저</a:t>
                    </a:r>
                    <a:endParaRPr lang="ko-KR" altLang="en-US" sz="2000" b="1" dirty="0">
                      <a:latin typeface="나눔고딕코딩" panose="020D0009000000000000" pitchFamily="49" charset="-127"/>
                      <a:ea typeface="나눔고딕코딩" panose="020D0009000000000000" pitchFamily="49" charset="-127"/>
                    </a:endParaRPr>
                  </a:p>
                </p:txBody>
              </p:sp>
            </p:grpSp>
            <p:pic>
              <p:nvPicPr>
                <p:cNvPr id="8" name="그림 7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1418" y="4900562"/>
                  <a:ext cx="1828571" cy="1828571"/>
                </a:xfrm>
                <a:prstGeom prst="rect">
                  <a:avLst/>
                </a:prstGeom>
              </p:spPr>
            </p:pic>
            <p:pic>
              <p:nvPicPr>
                <p:cNvPr id="9" name="그림 8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523515" y="1851062"/>
                  <a:ext cx="2427890" cy="2427889"/>
                </a:xfrm>
                <a:prstGeom prst="rect">
                  <a:avLst/>
                </a:prstGeom>
              </p:spPr>
            </p:pic>
            <p:grpSp>
              <p:nvGrpSpPr>
                <p:cNvPr id="14" name="그룹 13"/>
                <p:cNvGrpSpPr/>
                <p:nvPr/>
              </p:nvGrpSpPr>
              <p:grpSpPr>
                <a:xfrm>
                  <a:off x="7430811" y="1832980"/>
                  <a:ext cx="2133600" cy="1234013"/>
                  <a:chOff x="6716110" y="1044709"/>
                  <a:chExt cx="2133600" cy="1234013"/>
                </a:xfrm>
              </p:grpSpPr>
              <p:sp>
                <p:nvSpPr>
                  <p:cNvPr id="11" name="모서리가 둥근 직사각형 10"/>
                  <p:cNvSpPr/>
                  <p:nvPr/>
                </p:nvSpPr>
                <p:spPr>
                  <a:xfrm>
                    <a:off x="6716110" y="1044709"/>
                    <a:ext cx="2133600" cy="1234013"/>
                  </a:xfrm>
                  <a:prstGeom prst="roundRect">
                    <a:avLst/>
                  </a:prstGeom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6716110" y="1372184"/>
                    <a:ext cx="2133600" cy="46166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ko-KR" altLang="en-US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인증</a:t>
                    </a:r>
                    <a:r>
                      <a:rPr lang="ko-KR" altLang="en-US" sz="24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 </a:t>
                    </a:r>
                    <a:r>
                      <a:rPr lang="ko-KR" altLang="en-US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서버</a:t>
                    </a:r>
                    <a:endParaRPr lang="ko-KR" altLang="en-US" sz="2000" b="1" dirty="0">
                      <a:latin typeface="나눔고딕코딩" panose="020D0009000000000000" pitchFamily="49" charset="-127"/>
                      <a:ea typeface="나눔고딕코딩" panose="020D0009000000000000" pitchFamily="49" charset="-127"/>
                    </a:endParaRPr>
                  </a:p>
                </p:txBody>
              </p:sp>
            </p:grpSp>
            <p:grpSp>
              <p:nvGrpSpPr>
                <p:cNvPr id="15" name="그룹 14"/>
                <p:cNvGrpSpPr/>
                <p:nvPr/>
              </p:nvGrpSpPr>
              <p:grpSpPr>
                <a:xfrm>
                  <a:off x="7451831" y="3223488"/>
                  <a:ext cx="2133600" cy="1148096"/>
                  <a:chOff x="6684576" y="3223488"/>
                  <a:chExt cx="2133600" cy="1148096"/>
                </a:xfrm>
              </p:grpSpPr>
              <p:sp>
                <p:nvSpPr>
                  <p:cNvPr id="12" name="모서리가 둥근 직사각형 11"/>
                  <p:cNvSpPr/>
                  <p:nvPr/>
                </p:nvSpPr>
                <p:spPr>
                  <a:xfrm>
                    <a:off x="6684576" y="3223488"/>
                    <a:ext cx="2133600" cy="1148096"/>
                  </a:xfrm>
                  <a:prstGeom prst="roundRect">
                    <a:avLst/>
                  </a:prstGeom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6684576" y="3529897"/>
                    <a:ext cx="2112581" cy="5161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ko-KR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Client</a:t>
                    </a:r>
                    <a:r>
                      <a:rPr lang="ko-KR" altLang="en-US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 </a:t>
                    </a:r>
                    <a:r>
                      <a:rPr lang="ko-KR" altLang="en-US" sz="2000" b="1" dirty="0" smtClean="0">
                        <a:latin typeface="나눔고딕코딩" panose="020D0009000000000000" pitchFamily="49" charset="-127"/>
                        <a:ea typeface="나눔고딕코딩" panose="020D0009000000000000" pitchFamily="49" charset="-127"/>
                      </a:rPr>
                      <a:t>서버</a:t>
                    </a:r>
                    <a:endParaRPr lang="ko-KR" altLang="en-US" sz="2000" b="1" dirty="0">
                      <a:latin typeface="나눔고딕코딩" panose="020D0009000000000000" pitchFamily="49" charset="-127"/>
                      <a:ea typeface="나눔고딕코딩" panose="020D0009000000000000" pitchFamily="49" charset="-127"/>
                    </a:endParaRPr>
                  </a:p>
                </p:txBody>
              </p:sp>
            </p:grpSp>
            <p:pic>
              <p:nvPicPr>
                <p:cNvPr id="2" name="그림 1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59110" y="2123093"/>
                  <a:ext cx="2438400" cy="2438400"/>
                </a:xfrm>
                <a:prstGeom prst="rect">
                  <a:avLst/>
                </a:prstGeom>
              </p:spPr>
            </p:pic>
          </p:grpSp>
          <p:cxnSp>
            <p:nvCxnSpPr>
              <p:cNvPr id="18" name="꺾인 연결선 17"/>
              <p:cNvCxnSpPr/>
              <p:nvPr/>
            </p:nvCxnSpPr>
            <p:spPr>
              <a:xfrm rot="16200000" flipH="1">
                <a:off x="1903723" y="1775758"/>
                <a:ext cx="882464" cy="1397740"/>
              </a:xfrm>
              <a:prstGeom prst="bentConnector2">
                <a:avLst/>
              </a:prstGeom>
              <a:ln w="50800">
                <a:solidFill>
                  <a:schemeClr val="tx1"/>
                </a:solidFill>
                <a:miter lim="800000"/>
                <a:headEnd type="none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2095398" y="2491685"/>
                <a:ext cx="33820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B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cxnSp>
            <p:nvCxnSpPr>
              <p:cNvPr id="22" name="꺾인 연결선 21"/>
              <p:cNvCxnSpPr>
                <a:stCxn id="8" idx="0"/>
              </p:cNvCxnSpPr>
              <p:nvPr/>
            </p:nvCxnSpPr>
            <p:spPr>
              <a:xfrm rot="5400000" flipH="1" flipV="1">
                <a:off x="1769026" y="3625764"/>
                <a:ext cx="1155280" cy="1394317"/>
              </a:xfrm>
              <a:prstGeom prst="bentConnector2">
                <a:avLst/>
              </a:prstGeom>
              <a:ln w="508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2080551" y="3308401"/>
                <a:ext cx="33820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A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cxnSp>
            <p:nvCxnSpPr>
              <p:cNvPr id="25" name="직선 화살표 연결선 24"/>
              <p:cNvCxnSpPr/>
              <p:nvPr/>
            </p:nvCxnSpPr>
            <p:spPr>
              <a:xfrm>
                <a:off x="4672208" y="2417374"/>
                <a:ext cx="2203427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꺾인 연결선 29"/>
              <p:cNvCxnSpPr/>
              <p:nvPr/>
            </p:nvCxnSpPr>
            <p:spPr>
              <a:xfrm rot="5400000" flipH="1" flipV="1">
                <a:off x="5343818" y="729063"/>
                <a:ext cx="290113" cy="2773521"/>
              </a:xfrm>
              <a:prstGeom prst="bentConnector2">
                <a:avLst/>
              </a:prstGeom>
              <a:ln w="508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화살표 연결선 31"/>
              <p:cNvCxnSpPr/>
              <p:nvPr/>
            </p:nvCxnSpPr>
            <p:spPr>
              <a:xfrm flipH="1">
                <a:off x="4947781" y="4033783"/>
                <a:ext cx="1927854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5244558" y="1474434"/>
                <a:ext cx="33820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A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289100" y="1954144"/>
                <a:ext cx="33820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B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56447" y="2431915"/>
                <a:ext cx="33820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C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cxnSp>
            <p:nvCxnSpPr>
              <p:cNvPr id="36" name="직선 화살표 연결선 35"/>
              <p:cNvCxnSpPr/>
              <p:nvPr/>
            </p:nvCxnSpPr>
            <p:spPr>
              <a:xfrm>
                <a:off x="5135671" y="3640856"/>
                <a:ext cx="1767031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화살표 연결선 39"/>
              <p:cNvCxnSpPr/>
              <p:nvPr/>
            </p:nvCxnSpPr>
            <p:spPr>
              <a:xfrm flipH="1">
                <a:off x="5047989" y="2878912"/>
                <a:ext cx="1827646" cy="0"/>
              </a:xfrm>
              <a:prstGeom prst="straightConnector1">
                <a:avLst/>
              </a:prstGeom>
              <a:ln w="5080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5669466" y="3193880"/>
                <a:ext cx="33820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D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660394" y="3565306"/>
                <a:ext cx="338203" cy="51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E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3163852" y="5321357"/>
                <a:ext cx="338203" cy="51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G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345841" y="3700198"/>
                <a:ext cx="338203" cy="51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latin typeface="나눔고딕코딩" panose="020D0009000000000000" pitchFamily="49" charset="-127"/>
                    <a:ea typeface="나눔고딕코딩" panose="020D0009000000000000" pitchFamily="49" charset="-127"/>
                  </a:rPr>
                  <a:t>F</a:t>
                </a:r>
                <a:endParaRPr lang="ko-KR" altLang="en-US" sz="2000" b="1" dirty="0">
                  <a:latin typeface="나눔고딕코딩" panose="020D0009000000000000" pitchFamily="49" charset="-127"/>
                  <a:ea typeface="나눔고딕코딩" panose="020D0009000000000000" pitchFamily="49" charset="-127"/>
                </a:endParaRPr>
              </a:p>
            </p:txBody>
          </p:sp>
        </p:grpSp>
        <p:cxnSp>
          <p:nvCxnSpPr>
            <p:cNvPr id="46" name="꺾인 연결선 45"/>
            <p:cNvCxnSpPr>
              <a:stCxn id="2" idx="2"/>
            </p:cNvCxnSpPr>
            <p:nvPr/>
          </p:nvCxnSpPr>
          <p:spPr>
            <a:xfrm rot="5400000">
              <a:off x="3262356" y="4862385"/>
              <a:ext cx="947166" cy="1339954"/>
            </a:xfrm>
            <a:prstGeom prst="bentConnector2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제목 1"/>
          <p:cNvSpPr txBox="1">
            <a:spLocks/>
          </p:cNvSpPr>
          <p:nvPr/>
        </p:nvSpPr>
        <p:spPr>
          <a:xfrm>
            <a:off x="869373" y="575242"/>
            <a:ext cx="10515600" cy="74137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Implicit Grant Flow(</a:t>
            </a:r>
            <a:r>
              <a:rPr lang="ko-KR" altLang="en-US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인증 과정</a:t>
            </a:r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)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961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913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Implicit Grant Flow - 1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664" y="1440758"/>
            <a:ext cx="1974672" cy="3067132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757238" y="4666295"/>
            <a:ext cx="11058525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(A) </a:t>
            </a:r>
            <a:r>
              <a:rPr lang="ko-KR" altLang="en-US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웹브라우저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(user-agent)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를 통해 인증서버에 연결한다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 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이 때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 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클라이언트 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ID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와 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Access Token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을 받을 주소를 입력한다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  <a:p>
            <a:endParaRPr lang="en-US" altLang="ko-KR" sz="12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(B) 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사용자는 </a:t>
            </a:r>
            <a:r>
              <a:rPr lang="ko-KR" altLang="en-US" sz="2800" dirty="0" err="1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웹브라우저를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통해 </a:t>
            </a:r>
            <a:r>
              <a:rPr lang="ko-KR" altLang="en-US" sz="2800" dirty="0" err="1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로그인을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한다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 </a:t>
            </a:r>
            <a:r>
              <a:rPr lang="ko-KR" altLang="en-US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인증 서버에서는 클라이언트가 원하는 권한을 허락할지 물어본다</a:t>
            </a:r>
            <a:r>
              <a:rPr lang="en-US" altLang="ko-KR" sz="2800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800" y="1443038"/>
            <a:ext cx="1976400" cy="306485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064" y="1440690"/>
            <a:ext cx="1970892" cy="30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913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Implicit Grant Flow - 2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838200" y="1641093"/>
            <a:ext cx="10106033" cy="3105678"/>
            <a:chOff x="2882914" y="2123093"/>
            <a:chExt cx="8142969" cy="2438400"/>
          </a:xfrm>
        </p:grpSpPr>
        <p:grpSp>
          <p:nvGrpSpPr>
            <p:cNvPr id="8" name="그룹 7"/>
            <p:cNvGrpSpPr/>
            <p:nvPr/>
          </p:nvGrpSpPr>
          <p:grpSpPr>
            <a:xfrm>
              <a:off x="2882914" y="2123093"/>
              <a:ext cx="8142969" cy="2438400"/>
              <a:chOff x="3459110" y="2123093"/>
              <a:chExt cx="8142969" cy="2438400"/>
            </a:xfrm>
          </p:grpSpPr>
          <p:grpSp>
            <p:nvGrpSpPr>
              <p:cNvPr id="27" name="그룹 26"/>
              <p:cNvGrpSpPr/>
              <p:nvPr/>
            </p:nvGrpSpPr>
            <p:grpSpPr>
              <a:xfrm>
                <a:off x="9456966" y="2674312"/>
                <a:ext cx="2145113" cy="1234013"/>
                <a:chOff x="8742265" y="1886041"/>
                <a:chExt cx="2145113" cy="1234013"/>
              </a:xfrm>
            </p:grpSpPr>
            <p:sp>
              <p:nvSpPr>
                <p:cNvPr id="32" name="모서리가 둥근 직사각형 31"/>
                <p:cNvSpPr/>
                <p:nvPr/>
              </p:nvSpPr>
              <p:spPr>
                <a:xfrm>
                  <a:off x="8742265" y="1886041"/>
                  <a:ext cx="2133600" cy="1234013"/>
                </a:xfrm>
                <a:prstGeom prst="roundRect">
                  <a:avLst/>
                </a:prstGeom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8753778" y="2325691"/>
                  <a:ext cx="2133600" cy="461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o-KR" altLang="en-US" sz="2000" b="1" dirty="0" smtClean="0">
                      <a:latin typeface="나눔고딕코딩" panose="020D0009000000000000" pitchFamily="49" charset="-127"/>
                      <a:ea typeface="나눔고딕코딩" panose="020D0009000000000000" pitchFamily="49" charset="-127"/>
                    </a:rPr>
                    <a:t>인증</a:t>
                  </a:r>
                  <a:r>
                    <a:rPr lang="ko-KR" altLang="en-US" sz="2400" b="1" dirty="0" smtClean="0">
                      <a:latin typeface="나눔고딕코딩" panose="020D0009000000000000" pitchFamily="49" charset="-127"/>
                      <a:ea typeface="나눔고딕코딩" panose="020D0009000000000000" pitchFamily="49" charset="-127"/>
                    </a:rPr>
                    <a:t> </a:t>
                  </a:r>
                  <a:r>
                    <a:rPr lang="ko-KR" altLang="en-US" sz="2000" b="1" dirty="0" smtClean="0">
                      <a:latin typeface="나눔고딕코딩" panose="020D0009000000000000" pitchFamily="49" charset="-127"/>
                      <a:ea typeface="나눔고딕코딩" panose="020D0009000000000000" pitchFamily="49" charset="-127"/>
                    </a:rPr>
                    <a:t>서버</a:t>
                  </a:r>
                  <a:endParaRPr lang="ko-KR" altLang="en-US" sz="2000" b="1" dirty="0">
                    <a:latin typeface="나눔고딕코딩" panose="020D0009000000000000" pitchFamily="49" charset="-127"/>
                    <a:ea typeface="나눔고딕코딩" panose="020D0009000000000000" pitchFamily="49" charset="-127"/>
                  </a:endParaRPr>
                </a:p>
              </p:txBody>
            </p:sp>
          </p:grpSp>
          <p:pic>
            <p:nvPicPr>
              <p:cNvPr id="29" name="그림 2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59110" y="2123093"/>
                <a:ext cx="2438400" cy="2438400"/>
              </a:xfrm>
              <a:prstGeom prst="rect">
                <a:avLst/>
              </a:prstGeom>
            </p:spPr>
          </p:pic>
        </p:grpSp>
        <p:sp>
          <p:nvSpPr>
            <p:cNvPr id="18" name="TextBox 17"/>
            <p:cNvSpPr txBox="1"/>
            <p:nvPr/>
          </p:nvSpPr>
          <p:spPr>
            <a:xfrm>
              <a:off x="5590089" y="2677001"/>
              <a:ext cx="2949153" cy="555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(C) Access Toke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은</a:t>
              </a:r>
              <a:endParaRPr lang="en-US" altLang="ko-KR" sz="2000" b="1" dirty="0" smtClean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  <a:p>
              <a:pPr algn="ctr"/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URI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에 있습니다</a:t>
              </a:r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.</a:t>
              </a:r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  <p:cxnSp>
          <p:nvCxnSpPr>
            <p:cNvPr id="20" name="직선 화살표 연결선 19"/>
            <p:cNvCxnSpPr/>
            <p:nvPr/>
          </p:nvCxnSpPr>
          <p:spPr>
            <a:xfrm flipH="1">
              <a:off x="5158791" y="3313719"/>
              <a:ext cx="3733492" cy="271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직사각형 37"/>
          <p:cNvSpPr/>
          <p:nvPr/>
        </p:nvSpPr>
        <p:spPr>
          <a:xfrm>
            <a:off x="757238" y="4923475"/>
            <a:ext cx="110585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/>
              <a:t>(C) </a:t>
            </a:r>
            <a:r>
              <a:rPr lang="ko-KR" altLang="en-US" sz="2800" dirty="0"/>
              <a:t>사용자가 </a:t>
            </a:r>
            <a:r>
              <a:rPr lang="ko-KR" altLang="en-US" sz="2800" dirty="0" err="1"/>
              <a:t>로그인을</a:t>
            </a:r>
            <a:r>
              <a:rPr lang="ko-KR" altLang="en-US" sz="2800" dirty="0"/>
              <a:t> 한 뒤</a:t>
            </a:r>
            <a:r>
              <a:rPr lang="en-US" altLang="ko-KR" sz="2800" dirty="0"/>
              <a:t>, </a:t>
            </a:r>
            <a:r>
              <a:rPr lang="ko-KR" altLang="en-US" sz="2800" dirty="0"/>
              <a:t>권한을 허락했다면 인증 서버는 </a:t>
            </a:r>
            <a:r>
              <a:rPr lang="en-US" altLang="ko-KR" sz="2800" dirty="0"/>
              <a:t>Access Token</a:t>
            </a:r>
            <a:r>
              <a:rPr lang="ko-KR" altLang="en-US" sz="2800" dirty="0"/>
              <a:t>이 있는 </a:t>
            </a:r>
            <a:r>
              <a:rPr lang="en-US" altLang="ko-KR" sz="2800" dirty="0"/>
              <a:t>URI</a:t>
            </a:r>
            <a:r>
              <a:rPr lang="ko-KR" altLang="en-US" sz="2800" dirty="0"/>
              <a:t>를 </a:t>
            </a:r>
            <a:r>
              <a:rPr lang="ko-KR" altLang="en-US" sz="2800" dirty="0" err="1"/>
              <a:t>웹브라우저로</a:t>
            </a:r>
            <a:r>
              <a:rPr lang="ko-KR" altLang="en-US" sz="2800" dirty="0"/>
              <a:t> 보내게 된다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56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913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Implicit Grant Flow - 3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528639" y="1585914"/>
            <a:ext cx="10505769" cy="2940338"/>
            <a:chOff x="2882914" y="2123093"/>
            <a:chExt cx="8691221" cy="2438400"/>
          </a:xfrm>
        </p:grpSpPr>
        <p:grpSp>
          <p:nvGrpSpPr>
            <p:cNvPr id="8" name="그룹 7"/>
            <p:cNvGrpSpPr/>
            <p:nvPr/>
          </p:nvGrpSpPr>
          <p:grpSpPr>
            <a:xfrm>
              <a:off x="2882914" y="2123093"/>
              <a:ext cx="8691221" cy="2438400"/>
              <a:chOff x="3459110" y="2123093"/>
              <a:chExt cx="8691221" cy="2438400"/>
            </a:xfrm>
          </p:grpSpPr>
          <p:grpSp>
            <p:nvGrpSpPr>
              <p:cNvPr id="28" name="그룹 27"/>
              <p:cNvGrpSpPr/>
              <p:nvPr/>
            </p:nvGrpSpPr>
            <p:grpSpPr>
              <a:xfrm>
                <a:off x="9993091" y="2791645"/>
                <a:ext cx="2157240" cy="1148096"/>
                <a:chOff x="9225836" y="2791645"/>
                <a:chExt cx="2157240" cy="1148096"/>
              </a:xfrm>
            </p:grpSpPr>
            <p:sp>
              <p:nvSpPr>
                <p:cNvPr id="30" name="모서리가 둥근 직사각형 29"/>
                <p:cNvSpPr/>
                <p:nvPr/>
              </p:nvSpPr>
              <p:spPr>
                <a:xfrm>
                  <a:off x="9249476" y="2791645"/>
                  <a:ext cx="2133600" cy="1148096"/>
                </a:xfrm>
                <a:prstGeom prst="roundRect">
                  <a:avLst/>
                </a:prstGeom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9225836" y="2961159"/>
                  <a:ext cx="2112581" cy="8422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2000" b="1" dirty="0" smtClean="0">
                      <a:latin typeface="나눔고딕코딩" panose="020D0009000000000000" pitchFamily="49" charset="-127"/>
                      <a:ea typeface="나눔고딕코딩" panose="020D0009000000000000" pitchFamily="49" charset="-127"/>
                    </a:rPr>
                    <a:t>Web-Hosted</a:t>
                  </a:r>
                </a:p>
                <a:p>
                  <a:pPr algn="ctr"/>
                  <a:r>
                    <a:rPr lang="en-US" altLang="ko-KR" sz="2000" b="1" dirty="0" smtClean="0">
                      <a:latin typeface="나눔고딕코딩" panose="020D0009000000000000" pitchFamily="49" charset="-127"/>
                      <a:ea typeface="나눔고딕코딩" panose="020D0009000000000000" pitchFamily="49" charset="-127"/>
                    </a:rPr>
                    <a:t>Client</a:t>
                  </a:r>
                </a:p>
                <a:p>
                  <a:pPr algn="ctr"/>
                  <a:r>
                    <a:rPr lang="ko-KR" altLang="en-US" sz="2000" b="1" dirty="0" smtClean="0">
                      <a:latin typeface="나눔고딕코딩" panose="020D0009000000000000" pitchFamily="49" charset="-127"/>
                      <a:ea typeface="나눔고딕코딩" panose="020D0009000000000000" pitchFamily="49" charset="-127"/>
                    </a:rPr>
                    <a:t>서버</a:t>
                  </a:r>
                  <a:endParaRPr lang="ko-KR" altLang="en-US" sz="2000" b="1" dirty="0">
                    <a:latin typeface="나눔고딕코딩" panose="020D0009000000000000" pitchFamily="49" charset="-127"/>
                    <a:ea typeface="나눔고딕코딩" panose="020D0009000000000000" pitchFamily="49" charset="-127"/>
                  </a:endParaRPr>
                </a:p>
              </p:txBody>
            </p:sp>
          </p:grpSp>
          <p:pic>
            <p:nvPicPr>
              <p:cNvPr id="29" name="그림 2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59110" y="2123093"/>
                <a:ext cx="2438400" cy="2438400"/>
              </a:xfrm>
              <a:prstGeom prst="rect">
                <a:avLst/>
              </a:prstGeom>
            </p:spPr>
          </p:pic>
        </p:grpSp>
        <p:cxnSp>
          <p:nvCxnSpPr>
            <p:cNvPr id="15" name="직선 화살표 연결선 14"/>
            <p:cNvCxnSpPr/>
            <p:nvPr/>
          </p:nvCxnSpPr>
          <p:spPr>
            <a:xfrm flipH="1">
              <a:off x="5124153" y="3623029"/>
              <a:ext cx="4292385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56447" y="2431915"/>
              <a:ext cx="338203" cy="516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  <p:cxnSp>
          <p:nvCxnSpPr>
            <p:cNvPr id="19" name="직선 화살표 연결선 18"/>
            <p:cNvCxnSpPr/>
            <p:nvPr/>
          </p:nvCxnSpPr>
          <p:spPr>
            <a:xfrm>
              <a:off x="5124153" y="3083976"/>
              <a:ext cx="4316382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632177" y="2685002"/>
              <a:ext cx="3373640" cy="33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(D) Access Token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을 요청합니다</a:t>
              </a:r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.</a:t>
              </a:r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565834" y="3707494"/>
              <a:ext cx="3345423" cy="33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(E) Access Token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을 보냅니다</a:t>
              </a:r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.</a:t>
              </a:r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</p:grpSp>
      <p:sp>
        <p:nvSpPr>
          <p:cNvPr id="38" name="직사각형 37"/>
          <p:cNvSpPr/>
          <p:nvPr/>
        </p:nvSpPr>
        <p:spPr>
          <a:xfrm>
            <a:off x="642934" y="4609140"/>
            <a:ext cx="11058525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/>
              <a:t>(D) URI</a:t>
            </a:r>
            <a:r>
              <a:rPr lang="ko-KR" altLang="en-US" sz="2800" dirty="0"/>
              <a:t>를 통해 </a:t>
            </a:r>
            <a:r>
              <a:rPr lang="en-US" altLang="ko-KR" sz="2800" dirty="0"/>
              <a:t>Access Token</a:t>
            </a:r>
            <a:r>
              <a:rPr lang="ko-KR" altLang="en-US" sz="2800" dirty="0"/>
              <a:t>을 얻기 위해 </a:t>
            </a:r>
            <a:r>
              <a:rPr lang="ko-KR" altLang="en-US" sz="2800" dirty="0" err="1"/>
              <a:t>웹브라우저가</a:t>
            </a:r>
            <a:r>
              <a:rPr lang="ko-KR" altLang="en-US" sz="2800" dirty="0"/>
              <a:t> 자체적으로 </a:t>
            </a:r>
            <a:r>
              <a:rPr lang="en-US" altLang="ko-KR" sz="2800" dirty="0"/>
              <a:t>Client </a:t>
            </a:r>
            <a:r>
              <a:rPr lang="ko-KR" altLang="en-US" sz="2800" dirty="0"/>
              <a:t>서버에 요청을 보낸다</a:t>
            </a:r>
            <a:r>
              <a:rPr lang="en-US" altLang="ko-KR" sz="2800" dirty="0" smtClean="0"/>
              <a:t>.</a:t>
            </a:r>
          </a:p>
          <a:p>
            <a:endParaRPr lang="en-US" altLang="ko-KR" sz="1200" dirty="0"/>
          </a:p>
          <a:p>
            <a:r>
              <a:rPr lang="en-US" altLang="ko-KR" sz="2800" dirty="0"/>
              <a:t>(E) Client </a:t>
            </a:r>
            <a:r>
              <a:rPr lang="ko-KR" altLang="en-US" sz="2800" dirty="0"/>
              <a:t>서버가 </a:t>
            </a:r>
            <a:r>
              <a:rPr lang="ko-KR" altLang="en-US" sz="2800" dirty="0" err="1"/>
              <a:t>웹브라우저의</a:t>
            </a:r>
            <a:r>
              <a:rPr lang="ko-KR" altLang="en-US" sz="2800" dirty="0"/>
              <a:t> 요청을 받았다면</a:t>
            </a:r>
            <a:r>
              <a:rPr lang="en-US" altLang="ko-KR" sz="2800" dirty="0"/>
              <a:t>, Access Token</a:t>
            </a:r>
            <a:r>
              <a:rPr lang="ko-KR" altLang="en-US" sz="2800" dirty="0"/>
              <a:t>이 포함된 </a:t>
            </a:r>
            <a:r>
              <a:rPr lang="ko-KR" altLang="en-US" sz="2800" dirty="0" err="1"/>
              <a:t>웹페이지를</a:t>
            </a:r>
            <a:r>
              <a:rPr lang="ko-KR" altLang="en-US" sz="2800" dirty="0"/>
              <a:t> 보낸다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748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514347" y="985838"/>
            <a:ext cx="10789543" cy="3606481"/>
            <a:chOff x="1466451" y="1474434"/>
            <a:chExt cx="10694591" cy="3452201"/>
          </a:xfrm>
        </p:grpSpPr>
        <p:grpSp>
          <p:nvGrpSpPr>
            <p:cNvPr id="7" name="그룹 6"/>
            <p:cNvGrpSpPr/>
            <p:nvPr/>
          </p:nvGrpSpPr>
          <p:grpSpPr>
            <a:xfrm>
              <a:off x="1945354" y="2310068"/>
              <a:ext cx="10215688" cy="2438400"/>
              <a:chOff x="2521550" y="2310068"/>
              <a:chExt cx="10215688" cy="2438400"/>
            </a:xfrm>
          </p:grpSpPr>
          <p:pic>
            <p:nvPicPr>
              <p:cNvPr id="24" name="그림 2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908666" y="2527906"/>
                <a:ext cx="1828572" cy="1828571"/>
              </a:xfrm>
              <a:prstGeom prst="rect">
                <a:avLst/>
              </a:prstGeom>
            </p:spPr>
          </p:pic>
          <p:pic>
            <p:nvPicPr>
              <p:cNvPr id="28" name="그림 2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21550" y="2310068"/>
                <a:ext cx="2438400" cy="2438400"/>
              </a:xfrm>
              <a:prstGeom prst="rect">
                <a:avLst/>
              </a:prstGeom>
            </p:spPr>
          </p:pic>
        </p:grpSp>
        <p:sp>
          <p:nvSpPr>
            <p:cNvPr id="15" name="TextBox 14"/>
            <p:cNvSpPr txBox="1"/>
            <p:nvPr/>
          </p:nvSpPr>
          <p:spPr>
            <a:xfrm>
              <a:off x="5244558" y="1474434"/>
              <a:ext cx="338203" cy="516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89100" y="1954144"/>
              <a:ext cx="338203" cy="516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  <p:cxnSp>
          <p:nvCxnSpPr>
            <p:cNvPr id="18" name="직선 화살표 연결선 17"/>
            <p:cNvCxnSpPr>
              <a:endCxn id="24" idx="1"/>
            </p:cNvCxnSpPr>
            <p:nvPr/>
          </p:nvCxnSpPr>
          <p:spPr>
            <a:xfrm>
              <a:off x="4240637" y="3442192"/>
              <a:ext cx="6091833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708923" y="2923324"/>
              <a:ext cx="5135676" cy="4250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(G) 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추출한 </a:t>
              </a:r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Access Token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을 보냅니다</a:t>
              </a:r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.</a:t>
              </a:r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66451" y="4501539"/>
              <a:ext cx="3406612" cy="4250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(F) </a:t>
              </a:r>
              <a:r>
                <a:rPr lang="en-US" altLang="ko-KR" sz="2000" b="1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Access Token </a:t>
              </a:r>
              <a:r>
                <a:rPr lang="ko-KR" altLang="en-US" sz="2000" b="1" dirty="0" smtClean="0">
                  <a:latin typeface="나눔고딕코딩" panose="020D0009000000000000" pitchFamily="49" charset="-127"/>
                  <a:ea typeface="나눔고딕코딩" panose="020D0009000000000000" pitchFamily="49" charset="-127"/>
                </a:rPr>
                <a:t>추출</a:t>
              </a:r>
              <a:endParaRPr lang="ko-KR" altLang="en-US" sz="2000" b="1" dirty="0">
                <a:latin typeface="나눔고딕코딩" panose="020D0009000000000000" pitchFamily="49" charset="-127"/>
                <a:ea typeface="나눔고딕코딩" panose="020D0009000000000000" pitchFamily="49" charset="-127"/>
              </a:endParaRPr>
            </a:p>
          </p:txBody>
        </p:sp>
      </p:grpSp>
      <p:sp>
        <p:nvSpPr>
          <p:cNvPr id="35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913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Implicit Grant Flow - 4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657222" y="4737732"/>
            <a:ext cx="1105852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/>
              <a:t>(F) </a:t>
            </a:r>
            <a:r>
              <a:rPr lang="ko-KR" altLang="en-US" sz="2800" dirty="0" err="1"/>
              <a:t>웹브라우저는</a:t>
            </a:r>
            <a:r>
              <a:rPr lang="ko-KR" altLang="en-US" sz="2800" dirty="0"/>
              <a:t> 스크립트를 실행하여 </a:t>
            </a:r>
            <a:r>
              <a:rPr lang="en-US" altLang="ko-KR" sz="2800" dirty="0"/>
              <a:t>Access Token</a:t>
            </a:r>
            <a:r>
              <a:rPr lang="ko-KR" altLang="en-US" sz="2800" dirty="0"/>
              <a:t>을 추출한다</a:t>
            </a:r>
            <a:r>
              <a:rPr lang="en-US" altLang="ko-KR" sz="2800" dirty="0" smtClean="0"/>
              <a:t>.</a:t>
            </a:r>
          </a:p>
          <a:p>
            <a:endParaRPr lang="en-US" altLang="ko-KR" sz="1200" dirty="0"/>
          </a:p>
          <a:p>
            <a:r>
              <a:rPr lang="en-US" altLang="ko-KR" sz="2800" dirty="0"/>
              <a:t>(G) </a:t>
            </a:r>
            <a:r>
              <a:rPr lang="ko-KR" altLang="en-US" sz="2800" dirty="0"/>
              <a:t>추출한 </a:t>
            </a:r>
            <a:r>
              <a:rPr lang="en-US" altLang="ko-KR" sz="2800" dirty="0"/>
              <a:t>Access Token</a:t>
            </a:r>
            <a:r>
              <a:rPr lang="ko-KR" altLang="en-US" sz="2800" dirty="0"/>
              <a:t>을 </a:t>
            </a:r>
            <a:r>
              <a:rPr lang="ko-KR" altLang="en-US" sz="2800" dirty="0" err="1" smtClean="0"/>
              <a:t>웹브라우저가</a:t>
            </a:r>
            <a:r>
              <a:rPr lang="ko-KR" altLang="en-US" sz="2800" dirty="0" smtClean="0"/>
              <a:t> </a:t>
            </a:r>
            <a:r>
              <a:rPr lang="ko-KR" altLang="en-US" sz="2800" dirty="0"/>
              <a:t>클라이언트로 보낸다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069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913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Security Problem</a:t>
            </a:r>
            <a:endParaRPr lang="ko-KR" altLang="en-US" sz="4800" dirty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838200" y="2023113"/>
            <a:ext cx="1063942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개발자 인증은 </a:t>
            </a:r>
            <a:r>
              <a:rPr lang="ko-KR" altLang="en-US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개발자</a:t>
            </a:r>
            <a:r>
              <a:rPr lang="ko-KR" altLang="en-US" sz="2800" dirty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의</a:t>
            </a:r>
            <a:r>
              <a:rPr lang="ko-KR" altLang="en-US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서명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(</a:t>
            </a:r>
            <a:r>
              <a:rPr lang="en-US" altLang="ko-KR" sz="2800" dirty="0" err="1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keystore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)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을 통해서 이루어 진다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따라서 디버그용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배포용 </a:t>
            </a:r>
            <a:r>
              <a:rPr lang="en-US" altLang="ko-KR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keystore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에 철저한 관리가 필요하다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  <a:p>
            <a:endParaRPr lang="en-US" altLang="ko-KR" sz="1200" dirty="0" smtClean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개발자 인증을 통해 </a:t>
            </a:r>
            <a:r>
              <a:rPr lang="ko-KR" altLang="en-US" sz="2800" dirty="0" err="1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페이스북의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Client ID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와 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Client Secret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을 생성할 수 있다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생성한 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Client ID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와 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Client Secret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을 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Parse Cloud DB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에 설정해 두지 않는다면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,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어떠한 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Client ID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와 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Client Secret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으로도 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Parse Cloud DB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에 접근할 수 있는 문제가 생긴다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  <a:p>
            <a:endParaRPr lang="en-US" altLang="ko-KR" sz="1200" dirty="0" smtClean="0">
              <a:latin typeface="나눔고딕코딩" panose="020D0009000000000000" pitchFamily="49" charset="-127"/>
              <a:ea typeface="나눔고딕코딩" panose="020D0009000000000000" pitchFamily="49" charset="-127"/>
            </a:endParaRPr>
          </a:p>
          <a:p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해당 부분은 </a:t>
            </a:r>
            <a:r>
              <a:rPr lang="en-US" altLang="ko-KR" sz="2800" dirty="0" smtClean="0">
                <a:solidFill>
                  <a:schemeClr val="accent2"/>
                </a:solidFill>
                <a:latin typeface="나눔고딕코딩" panose="020D0009000000000000" pitchFamily="49" charset="-127"/>
                <a:ea typeface="나눔고딕코딩" panose="020D0009000000000000" pitchFamily="49" charset="-127"/>
              </a:rPr>
              <a:t>Setting-Authentication-Facebook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 </a:t>
            </a:r>
            <a:r>
              <a:rPr lang="ko-KR" altLang="en-US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에서 수정할 수 있다</a:t>
            </a:r>
            <a:r>
              <a:rPr lang="en-US" altLang="ko-KR" sz="2800" dirty="0" smtClean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516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421</Words>
  <Application>Microsoft Office PowerPoint</Application>
  <PresentationFormat>와이드스크린</PresentationFormat>
  <Paragraphs>71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나눔고딕코딩</vt:lpstr>
      <vt:lpstr>맑은 고딕</vt:lpstr>
      <vt:lpstr>Arial</vt:lpstr>
      <vt:lpstr>Office 테마</vt:lpstr>
      <vt:lpstr>OAuth 2.0 ?</vt:lpstr>
      <vt:lpstr>Access Token</vt:lpstr>
      <vt:lpstr>Three-legged type </vt:lpstr>
      <vt:lpstr>PowerPoint 프레젠테이션</vt:lpstr>
      <vt:lpstr>Implicit Grant Flow - 1</vt:lpstr>
      <vt:lpstr>Implicit Grant Flow - 2</vt:lpstr>
      <vt:lpstr>Implicit Grant Flow - 3</vt:lpstr>
      <vt:lpstr>Implicit Grant Flow - 4</vt:lpstr>
      <vt:lpstr>Security Problem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전영민</dc:creator>
  <cp:lastModifiedBy>전영민</cp:lastModifiedBy>
  <cp:revision>19</cp:revision>
  <dcterms:created xsi:type="dcterms:W3CDTF">2015-07-20T01:17:58Z</dcterms:created>
  <dcterms:modified xsi:type="dcterms:W3CDTF">2015-07-20T04:34:06Z</dcterms:modified>
</cp:coreProperties>
</file>