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325" r:id="rId2"/>
    <p:sldId id="373" r:id="rId3"/>
    <p:sldId id="374" r:id="rId4"/>
    <p:sldId id="390" r:id="rId5"/>
    <p:sldId id="391" r:id="rId6"/>
    <p:sldId id="382" r:id="rId7"/>
    <p:sldId id="383" r:id="rId8"/>
    <p:sldId id="384" r:id="rId9"/>
    <p:sldId id="385" r:id="rId10"/>
    <p:sldId id="386" r:id="rId11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279" indent="-14313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557" indent="-2862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5997" indent="-43056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277" indent="-5737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5719" algn="l" defTabSz="670288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0864" algn="l" defTabSz="670288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007" algn="l" defTabSz="670288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1151" algn="l" defTabSz="670288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6600"/>
    <a:srgbClr val="00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376" y="-104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34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2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55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59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2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3764" algn="l" defTabSz="478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2518" algn="l" defTabSz="478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1270" algn="l" defTabSz="478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0026" algn="l" defTabSz="478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7888" y="688975"/>
            <a:ext cx="5068887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B7DF6C1-CA46-2243-8A12-0E4174AE7655}" type="slidenum">
              <a:rPr lang="en-US" sz="1200">
                <a:latin typeface="Calibri" charset="0"/>
              </a:rPr>
              <a:pPr algn="r"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7888" y="688975"/>
            <a:ext cx="5068887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B7DF6C1-CA46-2243-8A12-0E4174AE7655}" type="slidenum">
              <a:rPr lang="en-US" sz="1200">
                <a:latin typeface="Calibri" charset="0"/>
              </a:rPr>
              <a:pPr algn="r"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90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30"/>
            <a:ext cx="2939697" cy="2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50" tIns="47878" rIns="95750" bIns="4787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3"/>
            <a:ext cx="2736237" cy="2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50" tIns="47878" rIns="95750" bIns="4787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8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8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50" tIns="47878" rIns="95750" bIns="47878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9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753" indent="0">
              <a:buNone/>
              <a:defRPr sz="1900"/>
            </a:lvl2pPr>
            <a:lvl3pPr marL="957506" indent="0">
              <a:buNone/>
              <a:defRPr sz="1700"/>
            </a:lvl3pPr>
            <a:lvl4pPr marL="1436258" indent="0">
              <a:buNone/>
              <a:defRPr sz="1500"/>
            </a:lvl4pPr>
            <a:lvl5pPr marL="1915013" indent="0">
              <a:buNone/>
              <a:defRPr sz="1500"/>
            </a:lvl5pPr>
            <a:lvl6pPr marL="2393764" indent="0">
              <a:buNone/>
              <a:defRPr sz="1500"/>
            </a:lvl6pPr>
            <a:lvl7pPr marL="2872518" indent="0">
              <a:buNone/>
              <a:defRPr sz="1500"/>
            </a:lvl7pPr>
            <a:lvl8pPr marL="3351270" indent="0">
              <a:buNone/>
              <a:defRPr sz="1500"/>
            </a:lvl8pPr>
            <a:lvl9pPr marL="383002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94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94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753" indent="0">
              <a:buNone/>
              <a:defRPr sz="2100" b="1"/>
            </a:lvl2pPr>
            <a:lvl3pPr marL="957506" indent="0">
              <a:buNone/>
              <a:defRPr sz="1900" b="1"/>
            </a:lvl3pPr>
            <a:lvl4pPr marL="1436258" indent="0">
              <a:buNone/>
              <a:defRPr sz="1700" b="1"/>
            </a:lvl4pPr>
            <a:lvl5pPr marL="1915013" indent="0">
              <a:buNone/>
              <a:defRPr sz="1700" b="1"/>
            </a:lvl5pPr>
            <a:lvl6pPr marL="2393764" indent="0">
              <a:buNone/>
              <a:defRPr sz="1700" b="1"/>
            </a:lvl6pPr>
            <a:lvl7pPr marL="2872518" indent="0">
              <a:buNone/>
              <a:defRPr sz="1700" b="1"/>
            </a:lvl7pPr>
            <a:lvl8pPr marL="3351270" indent="0">
              <a:buNone/>
              <a:defRPr sz="1700" b="1"/>
            </a:lvl8pPr>
            <a:lvl9pPr marL="383002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753" indent="0">
              <a:buNone/>
              <a:defRPr sz="2100" b="1"/>
            </a:lvl2pPr>
            <a:lvl3pPr marL="957506" indent="0">
              <a:buNone/>
              <a:defRPr sz="1900" b="1"/>
            </a:lvl3pPr>
            <a:lvl4pPr marL="1436258" indent="0">
              <a:buNone/>
              <a:defRPr sz="1700" b="1"/>
            </a:lvl4pPr>
            <a:lvl5pPr marL="1915013" indent="0">
              <a:buNone/>
              <a:defRPr sz="1700" b="1"/>
            </a:lvl5pPr>
            <a:lvl6pPr marL="2393764" indent="0">
              <a:buNone/>
              <a:defRPr sz="1700" b="1"/>
            </a:lvl6pPr>
            <a:lvl7pPr marL="2872518" indent="0">
              <a:buNone/>
              <a:defRPr sz="1700" b="1"/>
            </a:lvl7pPr>
            <a:lvl8pPr marL="3351270" indent="0">
              <a:buNone/>
              <a:defRPr sz="1700" b="1"/>
            </a:lvl8pPr>
            <a:lvl9pPr marL="383002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6" y="273056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6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753" indent="0">
              <a:buNone/>
              <a:defRPr sz="1200"/>
            </a:lvl2pPr>
            <a:lvl3pPr marL="957506" indent="0">
              <a:buNone/>
              <a:defRPr sz="1000"/>
            </a:lvl3pPr>
            <a:lvl4pPr marL="1436258" indent="0">
              <a:buNone/>
              <a:defRPr sz="1000"/>
            </a:lvl4pPr>
            <a:lvl5pPr marL="1915013" indent="0">
              <a:buNone/>
              <a:defRPr sz="1000"/>
            </a:lvl5pPr>
            <a:lvl6pPr marL="2393764" indent="0">
              <a:buNone/>
              <a:defRPr sz="1000"/>
            </a:lvl6pPr>
            <a:lvl7pPr marL="2872518" indent="0">
              <a:buNone/>
              <a:defRPr sz="1000"/>
            </a:lvl7pPr>
            <a:lvl8pPr marL="3351270" indent="0">
              <a:buNone/>
              <a:defRPr sz="1000"/>
            </a:lvl8pPr>
            <a:lvl9pPr marL="383002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753" indent="0">
              <a:buNone/>
              <a:defRPr sz="2900"/>
            </a:lvl2pPr>
            <a:lvl3pPr marL="957506" indent="0">
              <a:buNone/>
              <a:defRPr sz="2500"/>
            </a:lvl3pPr>
            <a:lvl4pPr marL="1436258" indent="0">
              <a:buNone/>
              <a:defRPr sz="2100"/>
            </a:lvl4pPr>
            <a:lvl5pPr marL="1915013" indent="0">
              <a:buNone/>
              <a:defRPr sz="2100"/>
            </a:lvl5pPr>
            <a:lvl6pPr marL="2393764" indent="0">
              <a:buNone/>
              <a:defRPr sz="2100"/>
            </a:lvl6pPr>
            <a:lvl7pPr marL="2872518" indent="0">
              <a:buNone/>
              <a:defRPr sz="2100"/>
            </a:lvl7pPr>
            <a:lvl8pPr marL="3351270" indent="0">
              <a:buNone/>
              <a:defRPr sz="2100"/>
            </a:lvl8pPr>
            <a:lvl9pPr marL="383002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753" indent="0">
              <a:buNone/>
              <a:defRPr sz="1200"/>
            </a:lvl2pPr>
            <a:lvl3pPr marL="957506" indent="0">
              <a:buNone/>
              <a:defRPr sz="1000"/>
            </a:lvl3pPr>
            <a:lvl4pPr marL="1436258" indent="0">
              <a:buNone/>
              <a:defRPr sz="1000"/>
            </a:lvl4pPr>
            <a:lvl5pPr marL="1915013" indent="0">
              <a:buNone/>
              <a:defRPr sz="1000"/>
            </a:lvl5pPr>
            <a:lvl6pPr marL="2393764" indent="0">
              <a:buNone/>
              <a:defRPr sz="1000"/>
            </a:lvl6pPr>
            <a:lvl7pPr marL="2872518" indent="0">
              <a:buNone/>
              <a:defRPr sz="1000"/>
            </a:lvl7pPr>
            <a:lvl8pPr marL="3351270" indent="0">
              <a:buNone/>
              <a:defRPr sz="1000"/>
            </a:lvl8pPr>
            <a:lvl9pPr marL="383002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21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50" tIns="47878" rIns="95750" bIns="4787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92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50" tIns="47878" rIns="95750" bIns="47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50" tIns="47878" rIns="95750" bIns="47878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50" tIns="47878" rIns="95750" bIns="47878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50" tIns="47878" rIns="95750" bIns="47878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50" tIns="47878" rIns="95750" bIns="47878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4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50" tIns="47878" rIns="95750" bIns="47878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30"/>
            <a:ext cx="2939697" cy="2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50" tIns="47878" rIns="95750" bIns="4787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9"/>
            <a:ext cx="2700212" cy="2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50" tIns="47878" rIns="95750" bIns="4787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8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75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50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258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01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417" indent="-35841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348" indent="-29906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6930" indent="-23855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347" indent="-23855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4927" indent="-23855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3922" indent="-239377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2673" indent="-239377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1429" indent="-239377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0180" indent="-239377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753" algn="l" defTabSz="478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506" algn="l" defTabSz="478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258" algn="l" defTabSz="478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013" algn="l" defTabSz="478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764" algn="l" defTabSz="478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518" algn="l" defTabSz="478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270" algn="l" defTabSz="478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026" algn="l" defTabSz="478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5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3:  Processes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683027" y="1092516"/>
            <a:ext cx="6236842" cy="5106022"/>
          </a:xfrm>
        </p:spPr>
        <p:txBody>
          <a:bodyPr/>
          <a:lstStyle/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main(){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</a:t>
            </a:r>
            <a:r>
              <a:rPr lang="en-US" sz="2100" b="1" dirty="0" err="1">
                <a:latin typeface="Courier New" charset="0"/>
                <a:cs typeface="Courier New" charset="0"/>
              </a:rPr>
              <a:t>int</a:t>
            </a:r>
            <a:r>
              <a:rPr lang="en-US" sz="2100" b="1" dirty="0">
                <a:latin typeface="Courier New" charset="0"/>
                <a:cs typeface="Courier New" charset="0"/>
              </a:rPr>
              <a:t> a, x, y, n;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a=-5; 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n=1; 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x=-15; 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y=-20;</a:t>
            </a:r>
            <a:endParaRPr lang="en-US" b="1" dirty="0">
              <a:latin typeface="Courier New" charset="0"/>
              <a:cs typeface="Courier New" charset="0"/>
            </a:endParaRP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a=fork();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endParaRPr lang="en-US" sz="2100" b="1" dirty="0">
              <a:latin typeface="Courier New" charset="0"/>
              <a:cs typeface="Courier New" charset="0"/>
            </a:endParaRP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if(a==0)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	y=fork();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endParaRPr lang="en-US" sz="2100" b="1" dirty="0">
              <a:latin typeface="Courier New" charset="0"/>
              <a:cs typeface="Courier New" charset="0"/>
            </a:endParaRP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while (n&lt;3){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	if(y==0)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		x=fork();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	n++;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}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s-ES" sz="2100" b="1" dirty="0">
                <a:latin typeface="Courier New" charset="0"/>
                <a:cs typeface="Courier New" charset="0"/>
              </a:rPr>
              <a:t>	</a:t>
            </a:r>
            <a:r>
              <a:rPr lang="es-ES" sz="2100" b="1" dirty="0" err="1">
                <a:latin typeface="Courier New" charset="0"/>
                <a:cs typeface="Courier New" charset="0"/>
              </a:rPr>
              <a:t>printf</a:t>
            </a:r>
            <a:r>
              <a:rPr lang="es-ES" sz="2100" b="1" dirty="0">
                <a:latin typeface="Courier New" charset="0"/>
                <a:cs typeface="Courier New" charset="0"/>
              </a:rPr>
              <a:t>(“x=%d y=%d a=%d\n”, x, y, a);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}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endParaRPr lang="en-US" sz="2100" b="1" dirty="0">
              <a:latin typeface="Courier New" charset="0"/>
              <a:cs typeface="Courier Ne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lIns="95778" tIns="47890" rIns="95778" bIns="478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78198" indent="-2993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7229" indent="-2394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6119" indent="-2394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5010" indent="-2394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3901" indent="-239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2793" indent="-239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1684" indent="-239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70575" indent="-239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9F308B-CA47-784C-9A2B-8184E944DE50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7421"/>
            <a:ext cx="8915400" cy="576263"/>
          </a:xfrm>
          <a:prstGeom prst="rect">
            <a:avLst/>
          </a:prstGeom>
        </p:spPr>
        <p:txBody>
          <a:bodyPr lIns="67048" tIns="33524" rIns="67048" bIns="33524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652922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6pPr>
            <a:lvl7pPr marL="1305843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7pPr>
            <a:lvl8pPr marL="1958764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8pPr>
            <a:lvl9pPr marL="2611688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9pPr>
          </a:lstStyle>
          <a:p>
            <a:r>
              <a:rPr lang="en-US" altLang="ko-KR" smtClean="0"/>
              <a:t>Quiz: </a:t>
            </a:r>
            <a:r>
              <a:rPr lang="en-US" altLang="ko-KR" dirty="0" smtClean="0"/>
              <a:t>fork()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90033" y="1694803"/>
            <a:ext cx="4060195" cy="12911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7048" tIns="33524" rIns="67048" bIns="3352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Current process ID = 100</a:t>
            </a:r>
          </a:p>
          <a:p>
            <a:pPr>
              <a:lnSpc>
                <a:spcPct val="150000"/>
              </a:lnSpc>
            </a:pPr>
            <a:r>
              <a:rPr lang="en-US" dirty="0"/>
              <a:t>New process ID = parent process ID + 1</a:t>
            </a:r>
          </a:p>
        </p:txBody>
      </p:sp>
    </p:spTree>
    <p:extLst>
      <p:ext uri="{BB962C8B-B14F-4D97-AF65-F5344CB8AC3E}">
        <p14:creationId xmlns:p14="http://schemas.microsoft.com/office/powerpoint/2010/main" val="3921379311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9644" y="277419"/>
            <a:ext cx="8915400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Unix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066" y="1076328"/>
            <a:ext cx="5377215" cy="5064919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 err="1">
                <a:latin typeface="Monaco" charset="0"/>
              </a:rPr>
              <a:t>int</a:t>
            </a:r>
            <a:r>
              <a:rPr kumimoji="0" lang="en-US" altLang="ko-KR" sz="1500" dirty="0">
                <a:latin typeface="Monaco" charset="0"/>
              </a:rPr>
              <a:t> main()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 err="1">
                <a:latin typeface="Monaco" charset="0"/>
              </a:rPr>
              <a:t>pid_t</a:t>
            </a:r>
            <a:r>
              <a:rPr kumimoji="0" lang="en-US" altLang="ko-KR" sz="1500" dirty="0">
                <a:latin typeface="Monaco" charset="0"/>
              </a:rPr>
              <a:t>  </a:t>
            </a:r>
            <a:r>
              <a:rPr kumimoji="0" lang="en-US" altLang="ko-KR" sz="1500" dirty="0" err="1">
                <a:latin typeface="Monaco" charset="0"/>
              </a:rPr>
              <a:t>pid</a:t>
            </a:r>
            <a:r>
              <a:rPr kumimoji="0" lang="en-US" altLang="ko-KR" sz="1500" dirty="0">
                <a:latin typeface="Monaco" charset="0"/>
              </a:rPr>
              <a:t>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/* fork another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</a:t>
            </a:r>
            <a:r>
              <a:rPr kumimoji="0" lang="en-US" altLang="ko-KR" sz="1500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1500" dirty="0">
                <a:solidFill>
                  <a:srgbClr val="FF0000"/>
                </a:solidFill>
                <a:latin typeface="Monaco" charset="0"/>
              </a:rPr>
              <a:t>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if (</a:t>
            </a:r>
            <a:r>
              <a:rPr kumimoji="0" lang="en-US" altLang="ko-KR" sz="1500" dirty="0" err="1">
                <a:latin typeface="Monaco" charset="0"/>
              </a:rPr>
              <a:t>pid</a:t>
            </a:r>
            <a:r>
              <a:rPr kumimoji="0" lang="en-US" altLang="ko-KR" sz="1500" dirty="0">
                <a:latin typeface="Monaco" charset="0"/>
              </a:rPr>
              <a:t> &lt; 0) { /* error occurred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	</a:t>
            </a:r>
            <a:r>
              <a:rPr kumimoji="0" lang="en-US" altLang="ko-KR" sz="1500" dirty="0" err="1">
                <a:latin typeface="Monaco" charset="0"/>
              </a:rPr>
              <a:t>fprintf</a:t>
            </a:r>
            <a:r>
              <a:rPr kumimoji="0" lang="en-US" altLang="ko-KR" sz="1500" dirty="0">
                <a:latin typeface="Monaco" charset="0"/>
              </a:rPr>
              <a:t>(</a:t>
            </a:r>
            <a:r>
              <a:rPr kumimoji="0" lang="en-US" altLang="ko-KR" sz="1500" dirty="0" err="1">
                <a:latin typeface="Monaco" charset="0"/>
              </a:rPr>
              <a:t>stderr</a:t>
            </a:r>
            <a:r>
              <a:rPr kumimoji="0" lang="en-US" altLang="ko-KR" sz="1500" dirty="0"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else if (</a:t>
            </a:r>
            <a:r>
              <a:rPr kumimoji="0" lang="en-US" altLang="ko-KR" sz="1500" dirty="0" err="1">
                <a:latin typeface="Monaco" charset="0"/>
              </a:rPr>
              <a:t>pid</a:t>
            </a:r>
            <a:r>
              <a:rPr kumimoji="0" lang="en-US" altLang="ko-KR" sz="1500" dirty="0">
                <a:latin typeface="Monaco" charset="0"/>
              </a:rPr>
              <a:t> == 0) { /* child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	</a:t>
            </a:r>
            <a:r>
              <a:rPr kumimoji="0" lang="en-US" altLang="ko-KR" sz="1500" dirty="0" err="1">
                <a:solidFill>
                  <a:srgbClr val="FF0000"/>
                </a:solidFill>
                <a:latin typeface="Monaco" charset="0"/>
              </a:rPr>
              <a:t>execlp</a:t>
            </a:r>
            <a:r>
              <a:rPr kumimoji="0" lang="en-US" altLang="ko-KR" sz="1500" dirty="0">
                <a:latin typeface="Monaco" charset="0"/>
              </a:rPr>
              <a:t>("/bin/</a:t>
            </a:r>
            <a:r>
              <a:rPr kumimoji="0" lang="en-US" altLang="ko-KR" sz="1500" dirty="0" err="1">
                <a:latin typeface="Monaco" charset="0"/>
              </a:rPr>
              <a:t>ls</a:t>
            </a:r>
            <a:r>
              <a:rPr kumimoji="0" lang="en-US" altLang="ko-KR" sz="1500" dirty="0">
                <a:latin typeface="Monaco" charset="0"/>
              </a:rPr>
              <a:t>", "</a:t>
            </a:r>
            <a:r>
              <a:rPr kumimoji="0" lang="en-US" altLang="ko-KR" sz="1500" dirty="0" err="1">
                <a:latin typeface="Monaco" charset="0"/>
              </a:rPr>
              <a:t>ls</a:t>
            </a:r>
            <a:r>
              <a:rPr kumimoji="0" lang="en-US" altLang="ko-KR" sz="1500" dirty="0"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else { /* parent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	/* parent will wait for the child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	</a:t>
            </a:r>
            <a:r>
              <a:rPr kumimoji="0" lang="en-US" altLang="ko-KR" sz="1500" dirty="0" err="1">
                <a:latin typeface="Monaco" charset="0"/>
              </a:rPr>
              <a:t>printf</a:t>
            </a:r>
            <a:r>
              <a:rPr kumimoji="0" lang="en-US" altLang="ko-KR" sz="1500" dirty="0"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dirty="0">
                <a:latin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49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9644" y="277419"/>
            <a:ext cx="8915400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Unix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7757" y="1065175"/>
            <a:ext cx="3625892" cy="116507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b="1" dirty="0" err="1">
                <a:latin typeface="Monaco" charset="0"/>
              </a:rPr>
              <a:t>int</a:t>
            </a:r>
            <a:r>
              <a:rPr kumimoji="0" lang="en-US" altLang="ko-KR" sz="1500" b="1" dirty="0">
                <a:latin typeface="Monaco" charset="0"/>
              </a:rPr>
              <a:t> main()</a:t>
            </a:r>
            <a:r>
              <a:rPr kumimoji="0" lang="ko-KR" altLang="en-US" sz="1500" b="1" dirty="0">
                <a:latin typeface="Monaco" charset="0"/>
              </a:rPr>
              <a:t> </a:t>
            </a:r>
            <a:r>
              <a:rPr kumimoji="0" lang="en-US" altLang="ko-KR" sz="1500" b="1" dirty="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b="1" dirty="0">
                <a:latin typeface="Monaco" charset="0"/>
              </a:rPr>
              <a:t>	…	</a:t>
            </a:r>
            <a:br>
              <a:rPr kumimoji="0" lang="en-US" altLang="ko-KR" sz="1500" b="1" dirty="0">
                <a:latin typeface="Monaco" charset="0"/>
              </a:rPr>
            </a:br>
            <a:r>
              <a:rPr kumimoji="0" lang="en-US" altLang="ko-KR" sz="15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b="1" dirty="0">
                <a:latin typeface="Monaco" charset="0"/>
              </a:rPr>
              <a:t>	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943925" y="1806503"/>
            <a:ext cx="9631" cy="71367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3055435" y="1806503"/>
            <a:ext cx="2464419" cy="71367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966090">
            <a:off x="3432727" y="1927383"/>
            <a:ext cx="1894130" cy="523202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altLang="ko-KR" sz="1400" i="1" dirty="0"/>
              <a:t>new child process</a:t>
            </a:r>
          </a:p>
          <a:p>
            <a:r>
              <a:rPr lang="en-US" altLang="ko-KR" sz="1400" i="1" dirty="0"/>
              <a:t>process id = 1234</a:t>
            </a:r>
            <a:endParaRPr lang="ko-KR" altLang="en-US" sz="1400" i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296825" y="2653988"/>
            <a:ext cx="3925229" cy="37802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764" tIns="47884" rIns="95764" bIns="47884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// </a:t>
            </a:r>
            <a:r>
              <a:rPr kumimoji="0" lang="en-US" altLang="ko-KR" sz="15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 is 0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if (</a:t>
            </a:r>
            <a:r>
              <a:rPr kumimoji="0" lang="en-US" altLang="ko-KR" sz="15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 &lt; 0)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1500" b="1" dirty="0" err="1">
                <a:solidFill>
                  <a:srgbClr val="FF0000"/>
                </a:solidFill>
                <a:latin typeface="Monaco" charset="0"/>
              </a:rPr>
              <a:t>fprintf</a:t>
            </a: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(</a:t>
            </a:r>
            <a:r>
              <a:rPr kumimoji="0" lang="en-US" altLang="ko-KR" sz="1500" b="1" dirty="0" err="1">
                <a:solidFill>
                  <a:srgbClr val="FF0000"/>
                </a:solidFill>
                <a:latin typeface="Monaco" charset="0"/>
              </a:rPr>
              <a:t>stderr</a:t>
            </a: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else if (</a:t>
            </a:r>
            <a:r>
              <a:rPr kumimoji="0" lang="en-US" altLang="ko-KR" sz="15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 == 0) { 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1500" b="1" dirty="0" err="1">
                <a:solidFill>
                  <a:srgbClr val="FF0000"/>
                </a:solidFill>
                <a:latin typeface="Monaco" charset="0"/>
              </a:rPr>
              <a:t>execlp</a:t>
            </a: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("/bin/</a:t>
            </a:r>
            <a:r>
              <a:rPr kumimoji="0" lang="en-US" altLang="ko-KR" sz="1500" b="1" dirty="0" err="1">
                <a:solidFill>
                  <a:srgbClr val="FF0000"/>
                </a:solidFill>
                <a:latin typeface="Monaco" charset="0"/>
              </a:rPr>
              <a:t>ls</a:t>
            </a: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", "</a:t>
            </a:r>
            <a:r>
              <a:rPr kumimoji="0" lang="en-US" altLang="ko-KR" sz="1500" b="1" dirty="0" err="1">
                <a:solidFill>
                  <a:srgbClr val="FF0000"/>
                </a:solidFill>
                <a:latin typeface="Monaco" charset="0"/>
              </a:rPr>
              <a:t>ls</a:t>
            </a: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else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1500" b="1" dirty="0" err="1">
                <a:solidFill>
                  <a:srgbClr val="FF0000"/>
                </a:solidFill>
                <a:latin typeface="Monaco" charset="0"/>
              </a:rPr>
              <a:t>printf</a:t>
            </a: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kumimoji="0" lang="en-US" altLang="ko-KR" sz="1500" b="1" dirty="0">
              <a:solidFill>
                <a:srgbClr val="FF0000"/>
              </a:solidFill>
              <a:latin typeface="Monaco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b="1" dirty="0">
                <a:solidFill>
                  <a:srgbClr val="FF0000"/>
                </a:solidFill>
                <a:latin typeface="Monaco" charset="0"/>
              </a:rPr>
              <a:t>	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7860" y="1843302"/>
            <a:ext cx="936715" cy="523202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altLang="ko-KR" sz="1400" i="1" dirty="0"/>
              <a:t>parent</a:t>
            </a:r>
          </a:p>
          <a:p>
            <a:r>
              <a:rPr lang="en-US" altLang="ko-KR" sz="1400" i="1" dirty="0"/>
              <a:t>process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256404" y="2627970"/>
            <a:ext cx="3925229" cy="380628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764" tIns="47884" rIns="95764" bIns="47884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// </a:t>
            </a:r>
            <a:r>
              <a:rPr kumimoji="0" lang="en-US" altLang="ko-KR" sz="15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 is 1234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if (</a:t>
            </a:r>
            <a:r>
              <a:rPr kumimoji="0" lang="en-US" altLang="ko-KR" sz="15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 &lt; 0)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1500" b="1" dirty="0" err="1">
                <a:solidFill>
                  <a:srgbClr val="0000FF"/>
                </a:solidFill>
                <a:latin typeface="Monaco" charset="0"/>
              </a:rPr>
              <a:t>fprintf</a:t>
            </a: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(</a:t>
            </a:r>
            <a:r>
              <a:rPr kumimoji="0" lang="en-US" altLang="ko-KR" sz="1500" b="1" dirty="0" err="1">
                <a:solidFill>
                  <a:srgbClr val="0000FF"/>
                </a:solidFill>
                <a:latin typeface="Monaco" charset="0"/>
              </a:rPr>
              <a:t>stderr</a:t>
            </a: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else if (</a:t>
            </a:r>
            <a:r>
              <a:rPr kumimoji="0" lang="en-US" altLang="ko-KR" sz="15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 == 0) { 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1500" b="1" dirty="0" err="1">
                <a:solidFill>
                  <a:srgbClr val="0000FF"/>
                </a:solidFill>
                <a:latin typeface="Monaco" charset="0"/>
              </a:rPr>
              <a:t>execlp</a:t>
            </a: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("/bin/</a:t>
            </a:r>
            <a:r>
              <a:rPr kumimoji="0" lang="en-US" altLang="ko-KR" sz="1500" b="1" dirty="0" err="1">
                <a:solidFill>
                  <a:srgbClr val="0000FF"/>
                </a:solidFill>
                <a:latin typeface="Monaco" charset="0"/>
              </a:rPr>
              <a:t>ls</a:t>
            </a: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", "</a:t>
            </a:r>
            <a:r>
              <a:rPr kumimoji="0" lang="en-US" altLang="ko-KR" sz="1500" b="1" dirty="0" err="1">
                <a:solidFill>
                  <a:srgbClr val="0000FF"/>
                </a:solidFill>
                <a:latin typeface="Monaco" charset="0"/>
              </a:rPr>
              <a:t>ls</a:t>
            </a: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else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1500" b="1" dirty="0" err="1">
                <a:solidFill>
                  <a:srgbClr val="0000FF"/>
                </a:solidFill>
                <a:latin typeface="Monaco" charset="0"/>
              </a:rPr>
              <a:t>printf</a:t>
            </a: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kumimoji="0" lang="en-US" altLang="ko-KR" sz="1500" b="1" dirty="0">
              <a:solidFill>
                <a:srgbClr val="0000FF"/>
              </a:solidFill>
              <a:latin typeface="Monaco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1500" b="1" dirty="0">
                <a:solidFill>
                  <a:srgbClr val="0000FF"/>
                </a:solidFill>
                <a:latin typeface="Monaco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7730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Creation</a:t>
            </a:r>
          </a:p>
        </p:txBody>
      </p:sp>
      <p:pic>
        <p:nvPicPr>
          <p:cNvPr id="24579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5" y="2130028"/>
            <a:ext cx="8127735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9644" y="277417"/>
            <a:ext cx="8915400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Win32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716" y="996946"/>
            <a:ext cx="7579578" cy="506491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500" dirty="0" err="1">
                <a:latin typeface="Monaco"/>
                <a:cs typeface="Monaco"/>
              </a:rPr>
              <a:t>int</a:t>
            </a:r>
            <a:r>
              <a:rPr lang="en-US" sz="1500" dirty="0">
                <a:latin typeface="Monaco"/>
                <a:cs typeface="Monaco"/>
              </a:rPr>
              <a:t> main(VOID) {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i="1" dirty="0">
                <a:latin typeface="Monaco"/>
                <a:cs typeface="Monaco"/>
              </a:rPr>
              <a:t>	//...</a:t>
            </a:r>
            <a:endParaRPr lang="en-US" sz="1500" dirty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sz="1500" i="1" dirty="0">
                <a:latin typeface="Monaco"/>
                <a:cs typeface="Monaco"/>
              </a:rPr>
              <a:t>	// </a:t>
            </a:r>
            <a:r>
              <a:rPr lang="en-US" sz="1500" dirty="0">
                <a:latin typeface="Monaco"/>
                <a:cs typeface="Monaco"/>
              </a:rPr>
              <a:t>create child process </a:t>
            </a:r>
          </a:p>
          <a:p>
            <a:pPr marL="0" indent="0">
              <a:buNone/>
            </a:pPr>
            <a:r>
              <a:rPr lang="en-US" sz="1500" dirty="0">
                <a:latin typeface="Monaco"/>
                <a:cs typeface="Monaco"/>
              </a:rPr>
              <a:t>	if (!</a:t>
            </a:r>
            <a:r>
              <a:rPr lang="en-US" sz="1500" dirty="0" err="1">
                <a:latin typeface="Monaco"/>
                <a:cs typeface="Monaco"/>
              </a:rPr>
              <a:t>CreateProcess</a:t>
            </a:r>
            <a:r>
              <a:rPr lang="en-US" sz="1500" dirty="0">
                <a:latin typeface="Monaco"/>
                <a:cs typeface="Monaco"/>
              </a:rPr>
              <a:t>(NULL, </a:t>
            </a:r>
            <a:r>
              <a:rPr lang="en-US" sz="1500" i="1" dirty="0">
                <a:latin typeface="Monaco"/>
                <a:cs typeface="Monaco"/>
              </a:rPr>
              <a:t>// </a:t>
            </a:r>
            <a:r>
              <a:rPr lang="en-US" sz="1500" dirty="0">
                <a:latin typeface="Monaco"/>
                <a:cs typeface="Monaco"/>
              </a:rPr>
              <a:t>use command line</a:t>
            </a:r>
          </a:p>
          <a:p>
            <a:pPr marL="0" indent="0">
              <a:buNone/>
            </a:pPr>
            <a:r>
              <a:rPr lang="en-US" sz="1500" dirty="0">
                <a:latin typeface="Monaco"/>
                <a:cs typeface="Monaco"/>
              </a:rPr>
              <a:t>		"C:\\WINDOWS\\system32\\</a:t>
            </a:r>
            <a:r>
              <a:rPr lang="en-US" sz="1500" dirty="0" err="1">
                <a:latin typeface="Monaco"/>
                <a:cs typeface="Monaco"/>
              </a:rPr>
              <a:t>mspaint.exe</a:t>
            </a:r>
            <a:r>
              <a:rPr lang="en-US" sz="1500" dirty="0">
                <a:latin typeface="Monaco"/>
                <a:cs typeface="Monaco"/>
              </a:rPr>
              <a:t>”</a:t>
            </a:r>
          </a:p>
          <a:p>
            <a:pPr marL="0" indent="0">
              <a:buNone/>
            </a:pPr>
            <a:r>
              <a:rPr lang="en-US" sz="1500" dirty="0">
                <a:latin typeface="Monaco"/>
                <a:cs typeface="Monaco"/>
              </a:rPr>
              <a:t>		NULL, </a:t>
            </a:r>
            <a:r>
              <a:rPr lang="en-US" sz="1500" i="1" dirty="0">
                <a:latin typeface="Monaco"/>
                <a:cs typeface="Monaco"/>
              </a:rPr>
              <a:t>//</a:t>
            </a:r>
            <a:r>
              <a:rPr lang="en-US" sz="1500" dirty="0">
                <a:latin typeface="Monaco"/>
                <a:cs typeface="Monaco"/>
              </a:rPr>
              <a:t>inherit process handle </a:t>
            </a:r>
          </a:p>
          <a:p>
            <a:pPr marL="0" indent="0">
              <a:buNone/>
            </a:pPr>
            <a:r>
              <a:rPr lang="en-US" sz="1500" dirty="0">
                <a:latin typeface="Monaco"/>
                <a:cs typeface="Monaco"/>
              </a:rPr>
              <a:t>		NULL, </a:t>
            </a:r>
            <a:r>
              <a:rPr lang="en-US" sz="1500" i="1" dirty="0">
                <a:latin typeface="Monaco"/>
                <a:cs typeface="Monaco"/>
              </a:rPr>
              <a:t>//</a:t>
            </a:r>
            <a:r>
              <a:rPr lang="en-US" sz="1500" dirty="0">
                <a:latin typeface="Monaco"/>
                <a:cs typeface="Monaco"/>
              </a:rPr>
              <a:t>don't inherit thread handle </a:t>
            </a:r>
          </a:p>
          <a:p>
            <a:pPr marL="0" indent="0">
              <a:buNone/>
            </a:pPr>
            <a:r>
              <a:rPr lang="en-US" sz="1500" dirty="0">
                <a:latin typeface="Monaco"/>
                <a:cs typeface="Monaco"/>
              </a:rPr>
              <a:t>		FALSE, </a:t>
            </a:r>
            <a:r>
              <a:rPr lang="en-US" sz="1500" i="1" dirty="0">
                <a:latin typeface="Monaco"/>
                <a:cs typeface="Monaco"/>
              </a:rPr>
              <a:t>//</a:t>
            </a:r>
            <a:r>
              <a:rPr lang="en-US" sz="1500" dirty="0">
                <a:latin typeface="Monaco"/>
                <a:cs typeface="Monaco"/>
              </a:rPr>
              <a:t>disable handle inheritance</a:t>
            </a:r>
          </a:p>
          <a:p>
            <a:pPr marL="0" indent="0">
              <a:buNone/>
            </a:pPr>
            <a:r>
              <a:rPr lang="en-US" sz="1500" dirty="0">
                <a:latin typeface="Monaco"/>
                <a:cs typeface="Monaco"/>
              </a:rPr>
              <a:t>		0, </a:t>
            </a:r>
            <a:r>
              <a:rPr lang="en-US" sz="1500" i="1" dirty="0">
                <a:latin typeface="Monaco"/>
                <a:cs typeface="Monaco"/>
              </a:rPr>
              <a:t>// </a:t>
            </a:r>
            <a:r>
              <a:rPr lang="en-US" sz="1500" dirty="0">
                <a:latin typeface="Monaco"/>
                <a:cs typeface="Monaco"/>
              </a:rPr>
              <a:t>no creation flags </a:t>
            </a:r>
          </a:p>
          <a:p>
            <a:pPr marL="0" indent="0">
              <a:buNone/>
            </a:pPr>
            <a:r>
              <a:rPr lang="en-US" sz="1500" dirty="0">
                <a:latin typeface="Monaco"/>
                <a:cs typeface="Monaco"/>
              </a:rPr>
              <a:t>		NULL, </a:t>
            </a:r>
            <a:r>
              <a:rPr lang="en-US" sz="1500" i="1" dirty="0">
                <a:latin typeface="Monaco"/>
                <a:cs typeface="Monaco"/>
              </a:rPr>
              <a:t>//</a:t>
            </a:r>
            <a:r>
              <a:rPr lang="en-US" sz="1500" dirty="0">
                <a:latin typeface="Monaco"/>
                <a:cs typeface="Monaco"/>
              </a:rPr>
              <a:t>use parent's environment block </a:t>
            </a:r>
          </a:p>
          <a:p>
            <a:pPr marL="0" indent="0">
              <a:buNone/>
            </a:pPr>
            <a:r>
              <a:rPr lang="en-US" sz="1500" dirty="0">
                <a:latin typeface="Monaco"/>
                <a:cs typeface="Monaco"/>
              </a:rPr>
              <a:t>		NULL, </a:t>
            </a:r>
            <a:r>
              <a:rPr lang="en-US" sz="1500" i="1" dirty="0">
                <a:latin typeface="Monaco"/>
                <a:cs typeface="Monaco"/>
              </a:rPr>
              <a:t>//</a:t>
            </a:r>
            <a:r>
              <a:rPr lang="en-US" sz="1500" dirty="0">
                <a:latin typeface="Monaco"/>
                <a:cs typeface="Monaco"/>
              </a:rPr>
              <a:t>use parent's existing directory </a:t>
            </a:r>
          </a:p>
          <a:p>
            <a:pPr marL="0" indent="0">
              <a:buNone/>
            </a:pPr>
            <a:r>
              <a:rPr lang="en-US" sz="1500" dirty="0">
                <a:latin typeface="Monaco"/>
                <a:cs typeface="Monaco"/>
              </a:rPr>
              <a:t>		&amp;</a:t>
            </a:r>
            <a:r>
              <a:rPr lang="en-US" sz="1500" dirty="0" err="1">
                <a:latin typeface="Monaco"/>
                <a:cs typeface="Monaco"/>
              </a:rPr>
              <a:t>si</a:t>
            </a:r>
            <a:r>
              <a:rPr lang="en-US" sz="1500" dirty="0">
                <a:latin typeface="Monaco"/>
                <a:cs typeface="Monaco"/>
              </a:rPr>
              <a:t>, &amp;pi)) {</a:t>
            </a:r>
          </a:p>
          <a:p>
            <a:pPr marL="1137258" lvl="3" indent="0">
              <a:buNone/>
            </a:pPr>
            <a:r>
              <a:rPr lang="en-US" sz="1500" dirty="0">
                <a:latin typeface="Monaco"/>
                <a:cs typeface="Monaco"/>
              </a:rPr>
              <a:t>		</a:t>
            </a:r>
            <a:r>
              <a:rPr lang="en-US" sz="1500" dirty="0" err="1">
                <a:latin typeface="Monaco"/>
                <a:cs typeface="Monaco"/>
              </a:rPr>
              <a:t>fprintf</a:t>
            </a:r>
            <a:r>
              <a:rPr lang="en-US" sz="1500" dirty="0">
                <a:latin typeface="Monaco"/>
                <a:cs typeface="Monaco"/>
              </a:rPr>
              <a:t>(</a:t>
            </a:r>
            <a:r>
              <a:rPr lang="en-US" sz="1500" dirty="0" err="1">
                <a:latin typeface="Monaco"/>
                <a:cs typeface="Monaco"/>
              </a:rPr>
              <a:t>stderr</a:t>
            </a:r>
            <a:r>
              <a:rPr lang="en-US" sz="1500" dirty="0">
                <a:latin typeface="Monaco"/>
                <a:cs typeface="Monaco"/>
              </a:rPr>
              <a:t>, "Create Process Failed"); </a:t>
            </a:r>
          </a:p>
          <a:p>
            <a:pPr marL="1137258" lvl="3" indent="-504026">
              <a:buNone/>
            </a:pPr>
            <a:r>
              <a:rPr lang="en-US" sz="1500" dirty="0">
                <a:latin typeface="Monaco"/>
                <a:cs typeface="Monaco"/>
              </a:rPr>
              <a:t>			return -1;</a:t>
            </a:r>
            <a:br>
              <a:rPr lang="en-US" sz="1500" dirty="0">
                <a:latin typeface="Monaco"/>
                <a:cs typeface="Monaco"/>
              </a:rPr>
            </a:br>
            <a:r>
              <a:rPr lang="en-US" sz="1500" dirty="0">
                <a:latin typeface="Monaco"/>
                <a:cs typeface="Monaco"/>
              </a:rPr>
              <a:t>}</a:t>
            </a:r>
          </a:p>
          <a:p>
            <a:pPr marL="0" indent="0">
              <a:buNone/>
            </a:pPr>
            <a:r>
              <a:rPr lang="en-US" sz="1500" i="1" dirty="0">
                <a:latin typeface="Monaco"/>
                <a:cs typeface="Monaco"/>
              </a:rPr>
              <a:t>	</a:t>
            </a:r>
            <a:r>
              <a:rPr lang="en-US" sz="1500" dirty="0" err="1">
                <a:latin typeface="Monaco"/>
                <a:cs typeface="Monaco"/>
              </a:rPr>
              <a:t>WaitForSingleObject</a:t>
            </a:r>
            <a:r>
              <a:rPr lang="en-US" sz="1500" dirty="0">
                <a:latin typeface="Monaco"/>
                <a:cs typeface="Monaco"/>
              </a:rPr>
              <a:t>(</a:t>
            </a:r>
            <a:r>
              <a:rPr lang="en-US" sz="1500" dirty="0" err="1">
                <a:latin typeface="Monaco"/>
                <a:cs typeface="Monaco"/>
              </a:rPr>
              <a:t>pi.hProcess</a:t>
            </a:r>
            <a:r>
              <a:rPr lang="en-US" sz="1500" dirty="0">
                <a:latin typeface="Monaco"/>
                <a:cs typeface="Monaco"/>
              </a:rPr>
              <a:t>, INFINITE);</a:t>
            </a:r>
          </a:p>
          <a:p>
            <a:pPr marL="0" indent="0">
              <a:buNone/>
            </a:pPr>
            <a:r>
              <a:rPr lang="en-US" sz="1500" dirty="0">
                <a:latin typeface="Monaco"/>
                <a:cs typeface="Monaco"/>
              </a:rPr>
              <a:t>	</a:t>
            </a:r>
            <a:r>
              <a:rPr lang="en-US" sz="1500" dirty="0" err="1">
                <a:latin typeface="Monaco"/>
                <a:cs typeface="Monaco"/>
              </a:rPr>
              <a:t>printf</a:t>
            </a:r>
            <a:r>
              <a:rPr lang="en-US" sz="1500" dirty="0">
                <a:latin typeface="Monaco"/>
                <a:cs typeface="Monaco"/>
              </a:rPr>
              <a:t>("Child Complete");</a:t>
            </a:r>
          </a:p>
          <a:p>
            <a:pPr marL="0" indent="0">
              <a:buNone/>
            </a:pPr>
            <a:r>
              <a:rPr lang="en-US" altLang="ko-KR" sz="1500" dirty="0">
                <a:latin typeface="Monaco"/>
                <a:cs typeface="Monaco"/>
              </a:rPr>
              <a:t>}</a:t>
            </a:r>
            <a:endParaRPr kumimoji="0" lang="en-US" altLang="ko-KR" sz="15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69722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Quiz: fork()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54" y="1233488"/>
            <a:ext cx="8915400" cy="1175175"/>
          </a:xfrm>
        </p:spPr>
        <p:txBody>
          <a:bodyPr/>
          <a:lstStyle/>
          <a:p>
            <a:r>
              <a:rPr lang="en-US" altLang="ko-KR" dirty="0" smtClean="0"/>
              <a:t>What are the outputs?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(parent </a:t>
            </a:r>
            <a:r>
              <a:rPr lang="en-US" altLang="ko-KR" dirty="0" err="1" smtClean="0"/>
              <a:t>pid</a:t>
            </a:r>
            <a:r>
              <a:rPr lang="en-US" altLang="ko-KR" dirty="0" smtClean="0"/>
              <a:t>: 2600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child </a:t>
            </a:r>
            <a:r>
              <a:rPr lang="en-US" altLang="ko-KR" dirty="0" err="1" smtClean="0"/>
              <a:t>pid</a:t>
            </a:r>
            <a:r>
              <a:rPr lang="en-US" altLang="ko-KR" dirty="0" smtClean="0"/>
              <a:t>: 2603)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06" y="994568"/>
            <a:ext cx="5079307" cy="54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6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Quiz: fork()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54" y="1233489"/>
            <a:ext cx="8915400" cy="573011"/>
          </a:xfrm>
        </p:spPr>
        <p:txBody>
          <a:bodyPr/>
          <a:lstStyle/>
          <a:p>
            <a:r>
              <a:rPr lang="en-US" altLang="ko-KR" dirty="0" smtClean="0"/>
              <a:t>What is the output?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07" y="1078513"/>
            <a:ext cx="6780833" cy="48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5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Quiz: cascading fork()s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54" y="1233488"/>
            <a:ext cx="8915400" cy="796035"/>
          </a:xfrm>
        </p:spPr>
        <p:txBody>
          <a:bodyPr/>
          <a:lstStyle/>
          <a:p>
            <a:r>
              <a:rPr lang="en-US" altLang="ko-KR" dirty="0" smtClean="0"/>
              <a:t>How many processes are created?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9" y="1680643"/>
            <a:ext cx="4654206" cy="43532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248933" y="3278462"/>
            <a:ext cx="323385" cy="30108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4" rIns="91427" bIns="45714" numCol="1" rtlCol="0" anchor="ctr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en-US" altLang="ko-KR" sz="1600" dirty="0"/>
              <a:t>1</a:t>
            </a:r>
            <a:endParaRPr lang="ko-KR" altLang="en-US" sz="1600" dirty="0"/>
          </a:p>
        </p:txBody>
      </p:sp>
      <p:sp>
        <p:nvSpPr>
          <p:cNvPr id="8" name="Oval 7"/>
          <p:cNvSpPr/>
          <p:nvPr/>
        </p:nvSpPr>
        <p:spPr bwMode="auto">
          <a:xfrm>
            <a:off x="1248933" y="4077632"/>
            <a:ext cx="323385" cy="30108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4" rIns="91427" bIns="45714" numCol="1" rtlCol="0" anchor="ctr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en-US" altLang="ko-KR" sz="1600" dirty="0"/>
              <a:t>2</a:t>
            </a:r>
            <a:endParaRPr lang="ko-KR" altLang="en-US" sz="16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814041" y="4534791"/>
            <a:ext cx="4850781" cy="8066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4" rIns="91427" bIns="45714" numCol="1" rtlCol="0" anchor="t" anchorCtr="0" compatLnSpc="1">
            <a:prstTxWarp prst="textNoShape">
              <a:avLst/>
            </a:prstTxWarp>
          </a:bodyPr>
          <a:lstStyle/>
          <a:p>
            <a:pPr defTabSz="91426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53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683027" y="1092516"/>
            <a:ext cx="6236842" cy="5106022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main(){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</a:t>
            </a:r>
            <a:r>
              <a:rPr lang="en-US" sz="2100" b="1" dirty="0" err="1">
                <a:latin typeface="Courier New" charset="0"/>
                <a:cs typeface="Courier New" charset="0"/>
              </a:rPr>
              <a:t>int</a:t>
            </a:r>
            <a:r>
              <a:rPr lang="en-US" sz="2100" b="1" dirty="0">
                <a:latin typeface="Courier New" charset="0"/>
                <a:cs typeface="Courier New" charset="0"/>
              </a:rPr>
              <a:t> a, x, y;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a=-5;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x=-15;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y=-20;</a:t>
            </a:r>
            <a:endParaRPr lang="en-US" b="1" dirty="0">
              <a:latin typeface="Courier New" charset="0"/>
              <a:cs typeface="Courier New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a=fork();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if(a==0)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		y=fork();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es-ES" sz="2100" b="1" dirty="0">
              <a:latin typeface="Courier New" charset="0"/>
              <a:cs typeface="Courier New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s-ES" sz="2100" b="1" dirty="0">
                <a:latin typeface="Courier New" charset="0"/>
                <a:cs typeface="Courier New" charset="0"/>
              </a:rPr>
              <a:t>	</a:t>
            </a:r>
            <a:r>
              <a:rPr lang="es-ES" sz="2100" b="1" dirty="0" err="1">
                <a:latin typeface="Courier New" charset="0"/>
                <a:cs typeface="Courier New" charset="0"/>
              </a:rPr>
              <a:t>printf</a:t>
            </a:r>
            <a:r>
              <a:rPr lang="es-ES" sz="2100" b="1" dirty="0">
                <a:latin typeface="Courier New" charset="0"/>
                <a:cs typeface="Courier New" charset="0"/>
              </a:rPr>
              <a:t>(“x=%d y=%d a=%d\n”, x, y, a);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100" b="1" dirty="0">
                <a:latin typeface="Courier New" charset="0"/>
                <a:cs typeface="Courier New" charset="0"/>
              </a:rPr>
              <a:t>}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en-US" sz="2100" b="1" dirty="0">
              <a:latin typeface="Courier New" charset="0"/>
              <a:cs typeface="Courier Ne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lIns="95778" tIns="47890" rIns="95778" bIns="478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78198" indent="-2993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7229" indent="-2394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6119" indent="-2394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5010" indent="-2394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3901" indent="-239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2793" indent="-239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1684" indent="-239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70575" indent="-239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9F308B-CA47-784C-9A2B-8184E944DE50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7421"/>
            <a:ext cx="8915400" cy="576263"/>
          </a:xfrm>
          <a:prstGeom prst="rect">
            <a:avLst/>
          </a:prstGeom>
        </p:spPr>
        <p:txBody>
          <a:bodyPr lIns="67048" tIns="33524" rIns="67048" bIns="33524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652922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6pPr>
            <a:lvl7pPr marL="1305843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7pPr>
            <a:lvl8pPr marL="1958764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8pPr>
            <a:lvl9pPr marL="2611688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9pPr>
          </a:lstStyle>
          <a:p>
            <a:r>
              <a:rPr lang="en-US" altLang="ko-KR" dirty="0" smtClean="0"/>
              <a:t>Quiz: fork()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90033" y="1694803"/>
            <a:ext cx="4060195" cy="12911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7048" tIns="33524" rIns="67048" bIns="3352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Current process ID = 100</a:t>
            </a:r>
          </a:p>
          <a:p>
            <a:pPr>
              <a:lnSpc>
                <a:spcPct val="150000"/>
              </a:lnSpc>
            </a:pPr>
            <a:r>
              <a:rPr lang="en-US" dirty="0"/>
              <a:t>New process ID = parent process ID + 1</a:t>
            </a:r>
          </a:p>
        </p:txBody>
      </p:sp>
    </p:spTree>
    <p:extLst>
      <p:ext uri="{BB962C8B-B14F-4D97-AF65-F5344CB8AC3E}">
        <p14:creationId xmlns:p14="http://schemas.microsoft.com/office/powerpoint/2010/main" val="639202249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5418</TotalTime>
  <Words>143</Words>
  <Application>Microsoft Macintosh PowerPoint</Application>
  <PresentationFormat>A4 Paper (210x297 mm)</PresentationFormat>
  <Paragraphs>130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1_os-8</vt:lpstr>
      <vt:lpstr>Chapter 3:  Processes</vt:lpstr>
      <vt:lpstr>Process Creation in Unix</vt:lpstr>
      <vt:lpstr>Process Creation in Unix</vt:lpstr>
      <vt:lpstr>Process Creation</vt:lpstr>
      <vt:lpstr>Process Creation in Win32</vt:lpstr>
      <vt:lpstr>Quiz: fork()</vt:lpstr>
      <vt:lpstr>Quiz: fork()</vt:lpstr>
      <vt:lpstr>Quiz: cascading fork()s</vt:lpstr>
      <vt:lpstr>PowerPoint Presentation</vt:lpstr>
      <vt:lpstr>PowerPoint Presentation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216</cp:revision>
  <cp:lastPrinted>2015-03-22T14:23:42Z</cp:lastPrinted>
  <dcterms:created xsi:type="dcterms:W3CDTF">2011-01-14T20:24:54Z</dcterms:created>
  <dcterms:modified xsi:type="dcterms:W3CDTF">2016-03-24T15:23:52Z</dcterms:modified>
</cp:coreProperties>
</file>