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audio1.bin" ContentType="audio/unknown"/>
  <Override PartName="/ppt/media/audio2.bin" ContentType="audio/unknown"/>
  <Override PartName="/ppt/media/audio3.bin" ContentType="audio/unknown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73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17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FACB9-47C6-DB40-895B-D2B59F39C56D}" type="datetimeFigureOut">
              <a:rPr lang="en-US" smtClean="0"/>
              <a:t>4/9/15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2CF2-FC05-4B47-809E-9000B1E9E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223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FACB9-47C6-DB40-895B-D2B59F39C56D}" type="datetimeFigureOut">
              <a:rPr lang="en-US" smtClean="0"/>
              <a:t>4/9/15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2CF2-FC05-4B47-809E-9000B1E9E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2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FACB9-47C6-DB40-895B-D2B59F39C56D}" type="datetimeFigureOut">
              <a:rPr lang="en-US" smtClean="0"/>
              <a:t>4/9/15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2CF2-FC05-4B47-809E-9000B1E9E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141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FACB9-47C6-DB40-895B-D2B59F39C56D}" type="datetimeFigureOut">
              <a:rPr lang="en-US" smtClean="0"/>
              <a:t>4/9/15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2CF2-FC05-4B47-809E-9000B1E9E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11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FACB9-47C6-DB40-895B-D2B59F39C56D}" type="datetimeFigureOut">
              <a:rPr lang="en-US" smtClean="0"/>
              <a:t>4/9/15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2CF2-FC05-4B47-809E-9000B1E9E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503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FACB9-47C6-DB40-895B-D2B59F39C56D}" type="datetimeFigureOut">
              <a:rPr lang="en-US" smtClean="0"/>
              <a:t>4/9/15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2CF2-FC05-4B47-809E-9000B1E9E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250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FACB9-47C6-DB40-895B-D2B59F39C56D}" type="datetimeFigureOut">
              <a:rPr lang="en-US" smtClean="0"/>
              <a:t>4/9/15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2CF2-FC05-4B47-809E-9000B1E9E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241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FACB9-47C6-DB40-895B-D2B59F39C56D}" type="datetimeFigureOut">
              <a:rPr lang="en-US" smtClean="0"/>
              <a:t>4/9/15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2CF2-FC05-4B47-809E-9000B1E9E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556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FACB9-47C6-DB40-895B-D2B59F39C56D}" type="datetimeFigureOut">
              <a:rPr lang="en-US" smtClean="0"/>
              <a:t>4/9/15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2CF2-FC05-4B47-809E-9000B1E9E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937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FACB9-47C6-DB40-895B-D2B59F39C56D}" type="datetimeFigureOut">
              <a:rPr lang="en-US" smtClean="0"/>
              <a:t>4/9/15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2CF2-FC05-4B47-809E-9000B1E9E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861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FACB9-47C6-DB40-895B-D2B59F39C56D}" type="datetimeFigureOut">
              <a:rPr lang="en-US" smtClean="0"/>
              <a:t>4/9/15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2CF2-FC05-4B47-809E-9000B1E9E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762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FACB9-47C6-DB40-895B-D2B59F39C56D}" type="datetimeFigureOut">
              <a:rPr lang="en-US" smtClean="0"/>
              <a:t>4/9/15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02CF2-FC05-4B47-809E-9000B1E9E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876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bin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5B2B72FD-DE2C-AB4B-AB66-C030AC796EF0}" type="slidenum">
              <a:rPr lang="en-US" smtClean="0">
                <a:latin typeface="Times New Roman" charset="0"/>
              </a:rPr>
              <a:pPr/>
              <a:t>1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3721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0574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Diffie-Hellman</a:t>
            </a:r>
          </a:p>
        </p:txBody>
      </p:sp>
    </p:spTree>
    <p:extLst>
      <p:ext uri="{BB962C8B-B14F-4D97-AF65-F5344CB8AC3E}">
        <p14:creationId xmlns:p14="http://schemas.microsoft.com/office/powerpoint/2010/main" val="2591343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1F6462A1-B021-7641-9D46-C8D10431E1B5}" type="slidenum">
              <a:rPr lang="en-US" smtClean="0">
                <a:latin typeface="Times New Roman" charset="0"/>
              </a:rPr>
              <a:pPr/>
              <a:t>2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38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Diffie-Hellman</a:t>
            </a:r>
          </a:p>
        </p:txBody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8001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/>
              <a:t>Invented by Williamson (GCHQ) and, independently, by D and H (Stanford)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A “key exchange” algorithm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Used to establish a shared symmetric key</a:t>
            </a:r>
          </a:p>
          <a:p>
            <a:pPr eaLnBrk="1" hangingPunct="1">
              <a:lnSpc>
                <a:spcPct val="90000"/>
              </a:lnSpc>
            </a:pPr>
            <a:r>
              <a:rPr lang="en-US" b="1" i="1" dirty="0"/>
              <a:t>Not</a:t>
            </a:r>
            <a:r>
              <a:rPr lang="en-US" dirty="0"/>
              <a:t> for encrypting or signing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Based on </a:t>
            </a:r>
            <a:r>
              <a:rPr lang="en-US" b="1" dirty="0">
                <a:solidFill>
                  <a:schemeClr val="hlink"/>
                </a:solidFill>
              </a:rPr>
              <a:t>discrete log</a:t>
            </a:r>
            <a:r>
              <a:rPr lang="en-US" dirty="0"/>
              <a:t> problem: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dirty="0" smtClean="0">
                <a:solidFill>
                  <a:schemeClr val="hlink"/>
                </a:solidFill>
              </a:rPr>
              <a:t>Given:</a:t>
            </a:r>
            <a:r>
              <a:rPr lang="en-US" dirty="0" smtClean="0"/>
              <a:t> </a:t>
            </a:r>
            <a:r>
              <a:rPr lang="en-US" dirty="0" err="1">
                <a:latin typeface="Times-Roman" charset="0"/>
              </a:rPr>
              <a:t>g</a:t>
            </a:r>
            <a:r>
              <a:rPr lang="en-US" dirty="0">
                <a:latin typeface="Times-Roman" charset="0"/>
              </a:rPr>
              <a:t>, </a:t>
            </a:r>
            <a:r>
              <a:rPr lang="en-US" dirty="0" err="1">
                <a:latin typeface="Times-Roman" charset="0"/>
              </a:rPr>
              <a:t>p</a:t>
            </a:r>
            <a:r>
              <a:rPr lang="en-US" dirty="0">
                <a:latin typeface="Times-Roman" charset="0"/>
              </a:rPr>
              <a:t>, </a:t>
            </a:r>
            <a:r>
              <a:rPr lang="en-US" dirty="0"/>
              <a:t>and </a:t>
            </a:r>
            <a:r>
              <a:rPr lang="en-US" dirty="0" err="1">
                <a:latin typeface="Times-Roman" charset="0"/>
              </a:rPr>
              <a:t>g</a:t>
            </a:r>
            <a:r>
              <a:rPr lang="en-US" baseline="30000" dirty="0" err="1">
                <a:latin typeface="Times-Roman" charset="0"/>
              </a:rPr>
              <a:t>k</a:t>
            </a:r>
            <a:r>
              <a:rPr lang="en-US" dirty="0">
                <a:latin typeface="Times-Roman" charset="0"/>
              </a:rPr>
              <a:t> mod </a:t>
            </a:r>
            <a:r>
              <a:rPr lang="en-US" dirty="0" err="1">
                <a:latin typeface="Times-Roman" charset="0"/>
              </a:rPr>
              <a:t>p</a:t>
            </a:r>
            <a:endParaRPr lang="en-US" dirty="0"/>
          </a:p>
          <a:p>
            <a:pPr lvl="1" eaLnBrk="1" hangingPunct="1">
              <a:lnSpc>
                <a:spcPct val="90000"/>
              </a:lnSpc>
            </a:pPr>
            <a:r>
              <a:rPr lang="en-US" b="1" dirty="0" smtClean="0">
                <a:solidFill>
                  <a:schemeClr val="hlink"/>
                </a:solidFill>
              </a:rPr>
              <a:t>Find:</a:t>
            </a:r>
            <a:r>
              <a:rPr lang="en-US" dirty="0" smtClean="0"/>
              <a:t> exponent </a:t>
            </a:r>
            <a:r>
              <a:rPr lang="en-US" dirty="0" err="1">
                <a:latin typeface="Times-Roman" charset="0"/>
              </a:rPr>
              <a:t>k</a:t>
            </a:r>
            <a:endParaRPr lang="en-US" dirty="0">
              <a:latin typeface="Times-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218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Modular </a:t>
            </a:r>
            <a:r>
              <a:rPr lang="en-US" dirty="0" err="1" smtClean="0"/>
              <a:t>Arithmatic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Given prime number </a:t>
            </a:r>
            <a:r>
              <a:rPr lang="en-US" i="1" dirty="0" smtClean="0"/>
              <a:t>p</a:t>
            </a:r>
            <a:endParaRPr lang="en-US" dirty="0" smtClean="0"/>
          </a:p>
          <a:p>
            <a:r>
              <a:rPr lang="en-US" dirty="0" smtClean="0"/>
              <a:t>Multiplicative group of p: {1, 2, …, p-1}</a:t>
            </a:r>
          </a:p>
          <a:p>
            <a:r>
              <a:rPr lang="en-US" dirty="0" smtClean="0"/>
              <a:t>Primitive root mod p (generator of the group)</a:t>
            </a:r>
          </a:p>
          <a:p>
            <a:pPr lvl="1"/>
            <a:r>
              <a:rPr lang="en-US" dirty="0" err="1" smtClean="0"/>
              <a:t>g</a:t>
            </a:r>
            <a:r>
              <a:rPr lang="en-US" baseline="30000" dirty="0" err="1" smtClean="0"/>
              <a:t>k</a:t>
            </a:r>
            <a:r>
              <a:rPr lang="en-US" dirty="0" smtClean="0"/>
              <a:t> generates all the group members</a:t>
            </a:r>
          </a:p>
          <a:p>
            <a:pPr lvl="1"/>
            <a:r>
              <a:rPr lang="en-US" dirty="0" smtClean="0"/>
              <a:t>i.e., for any x in {1, 2, …, p-1}, there exists k </a:t>
            </a:r>
            <a:r>
              <a:rPr lang="en-US" dirty="0" err="1" smtClean="0"/>
              <a:t>s.t.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dirty="0" err="1" smtClean="0"/>
              <a:t>g</a:t>
            </a:r>
            <a:r>
              <a:rPr lang="en-US" baseline="30000" dirty="0" err="1" smtClean="0"/>
              <a:t>k</a:t>
            </a:r>
            <a:r>
              <a:rPr lang="en-US" baseline="30000" dirty="0" smtClean="0"/>
              <a:t> </a:t>
            </a:r>
            <a:r>
              <a:rPr lang="en-US" dirty="0" smtClean="0"/>
              <a:t> mod p = x </a:t>
            </a:r>
          </a:p>
          <a:p>
            <a:r>
              <a:rPr lang="en-US" dirty="0" smtClean="0"/>
              <a:t>EX</a:t>
            </a:r>
          </a:p>
          <a:p>
            <a:pPr lvl="1"/>
            <a:r>
              <a:rPr lang="en-US" dirty="0" smtClean="0"/>
              <a:t>p=7, g=3, 5</a:t>
            </a:r>
          </a:p>
          <a:p>
            <a:pPr lvl="1"/>
            <a:r>
              <a:rPr lang="en-US" dirty="0" smtClean="0"/>
              <a:t>p=5, g=2,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678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5BCBE119-3185-5441-8A99-2801BE38C874}" type="slidenum">
              <a:rPr lang="en-US" smtClean="0">
                <a:latin typeface="Times New Roman" charset="0"/>
              </a:rPr>
              <a:pPr/>
              <a:t>4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39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/>
              <a:t>Diffie</a:t>
            </a:r>
            <a:r>
              <a:rPr lang="en-US" dirty="0"/>
              <a:t>-Hellman</a:t>
            </a:r>
          </a:p>
        </p:txBody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191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Let </a:t>
            </a:r>
            <a:r>
              <a:rPr lang="en-US" sz="2800" dirty="0" err="1">
                <a:latin typeface="Times-Roman" charset="0"/>
              </a:rPr>
              <a:t>p</a:t>
            </a:r>
            <a:r>
              <a:rPr lang="en-US" sz="2800" dirty="0"/>
              <a:t> be prime, let </a:t>
            </a:r>
            <a:r>
              <a:rPr lang="en-US" sz="2800" dirty="0" err="1">
                <a:latin typeface="Times-Roman" charset="0"/>
              </a:rPr>
              <a:t>g</a:t>
            </a:r>
            <a:r>
              <a:rPr lang="en-US" sz="2800" dirty="0"/>
              <a:t> be a </a:t>
            </a:r>
            <a:r>
              <a:rPr lang="en-US" sz="2800" b="1" dirty="0">
                <a:solidFill>
                  <a:schemeClr val="hlink"/>
                </a:solidFill>
              </a:rPr>
              <a:t>generator</a:t>
            </a:r>
            <a:r>
              <a:rPr lang="en-US" sz="2800" dirty="0"/>
              <a:t> 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For any </a:t>
            </a:r>
            <a:r>
              <a:rPr lang="en-US" sz="2400" dirty="0" err="1">
                <a:latin typeface="Times-Roman" charset="0"/>
              </a:rPr>
              <a:t>x</a:t>
            </a:r>
            <a:r>
              <a:rPr lang="en-US" sz="2400" dirty="0"/>
              <a:t> </a:t>
            </a:r>
            <a:r>
              <a:rPr lang="en-US" sz="2400" dirty="0" err="1">
                <a:sym typeface="Symbol" charset="2"/>
              </a:rPr>
              <a:t></a:t>
            </a:r>
            <a:r>
              <a:rPr lang="en-US" sz="2400" dirty="0"/>
              <a:t> </a:t>
            </a:r>
            <a:r>
              <a:rPr lang="en-US" sz="2400" dirty="0">
                <a:latin typeface="Times-Roman" charset="0"/>
              </a:rPr>
              <a:t>{1,2,…,p-1}</a:t>
            </a:r>
            <a:r>
              <a:rPr lang="en-US" sz="2400" dirty="0"/>
              <a:t> there is </a:t>
            </a:r>
            <a:r>
              <a:rPr lang="en-US" sz="2400" dirty="0" err="1">
                <a:latin typeface="Times-Roman" charset="0"/>
              </a:rPr>
              <a:t>n</a:t>
            </a:r>
            <a:r>
              <a:rPr lang="en-US" sz="2400" dirty="0"/>
              <a:t> </a:t>
            </a:r>
            <a:r>
              <a:rPr lang="en-US" sz="2400" dirty="0" err="1"/>
              <a:t>s.t</a:t>
            </a:r>
            <a:r>
              <a:rPr lang="en-US" sz="2400" dirty="0"/>
              <a:t>. </a:t>
            </a:r>
            <a:r>
              <a:rPr lang="en-US" sz="2400" dirty="0" err="1">
                <a:latin typeface="Times-Roman" charset="0"/>
              </a:rPr>
              <a:t>x</a:t>
            </a:r>
            <a:r>
              <a:rPr lang="en-US" sz="2400" dirty="0">
                <a:latin typeface="Times-Roman" charset="0"/>
              </a:rPr>
              <a:t> = </a:t>
            </a:r>
            <a:r>
              <a:rPr lang="en-US" sz="2400" dirty="0" err="1">
                <a:latin typeface="Times-Roman" charset="0"/>
              </a:rPr>
              <a:t>g</a:t>
            </a:r>
            <a:r>
              <a:rPr lang="en-US" sz="2400" baseline="30000" dirty="0" err="1">
                <a:latin typeface="Times-Roman" charset="0"/>
              </a:rPr>
              <a:t>n</a:t>
            </a:r>
            <a:r>
              <a:rPr lang="en-US" sz="2400" dirty="0">
                <a:latin typeface="Times-Roman" charset="0"/>
              </a:rPr>
              <a:t> mod </a:t>
            </a:r>
            <a:r>
              <a:rPr lang="en-US" sz="2400" dirty="0" err="1">
                <a:latin typeface="Times-Roman" charset="0"/>
              </a:rPr>
              <a:t>p</a:t>
            </a:r>
            <a:endParaRPr lang="en-US" sz="2400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Alice selects</a:t>
            </a:r>
            <a:r>
              <a:rPr lang="en-US" sz="2800" dirty="0" smtClean="0"/>
              <a:t> her private </a:t>
            </a:r>
            <a:r>
              <a:rPr lang="en-US" sz="2800" dirty="0"/>
              <a:t>value </a:t>
            </a:r>
            <a:r>
              <a:rPr lang="en-US" sz="2800" dirty="0">
                <a:latin typeface="Times-Roman" charset="0"/>
              </a:rPr>
              <a:t>a</a:t>
            </a:r>
            <a:endParaRPr lang="en-US" sz="2800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Bob selects</a:t>
            </a:r>
            <a:r>
              <a:rPr lang="en-US" sz="2800" dirty="0" smtClean="0"/>
              <a:t> his private </a:t>
            </a:r>
            <a:r>
              <a:rPr lang="en-US" sz="2800" dirty="0"/>
              <a:t>value </a:t>
            </a:r>
            <a:r>
              <a:rPr lang="en-US" sz="2800" dirty="0" err="1">
                <a:latin typeface="Times-Roman" charset="0"/>
              </a:rPr>
              <a:t>b</a:t>
            </a:r>
            <a:endParaRPr lang="en-US" sz="2800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Alice sends </a:t>
            </a:r>
            <a:r>
              <a:rPr lang="en-US" sz="2800" dirty="0" err="1">
                <a:latin typeface="Times-Roman" charset="0"/>
              </a:rPr>
              <a:t>g</a:t>
            </a:r>
            <a:r>
              <a:rPr lang="en-US" sz="2800" baseline="30000" dirty="0" err="1">
                <a:latin typeface="Times-Roman" charset="0"/>
              </a:rPr>
              <a:t>a</a:t>
            </a:r>
            <a:r>
              <a:rPr lang="en-US" sz="2800" dirty="0">
                <a:latin typeface="Times-Roman" charset="0"/>
              </a:rPr>
              <a:t> mod </a:t>
            </a:r>
            <a:r>
              <a:rPr lang="en-US" sz="2800" dirty="0" err="1">
                <a:latin typeface="Times-Roman" charset="0"/>
              </a:rPr>
              <a:t>p</a:t>
            </a:r>
            <a:r>
              <a:rPr lang="en-US" sz="2800" dirty="0"/>
              <a:t> to Bob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Bob sends </a:t>
            </a:r>
            <a:r>
              <a:rPr lang="en-US" sz="2800" dirty="0" err="1">
                <a:latin typeface="Times-Roman" charset="0"/>
              </a:rPr>
              <a:t>g</a:t>
            </a:r>
            <a:r>
              <a:rPr lang="en-US" sz="2800" baseline="30000" dirty="0" err="1">
                <a:latin typeface="Times-Roman" charset="0"/>
              </a:rPr>
              <a:t>b</a:t>
            </a:r>
            <a:r>
              <a:rPr lang="en-US" sz="2800" dirty="0">
                <a:latin typeface="Times-Roman" charset="0"/>
              </a:rPr>
              <a:t> mod </a:t>
            </a:r>
            <a:r>
              <a:rPr lang="en-US" sz="2800" dirty="0" err="1">
                <a:latin typeface="Times-Roman" charset="0"/>
              </a:rPr>
              <a:t>p</a:t>
            </a:r>
            <a:r>
              <a:rPr lang="en-US" sz="2800" dirty="0"/>
              <a:t> to Alice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Both compute shared secret, </a:t>
            </a:r>
            <a:r>
              <a:rPr lang="en-US" sz="2800" dirty="0">
                <a:latin typeface="Times-Roman" charset="0"/>
              </a:rPr>
              <a:t>g</a:t>
            </a:r>
            <a:r>
              <a:rPr lang="en-US" sz="2800" baseline="30000" dirty="0">
                <a:latin typeface="Times-Roman" charset="0"/>
              </a:rPr>
              <a:t>ab</a:t>
            </a:r>
            <a:r>
              <a:rPr lang="en-US" sz="2800" dirty="0">
                <a:latin typeface="Times-Roman" charset="0"/>
              </a:rPr>
              <a:t> mod </a:t>
            </a:r>
            <a:r>
              <a:rPr lang="en-US" sz="2800" dirty="0" err="1">
                <a:latin typeface="Times-Roman" charset="0"/>
              </a:rPr>
              <a:t>p</a:t>
            </a:r>
            <a:endParaRPr lang="en-US" sz="2800" dirty="0">
              <a:latin typeface="Times-Roman" charset="0"/>
            </a:endParaRP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Shared secret can be used as symmetric key</a:t>
            </a:r>
          </a:p>
        </p:txBody>
      </p:sp>
    </p:spTree>
    <p:extLst>
      <p:ext uri="{BB962C8B-B14F-4D97-AF65-F5344CB8AC3E}">
        <p14:creationId xmlns:p14="http://schemas.microsoft.com/office/powerpoint/2010/main" val="2599736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A219A7A6-04CF-DB46-9AF9-EEAE0EBDD72E}" type="slidenum">
              <a:rPr lang="en-US" smtClean="0">
                <a:latin typeface="Times New Roman" charset="0"/>
              </a:rPr>
              <a:pPr/>
              <a:t>5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40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Diffie-Hellman</a:t>
            </a:r>
          </a:p>
        </p:txBody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sz="2800" dirty="0"/>
              <a:t>Suppose</a:t>
            </a:r>
            <a:r>
              <a:rPr lang="en-US" sz="2800" dirty="0" smtClean="0"/>
              <a:t> Bob </a:t>
            </a:r>
            <a:r>
              <a:rPr lang="en-US" sz="2800" dirty="0"/>
              <a:t>and Alice </a:t>
            </a:r>
            <a:r>
              <a:rPr lang="en-US" sz="2800" dirty="0" smtClean="0"/>
              <a:t>use </a:t>
            </a:r>
            <a:r>
              <a:rPr lang="en-US" sz="2800" dirty="0" err="1" smtClean="0"/>
              <a:t>Diffie</a:t>
            </a:r>
            <a:r>
              <a:rPr lang="en-US" sz="2800" dirty="0" smtClean="0"/>
              <a:t>-Hellman to determine symmetric key </a:t>
            </a:r>
            <a:r>
              <a:rPr lang="en-US" sz="2800" dirty="0" smtClean="0">
                <a:latin typeface="Times-Roman"/>
                <a:cs typeface="Times-Roman"/>
              </a:rPr>
              <a:t>K = </a:t>
            </a:r>
            <a:r>
              <a:rPr lang="en-US" sz="2800" dirty="0">
                <a:latin typeface="Times-Roman"/>
                <a:cs typeface="Times-Roman"/>
              </a:rPr>
              <a:t>g</a:t>
            </a:r>
            <a:r>
              <a:rPr lang="en-US" sz="2800" baseline="30000" dirty="0">
                <a:latin typeface="Times-Roman"/>
                <a:cs typeface="Times-Roman"/>
              </a:rPr>
              <a:t>ab</a:t>
            </a:r>
            <a:r>
              <a:rPr lang="en-US" sz="2800" dirty="0">
                <a:latin typeface="Times-Roman"/>
                <a:cs typeface="Times-Roman"/>
              </a:rPr>
              <a:t> mod </a:t>
            </a:r>
            <a:r>
              <a:rPr lang="en-US" sz="2800" dirty="0" err="1">
                <a:latin typeface="Times-Roman"/>
                <a:cs typeface="Times-Roman"/>
              </a:rPr>
              <a:t>p</a:t>
            </a:r>
            <a:r>
              <a:rPr lang="en-US" sz="2800" dirty="0" smtClean="0">
                <a:latin typeface="Times-Roman"/>
                <a:cs typeface="Times-Roman"/>
              </a:rPr>
              <a:t> 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Trudy can see </a:t>
            </a:r>
            <a:r>
              <a:rPr lang="en-US" sz="2800" dirty="0" err="1">
                <a:latin typeface="Times-Roman" charset="0"/>
              </a:rPr>
              <a:t>g</a:t>
            </a:r>
            <a:r>
              <a:rPr lang="en-US" sz="2800" baseline="30000" dirty="0" err="1">
                <a:latin typeface="Times-Roman" charset="0"/>
              </a:rPr>
              <a:t>a</a:t>
            </a:r>
            <a:r>
              <a:rPr lang="en-US" sz="2800" dirty="0">
                <a:latin typeface="Times-Roman" charset="0"/>
              </a:rPr>
              <a:t> mod </a:t>
            </a:r>
            <a:r>
              <a:rPr lang="en-US" sz="2800" dirty="0" err="1">
                <a:latin typeface="Times-Roman" charset="0"/>
              </a:rPr>
              <a:t>p</a:t>
            </a:r>
            <a:r>
              <a:rPr lang="en-US" sz="2800" dirty="0"/>
              <a:t> and </a:t>
            </a:r>
            <a:r>
              <a:rPr lang="en-US" sz="2800" dirty="0" err="1">
                <a:latin typeface="Times-Roman" charset="0"/>
              </a:rPr>
              <a:t>g</a:t>
            </a:r>
            <a:r>
              <a:rPr lang="en-US" sz="2800" baseline="30000" dirty="0" err="1">
                <a:latin typeface="Times-Roman" charset="0"/>
              </a:rPr>
              <a:t>b</a:t>
            </a:r>
            <a:r>
              <a:rPr lang="en-US" sz="2800" dirty="0">
                <a:latin typeface="Times-Roman" charset="0"/>
              </a:rPr>
              <a:t> mod </a:t>
            </a:r>
            <a:r>
              <a:rPr lang="en-US" sz="2800" dirty="0" err="1">
                <a:latin typeface="Times-Roman" charset="0"/>
              </a:rPr>
              <a:t>p</a:t>
            </a:r>
            <a:endParaRPr lang="en-US" sz="2800" dirty="0">
              <a:latin typeface="Times-Roman" charset="0"/>
            </a:endParaRP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But… </a:t>
            </a:r>
            <a:r>
              <a:rPr lang="en-US" sz="2400" dirty="0" err="1">
                <a:latin typeface="Times-Roman" charset="0"/>
              </a:rPr>
              <a:t>g</a:t>
            </a:r>
            <a:r>
              <a:rPr lang="en-US" sz="2400" baseline="30000" dirty="0" err="1">
                <a:latin typeface="Times-Roman" charset="0"/>
              </a:rPr>
              <a:t>a</a:t>
            </a:r>
            <a:r>
              <a:rPr lang="en-US" sz="2400" baseline="30000" dirty="0">
                <a:latin typeface="Times-Roman" charset="0"/>
              </a:rPr>
              <a:t> </a:t>
            </a:r>
            <a:r>
              <a:rPr lang="en-US" sz="2400" dirty="0" err="1">
                <a:latin typeface="Times-Roman" charset="0"/>
              </a:rPr>
              <a:t>g</a:t>
            </a:r>
            <a:r>
              <a:rPr lang="en-US" sz="2400" baseline="30000" dirty="0" err="1">
                <a:latin typeface="Times-Roman" charset="0"/>
              </a:rPr>
              <a:t>b</a:t>
            </a:r>
            <a:r>
              <a:rPr lang="en-US" sz="2400" dirty="0">
                <a:latin typeface="Times-Roman" charset="0"/>
              </a:rPr>
              <a:t> mod </a:t>
            </a:r>
            <a:r>
              <a:rPr lang="en-US" sz="2400" dirty="0" err="1">
                <a:latin typeface="Times-Roman" charset="0"/>
              </a:rPr>
              <a:t>p</a:t>
            </a:r>
            <a:r>
              <a:rPr lang="en-US" sz="2400" dirty="0">
                <a:latin typeface="Times-Roman" charset="0"/>
              </a:rPr>
              <a:t> = </a:t>
            </a:r>
            <a:r>
              <a:rPr lang="en-US" sz="2400" dirty="0" err="1">
                <a:latin typeface="Times-Roman" charset="0"/>
              </a:rPr>
              <a:t>g</a:t>
            </a:r>
            <a:r>
              <a:rPr lang="en-US" sz="2400" baseline="30000" dirty="0" err="1">
                <a:latin typeface="Times-Roman" charset="0"/>
              </a:rPr>
              <a:t>a+b</a:t>
            </a:r>
            <a:r>
              <a:rPr lang="en-US" sz="2400" baseline="30000" dirty="0">
                <a:latin typeface="Times-Roman" charset="0"/>
              </a:rPr>
              <a:t> </a:t>
            </a:r>
            <a:r>
              <a:rPr lang="en-US" sz="2400" dirty="0">
                <a:latin typeface="Times-Roman" charset="0"/>
              </a:rPr>
              <a:t>mod </a:t>
            </a:r>
            <a:r>
              <a:rPr lang="en-US" sz="2400" dirty="0" err="1">
                <a:latin typeface="Times-Roman" charset="0"/>
              </a:rPr>
              <a:t>p</a:t>
            </a:r>
            <a:r>
              <a:rPr lang="en-US" sz="2400" dirty="0">
                <a:latin typeface="Times-Roman" charset="0"/>
              </a:rPr>
              <a:t> </a:t>
            </a:r>
            <a:r>
              <a:rPr lang="en-US" sz="2400" dirty="0" err="1">
                <a:latin typeface="Times-Roman" charset="0"/>
                <a:sym typeface="Symbol" charset="2"/>
              </a:rPr>
              <a:t></a:t>
            </a:r>
            <a:r>
              <a:rPr lang="en-US" sz="2400" dirty="0">
                <a:latin typeface="Times-Roman" charset="0"/>
                <a:sym typeface="Symbol" charset="2"/>
              </a:rPr>
              <a:t> </a:t>
            </a:r>
            <a:r>
              <a:rPr lang="en-US" sz="2400" dirty="0">
                <a:latin typeface="Times-Roman" charset="0"/>
              </a:rPr>
              <a:t>g</a:t>
            </a:r>
            <a:r>
              <a:rPr lang="en-US" sz="2400" baseline="30000" dirty="0">
                <a:latin typeface="Times-Roman" charset="0"/>
              </a:rPr>
              <a:t>ab</a:t>
            </a:r>
            <a:r>
              <a:rPr lang="en-US" sz="2400" dirty="0">
                <a:latin typeface="Times-Roman" charset="0"/>
              </a:rPr>
              <a:t> mod </a:t>
            </a:r>
            <a:r>
              <a:rPr lang="en-US" sz="2400" dirty="0" err="1">
                <a:latin typeface="Times-Roman" charset="0"/>
              </a:rPr>
              <a:t>p</a:t>
            </a:r>
            <a:endParaRPr lang="en-US" sz="2400" dirty="0"/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If Trudy can find </a:t>
            </a:r>
            <a:r>
              <a:rPr lang="en-US" sz="2800" dirty="0">
                <a:latin typeface="Times-Roman" charset="0"/>
              </a:rPr>
              <a:t>a</a:t>
            </a:r>
            <a:r>
              <a:rPr lang="en-US" sz="2800" dirty="0"/>
              <a:t> or </a:t>
            </a:r>
            <a:r>
              <a:rPr lang="en-US" sz="2800" dirty="0" err="1">
                <a:latin typeface="Times-Roman" charset="0"/>
              </a:rPr>
              <a:t>b</a:t>
            </a:r>
            <a:r>
              <a:rPr lang="en-US" sz="2800" dirty="0"/>
              <a:t>,</a:t>
            </a:r>
            <a:r>
              <a:rPr lang="en-US" sz="2800" dirty="0" smtClean="0"/>
              <a:t> she gets key </a:t>
            </a:r>
            <a:r>
              <a:rPr lang="en-US" sz="2800" dirty="0" smtClean="0">
                <a:latin typeface="Times-Roman"/>
                <a:cs typeface="Times-Roman"/>
              </a:rPr>
              <a:t>K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If Trudy can solve </a:t>
            </a:r>
            <a:r>
              <a:rPr lang="en-US" sz="2800" b="1" dirty="0">
                <a:solidFill>
                  <a:schemeClr val="hlink"/>
                </a:solidFill>
              </a:rPr>
              <a:t>discrete log</a:t>
            </a:r>
            <a:r>
              <a:rPr lang="en-US" sz="2800" dirty="0"/>
              <a:t> problem, she can find </a:t>
            </a:r>
            <a:r>
              <a:rPr lang="en-US" sz="2800" dirty="0">
                <a:latin typeface="Times-Roman" charset="0"/>
              </a:rPr>
              <a:t>a</a:t>
            </a:r>
            <a:r>
              <a:rPr lang="en-US" sz="2800" dirty="0"/>
              <a:t> or </a:t>
            </a:r>
            <a:r>
              <a:rPr lang="en-US" sz="2800" dirty="0" err="1">
                <a:latin typeface="Times-Roman" charset="0"/>
              </a:rPr>
              <a:t>b</a:t>
            </a:r>
            <a:endParaRPr lang="en-US" sz="2800" dirty="0">
              <a:latin typeface="Times-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361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DD501C45-3713-DC4C-AE00-F583FEA470F3}" type="slidenum">
              <a:rPr lang="en-US" smtClean="0">
                <a:latin typeface="Times New Roman" charset="0"/>
              </a:rPr>
              <a:pPr/>
              <a:t>6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4131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Diffie-Hellman</a:t>
            </a:r>
          </a:p>
        </p:txBody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077200" cy="106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b="1" dirty="0">
                <a:solidFill>
                  <a:schemeClr val="hlink"/>
                </a:solidFill>
              </a:rPr>
              <a:t>Public:</a:t>
            </a:r>
            <a:r>
              <a:rPr lang="en-US" sz="2800" dirty="0"/>
              <a:t> </a:t>
            </a:r>
            <a:r>
              <a:rPr lang="en-US" sz="2800" dirty="0" err="1">
                <a:latin typeface="Times-Roman" charset="0"/>
              </a:rPr>
              <a:t>g</a:t>
            </a:r>
            <a:r>
              <a:rPr lang="en-US" sz="2800" dirty="0"/>
              <a:t> and </a:t>
            </a:r>
            <a:r>
              <a:rPr lang="en-US" sz="2800" dirty="0" err="1">
                <a:latin typeface="Times-Roman" charset="0"/>
              </a:rPr>
              <a:t>p</a:t>
            </a:r>
            <a:endParaRPr lang="en-US" sz="2800" dirty="0" smtClean="0"/>
          </a:p>
          <a:p>
            <a:pPr eaLnBrk="1" hangingPunct="1">
              <a:lnSpc>
                <a:spcPct val="90000"/>
              </a:lnSpc>
            </a:pPr>
            <a:r>
              <a:rPr lang="en-US" sz="2800" b="1" dirty="0" smtClean="0">
                <a:solidFill>
                  <a:schemeClr val="hlink"/>
                </a:solidFill>
              </a:rPr>
              <a:t>Private:</a:t>
            </a:r>
            <a:r>
              <a:rPr lang="en-US" sz="2800" dirty="0" smtClean="0"/>
              <a:t> </a:t>
            </a:r>
            <a:r>
              <a:rPr lang="en-US" sz="2800" dirty="0"/>
              <a:t>Alice’s exponent </a:t>
            </a:r>
            <a:r>
              <a:rPr lang="en-US" sz="2800" dirty="0">
                <a:latin typeface="Times-Roman" charset="0"/>
              </a:rPr>
              <a:t>a</a:t>
            </a:r>
            <a:r>
              <a:rPr lang="en-US" sz="2800" dirty="0"/>
              <a:t>, Bob’s exponent </a:t>
            </a:r>
            <a:r>
              <a:rPr lang="en-US" sz="2800" dirty="0" err="1">
                <a:latin typeface="Times-Roman" charset="0"/>
              </a:rPr>
              <a:t>b</a:t>
            </a:r>
            <a:endParaRPr lang="en-US" dirty="0"/>
          </a:p>
        </p:txBody>
      </p:sp>
      <p:sp>
        <p:nvSpPr>
          <p:cNvPr id="130054" name="Line 6"/>
          <p:cNvSpPr>
            <a:spLocks noChangeShapeType="1"/>
          </p:cNvSpPr>
          <p:nvPr/>
        </p:nvSpPr>
        <p:spPr bwMode="auto">
          <a:xfrm flipV="1">
            <a:off x="1981200" y="3343275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055" name="Line 7"/>
          <p:cNvSpPr>
            <a:spLocks noChangeShapeType="1"/>
          </p:cNvSpPr>
          <p:nvPr/>
        </p:nvSpPr>
        <p:spPr bwMode="auto">
          <a:xfrm flipH="1">
            <a:off x="1905000" y="3886200"/>
            <a:ext cx="4648200" cy="14288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319" name="Rectangle 8"/>
          <p:cNvSpPr>
            <a:spLocks noChangeArrowheads="1"/>
          </p:cNvSpPr>
          <p:nvPr/>
        </p:nvSpPr>
        <p:spPr bwMode="auto">
          <a:xfrm>
            <a:off x="800100" y="4233863"/>
            <a:ext cx="12573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Alice, </a:t>
            </a:r>
            <a:r>
              <a:rPr lang="en-US">
                <a:latin typeface="Courier" charset="0"/>
              </a:rPr>
              <a:t>a</a:t>
            </a:r>
            <a:endParaRPr lang="en-US"/>
          </a:p>
        </p:txBody>
      </p:sp>
      <p:sp>
        <p:nvSpPr>
          <p:cNvPr id="141320" name="Rectangle 9"/>
          <p:cNvSpPr>
            <a:spLocks noChangeArrowheads="1"/>
          </p:cNvSpPr>
          <p:nvPr/>
        </p:nvSpPr>
        <p:spPr bwMode="auto">
          <a:xfrm>
            <a:off x="6781800" y="4233863"/>
            <a:ext cx="107473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Bob, </a:t>
            </a:r>
            <a:r>
              <a:rPr lang="en-US">
                <a:latin typeface="Courier" charset="0"/>
              </a:rPr>
              <a:t>b</a:t>
            </a:r>
            <a:endParaRPr lang="en-US"/>
          </a:p>
        </p:txBody>
      </p:sp>
      <p:sp>
        <p:nvSpPr>
          <p:cNvPr id="130059" name="Rectangle 11"/>
          <p:cNvSpPr>
            <a:spLocks noChangeArrowheads="1"/>
          </p:cNvSpPr>
          <p:nvPr/>
        </p:nvSpPr>
        <p:spPr bwMode="auto">
          <a:xfrm>
            <a:off x="3402013" y="2846388"/>
            <a:ext cx="13985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Times-Roman" charset="0"/>
              </a:rPr>
              <a:t>g</a:t>
            </a:r>
            <a:r>
              <a:rPr lang="en-US" baseline="30000">
                <a:latin typeface="Times-Roman" charset="0"/>
              </a:rPr>
              <a:t>a</a:t>
            </a:r>
            <a:r>
              <a:rPr lang="en-US">
                <a:latin typeface="Times-Roman" charset="0"/>
              </a:rPr>
              <a:t> mod p</a:t>
            </a:r>
            <a:endParaRPr lang="en-US"/>
          </a:p>
        </p:txBody>
      </p:sp>
      <p:sp>
        <p:nvSpPr>
          <p:cNvPr id="130060" name="Rectangle 12"/>
          <p:cNvSpPr>
            <a:spLocks noChangeArrowheads="1"/>
          </p:cNvSpPr>
          <p:nvPr/>
        </p:nvSpPr>
        <p:spPr bwMode="auto">
          <a:xfrm>
            <a:off x="3402013" y="3429000"/>
            <a:ext cx="13985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Times-Roman" charset="0"/>
              </a:rPr>
              <a:t>g</a:t>
            </a:r>
            <a:r>
              <a:rPr lang="en-US" baseline="30000">
                <a:latin typeface="Times-Roman" charset="0"/>
              </a:rPr>
              <a:t>b</a:t>
            </a:r>
            <a:r>
              <a:rPr lang="en-US">
                <a:latin typeface="Times-Roman" charset="0"/>
              </a:rPr>
              <a:t> mod p</a:t>
            </a:r>
            <a:endParaRPr lang="en-US"/>
          </a:p>
        </p:txBody>
      </p:sp>
      <p:sp>
        <p:nvSpPr>
          <p:cNvPr id="130067" name="Rectangle 19"/>
          <p:cNvSpPr>
            <a:spLocks noChangeArrowheads="1"/>
          </p:cNvSpPr>
          <p:nvPr/>
        </p:nvSpPr>
        <p:spPr bwMode="auto">
          <a:xfrm>
            <a:off x="685800" y="4724400"/>
            <a:ext cx="8001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dirty="0"/>
              <a:t>Alice computes </a:t>
            </a:r>
            <a:r>
              <a:rPr lang="en-US" sz="2800" dirty="0">
                <a:latin typeface="Times-Roman" charset="0"/>
              </a:rPr>
              <a:t>(</a:t>
            </a:r>
            <a:r>
              <a:rPr lang="en-US" sz="2800" dirty="0" err="1">
                <a:latin typeface="Times-Roman" charset="0"/>
              </a:rPr>
              <a:t>g</a:t>
            </a:r>
            <a:r>
              <a:rPr lang="en-US" sz="2800" baseline="30000" dirty="0" err="1">
                <a:latin typeface="Times-Roman" charset="0"/>
              </a:rPr>
              <a:t>b</a:t>
            </a:r>
            <a:r>
              <a:rPr lang="en-US" sz="2800" dirty="0" err="1">
                <a:latin typeface="Times-Roman" charset="0"/>
              </a:rPr>
              <a:t>)</a:t>
            </a:r>
            <a:r>
              <a:rPr lang="en-US" sz="2800" baseline="30000" dirty="0" err="1">
                <a:latin typeface="Times-Roman" charset="0"/>
              </a:rPr>
              <a:t>a</a:t>
            </a:r>
            <a:r>
              <a:rPr lang="en-US" sz="2800" dirty="0">
                <a:latin typeface="Times-Roman" charset="0"/>
              </a:rPr>
              <a:t> = </a:t>
            </a:r>
            <a:r>
              <a:rPr lang="en-US" sz="2800" dirty="0" err="1">
                <a:latin typeface="Times-Roman" charset="0"/>
              </a:rPr>
              <a:t>g</a:t>
            </a:r>
            <a:r>
              <a:rPr lang="en-US" sz="2800" baseline="30000" dirty="0" err="1">
                <a:latin typeface="Times-Roman" charset="0"/>
              </a:rPr>
              <a:t>ba</a:t>
            </a:r>
            <a:r>
              <a:rPr lang="en-US" sz="2800" dirty="0"/>
              <a:t> </a:t>
            </a:r>
            <a:r>
              <a:rPr lang="en-US" sz="2800" dirty="0">
                <a:latin typeface="Times-Roman" charset="0"/>
              </a:rPr>
              <a:t>= g</a:t>
            </a:r>
            <a:r>
              <a:rPr lang="en-US" sz="2800" baseline="30000" dirty="0">
                <a:latin typeface="Times-Roman" charset="0"/>
              </a:rPr>
              <a:t>ab</a:t>
            </a:r>
            <a:r>
              <a:rPr lang="en-US" sz="2800" dirty="0">
                <a:latin typeface="Times-Roman" charset="0"/>
              </a:rPr>
              <a:t> mod </a:t>
            </a:r>
            <a:r>
              <a:rPr lang="en-US" sz="2800" dirty="0" err="1">
                <a:latin typeface="Times-Roman" charset="0"/>
              </a:rPr>
              <a:t>p</a:t>
            </a:r>
            <a:r>
              <a:rPr lang="en-US" sz="2800" dirty="0"/>
              <a:t>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dirty="0"/>
              <a:t>Bob computes </a:t>
            </a:r>
            <a:r>
              <a:rPr lang="en-US" sz="2800" dirty="0">
                <a:latin typeface="Times-Roman" charset="0"/>
              </a:rPr>
              <a:t>(</a:t>
            </a:r>
            <a:r>
              <a:rPr lang="en-US" sz="2800" dirty="0" err="1">
                <a:latin typeface="Times-Roman" charset="0"/>
              </a:rPr>
              <a:t>g</a:t>
            </a:r>
            <a:r>
              <a:rPr lang="en-US" sz="2800" baseline="30000" dirty="0" err="1">
                <a:latin typeface="Times-Roman" charset="0"/>
              </a:rPr>
              <a:t>a</a:t>
            </a:r>
            <a:r>
              <a:rPr lang="en-US" sz="2800" dirty="0" err="1">
                <a:latin typeface="Times-Roman" charset="0"/>
              </a:rPr>
              <a:t>)</a:t>
            </a:r>
            <a:r>
              <a:rPr lang="en-US" sz="2800" baseline="30000" dirty="0" err="1">
                <a:latin typeface="Times-Roman" charset="0"/>
              </a:rPr>
              <a:t>b</a:t>
            </a:r>
            <a:r>
              <a:rPr lang="en-US" sz="2800" dirty="0">
                <a:latin typeface="Times-Roman" charset="0"/>
              </a:rPr>
              <a:t> = g</a:t>
            </a:r>
            <a:r>
              <a:rPr lang="en-US" sz="2800" baseline="30000" dirty="0">
                <a:latin typeface="Times-Roman" charset="0"/>
              </a:rPr>
              <a:t>ab</a:t>
            </a:r>
            <a:r>
              <a:rPr lang="en-US" sz="2800" dirty="0">
                <a:latin typeface="Times-Roman" charset="0"/>
              </a:rPr>
              <a:t> mod </a:t>
            </a:r>
            <a:r>
              <a:rPr lang="en-US" sz="2800" dirty="0" err="1">
                <a:latin typeface="Times-Roman" charset="0"/>
              </a:rPr>
              <a:t>p</a:t>
            </a:r>
            <a:endParaRPr lang="en-US" sz="2800" dirty="0" smtClean="0">
              <a:latin typeface="Times-Roman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dirty="0" smtClean="0"/>
              <a:t>Use </a:t>
            </a:r>
            <a:r>
              <a:rPr lang="en-US" sz="2800" dirty="0">
                <a:latin typeface="Times-Roman" charset="0"/>
              </a:rPr>
              <a:t>K = g</a:t>
            </a:r>
            <a:r>
              <a:rPr lang="en-US" sz="2800" baseline="30000" dirty="0">
                <a:latin typeface="Times-Roman" charset="0"/>
              </a:rPr>
              <a:t>ab</a:t>
            </a:r>
            <a:r>
              <a:rPr lang="en-US" sz="2800" dirty="0">
                <a:latin typeface="Times-Roman" charset="0"/>
              </a:rPr>
              <a:t> mod </a:t>
            </a:r>
            <a:r>
              <a:rPr lang="en-US" sz="2800" dirty="0" err="1">
                <a:latin typeface="Times-Roman" charset="0"/>
              </a:rPr>
              <a:t>p</a:t>
            </a:r>
            <a:r>
              <a:rPr lang="en-US" sz="2800" dirty="0"/>
              <a:t> as</a:t>
            </a:r>
            <a:r>
              <a:rPr lang="en-US" sz="2800" dirty="0" smtClean="0"/>
              <a:t> symmetric </a:t>
            </a:r>
            <a:r>
              <a:rPr lang="en-US" sz="2800" dirty="0"/>
              <a:t>key </a:t>
            </a:r>
          </a:p>
        </p:txBody>
      </p:sp>
      <p:pic>
        <p:nvPicPr>
          <p:cNvPr id="141324" name="Picture 20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2650" y="2667000"/>
            <a:ext cx="94615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1325" name="Picture 21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1800" y="2590800"/>
            <a:ext cx="1076325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043164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0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0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300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4" grpId="0" animBg="1"/>
      <p:bldP spid="130055" grpId="0" animBg="1"/>
      <p:bldP spid="130059" grpId="0" autoUpdateAnimBg="0"/>
      <p:bldP spid="130060" grpId="0" autoUpdateAnimBg="0"/>
      <p:bldP spid="130067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73BBCAC9-BCA9-ED48-BBF5-264276486D55}" type="slidenum">
              <a:rPr lang="en-US" smtClean="0">
                <a:latin typeface="Times New Roman" charset="0"/>
              </a:rPr>
              <a:pPr/>
              <a:t>7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42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Diffie-Hellman</a:t>
            </a:r>
          </a:p>
        </p:txBody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848600" cy="60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/>
              <a:t>Subject to man-in-the-middle (MiM) attack</a:t>
            </a:r>
          </a:p>
        </p:txBody>
      </p:sp>
      <p:sp>
        <p:nvSpPr>
          <p:cNvPr id="166918" name="Line 6"/>
          <p:cNvSpPr>
            <a:spLocks noChangeShapeType="1"/>
          </p:cNvSpPr>
          <p:nvPr/>
        </p:nvSpPr>
        <p:spPr bwMode="auto">
          <a:xfrm rot="-76729">
            <a:off x="1447800" y="3200400"/>
            <a:ext cx="2133600" cy="36513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6919" name="Line 7"/>
          <p:cNvSpPr>
            <a:spLocks noChangeShapeType="1"/>
          </p:cNvSpPr>
          <p:nvPr/>
        </p:nvSpPr>
        <p:spPr bwMode="auto">
          <a:xfrm flipH="1" flipV="1">
            <a:off x="5181600" y="3810000"/>
            <a:ext cx="2438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343" name="Rectangle 8"/>
          <p:cNvSpPr>
            <a:spLocks noChangeArrowheads="1"/>
          </p:cNvSpPr>
          <p:nvPr/>
        </p:nvSpPr>
        <p:spPr bwMode="auto">
          <a:xfrm>
            <a:off x="304800" y="4054475"/>
            <a:ext cx="12446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Alice, </a:t>
            </a:r>
            <a:r>
              <a:rPr lang="en-US">
                <a:latin typeface="Times-Roman" charset="0"/>
              </a:rPr>
              <a:t>a</a:t>
            </a:r>
            <a:endParaRPr lang="en-US"/>
          </a:p>
        </p:txBody>
      </p:sp>
      <p:sp>
        <p:nvSpPr>
          <p:cNvPr id="142344" name="Rectangle 9"/>
          <p:cNvSpPr>
            <a:spLocks noChangeArrowheads="1"/>
          </p:cNvSpPr>
          <p:nvPr/>
        </p:nvSpPr>
        <p:spPr bwMode="auto">
          <a:xfrm>
            <a:off x="7696200" y="4038600"/>
            <a:ext cx="106203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Bob, </a:t>
            </a:r>
            <a:r>
              <a:rPr lang="en-US">
                <a:latin typeface="Times-Roman" charset="0"/>
              </a:rPr>
              <a:t>b</a:t>
            </a:r>
            <a:endParaRPr lang="en-US"/>
          </a:p>
        </p:txBody>
      </p:sp>
      <p:sp>
        <p:nvSpPr>
          <p:cNvPr id="166922" name="Rectangle 10"/>
          <p:cNvSpPr>
            <a:spLocks noChangeArrowheads="1"/>
          </p:cNvSpPr>
          <p:nvPr/>
        </p:nvSpPr>
        <p:spPr bwMode="auto">
          <a:xfrm>
            <a:off x="1801813" y="2743200"/>
            <a:ext cx="13985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Times-Roman" charset="0"/>
              </a:rPr>
              <a:t>g</a:t>
            </a:r>
            <a:r>
              <a:rPr lang="en-US" baseline="30000">
                <a:latin typeface="Times-Roman" charset="0"/>
              </a:rPr>
              <a:t>a</a:t>
            </a:r>
            <a:r>
              <a:rPr lang="en-US">
                <a:latin typeface="Times-Roman" charset="0"/>
              </a:rPr>
              <a:t> mod p</a:t>
            </a:r>
            <a:endParaRPr lang="en-US"/>
          </a:p>
        </p:txBody>
      </p:sp>
      <p:sp>
        <p:nvSpPr>
          <p:cNvPr id="166923" name="Rectangle 11"/>
          <p:cNvSpPr>
            <a:spLocks noChangeArrowheads="1"/>
          </p:cNvSpPr>
          <p:nvPr/>
        </p:nvSpPr>
        <p:spPr bwMode="auto">
          <a:xfrm>
            <a:off x="5791200" y="3276600"/>
            <a:ext cx="1398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Times-Roman" charset="0"/>
              </a:rPr>
              <a:t>g</a:t>
            </a:r>
            <a:r>
              <a:rPr lang="en-US" baseline="30000">
                <a:latin typeface="Times-Roman" charset="0"/>
              </a:rPr>
              <a:t>b</a:t>
            </a:r>
            <a:r>
              <a:rPr lang="en-US">
                <a:latin typeface="Times-Roman" charset="0"/>
              </a:rPr>
              <a:t> mod p</a:t>
            </a:r>
            <a:endParaRPr lang="en-US"/>
          </a:p>
        </p:txBody>
      </p:sp>
      <p:sp>
        <p:nvSpPr>
          <p:cNvPr id="142347" name="Rectangle 15"/>
          <p:cNvSpPr>
            <a:spLocks noChangeArrowheads="1"/>
          </p:cNvSpPr>
          <p:nvPr/>
        </p:nvSpPr>
        <p:spPr bwMode="auto">
          <a:xfrm>
            <a:off x="3741738" y="4038600"/>
            <a:ext cx="12874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Trudy,</a:t>
            </a:r>
            <a:r>
              <a:rPr lang="en-US">
                <a:latin typeface="Times-Roman" charset="0"/>
              </a:rPr>
              <a:t> t</a:t>
            </a:r>
            <a:endParaRPr lang="en-US"/>
          </a:p>
        </p:txBody>
      </p:sp>
      <p:sp>
        <p:nvSpPr>
          <p:cNvPr id="166928" name="Line 16"/>
          <p:cNvSpPr>
            <a:spLocks noChangeShapeType="1"/>
          </p:cNvSpPr>
          <p:nvPr/>
        </p:nvSpPr>
        <p:spPr bwMode="auto">
          <a:xfrm flipV="1">
            <a:off x="5257800" y="3200400"/>
            <a:ext cx="2362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6929" name="Line 17"/>
          <p:cNvSpPr>
            <a:spLocks noChangeShapeType="1"/>
          </p:cNvSpPr>
          <p:nvPr/>
        </p:nvSpPr>
        <p:spPr bwMode="auto">
          <a:xfrm flipH="1" flipV="1">
            <a:off x="1371600" y="3810000"/>
            <a:ext cx="22098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6931" name="Rectangle 19"/>
          <p:cNvSpPr>
            <a:spLocks noChangeArrowheads="1"/>
          </p:cNvSpPr>
          <p:nvPr/>
        </p:nvSpPr>
        <p:spPr bwMode="auto">
          <a:xfrm>
            <a:off x="1781175" y="3276600"/>
            <a:ext cx="1343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Times-Roman" charset="0"/>
              </a:rPr>
              <a:t>g</a:t>
            </a:r>
            <a:r>
              <a:rPr lang="en-US" baseline="30000">
                <a:latin typeface="Times-Roman" charset="0"/>
              </a:rPr>
              <a:t>t</a:t>
            </a:r>
            <a:r>
              <a:rPr lang="en-US">
                <a:latin typeface="Times-Roman" charset="0"/>
              </a:rPr>
              <a:t> mod p</a:t>
            </a:r>
            <a:endParaRPr lang="en-US"/>
          </a:p>
        </p:txBody>
      </p:sp>
      <p:sp>
        <p:nvSpPr>
          <p:cNvPr id="166932" name="Rectangle 20"/>
          <p:cNvSpPr>
            <a:spLocks noChangeArrowheads="1"/>
          </p:cNvSpPr>
          <p:nvPr/>
        </p:nvSpPr>
        <p:spPr bwMode="auto">
          <a:xfrm>
            <a:off x="5791200" y="2743200"/>
            <a:ext cx="1343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Times-Roman" charset="0"/>
              </a:rPr>
              <a:t>g</a:t>
            </a:r>
            <a:r>
              <a:rPr lang="en-US" baseline="30000">
                <a:latin typeface="Times-Roman" charset="0"/>
              </a:rPr>
              <a:t>t</a:t>
            </a:r>
            <a:r>
              <a:rPr lang="en-US">
                <a:latin typeface="Times-Roman" charset="0"/>
              </a:rPr>
              <a:t> mod p</a:t>
            </a:r>
            <a:endParaRPr lang="en-US"/>
          </a:p>
        </p:txBody>
      </p:sp>
      <p:sp>
        <p:nvSpPr>
          <p:cNvPr id="166934" name="Rectangle 22"/>
          <p:cNvSpPr>
            <a:spLocks noChangeArrowheads="1"/>
          </p:cNvSpPr>
          <p:nvPr/>
        </p:nvSpPr>
        <p:spPr bwMode="auto">
          <a:xfrm>
            <a:off x="685800" y="4724400"/>
            <a:ext cx="80772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lnSpc>
                <a:spcPct val="75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dirty="0"/>
              <a:t>Trudy shares secret </a:t>
            </a:r>
            <a:r>
              <a:rPr lang="en-US" sz="2800" dirty="0">
                <a:latin typeface="Times-Roman" charset="0"/>
              </a:rPr>
              <a:t>g</a:t>
            </a:r>
            <a:r>
              <a:rPr lang="en-US" sz="2800" baseline="30000" dirty="0">
                <a:latin typeface="Times-Roman" charset="0"/>
              </a:rPr>
              <a:t>at</a:t>
            </a:r>
            <a:r>
              <a:rPr lang="en-US" sz="2800" dirty="0">
                <a:latin typeface="Times-Roman" charset="0"/>
              </a:rPr>
              <a:t> mod </a:t>
            </a:r>
            <a:r>
              <a:rPr lang="en-US" sz="2800" dirty="0" err="1">
                <a:latin typeface="Times-Roman" charset="0"/>
              </a:rPr>
              <a:t>p</a:t>
            </a:r>
            <a:r>
              <a:rPr lang="en-US" sz="2800" dirty="0"/>
              <a:t> with Alice </a:t>
            </a:r>
          </a:p>
          <a:p>
            <a:pPr marL="342900" indent="-342900">
              <a:lnSpc>
                <a:spcPct val="75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dirty="0"/>
              <a:t>Trudy shares secret </a:t>
            </a:r>
            <a:r>
              <a:rPr lang="en-US" sz="2800" dirty="0" err="1">
                <a:latin typeface="Times-Roman" charset="0"/>
              </a:rPr>
              <a:t>g</a:t>
            </a:r>
            <a:r>
              <a:rPr lang="en-US" sz="2800" baseline="30000" dirty="0" err="1">
                <a:latin typeface="Times-Roman" charset="0"/>
              </a:rPr>
              <a:t>bt</a:t>
            </a:r>
            <a:r>
              <a:rPr lang="en-US" sz="2800" dirty="0">
                <a:latin typeface="Times-Roman" charset="0"/>
              </a:rPr>
              <a:t> mod </a:t>
            </a:r>
            <a:r>
              <a:rPr lang="en-US" sz="2800" dirty="0" err="1">
                <a:latin typeface="Times-Roman" charset="0"/>
              </a:rPr>
              <a:t>p</a:t>
            </a:r>
            <a:r>
              <a:rPr lang="en-US" sz="2800" dirty="0"/>
              <a:t> with Bob</a:t>
            </a:r>
          </a:p>
          <a:p>
            <a:pPr marL="342900" indent="-342900">
              <a:lnSpc>
                <a:spcPct val="75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dirty="0"/>
              <a:t>Alice and Bob don’t know Trudy exists!</a:t>
            </a:r>
          </a:p>
        </p:txBody>
      </p:sp>
      <p:pic>
        <p:nvPicPr>
          <p:cNvPr id="142353" name="Picture 23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250" y="2566988"/>
            <a:ext cx="946150" cy="162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54" name="Picture 24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96200" y="2438400"/>
            <a:ext cx="1076325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55" name="Picture 25" descr="deedum2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86200" y="2743200"/>
            <a:ext cx="1039813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509109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6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6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6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6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669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8" grpId="0" animBg="1"/>
      <p:bldP spid="166919" grpId="0" animBg="1"/>
      <p:bldP spid="166922" grpId="0" autoUpdateAnimBg="0"/>
      <p:bldP spid="166923" grpId="0" autoUpdateAnimBg="0"/>
      <p:bldP spid="166928" grpId="0" animBg="1"/>
      <p:bldP spid="166929" grpId="0" animBg="1"/>
      <p:bldP spid="166931" grpId="0" autoUpdateAnimBg="0"/>
      <p:bldP spid="166932" grpId="0" autoUpdateAnimBg="0"/>
      <p:bldP spid="166934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B2AB434C-DE57-E742-93E9-77C253FDE615}" type="slidenum">
              <a:rPr lang="en-US" smtClean="0">
                <a:latin typeface="Times New Roman" charset="0"/>
              </a:rPr>
              <a:pPr/>
              <a:t>8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4336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Diffie-Hellman</a:t>
            </a:r>
          </a:p>
        </p:txBody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7924800" cy="42672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How to prevent </a:t>
            </a:r>
            <a:r>
              <a:rPr lang="en-US" sz="2800" dirty="0" err="1"/>
              <a:t>MiM</a:t>
            </a:r>
            <a:r>
              <a:rPr lang="en-US" sz="2800" dirty="0"/>
              <a:t> attack?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Encrypt DH exchange with symmetric key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Encrypt DH exchange with public key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Sign DH values with private key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Other?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At this point, DH may look pointless…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…but it’s not (more on this later)</a:t>
            </a:r>
            <a:endParaRPr lang="en-US" sz="2400" dirty="0" smtClean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 smtClean="0"/>
              <a:t>In any case, you </a:t>
            </a:r>
            <a:r>
              <a:rPr lang="en-US" sz="2800" b="1" dirty="0">
                <a:solidFill>
                  <a:schemeClr val="hlink"/>
                </a:solidFill>
                <a:latin typeface="Times-Roman" charset="0"/>
              </a:rPr>
              <a:t>MUST</a:t>
            </a:r>
            <a:r>
              <a:rPr lang="en-US" sz="2800" dirty="0"/>
              <a:t> be aware of </a:t>
            </a:r>
            <a:r>
              <a:rPr lang="en-US" sz="2800" dirty="0" err="1"/>
              <a:t>MiM</a:t>
            </a:r>
            <a:r>
              <a:rPr lang="en-US" sz="2800" dirty="0"/>
              <a:t> attack on </a:t>
            </a:r>
            <a:r>
              <a:rPr lang="en-US" sz="2800" dirty="0" err="1"/>
              <a:t>Diffie</a:t>
            </a:r>
            <a:r>
              <a:rPr lang="en-US" sz="2800" dirty="0"/>
              <a:t>-Hellman</a:t>
            </a:r>
          </a:p>
        </p:txBody>
      </p:sp>
    </p:spTree>
    <p:extLst>
      <p:ext uri="{BB962C8B-B14F-4D97-AF65-F5344CB8AC3E}">
        <p14:creationId xmlns:p14="http://schemas.microsoft.com/office/powerpoint/2010/main" val="2411933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499</Words>
  <Application>Microsoft Macintosh PowerPoint</Application>
  <PresentationFormat>On-screen Show (4:3)</PresentationFormat>
  <Paragraphs>71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Diffie-Hellman</vt:lpstr>
      <vt:lpstr>Diffie-Hellman</vt:lpstr>
      <vt:lpstr>Modular Arithmatic</vt:lpstr>
      <vt:lpstr>Diffie-Hellman</vt:lpstr>
      <vt:lpstr>Diffie-Hellman</vt:lpstr>
      <vt:lpstr>Diffie-Hellman</vt:lpstr>
      <vt:lpstr>Diffie-Hellman</vt:lpstr>
      <vt:lpstr>Diffie-Hellman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Diffie-Hellman</dc:title>
  <dc:creator>Minho Shin</dc:creator>
  <cp:lastModifiedBy>Minho Shin</cp:lastModifiedBy>
  <cp:revision>4</cp:revision>
  <dcterms:created xsi:type="dcterms:W3CDTF">2015-04-01T16:52:11Z</dcterms:created>
  <dcterms:modified xsi:type="dcterms:W3CDTF">2015-04-08T16:35:42Z</dcterms:modified>
</cp:coreProperties>
</file>