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ppt/media/audio3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73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23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4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0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5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41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5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3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86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6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FACB9-47C6-DB40-895B-D2B59F39C56D}" type="datetimeFigureOut">
              <a:rPr lang="en-US" smtClean="0"/>
              <a:t>4/9/15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02CF2-FC05-4B47-809E-9000B1E9E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7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B2B72FD-DE2C-AB4B-AB66-C030AC796EF0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574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</p:spTree>
    <p:extLst>
      <p:ext uri="{BB962C8B-B14F-4D97-AF65-F5344CB8AC3E}">
        <p14:creationId xmlns:p14="http://schemas.microsoft.com/office/powerpoint/2010/main" val="2591343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1F6462A1-B021-7641-9D46-C8D10431E1B5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Invented by Williamson (GCHQ) and, independently, by D and H (Stanford)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 “key exchange”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Used to establish a shared symmetric key</a:t>
            </a:r>
          </a:p>
          <a:p>
            <a:pPr eaLnBrk="1" hangingPunct="1">
              <a:lnSpc>
                <a:spcPct val="90000"/>
              </a:lnSpc>
            </a:pPr>
            <a:r>
              <a:rPr lang="en-US" b="1" i="1" dirty="0"/>
              <a:t>Not</a:t>
            </a:r>
            <a:r>
              <a:rPr lang="en-US" dirty="0"/>
              <a:t> for encrypting or signing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Based on </a:t>
            </a:r>
            <a:r>
              <a:rPr lang="en-US" b="1" dirty="0">
                <a:solidFill>
                  <a:schemeClr val="hlink"/>
                </a:solidFill>
              </a:rPr>
              <a:t>discrete log</a:t>
            </a:r>
            <a:r>
              <a:rPr lang="en-US" dirty="0"/>
              <a:t> problem: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>
                <a:solidFill>
                  <a:schemeClr val="hlink"/>
                </a:solidFill>
              </a:rPr>
              <a:t>Given:</a:t>
            </a:r>
            <a:r>
              <a:rPr lang="en-US" dirty="0" smtClean="0"/>
              <a:t> </a:t>
            </a:r>
            <a:r>
              <a:rPr lang="en-US" dirty="0" err="1">
                <a:latin typeface="Times-Roman" charset="0"/>
              </a:rPr>
              <a:t>g</a:t>
            </a:r>
            <a:r>
              <a:rPr lang="en-US" dirty="0">
                <a:latin typeface="Times-Roman" charset="0"/>
              </a:rPr>
              <a:t>, </a:t>
            </a:r>
            <a:r>
              <a:rPr lang="en-US" dirty="0" err="1">
                <a:latin typeface="Times-Roman" charset="0"/>
              </a:rPr>
              <a:t>p</a:t>
            </a:r>
            <a:r>
              <a:rPr lang="en-US" dirty="0">
                <a:latin typeface="Times-Roman" charset="0"/>
              </a:rPr>
              <a:t>, </a:t>
            </a:r>
            <a:r>
              <a:rPr lang="en-US" dirty="0"/>
              <a:t>and </a:t>
            </a:r>
            <a:r>
              <a:rPr lang="en-US" dirty="0" err="1">
                <a:latin typeface="Times-Roman" charset="0"/>
              </a:rPr>
              <a:t>g</a:t>
            </a:r>
            <a:r>
              <a:rPr lang="en-US" baseline="30000" dirty="0" err="1">
                <a:latin typeface="Times-Roman" charset="0"/>
              </a:rPr>
              <a:t>k</a:t>
            </a:r>
            <a:r>
              <a:rPr lang="en-US" dirty="0">
                <a:latin typeface="Times-Roman" charset="0"/>
              </a:rPr>
              <a:t> mod </a:t>
            </a:r>
            <a:r>
              <a:rPr lang="en-US" dirty="0" err="1">
                <a:latin typeface="Times-Roman" charset="0"/>
              </a:rPr>
              <a:t>p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>
                <a:solidFill>
                  <a:schemeClr val="hlink"/>
                </a:solidFill>
              </a:rPr>
              <a:t>Find:</a:t>
            </a:r>
            <a:r>
              <a:rPr lang="en-US" dirty="0" smtClean="0"/>
              <a:t> exponent </a:t>
            </a:r>
            <a:r>
              <a:rPr lang="en-US" dirty="0" err="1">
                <a:latin typeface="Times-Roman" charset="0"/>
              </a:rPr>
              <a:t>k</a:t>
            </a:r>
            <a:endParaRPr lang="en-US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18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</a:t>
            </a:r>
            <a:r>
              <a:rPr lang="en-US" dirty="0" err="1" smtClean="0"/>
              <a:t>Arithmatic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Given prime number </a:t>
            </a:r>
            <a:r>
              <a:rPr lang="en-US" i="1" dirty="0" smtClean="0"/>
              <a:t>p</a:t>
            </a:r>
            <a:endParaRPr lang="en-US" dirty="0" smtClean="0"/>
          </a:p>
          <a:p>
            <a:r>
              <a:rPr lang="en-US" dirty="0" smtClean="0"/>
              <a:t>Multiplicative group of p: {1, 2, …, p-1}</a:t>
            </a:r>
          </a:p>
          <a:p>
            <a:r>
              <a:rPr lang="en-US" dirty="0" smtClean="0"/>
              <a:t>Primitive root mod p (generator of the group)</a:t>
            </a:r>
          </a:p>
          <a:p>
            <a:pPr lvl="1"/>
            <a:r>
              <a:rPr lang="en-US" dirty="0" err="1" smtClean="0"/>
              <a:t>g</a:t>
            </a:r>
            <a:r>
              <a:rPr lang="en-US" baseline="30000" dirty="0" err="1" smtClean="0"/>
              <a:t>k</a:t>
            </a:r>
            <a:r>
              <a:rPr lang="en-US" dirty="0" smtClean="0"/>
              <a:t> generates all the group members</a:t>
            </a:r>
          </a:p>
          <a:p>
            <a:pPr lvl="1"/>
            <a:r>
              <a:rPr lang="en-US" dirty="0" smtClean="0"/>
              <a:t>i.e., for any x in {1, 2, …, p-1}, there exists k </a:t>
            </a:r>
            <a:r>
              <a:rPr lang="en-US" dirty="0" err="1" smtClean="0"/>
              <a:t>s.t.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g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 mod p = x </a:t>
            </a:r>
          </a:p>
          <a:p>
            <a:r>
              <a:rPr lang="en-US" dirty="0" smtClean="0"/>
              <a:t>EX</a:t>
            </a:r>
          </a:p>
          <a:p>
            <a:pPr lvl="1"/>
            <a:r>
              <a:rPr lang="en-US" dirty="0" smtClean="0"/>
              <a:t>p=7, g=3, 5</a:t>
            </a:r>
          </a:p>
          <a:p>
            <a:pPr lvl="1"/>
            <a:r>
              <a:rPr lang="en-US" dirty="0" smtClean="0"/>
              <a:t>p=5, g=2,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BCBE119-3185-5441-8A99-2801BE38C874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Diffie</a:t>
            </a:r>
            <a:r>
              <a:rPr lang="en-US" dirty="0"/>
              <a:t>-Hellman</a:t>
            </a:r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Let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be prime, let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dirty="0"/>
              <a:t> be a </a:t>
            </a:r>
            <a:r>
              <a:rPr lang="en-US" sz="2800" b="1" dirty="0">
                <a:solidFill>
                  <a:schemeClr val="hlink"/>
                </a:solidFill>
              </a:rPr>
              <a:t>generator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For any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/>
              <a:t> </a:t>
            </a:r>
            <a:r>
              <a:rPr lang="en-US" sz="2400" dirty="0" err="1">
                <a:sym typeface="Symbol" charset="2"/>
              </a:rPr>
              <a:t></a:t>
            </a: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{1,2,…,p-1}</a:t>
            </a:r>
            <a:r>
              <a:rPr lang="en-US" sz="2400" dirty="0"/>
              <a:t> there is </a:t>
            </a:r>
            <a:r>
              <a:rPr lang="en-US" sz="2400" dirty="0" err="1">
                <a:latin typeface="Times-Roman" charset="0"/>
              </a:rPr>
              <a:t>n</a:t>
            </a:r>
            <a:r>
              <a:rPr lang="en-US" sz="2400" dirty="0"/>
              <a:t> </a:t>
            </a:r>
            <a:r>
              <a:rPr lang="en-US" sz="2400" dirty="0" err="1"/>
              <a:t>s.t</a:t>
            </a:r>
            <a:r>
              <a:rPr lang="en-US" sz="2400" dirty="0"/>
              <a:t>. </a:t>
            </a:r>
            <a:r>
              <a:rPr lang="en-US" sz="2400" dirty="0" err="1">
                <a:latin typeface="Times-Roman" charset="0"/>
              </a:rPr>
              <a:t>x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g</a:t>
            </a:r>
            <a:r>
              <a:rPr lang="en-US" sz="2400" baseline="30000" dirty="0" err="1">
                <a:latin typeface="Times-Roman" charset="0"/>
              </a:rPr>
              <a:t>n</a:t>
            </a:r>
            <a:r>
              <a:rPr lang="en-US" sz="2400" dirty="0">
                <a:latin typeface="Times-Roman" charset="0"/>
              </a:rPr>
              <a:t> mod </a:t>
            </a:r>
            <a:r>
              <a:rPr lang="en-US" sz="2400" dirty="0" err="1">
                <a:latin typeface="Times-Roman" charset="0"/>
              </a:rPr>
              <a:t>p</a:t>
            </a: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selects</a:t>
            </a:r>
            <a:r>
              <a:rPr lang="en-US" sz="2800" dirty="0" smtClean="0"/>
              <a:t> her private </a:t>
            </a:r>
            <a:r>
              <a:rPr lang="en-US" sz="2800" dirty="0"/>
              <a:t>value </a:t>
            </a:r>
            <a:r>
              <a:rPr lang="en-US" sz="2800" dirty="0">
                <a:latin typeface="Times-Roman" charset="0"/>
              </a:rPr>
              <a:t>a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Bob selects</a:t>
            </a:r>
            <a:r>
              <a:rPr lang="en-US" sz="2800" dirty="0" smtClean="0"/>
              <a:t> his private </a:t>
            </a:r>
            <a:r>
              <a:rPr lang="en-US" sz="2800" dirty="0"/>
              <a:t>value </a:t>
            </a:r>
            <a:r>
              <a:rPr lang="en-US" sz="2800" dirty="0" err="1">
                <a:latin typeface="Times-Roman" charset="0"/>
              </a:rPr>
              <a:t>b</a:t>
            </a: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Alice sends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a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to Bob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Bob sends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to Alice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Both compute shared secret, </a:t>
            </a:r>
            <a:r>
              <a:rPr lang="en-US" sz="2800" dirty="0">
                <a:latin typeface="Times-Roman" charset="0"/>
              </a:rPr>
              <a:t>g</a:t>
            </a:r>
            <a:r>
              <a:rPr lang="en-US" sz="2800" baseline="30000" dirty="0">
                <a:latin typeface="Times-Roman" charset="0"/>
              </a:rPr>
              <a:t>ab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endParaRPr lang="en-US" sz="2800" dirty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Shared secret can be used as symmetric key</a:t>
            </a:r>
          </a:p>
        </p:txBody>
      </p:sp>
    </p:spTree>
    <p:extLst>
      <p:ext uri="{BB962C8B-B14F-4D97-AF65-F5344CB8AC3E}">
        <p14:creationId xmlns:p14="http://schemas.microsoft.com/office/powerpoint/2010/main" val="2599736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219A7A6-04CF-DB46-9AF9-EEAE0EBDD72E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Suppose</a:t>
            </a:r>
            <a:r>
              <a:rPr lang="en-US" sz="2800" dirty="0" smtClean="0"/>
              <a:t> Bob </a:t>
            </a:r>
            <a:r>
              <a:rPr lang="en-US" sz="2800" dirty="0"/>
              <a:t>and Alice </a:t>
            </a:r>
            <a:r>
              <a:rPr lang="en-US" sz="2800" dirty="0" smtClean="0"/>
              <a:t>use </a:t>
            </a:r>
            <a:r>
              <a:rPr lang="en-US" sz="2800" dirty="0" err="1" smtClean="0"/>
              <a:t>Diffie</a:t>
            </a:r>
            <a:r>
              <a:rPr lang="en-US" sz="2800" dirty="0" smtClean="0"/>
              <a:t>-Hellman to determine symmetric key </a:t>
            </a:r>
            <a:r>
              <a:rPr lang="en-US" sz="2800" dirty="0" smtClean="0">
                <a:latin typeface="Times-Roman"/>
                <a:cs typeface="Times-Roman"/>
              </a:rPr>
              <a:t>K = </a:t>
            </a:r>
            <a:r>
              <a:rPr lang="en-US" sz="2800" dirty="0">
                <a:latin typeface="Times-Roman"/>
                <a:cs typeface="Times-Roman"/>
              </a:rPr>
              <a:t>g</a:t>
            </a:r>
            <a:r>
              <a:rPr lang="en-US" sz="2800" baseline="30000" dirty="0">
                <a:latin typeface="Times-Roman"/>
                <a:cs typeface="Times-Roman"/>
              </a:rPr>
              <a:t>ab</a:t>
            </a:r>
            <a:r>
              <a:rPr lang="en-US" sz="2800" dirty="0">
                <a:latin typeface="Times-Roman"/>
                <a:cs typeface="Times-Roman"/>
              </a:rPr>
              <a:t> mod </a:t>
            </a:r>
            <a:r>
              <a:rPr lang="en-US" sz="2800" dirty="0" err="1">
                <a:latin typeface="Times-Roman"/>
                <a:cs typeface="Times-Roman"/>
              </a:rPr>
              <a:t>p</a:t>
            </a:r>
            <a:r>
              <a:rPr lang="en-US" sz="2800" dirty="0" smtClean="0">
                <a:latin typeface="Times-Roman"/>
                <a:cs typeface="Times-Roman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Trudy can see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a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and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endParaRPr lang="en-US" sz="2800" dirty="0">
              <a:latin typeface="Times-Roman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But… </a:t>
            </a:r>
            <a:r>
              <a:rPr lang="en-US" sz="2400" dirty="0" err="1">
                <a:latin typeface="Times-Roman" charset="0"/>
              </a:rPr>
              <a:t>g</a:t>
            </a:r>
            <a:r>
              <a:rPr lang="en-US" sz="2400" baseline="30000" dirty="0" err="1">
                <a:latin typeface="Times-Roman" charset="0"/>
              </a:rPr>
              <a:t>a</a:t>
            </a:r>
            <a:r>
              <a:rPr lang="en-US" sz="2400" baseline="300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</a:rPr>
              <a:t>g</a:t>
            </a:r>
            <a:r>
              <a:rPr lang="en-US" sz="2400" baseline="30000" dirty="0" err="1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</a:rPr>
              <a:t> mod 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g</a:t>
            </a:r>
            <a:r>
              <a:rPr lang="en-US" sz="2400" baseline="30000" dirty="0" err="1">
                <a:latin typeface="Times-Roman" charset="0"/>
              </a:rPr>
              <a:t>a+b</a:t>
            </a:r>
            <a:r>
              <a:rPr lang="en-US" sz="2400" baseline="30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mod </a:t>
            </a:r>
            <a:r>
              <a:rPr lang="en-US" sz="2400" dirty="0" err="1">
                <a:latin typeface="Times-Roman" charset="0"/>
              </a:rPr>
              <a:t>p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g</a:t>
            </a:r>
            <a:r>
              <a:rPr lang="en-US" sz="2400" baseline="30000" dirty="0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mod </a:t>
            </a:r>
            <a:r>
              <a:rPr lang="en-US" sz="2400" dirty="0" err="1">
                <a:latin typeface="Times-Roman" charset="0"/>
              </a:rPr>
              <a:t>p</a:t>
            </a:r>
            <a:endParaRPr lang="en-US" sz="2400" dirty="0"/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If Trudy can find </a:t>
            </a:r>
            <a:r>
              <a:rPr lang="en-US" sz="2800" dirty="0">
                <a:latin typeface="Times-Roman" charset="0"/>
              </a:rPr>
              <a:t>a</a:t>
            </a:r>
            <a:r>
              <a:rPr lang="en-US" sz="2800" dirty="0"/>
              <a:t> or </a:t>
            </a:r>
            <a:r>
              <a:rPr lang="en-US" sz="2800" dirty="0" err="1">
                <a:latin typeface="Times-Roman" charset="0"/>
              </a:rPr>
              <a:t>b</a:t>
            </a:r>
            <a:r>
              <a:rPr lang="en-US" sz="2800" dirty="0"/>
              <a:t>,</a:t>
            </a:r>
            <a:r>
              <a:rPr lang="en-US" sz="2800" dirty="0" smtClean="0"/>
              <a:t> she gets key </a:t>
            </a:r>
            <a:r>
              <a:rPr lang="en-US" sz="2800" dirty="0" smtClean="0">
                <a:latin typeface="Times-Roman"/>
                <a:cs typeface="Times-Roman"/>
              </a:rPr>
              <a:t>K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If Trudy can solve </a:t>
            </a:r>
            <a:r>
              <a:rPr lang="en-US" sz="2800" b="1" dirty="0">
                <a:solidFill>
                  <a:schemeClr val="hlink"/>
                </a:solidFill>
              </a:rPr>
              <a:t>discrete log</a:t>
            </a:r>
            <a:r>
              <a:rPr lang="en-US" sz="2800" dirty="0"/>
              <a:t> problem, she can find </a:t>
            </a:r>
            <a:r>
              <a:rPr lang="en-US" sz="2800" dirty="0">
                <a:latin typeface="Times-Roman" charset="0"/>
              </a:rPr>
              <a:t>a</a:t>
            </a:r>
            <a:r>
              <a:rPr lang="en-US" sz="2800" dirty="0"/>
              <a:t> or </a:t>
            </a:r>
            <a:r>
              <a:rPr lang="en-US" sz="2800" dirty="0" err="1">
                <a:latin typeface="Times-Roman" charset="0"/>
              </a:rPr>
              <a:t>b</a:t>
            </a:r>
            <a:endParaRPr lang="en-US" sz="2800" dirty="0">
              <a:latin typeface="Times-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61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DD501C45-3713-DC4C-AE00-F583FEA470F3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>
                <a:solidFill>
                  <a:schemeClr val="hlink"/>
                </a:solidFill>
              </a:rPr>
              <a:t>Public:</a:t>
            </a:r>
            <a:r>
              <a:rPr lang="en-US" sz="2800" dirty="0"/>
              <a:t>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dirty="0"/>
              <a:t> and </a:t>
            </a:r>
            <a:r>
              <a:rPr lang="en-US" sz="2800" dirty="0" err="1">
                <a:latin typeface="Times-Roman" charset="0"/>
              </a:rPr>
              <a:t>p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>
                <a:solidFill>
                  <a:schemeClr val="hlink"/>
                </a:solidFill>
              </a:rPr>
              <a:t>Private:</a:t>
            </a:r>
            <a:r>
              <a:rPr lang="en-US" sz="2800" dirty="0" smtClean="0"/>
              <a:t> </a:t>
            </a:r>
            <a:r>
              <a:rPr lang="en-US" sz="2800" dirty="0"/>
              <a:t>Alice’s exponent </a:t>
            </a:r>
            <a:r>
              <a:rPr lang="en-US" sz="2800" dirty="0">
                <a:latin typeface="Times-Roman" charset="0"/>
              </a:rPr>
              <a:t>a</a:t>
            </a:r>
            <a:r>
              <a:rPr lang="en-US" sz="2800" dirty="0"/>
              <a:t>, Bob’s exponent </a:t>
            </a:r>
            <a:r>
              <a:rPr lang="en-US" sz="2800" dirty="0" err="1">
                <a:latin typeface="Times-Roman" charset="0"/>
              </a:rPr>
              <a:t>b</a:t>
            </a:r>
            <a:endParaRPr lang="en-US" dirty="0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V="1">
            <a:off x="1981200" y="33432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055" name="Line 7"/>
          <p:cNvSpPr>
            <a:spLocks noChangeShapeType="1"/>
          </p:cNvSpPr>
          <p:nvPr/>
        </p:nvSpPr>
        <p:spPr bwMode="auto">
          <a:xfrm flipH="1">
            <a:off x="1905000" y="3886200"/>
            <a:ext cx="4648200" cy="142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319" name="Rectangle 8"/>
          <p:cNvSpPr>
            <a:spLocks noChangeArrowheads="1"/>
          </p:cNvSpPr>
          <p:nvPr/>
        </p:nvSpPr>
        <p:spPr bwMode="auto">
          <a:xfrm>
            <a:off x="800100" y="4233863"/>
            <a:ext cx="1257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Alice, </a:t>
            </a:r>
            <a:r>
              <a:rPr lang="en-US">
                <a:latin typeface="Courier" charset="0"/>
              </a:rPr>
              <a:t>a</a:t>
            </a:r>
            <a:endParaRPr lang="en-US"/>
          </a:p>
        </p:txBody>
      </p:sp>
      <p:sp>
        <p:nvSpPr>
          <p:cNvPr id="141320" name="Rectangle 9"/>
          <p:cNvSpPr>
            <a:spLocks noChangeArrowheads="1"/>
          </p:cNvSpPr>
          <p:nvPr/>
        </p:nvSpPr>
        <p:spPr bwMode="auto">
          <a:xfrm>
            <a:off x="6781800" y="4233863"/>
            <a:ext cx="1074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Bob, </a:t>
            </a:r>
            <a:r>
              <a:rPr lang="en-US">
                <a:latin typeface="Courier" charset="0"/>
              </a:rPr>
              <a:t>b</a:t>
            </a:r>
            <a:endParaRPr lang="en-US"/>
          </a:p>
        </p:txBody>
      </p:sp>
      <p:sp>
        <p:nvSpPr>
          <p:cNvPr id="130059" name="Rectangle 11"/>
          <p:cNvSpPr>
            <a:spLocks noChangeArrowheads="1"/>
          </p:cNvSpPr>
          <p:nvPr/>
        </p:nvSpPr>
        <p:spPr bwMode="auto">
          <a:xfrm>
            <a:off x="3402013" y="2846388"/>
            <a:ext cx="1398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a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30060" name="Rectangle 12"/>
          <p:cNvSpPr>
            <a:spLocks noChangeArrowheads="1"/>
          </p:cNvSpPr>
          <p:nvPr/>
        </p:nvSpPr>
        <p:spPr bwMode="auto">
          <a:xfrm>
            <a:off x="3402013" y="3429000"/>
            <a:ext cx="1398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b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30067" name="Rectangle 19"/>
          <p:cNvSpPr>
            <a:spLocks noChangeArrowheads="1"/>
          </p:cNvSpPr>
          <p:nvPr/>
        </p:nvSpPr>
        <p:spPr bwMode="auto">
          <a:xfrm>
            <a:off x="685800" y="4724400"/>
            <a:ext cx="800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Alice computes </a:t>
            </a:r>
            <a:r>
              <a:rPr lang="en-US" sz="2800" dirty="0">
                <a:latin typeface="Times-Roman" charset="0"/>
              </a:rPr>
              <a:t>(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b</a:t>
            </a:r>
            <a:r>
              <a:rPr lang="en-US" sz="2800" dirty="0" err="1">
                <a:latin typeface="Times-Roman" charset="0"/>
              </a:rPr>
              <a:t>)</a:t>
            </a:r>
            <a:r>
              <a:rPr lang="en-US" sz="2800" baseline="30000" dirty="0" err="1">
                <a:latin typeface="Times-Roman" charset="0"/>
              </a:rPr>
              <a:t>a</a:t>
            </a:r>
            <a:r>
              <a:rPr lang="en-US" sz="2800" dirty="0">
                <a:latin typeface="Times-Roman" charset="0"/>
              </a:rPr>
              <a:t> =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ba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= g</a:t>
            </a:r>
            <a:r>
              <a:rPr lang="en-US" sz="2800" baseline="30000" dirty="0">
                <a:latin typeface="Times-Roman" charset="0"/>
              </a:rPr>
              <a:t>ab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Bob computes </a:t>
            </a:r>
            <a:r>
              <a:rPr lang="en-US" sz="2800" dirty="0">
                <a:latin typeface="Times-Roman" charset="0"/>
              </a:rPr>
              <a:t>(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a</a:t>
            </a:r>
            <a:r>
              <a:rPr lang="en-US" sz="2800" dirty="0" err="1">
                <a:latin typeface="Times-Roman" charset="0"/>
              </a:rPr>
              <a:t>)</a:t>
            </a:r>
            <a:r>
              <a:rPr lang="en-US" sz="2800" baseline="30000" dirty="0" err="1">
                <a:latin typeface="Times-Roman" charset="0"/>
              </a:rPr>
              <a:t>b</a:t>
            </a:r>
            <a:r>
              <a:rPr lang="en-US" sz="2800" dirty="0">
                <a:latin typeface="Times-Roman" charset="0"/>
              </a:rPr>
              <a:t> = g</a:t>
            </a:r>
            <a:r>
              <a:rPr lang="en-US" sz="2800" baseline="30000" dirty="0">
                <a:latin typeface="Times-Roman" charset="0"/>
              </a:rPr>
              <a:t>ab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endParaRPr lang="en-US" sz="2800" dirty="0" smtClean="0">
              <a:latin typeface="Times-Roman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 smtClean="0"/>
              <a:t>Use </a:t>
            </a:r>
            <a:r>
              <a:rPr lang="en-US" sz="2800" dirty="0">
                <a:latin typeface="Times-Roman" charset="0"/>
              </a:rPr>
              <a:t>K = g</a:t>
            </a:r>
            <a:r>
              <a:rPr lang="en-US" sz="2800" baseline="30000" dirty="0">
                <a:latin typeface="Times-Roman" charset="0"/>
              </a:rPr>
              <a:t>ab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as</a:t>
            </a:r>
            <a:r>
              <a:rPr lang="en-US" sz="2800" dirty="0" smtClean="0"/>
              <a:t> symmetric </a:t>
            </a:r>
            <a:r>
              <a:rPr lang="en-US" sz="2800" dirty="0"/>
              <a:t>key </a:t>
            </a:r>
          </a:p>
        </p:txBody>
      </p:sp>
      <p:pic>
        <p:nvPicPr>
          <p:cNvPr id="141324" name="Picture 20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2650" y="2667000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1325" name="Picture 21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25908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4316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00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4" grpId="0" animBg="1"/>
      <p:bldP spid="130055" grpId="0" animBg="1"/>
      <p:bldP spid="130059" grpId="0" autoUpdateAnimBg="0"/>
      <p:bldP spid="130060" grpId="0" autoUpdateAnimBg="0"/>
      <p:bldP spid="13006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3BBCAC9-BCA9-ED48-BBF5-264276486D55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Subject to man-in-the-middle (MiM) attack</a:t>
            </a:r>
          </a:p>
        </p:txBody>
      </p:sp>
      <p:sp>
        <p:nvSpPr>
          <p:cNvPr id="166918" name="Line 6"/>
          <p:cNvSpPr>
            <a:spLocks noChangeShapeType="1"/>
          </p:cNvSpPr>
          <p:nvPr/>
        </p:nvSpPr>
        <p:spPr bwMode="auto">
          <a:xfrm rot="-76729">
            <a:off x="1447800" y="3200400"/>
            <a:ext cx="2133600" cy="365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19" name="Line 7"/>
          <p:cNvSpPr>
            <a:spLocks noChangeShapeType="1"/>
          </p:cNvSpPr>
          <p:nvPr/>
        </p:nvSpPr>
        <p:spPr bwMode="auto">
          <a:xfrm flipH="1" flipV="1">
            <a:off x="5181600" y="3810000"/>
            <a:ext cx="2438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343" name="Rectangle 8"/>
          <p:cNvSpPr>
            <a:spLocks noChangeArrowheads="1"/>
          </p:cNvSpPr>
          <p:nvPr/>
        </p:nvSpPr>
        <p:spPr bwMode="auto">
          <a:xfrm>
            <a:off x="304800" y="4054475"/>
            <a:ext cx="1244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Alice, </a:t>
            </a:r>
            <a:r>
              <a:rPr lang="en-US">
                <a:latin typeface="Times-Roman" charset="0"/>
              </a:rPr>
              <a:t>a</a:t>
            </a:r>
            <a:endParaRPr lang="en-US"/>
          </a:p>
        </p:txBody>
      </p:sp>
      <p:sp>
        <p:nvSpPr>
          <p:cNvPr id="142344" name="Rectangle 9"/>
          <p:cNvSpPr>
            <a:spLocks noChangeArrowheads="1"/>
          </p:cNvSpPr>
          <p:nvPr/>
        </p:nvSpPr>
        <p:spPr bwMode="auto">
          <a:xfrm>
            <a:off x="7696200" y="4038600"/>
            <a:ext cx="10620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Bob, </a:t>
            </a:r>
            <a:r>
              <a:rPr lang="en-US">
                <a:latin typeface="Times-Roman" charset="0"/>
              </a:rPr>
              <a:t>b</a:t>
            </a:r>
            <a:endParaRPr lang="en-US"/>
          </a:p>
        </p:txBody>
      </p:sp>
      <p:sp>
        <p:nvSpPr>
          <p:cNvPr id="166922" name="Rectangle 10"/>
          <p:cNvSpPr>
            <a:spLocks noChangeArrowheads="1"/>
          </p:cNvSpPr>
          <p:nvPr/>
        </p:nvSpPr>
        <p:spPr bwMode="auto">
          <a:xfrm>
            <a:off x="1801813" y="2743200"/>
            <a:ext cx="1398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a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66923" name="Rectangle 11"/>
          <p:cNvSpPr>
            <a:spLocks noChangeArrowheads="1"/>
          </p:cNvSpPr>
          <p:nvPr/>
        </p:nvSpPr>
        <p:spPr bwMode="auto">
          <a:xfrm>
            <a:off x="5791200" y="3276600"/>
            <a:ext cx="1398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b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42347" name="Rectangle 15"/>
          <p:cNvSpPr>
            <a:spLocks noChangeArrowheads="1"/>
          </p:cNvSpPr>
          <p:nvPr/>
        </p:nvSpPr>
        <p:spPr bwMode="auto">
          <a:xfrm>
            <a:off x="3741738" y="4038600"/>
            <a:ext cx="12874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Trudy,</a:t>
            </a:r>
            <a:r>
              <a:rPr lang="en-US">
                <a:latin typeface="Times-Roman" charset="0"/>
              </a:rPr>
              <a:t> t</a:t>
            </a:r>
            <a:endParaRPr lang="en-US"/>
          </a:p>
        </p:txBody>
      </p:sp>
      <p:sp>
        <p:nvSpPr>
          <p:cNvPr id="166928" name="Line 16"/>
          <p:cNvSpPr>
            <a:spLocks noChangeShapeType="1"/>
          </p:cNvSpPr>
          <p:nvPr/>
        </p:nvSpPr>
        <p:spPr bwMode="auto">
          <a:xfrm flipV="1">
            <a:off x="5257800" y="3200400"/>
            <a:ext cx="2362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29" name="Line 17"/>
          <p:cNvSpPr>
            <a:spLocks noChangeShapeType="1"/>
          </p:cNvSpPr>
          <p:nvPr/>
        </p:nvSpPr>
        <p:spPr bwMode="auto">
          <a:xfrm flipH="1" flipV="1">
            <a:off x="1371600" y="3810000"/>
            <a:ext cx="220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31" name="Rectangle 19"/>
          <p:cNvSpPr>
            <a:spLocks noChangeArrowheads="1"/>
          </p:cNvSpPr>
          <p:nvPr/>
        </p:nvSpPr>
        <p:spPr bwMode="auto">
          <a:xfrm>
            <a:off x="1781175" y="3276600"/>
            <a:ext cx="134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t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66932" name="Rectangle 20"/>
          <p:cNvSpPr>
            <a:spLocks noChangeArrowheads="1"/>
          </p:cNvSpPr>
          <p:nvPr/>
        </p:nvSpPr>
        <p:spPr bwMode="auto">
          <a:xfrm>
            <a:off x="5791200" y="2743200"/>
            <a:ext cx="134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g</a:t>
            </a:r>
            <a:r>
              <a:rPr lang="en-US" baseline="30000">
                <a:latin typeface="Times-Roman" charset="0"/>
              </a:rPr>
              <a:t>t</a:t>
            </a:r>
            <a:r>
              <a:rPr lang="en-US">
                <a:latin typeface="Times-Roman" charset="0"/>
              </a:rPr>
              <a:t> mod p</a:t>
            </a:r>
            <a:endParaRPr lang="en-US"/>
          </a:p>
        </p:txBody>
      </p:sp>
      <p:sp>
        <p:nvSpPr>
          <p:cNvPr id="166934" name="Rectangle 22"/>
          <p:cNvSpPr>
            <a:spLocks noChangeArrowheads="1"/>
          </p:cNvSpPr>
          <p:nvPr/>
        </p:nvSpPr>
        <p:spPr bwMode="auto">
          <a:xfrm>
            <a:off x="685800" y="4724400"/>
            <a:ext cx="8077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Trudy shares secret </a:t>
            </a:r>
            <a:r>
              <a:rPr lang="en-US" sz="2800" dirty="0">
                <a:latin typeface="Times-Roman" charset="0"/>
              </a:rPr>
              <a:t>g</a:t>
            </a:r>
            <a:r>
              <a:rPr lang="en-US" sz="2800" baseline="30000" dirty="0">
                <a:latin typeface="Times-Roman" charset="0"/>
              </a:rPr>
              <a:t>at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with Alice 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Trudy shares secret </a:t>
            </a:r>
            <a:r>
              <a:rPr lang="en-US" sz="2800" dirty="0" err="1">
                <a:latin typeface="Times-Roman" charset="0"/>
              </a:rPr>
              <a:t>g</a:t>
            </a:r>
            <a:r>
              <a:rPr lang="en-US" sz="2800" baseline="30000" dirty="0" err="1">
                <a:latin typeface="Times-Roman" charset="0"/>
              </a:rPr>
              <a:t>bt</a:t>
            </a:r>
            <a:r>
              <a:rPr lang="en-US" sz="2800" dirty="0">
                <a:latin typeface="Times-Roman" charset="0"/>
              </a:rPr>
              <a:t> mod </a:t>
            </a:r>
            <a:r>
              <a:rPr lang="en-US" sz="2800" dirty="0" err="1">
                <a:latin typeface="Times-Roman" charset="0"/>
              </a:rPr>
              <a:t>p</a:t>
            </a:r>
            <a:r>
              <a:rPr lang="en-US" sz="2800" dirty="0"/>
              <a:t> with Bob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Alice and Bob don’t know Trudy exists!</a:t>
            </a:r>
          </a:p>
        </p:txBody>
      </p:sp>
      <p:pic>
        <p:nvPicPr>
          <p:cNvPr id="142353" name="Picture 23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0" y="25669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2354" name="Picture 24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96200" y="24384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2355" name="Picture 25" descr="deedum2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2743200"/>
            <a:ext cx="1039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091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69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 animBg="1"/>
      <p:bldP spid="166919" grpId="0" animBg="1"/>
      <p:bldP spid="166922" grpId="0" autoUpdateAnimBg="0"/>
      <p:bldP spid="166923" grpId="0" autoUpdateAnimBg="0"/>
      <p:bldP spid="166928" grpId="0" animBg="1"/>
      <p:bldP spid="166929" grpId="0" animBg="1"/>
      <p:bldP spid="166931" grpId="0" autoUpdateAnimBg="0"/>
      <p:bldP spid="166932" grpId="0" autoUpdateAnimBg="0"/>
      <p:bldP spid="16693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B2AB434C-DE57-E742-93E9-77C253FDE615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Diffie-Hellman</a:t>
            </a:r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924800" cy="4267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to prevent </a:t>
            </a:r>
            <a:r>
              <a:rPr lang="en-US" sz="2800" dirty="0" err="1"/>
              <a:t>MiM</a:t>
            </a:r>
            <a:r>
              <a:rPr lang="en-US" sz="2800" dirty="0"/>
              <a:t> attack?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Encrypt DH exchange with symmetric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Encrypt DH exchange with public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Sign DH values with private key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Other?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At this point, DH may look pointless…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…but it’s not (more on this later)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In any case, you </a:t>
            </a:r>
            <a:r>
              <a:rPr lang="en-US" sz="2800" b="1" dirty="0">
                <a:solidFill>
                  <a:schemeClr val="hlink"/>
                </a:solidFill>
                <a:latin typeface="Times-Roman" charset="0"/>
              </a:rPr>
              <a:t>MUST</a:t>
            </a:r>
            <a:r>
              <a:rPr lang="en-US" sz="2800" dirty="0"/>
              <a:t> be aware of </a:t>
            </a:r>
            <a:r>
              <a:rPr lang="en-US" sz="2800" dirty="0" err="1"/>
              <a:t>MiM</a:t>
            </a:r>
            <a:r>
              <a:rPr lang="en-US" sz="2800" dirty="0"/>
              <a:t> attack on </a:t>
            </a:r>
            <a:r>
              <a:rPr lang="en-US" sz="2800" dirty="0" err="1"/>
              <a:t>Diffie</a:t>
            </a:r>
            <a:r>
              <a:rPr lang="en-US" sz="2800" dirty="0"/>
              <a:t>-Hellman</a:t>
            </a:r>
          </a:p>
        </p:txBody>
      </p:sp>
    </p:spTree>
    <p:extLst>
      <p:ext uri="{BB962C8B-B14F-4D97-AF65-F5344CB8AC3E}">
        <p14:creationId xmlns:p14="http://schemas.microsoft.com/office/powerpoint/2010/main" val="2411933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499</Words>
  <Application>Microsoft Macintosh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Diffie-Hellman</vt:lpstr>
      <vt:lpstr>Diffie-Hellman</vt:lpstr>
      <vt:lpstr>Modular Arithmatic</vt:lpstr>
      <vt:lpstr>Diffie-Hellman</vt:lpstr>
      <vt:lpstr>Diffie-Hellman</vt:lpstr>
      <vt:lpstr>Diffie-Hellman</vt:lpstr>
      <vt:lpstr>Diffie-Hellman</vt:lpstr>
      <vt:lpstr>Diffie-Hellman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Diffie-Hellman</dc:title>
  <dc:creator>Minho Shin</dc:creator>
  <cp:lastModifiedBy>Minho Shin</cp:lastModifiedBy>
  <cp:revision>4</cp:revision>
  <dcterms:created xsi:type="dcterms:W3CDTF">2015-04-01T16:52:11Z</dcterms:created>
  <dcterms:modified xsi:type="dcterms:W3CDTF">2015-04-08T16:35:42Z</dcterms:modified>
</cp:coreProperties>
</file>