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</p:sldMasterIdLst>
  <p:notesMasterIdLst>
    <p:notesMasterId r:id="rId65"/>
  </p:notesMasterIdLst>
  <p:handoutMasterIdLst>
    <p:handoutMasterId r:id="rId66"/>
  </p:handoutMasterIdLst>
  <p:sldIdLst>
    <p:sldId id="600" r:id="rId2"/>
    <p:sldId id="601" r:id="rId3"/>
    <p:sldId id="553" r:id="rId4"/>
    <p:sldId id="546" r:id="rId5"/>
    <p:sldId id="547" r:id="rId6"/>
    <p:sldId id="548" r:id="rId7"/>
    <p:sldId id="549" r:id="rId8"/>
    <p:sldId id="602" r:id="rId9"/>
    <p:sldId id="603" r:id="rId10"/>
    <p:sldId id="605" r:id="rId11"/>
    <p:sldId id="606" r:id="rId12"/>
    <p:sldId id="607" r:id="rId13"/>
    <p:sldId id="608" r:id="rId14"/>
    <p:sldId id="609" r:id="rId15"/>
    <p:sldId id="610" r:id="rId16"/>
    <p:sldId id="616" r:id="rId17"/>
    <p:sldId id="611" r:id="rId18"/>
    <p:sldId id="612" r:id="rId19"/>
    <p:sldId id="613" r:id="rId20"/>
    <p:sldId id="614" r:id="rId21"/>
    <p:sldId id="615" r:id="rId22"/>
    <p:sldId id="617" r:id="rId23"/>
    <p:sldId id="618" r:id="rId24"/>
    <p:sldId id="619" r:id="rId25"/>
    <p:sldId id="550" r:id="rId26"/>
    <p:sldId id="551" r:id="rId27"/>
    <p:sldId id="552" r:id="rId28"/>
    <p:sldId id="620" r:id="rId29"/>
    <p:sldId id="554" r:id="rId30"/>
    <p:sldId id="566" r:id="rId31"/>
    <p:sldId id="567" r:id="rId32"/>
    <p:sldId id="568" r:id="rId33"/>
    <p:sldId id="569" r:id="rId34"/>
    <p:sldId id="570" r:id="rId35"/>
    <p:sldId id="571" r:id="rId36"/>
    <p:sldId id="572" r:id="rId37"/>
    <p:sldId id="573" r:id="rId38"/>
    <p:sldId id="574" r:id="rId39"/>
    <p:sldId id="575" r:id="rId40"/>
    <p:sldId id="576" r:id="rId41"/>
    <p:sldId id="577" r:id="rId42"/>
    <p:sldId id="578" r:id="rId43"/>
    <p:sldId id="579" r:id="rId44"/>
    <p:sldId id="580" r:id="rId45"/>
    <p:sldId id="581" r:id="rId46"/>
    <p:sldId id="582" r:id="rId47"/>
    <p:sldId id="583" r:id="rId48"/>
    <p:sldId id="584" r:id="rId49"/>
    <p:sldId id="585" r:id="rId50"/>
    <p:sldId id="586" r:id="rId51"/>
    <p:sldId id="587" r:id="rId52"/>
    <p:sldId id="588" r:id="rId53"/>
    <p:sldId id="589" r:id="rId54"/>
    <p:sldId id="590" r:id="rId55"/>
    <p:sldId id="591" r:id="rId56"/>
    <p:sldId id="592" r:id="rId57"/>
    <p:sldId id="593" r:id="rId58"/>
    <p:sldId id="594" r:id="rId59"/>
    <p:sldId id="595" r:id="rId60"/>
    <p:sldId id="596" r:id="rId61"/>
    <p:sldId id="597" r:id="rId62"/>
    <p:sldId id="598" r:id="rId63"/>
    <p:sldId id="599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4984" autoAdjust="0"/>
  </p:normalViewPr>
  <p:slideViewPr>
    <p:cSldViewPr snapToGrid="0" snapToObjects="1">
      <p:cViewPr>
        <p:scale>
          <a:sx n="105" d="100"/>
          <a:sy n="105" d="100"/>
        </p:scale>
        <p:origin x="-856" y="-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91CAB-E7B1-DD4A-9BF0-39BDFF62A5B4}" type="datetimeFigureOut">
              <a:rPr lang="en-US" smtClean="0"/>
              <a:t>11/15/12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17B85-ACA2-414E-B983-48DE5D12F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02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C8EBB-70E5-FB41-9B12-9ABEDE429E29}" type="datetimeFigureOut">
              <a:rPr lang="en-US" smtClean="0"/>
              <a:t>11/15/12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F534C-A378-C74B-906F-8D4FE26F0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75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62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1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0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85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6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19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1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05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4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4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11/15/12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6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9525"/>
            <a:ext cx="7772400" cy="2390926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Context-Aware Computing </a:t>
            </a:r>
            <a:r>
              <a:rPr lang="en-US" sz="4800" dirty="0" smtClean="0"/>
              <a:t>3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3200" dirty="0" smtClean="0"/>
              <a:t>Context Representation and Reasoning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197705"/>
          </a:xfrm>
        </p:spPr>
        <p:txBody>
          <a:bodyPr>
            <a:normAutofit/>
          </a:bodyPr>
          <a:lstStyle/>
          <a:p>
            <a:r>
              <a:rPr lang="en-US" dirty="0" smtClean="0"/>
              <a:t>Mobile </a:t>
            </a:r>
            <a:r>
              <a:rPr lang="en-US" dirty="0" smtClean="0"/>
              <a:t>Computing</a:t>
            </a:r>
            <a:endParaRPr lang="en-US" dirty="0" smtClean="0"/>
          </a:p>
          <a:p>
            <a:r>
              <a:rPr lang="en-US" dirty="0" smtClean="0"/>
              <a:t>Minho Shin</a:t>
            </a:r>
          </a:p>
          <a:p>
            <a:r>
              <a:rPr lang="en-US" dirty="0" smtClean="0"/>
              <a:t>2012. 11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44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2.31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3651" r="7539" b="4920"/>
          <a:stretch/>
        </p:blipFill>
        <p:spPr>
          <a:xfrm>
            <a:off x="701524" y="532190"/>
            <a:ext cx="7753047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11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2.27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3809" r="7275" b="4973"/>
          <a:stretch/>
        </p:blipFill>
        <p:spPr>
          <a:xfrm>
            <a:off x="677333" y="217714"/>
            <a:ext cx="7801430" cy="52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4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2.51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t="3651" r="7539" b="6825"/>
          <a:stretch/>
        </p:blipFill>
        <p:spPr>
          <a:xfrm>
            <a:off x="665238" y="459618"/>
            <a:ext cx="7789333" cy="51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94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3.02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4656" r="8332" b="4338"/>
          <a:stretch/>
        </p:blipFill>
        <p:spPr>
          <a:xfrm>
            <a:off x="725714" y="266095"/>
            <a:ext cx="7656286" cy="520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52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3.07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t="4286" r="8598" b="4920"/>
          <a:stretch/>
        </p:blipFill>
        <p:spPr>
          <a:xfrm>
            <a:off x="749905" y="725714"/>
            <a:ext cx="7607906" cy="518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9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3.1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t="4286" r="7672" b="5132"/>
          <a:stretch/>
        </p:blipFill>
        <p:spPr>
          <a:xfrm>
            <a:off x="749905" y="858761"/>
            <a:ext cx="7692572" cy="51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48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3.23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t="4498" r="7672" b="6825"/>
          <a:stretch/>
        </p:blipFill>
        <p:spPr>
          <a:xfrm>
            <a:off x="713619" y="556381"/>
            <a:ext cx="7728858" cy="50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8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3.24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4498" r="7672" b="5556"/>
          <a:stretch/>
        </p:blipFill>
        <p:spPr>
          <a:xfrm>
            <a:off x="749904" y="556381"/>
            <a:ext cx="7692571" cy="51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85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3.27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4498" r="7672" b="4074"/>
          <a:stretch/>
        </p:blipFill>
        <p:spPr>
          <a:xfrm>
            <a:off x="737810" y="399143"/>
            <a:ext cx="7704666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5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3.28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" t="3863" r="7804" b="4285"/>
          <a:stretch/>
        </p:blipFill>
        <p:spPr>
          <a:xfrm>
            <a:off x="689429" y="762000"/>
            <a:ext cx="7740952" cy="52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88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Context Representation &amp; Reasoning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make inferences on the user  context based on lower context data?</a:t>
            </a:r>
          </a:p>
          <a:p>
            <a:pPr lvl="1"/>
            <a:r>
              <a:rPr lang="en-US" dirty="0" smtClean="0"/>
              <a:t>Logic programming</a:t>
            </a:r>
          </a:p>
          <a:p>
            <a:pPr lvl="1"/>
            <a:r>
              <a:rPr lang="en-US" dirty="0" smtClean="0"/>
              <a:t>Ontology-based</a:t>
            </a:r>
          </a:p>
          <a:p>
            <a:pPr lvl="1"/>
            <a:r>
              <a:rPr lang="en-US" dirty="0" smtClean="0"/>
              <a:t>Case-based</a:t>
            </a:r>
          </a:p>
          <a:p>
            <a:r>
              <a:rPr lang="en-US" dirty="0" smtClean="0"/>
              <a:t>Knowledge Representation &amp; Reasoning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4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3.30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4074" r="7936" b="4285"/>
          <a:stretch/>
        </p:blipFill>
        <p:spPr>
          <a:xfrm>
            <a:off x="701524" y="568475"/>
            <a:ext cx="7716762" cy="52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42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3.34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3863" r="7672" b="4285"/>
          <a:stretch/>
        </p:blipFill>
        <p:spPr>
          <a:xfrm>
            <a:off x="689428" y="338667"/>
            <a:ext cx="7753047" cy="52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06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3.39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3439" r="6878" b="4497"/>
          <a:stretch/>
        </p:blipFill>
        <p:spPr>
          <a:xfrm>
            <a:off x="701524" y="495905"/>
            <a:ext cx="7813523" cy="52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76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3.51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t="3386" r="7539" b="3916"/>
          <a:stretch/>
        </p:blipFill>
        <p:spPr>
          <a:xfrm>
            <a:off x="653143" y="193524"/>
            <a:ext cx="7801428" cy="5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38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3.5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t="3652" r="7407" b="4285"/>
          <a:stretch/>
        </p:blipFill>
        <p:spPr>
          <a:xfrm>
            <a:off x="665238" y="399142"/>
            <a:ext cx="7801429" cy="52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16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Bird</a:t>
            </a:r>
            <a:endParaRPr lang="en-US" dirty="0"/>
          </a:p>
        </p:txBody>
      </p:sp>
      <p:pic>
        <p:nvPicPr>
          <p:cNvPr id="7" name="Picture 6" descr="bird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47"/>
          <a:stretch/>
        </p:blipFill>
        <p:spPr>
          <a:xfrm>
            <a:off x="1024466" y="1626205"/>
            <a:ext cx="6825344" cy="3511281"/>
          </a:xfrm>
          <a:prstGeom prst="rect">
            <a:avLst/>
          </a:prstGeom>
        </p:spPr>
      </p:pic>
      <p:pic>
        <p:nvPicPr>
          <p:cNvPr id="5" name="Picture 4" descr="bird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" t="48168" r="53236" b="3997"/>
          <a:stretch/>
        </p:blipFill>
        <p:spPr>
          <a:xfrm>
            <a:off x="278190" y="3858381"/>
            <a:ext cx="2128762" cy="2685143"/>
          </a:xfrm>
          <a:prstGeom prst="rect">
            <a:avLst/>
          </a:prstGeom>
        </p:spPr>
      </p:pic>
      <p:pic>
        <p:nvPicPr>
          <p:cNvPr id="6" name="Picture 5" descr="bird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2" t="48621" r="5155" b="4072"/>
          <a:stretch/>
        </p:blipFill>
        <p:spPr>
          <a:xfrm>
            <a:off x="6785429" y="3979333"/>
            <a:ext cx="2116666" cy="265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5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Elements of Ontology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53038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/>
              <a:t>Individuals</a:t>
            </a:r>
            <a:endParaRPr lang="en-US" dirty="0"/>
          </a:p>
          <a:p>
            <a:pPr lvl="1"/>
            <a:r>
              <a:rPr lang="en-US" dirty="0" smtClean="0"/>
              <a:t>”Ground </a:t>
            </a:r>
            <a:r>
              <a:rPr lang="en-US" dirty="0"/>
              <a:t>level” components of </a:t>
            </a:r>
            <a:r>
              <a:rPr lang="en-US" dirty="0" smtClean="0"/>
              <a:t>an ontology.</a:t>
            </a:r>
            <a:endParaRPr lang="en-US" dirty="0"/>
          </a:p>
          <a:p>
            <a:pPr lvl="1"/>
            <a:r>
              <a:rPr lang="en-US" dirty="0" smtClean="0"/>
              <a:t>Concrete </a:t>
            </a:r>
            <a:r>
              <a:rPr lang="en-US" dirty="0"/>
              <a:t>objects of a domain </a:t>
            </a:r>
            <a:r>
              <a:rPr lang="en-US" dirty="0" smtClean="0"/>
              <a:t>i.e. people</a:t>
            </a:r>
            <a:r>
              <a:rPr lang="en-US" dirty="0"/>
              <a:t>, animals, automobiles, molecules... </a:t>
            </a:r>
            <a:endParaRPr lang="en-US" dirty="0" smtClean="0"/>
          </a:p>
          <a:p>
            <a:pPr lvl="1"/>
            <a:r>
              <a:rPr lang="en-US" dirty="0" smtClean="0"/>
              <a:t>Abstract individuals </a:t>
            </a:r>
            <a:r>
              <a:rPr lang="en-US" dirty="0"/>
              <a:t>i.e. numbers and words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i="1" dirty="0" smtClean="0"/>
              <a:t>Concepts</a:t>
            </a:r>
            <a:endParaRPr lang="en-US" dirty="0"/>
          </a:p>
          <a:p>
            <a:pPr lvl="1"/>
            <a:r>
              <a:rPr lang="en-US" dirty="0" smtClean="0"/>
              <a:t>Collections </a:t>
            </a:r>
            <a:r>
              <a:rPr lang="en-US" dirty="0"/>
              <a:t>of objects. </a:t>
            </a:r>
            <a:endParaRPr lang="en-US" dirty="0" smtClean="0"/>
          </a:p>
          <a:p>
            <a:pPr lvl="1"/>
            <a:r>
              <a:rPr lang="en-US" dirty="0" smtClean="0"/>
              <a:t>They </a:t>
            </a:r>
            <a:r>
              <a:rPr lang="en-US" dirty="0"/>
              <a:t>may </a:t>
            </a:r>
            <a:r>
              <a:rPr lang="en-US" dirty="0" smtClean="0"/>
              <a:t>contain individuals</a:t>
            </a:r>
            <a:r>
              <a:rPr lang="en-US" dirty="0"/>
              <a:t>, other classes, or a combination of both. </a:t>
            </a:r>
          </a:p>
          <a:p>
            <a:pPr lvl="1"/>
            <a:r>
              <a:rPr lang="en-US" dirty="0"/>
              <a:t>Molecule, the class of all </a:t>
            </a:r>
            <a:r>
              <a:rPr lang="en-US" dirty="0" smtClean="0"/>
              <a:t>molecules</a:t>
            </a:r>
            <a:endParaRPr lang="en-US" dirty="0"/>
          </a:p>
          <a:p>
            <a:pPr lvl="1"/>
            <a:r>
              <a:rPr lang="en-US" dirty="0"/>
              <a:t>Vehicle, the class of all </a:t>
            </a:r>
            <a:r>
              <a:rPr lang="en-US" dirty="0" smtClean="0"/>
              <a:t>vehicles</a:t>
            </a:r>
            <a:endParaRPr lang="en-US" dirty="0"/>
          </a:p>
          <a:p>
            <a:pPr lvl="1"/>
            <a:r>
              <a:rPr lang="en-US" dirty="0"/>
              <a:t>Car, the class of all cars</a:t>
            </a:r>
          </a:p>
        </p:txBody>
      </p:sp>
    </p:spTree>
    <p:extLst>
      <p:ext uri="{BB962C8B-B14F-4D97-AF65-F5344CB8AC3E}">
        <p14:creationId xmlns:p14="http://schemas.microsoft.com/office/powerpoint/2010/main" val="290791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Elements of Ontology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Attributes</a:t>
            </a:r>
            <a:r>
              <a:rPr lang="en-US" dirty="0"/>
              <a:t>: describe the objects in the ontology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Ex.: the Ford Explorer object has attributes</a:t>
            </a:r>
            <a:r>
              <a:rPr lang="en-US" dirty="0" smtClean="0"/>
              <a:t>:</a:t>
            </a:r>
            <a:endParaRPr lang="en-US" dirty="0"/>
          </a:p>
          <a:p>
            <a:pPr lvl="2"/>
            <a:r>
              <a:rPr lang="en-US" dirty="0"/>
              <a:t>Number-of-doors: </a:t>
            </a:r>
            <a:r>
              <a:rPr lang="en-US" dirty="0" smtClean="0"/>
              <a:t>4</a:t>
            </a:r>
            <a:endParaRPr lang="en-US" dirty="0"/>
          </a:p>
          <a:p>
            <a:pPr lvl="2"/>
            <a:r>
              <a:rPr lang="en-US" dirty="0"/>
              <a:t>Transmission: 6-</a:t>
            </a:r>
            <a:r>
              <a:rPr lang="en-US" dirty="0" smtClean="0"/>
              <a:t>speed</a:t>
            </a:r>
            <a:endParaRPr lang="en-US" dirty="0"/>
          </a:p>
          <a:p>
            <a:r>
              <a:rPr lang="en-US" i="1" dirty="0"/>
              <a:t>Relationships</a:t>
            </a:r>
            <a:r>
              <a:rPr lang="en-US" dirty="0"/>
              <a:t>: make explicit the links between objects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 smtClean="0"/>
              <a:t>An </a:t>
            </a:r>
            <a:r>
              <a:rPr lang="en-US" dirty="0"/>
              <a:t>attribute whose value is another object in the ontology</a:t>
            </a:r>
            <a:r>
              <a:rPr lang="en-US" dirty="0" smtClean="0"/>
              <a:t>,</a:t>
            </a:r>
            <a:endParaRPr lang="en-US" dirty="0"/>
          </a:p>
          <a:p>
            <a:pPr lvl="2"/>
            <a:r>
              <a:rPr lang="en-US" dirty="0"/>
              <a:t>Ex.: </a:t>
            </a:r>
            <a:r>
              <a:rPr lang="en-US" dirty="0" smtClean="0"/>
              <a:t>The attribute </a:t>
            </a:r>
            <a:r>
              <a:rPr lang="en-US" dirty="0" err="1"/>
              <a:t>Successor:Ford</a:t>
            </a:r>
            <a:r>
              <a:rPr lang="en-US" dirty="0"/>
              <a:t> Explorer of Ford Bronco means </a:t>
            </a:r>
            <a:r>
              <a:rPr lang="en-US" dirty="0" smtClean="0"/>
              <a:t>that Explorer </a:t>
            </a:r>
            <a:r>
              <a:rPr lang="en-US" dirty="0"/>
              <a:t>is the modeled that replaced Bronco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 smtClean="0"/>
              <a:t>A </a:t>
            </a:r>
            <a:r>
              <a:rPr lang="en-US" dirty="0"/>
              <a:t>mathematical </a:t>
            </a:r>
            <a:r>
              <a:rPr lang="en-US" dirty="0" smtClean="0"/>
              <a:t>relation</a:t>
            </a:r>
            <a:endParaRPr lang="en-US" dirty="0"/>
          </a:p>
          <a:p>
            <a:pPr lvl="2"/>
            <a:r>
              <a:rPr lang="en-US" dirty="0"/>
              <a:t>Ex.: Successor(Ford </a:t>
            </a:r>
            <a:r>
              <a:rPr lang="en-US" dirty="0" err="1"/>
              <a:t>Bronco,Ford</a:t>
            </a:r>
            <a:r>
              <a:rPr lang="en-US" dirty="0"/>
              <a:t> Explorer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Much of the power of ontologies comes from the ability </a:t>
            </a:r>
            <a:r>
              <a:rPr lang="en-US" dirty="0" smtClean="0"/>
              <a:t>to describe </a:t>
            </a:r>
            <a:r>
              <a:rPr lang="en-US" dirty="0"/>
              <a:t>these relations.</a:t>
            </a:r>
          </a:p>
        </p:txBody>
      </p:sp>
    </p:spTree>
    <p:extLst>
      <p:ext uri="{BB962C8B-B14F-4D97-AF65-F5344CB8AC3E}">
        <p14:creationId xmlns:p14="http://schemas.microsoft.com/office/powerpoint/2010/main" val="126536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11-16 at 3.01.4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10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 logic for CR&amp;R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59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ontology for CR&amp;R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6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 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formalism for structured representation of knowledge</a:t>
            </a:r>
          </a:p>
          <a:p>
            <a:r>
              <a:rPr lang="en-US" dirty="0" smtClean="0"/>
              <a:t>Knowledge (of a domain) should be structured by</a:t>
            </a:r>
          </a:p>
          <a:p>
            <a:pPr lvl="1"/>
            <a:r>
              <a:rPr lang="en-US" dirty="0" smtClean="0"/>
              <a:t>Class: a set of objects with common properties</a:t>
            </a:r>
          </a:p>
          <a:p>
            <a:pPr lvl="1"/>
            <a:r>
              <a:rPr lang="en-US" dirty="0" smtClean="0"/>
              <a:t>Role: relationship among classes</a:t>
            </a:r>
          </a:p>
          <a:p>
            <a:r>
              <a:rPr lang="en-US" dirty="0" smtClean="0"/>
              <a:t>DL Knowledge Base = </a:t>
            </a:r>
            <a:r>
              <a:rPr lang="en-US" dirty="0" err="1" smtClean="0"/>
              <a:t>TBox</a:t>
            </a:r>
            <a:r>
              <a:rPr lang="en-US" dirty="0" smtClean="0"/>
              <a:t> + </a:t>
            </a:r>
            <a:r>
              <a:rPr lang="en-US" dirty="0" err="1" smtClean="0"/>
              <a:t>ABox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0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TBox</a:t>
            </a:r>
            <a:r>
              <a:rPr lang="en-US" dirty="0" smtClean="0"/>
              <a:t> and </a:t>
            </a:r>
            <a:r>
              <a:rPr lang="en-US" dirty="0" err="1" smtClean="0"/>
              <a:t>ABox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TBox</a:t>
            </a:r>
            <a:endParaRPr lang="en-US" dirty="0"/>
          </a:p>
          <a:p>
            <a:pPr lvl="1"/>
            <a:r>
              <a:rPr lang="en-US" dirty="0" smtClean="0"/>
              <a:t>Terminological Box</a:t>
            </a:r>
          </a:p>
          <a:p>
            <a:pPr lvl="1"/>
            <a:r>
              <a:rPr lang="en-US" dirty="0" smtClean="0"/>
              <a:t>General knowledge (Vocabulary) about Classes &amp;Roles</a:t>
            </a:r>
          </a:p>
          <a:p>
            <a:pPr lvl="1"/>
            <a:r>
              <a:rPr lang="en-US" dirty="0" smtClean="0"/>
              <a:t>Corresponds to an ontology</a:t>
            </a:r>
          </a:p>
          <a:p>
            <a:r>
              <a:rPr lang="en-US" dirty="0" err="1" smtClean="0"/>
              <a:t>ABox</a:t>
            </a:r>
            <a:endParaRPr lang="en-US" dirty="0"/>
          </a:p>
          <a:p>
            <a:pPr lvl="1"/>
            <a:r>
              <a:rPr lang="en-US" dirty="0" err="1" smtClean="0"/>
              <a:t>Assertional</a:t>
            </a:r>
            <a:r>
              <a:rPr lang="en-US" dirty="0" smtClean="0"/>
              <a:t> Box</a:t>
            </a:r>
          </a:p>
          <a:p>
            <a:pPr lvl="1"/>
            <a:r>
              <a:rPr lang="en-US" dirty="0" smtClean="0"/>
              <a:t>Specific knowledge about individual objects</a:t>
            </a:r>
          </a:p>
          <a:p>
            <a:r>
              <a:rPr lang="en-US" dirty="0" smtClean="0"/>
              <a:t>Example:</a:t>
            </a:r>
          </a:p>
          <a:p>
            <a:pPr lvl="1"/>
            <a:r>
              <a:rPr lang="en-US" dirty="0"/>
              <a:t>K</a:t>
            </a:r>
            <a:r>
              <a:rPr lang="en-US" dirty="0" smtClean="0"/>
              <a:t>nowledge about family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1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Interpretation: Concept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5600103" y="1678001"/>
            <a:ext cx="2542358" cy="4708285"/>
            <a:chOff x="5600103" y="1678001"/>
            <a:chExt cx="2542358" cy="4708285"/>
          </a:xfrm>
        </p:grpSpPr>
        <p:sp>
          <p:nvSpPr>
            <p:cNvPr id="4" name="Rounded Rectangle 3"/>
            <p:cNvSpPr/>
            <p:nvPr/>
          </p:nvSpPr>
          <p:spPr>
            <a:xfrm>
              <a:off x="5866190" y="2324332"/>
              <a:ext cx="2092476" cy="406195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00103" y="1678001"/>
              <a:ext cx="25423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Domain of Interpretation</a:t>
              </a:r>
            </a:p>
            <a:p>
              <a:pPr algn="ctr"/>
              <a:r>
                <a:rPr lang="en-US" dirty="0" smtClean="0"/>
                <a:t>All beings, Δ</a:t>
              </a:r>
              <a:r>
                <a:rPr lang="en-US" sz="2400" baseline="30000" dirty="0" smtClean="0">
                  <a:latin typeface="Apple Chancery"/>
                  <a:cs typeface="Apple Chancery"/>
                </a:rPr>
                <a:t>I</a:t>
              </a:r>
              <a:endParaRPr lang="en-US" baseline="30000" dirty="0">
                <a:latin typeface="Apple Chancery"/>
                <a:cs typeface="Apple Chancery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05314" y="1811048"/>
            <a:ext cx="1305657" cy="4297048"/>
            <a:chOff x="1205314" y="1811048"/>
            <a:chExt cx="1305657" cy="4297048"/>
          </a:xfrm>
        </p:grpSpPr>
        <p:sp>
          <p:nvSpPr>
            <p:cNvPr id="9" name="Parallelogram 8"/>
            <p:cNvSpPr/>
            <p:nvPr/>
          </p:nvSpPr>
          <p:spPr>
            <a:xfrm>
              <a:off x="1205314" y="5539619"/>
              <a:ext cx="1216152" cy="568477"/>
            </a:xfrm>
            <a:prstGeom prst="parallelogram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Female</a:t>
              </a:r>
              <a:endParaRPr lang="en-US" dirty="0"/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1294819" y="2673047"/>
              <a:ext cx="1216152" cy="568477"/>
            </a:xfrm>
            <a:prstGeom prst="parallelogra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Male</a:t>
              </a:r>
              <a:endParaRPr lang="en-US" dirty="0"/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1223759" y="4021667"/>
              <a:ext cx="1216152" cy="568477"/>
            </a:xfrm>
            <a:prstGeom prst="parallelogram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Human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05314" y="1811048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Concepts</a:t>
              </a:r>
              <a:endParaRPr lang="en-US" dirty="0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108095" y="3011714"/>
            <a:ext cx="1560286" cy="2527905"/>
          </a:xfrm>
          <a:prstGeom prst="roundRect">
            <a:avLst>
              <a:gd name="adj" fmla="val 2829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2439911" y="2467429"/>
            <a:ext cx="5421995" cy="1814286"/>
            <a:chOff x="2439911" y="2467429"/>
            <a:chExt cx="5421995" cy="1814286"/>
          </a:xfrm>
        </p:grpSpPr>
        <p:sp>
          <p:nvSpPr>
            <p:cNvPr id="14" name="Rounded Rectangle 13"/>
            <p:cNvSpPr/>
            <p:nvPr/>
          </p:nvSpPr>
          <p:spPr>
            <a:xfrm>
              <a:off x="5987144" y="2467429"/>
              <a:ext cx="1874762" cy="1814286"/>
            </a:xfrm>
            <a:prstGeom prst="roundRect">
              <a:avLst>
                <a:gd name="adj" fmla="val 32000"/>
              </a:avLst>
            </a:prstGeom>
            <a:solidFill>
              <a:schemeClr val="accent1">
                <a:tint val="100000"/>
                <a:shade val="100000"/>
                <a:satMod val="130000"/>
                <a:alpha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>
              <a:stCxn id="10" idx="2"/>
              <a:endCxn id="14" idx="1"/>
            </p:cNvCxnSpPr>
            <p:nvPr/>
          </p:nvCxnSpPr>
          <p:spPr>
            <a:xfrm>
              <a:off x="2439911" y="2957286"/>
              <a:ext cx="3547233" cy="41728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2350406" y="4305906"/>
            <a:ext cx="5499404" cy="1947834"/>
            <a:chOff x="2350406" y="4305906"/>
            <a:chExt cx="5499404" cy="1947834"/>
          </a:xfrm>
        </p:grpSpPr>
        <p:sp>
          <p:nvSpPr>
            <p:cNvPr id="15" name="Rounded Rectangle 14"/>
            <p:cNvSpPr/>
            <p:nvPr/>
          </p:nvSpPr>
          <p:spPr>
            <a:xfrm>
              <a:off x="5975048" y="4305906"/>
              <a:ext cx="1874762" cy="1947834"/>
            </a:xfrm>
            <a:prstGeom prst="roundRect">
              <a:avLst>
                <a:gd name="adj" fmla="val 30215"/>
              </a:avLst>
            </a:prstGeom>
            <a:solidFill>
              <a:srgbClr val="FF0000">
                <a:alpha val="50000"/>
              </a:srgb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>
              <a:stCxn id="9" idx="2"/>
              <a:endCxn id="15" idx="1"/>
            </p:cNvCxnSpPr>
            <p:nvPr/>
          </p:nvCxnSpPr>
          <p:spPr>
            <a:xfrm flipV="1">
              <a:off x="2350406" y="5279823"/>
              <a:ext cx="3624642" cy="54403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stCxn id="11" idx="2"/>
            <a:endCxn id="13" idx="1"/>
          </p:cNvCxnSpPr>
          <p:nvPr/>
        </p:nvCxnSpPr>
        <p:spPr>
          <a:xfrm flipV="1">
            <a:off x="2368851" y="4275667"/>
            <a:ext cx="3739244" cy="302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447143" y="1942904"/>
            <a:ext cx="1512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Interpretation</a:t>
            </a:r>
          </a:p>
          <a:p>
            <a:pPr algn="ctr"/>
            <a:r>
              <a:rPr lang="en-US" dirty="0" smtClean="0">
                <a:latin typeface="Apple Chancery"/>
                <a:cs typeface="Apple Chancery"/>
              </a:rPr>
              <a:t>I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58666" y="2866571"/>
            <a:ext cx="78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Male</a:t>
            </a:r>
            <a:r>
              <a:rPr lang="en-US" sz="2400" baseline="30000" dirty="0" err="1" smtClean="0">
                <a:latin typeface="Apple Chancery"/>
                <a:cs typeface="Apple Chancery"/>
              </a:rPr>
              <a:t>I</a:t>
            </a:r>
            <a:endParaRPr lang="en-US" baseline="30000" dirty="0">
              <a:latin typeface="Apple Chancery"/>
              <a:cs typeface="Apple Chancery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34475" y="4091001"/>
            <a:ext cx="986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Human</a:t>
            </a:r>
            <a:r>
              <a:rPr lang="en-US" sz="2400" baseline="30000" dirty="0" err="1" smtClean="0">
                <a:latin typeface="Apple Chancery"/>
                <a:cs typeface="Apple Chancery"/>
              </a:rPr>
              <a:t>I</a:t>
            </a:r>
            <a:endParaRPr lang="en-US" baseline="30000" dirty="0">
              <a:latin typeface="Apple Chancery"/>
              <a:cs typeface="Apple Chancery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70813" y="5454526"/>
            <a:ext cx="98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Female</a:t>
            </a:r>
            <a:r>
              <a:rPr lang="en-US" sz="2400" baseline="30000" dirty="0" err="1" smtClean="0">
                <a:latin typeface="Apple Chancery"/>
                <a:cs typeface="Apple Chancery"/>
              </a:rPr>
              <a:t>I</a:t>
            </a:r>
            <a:endParaRPr lang="en-US" baseline="30000" dirty="0">
              <a:latin typeface="Apple Chancery"/>
              <a:cs typeface="Apple Chancery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0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/>
      <p:bldP spid="32" grpId="0"/>
      <p:bldP spid="34" grpId="0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Interpretation: Role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55523" y="2193832"/>
            <a:ext cx="2092476" cy="406195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43079" y="1732167"/>
            <a:ext cx="43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Δ</a:t>
            </a:r>
            <a:r>
              <a:rPr lang="en-US" sz="2400" baseline="30000" dirty="0" smtClean="0">
                <a:latin typeface="Apple Chancery"/>
                <a:cs typeface="Apple Chancery"/>
              </a:rPr>
              <a:t>I</a:t>
            </a:r>
            <a:endParaRPr lang="en-US" baseline="30000" dirty="0">
              <a:latin typeface="Apple Chancery"/>
              <a:cs typeface="Apple Chancery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0476" y="1862667"/>
            <a:ext cx="100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Roles: </a:t>
            </a:r>
            <a:r>
              <a:rPr lang="en-US" i="1" dirty="0"/>
              <a:t>R</a:t>
            </a:r>
            <a:r>
              <a:rPr lang="en-US" sz="2000" baseline="30000" dirty="0">
                <a:latin typeface="Apple Chancery"/>
                <a:cs typeface="Apple Chancery"/>
              </a:rPr>
              <a:t>I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5571066" y="2193832"/>
            <a:ext cx="2092476" cy="406195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173239" y="3024656"/>
            <a:ext cx="6210340" cy="2098775"/>
            <a:chOff x="1173239" y="3024656"/>
            <a:chExt cx="6210340" cy="2098775"/>
          </a:xfrm>
        </p:grpSpPr>
        <p:sp>
          <p:nvSpPr>
            <p:cNvPr id="32" name="TextBox 31"/>
            <p:cNvSpPr txBox="1"/>
            <p:nvPr/>
          </p:nvSpPr>
          <p:spPr>
            <a:xfrm rot="915788">
              <a:off x="3261317" y="3567238"/>
              <a:ext cx="1024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HasChild</a:t>
              </a:r>
              <a:endParaRPr lang="en-US" baseline="30000" dirty="0">
                <a:latin typeface="Apple Chancery"/>
                <a:cs typeface="Apple Chancery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173239" y="3024656"/>
              <a:ext cx="1523999" cy="1122309"/>
            </a:xfrm>
            <a:prstGeom prst="roundRect">
              <a:avLst>
                <a:gd name="adj" fmla="val 32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895865" y="4065109"/>
              <a:ext cx="1487714" cy="1058322"/>
            </a:xfrm>
            <a:prstGeom prst="roundRect">
              <a:avLst>
                <a:gd name="adj" fmla="val 30215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>
              <a:stCxn id="14" idx="3"/>
              <a:endCxn id="15" idx="1"/>
            </p:cNvCxnSpPr>
            <p:nvPr/>
          </p:nvCxnSpPr>
          <p:spPr>
            <a:xfrm>
              <a:off x="2697238" y="3585811"/>
              <a:ext cx="3198627" cy="100845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503765" y="1810115"/>
            <a:ext cx="43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Δ</a:t>
            </a:r>
            <a:r>
              <a:rPr lang="en-US" sz="2400" baseline="30000" dirty="0" smtClean="0">
                <a:latin typeface="Apple Chancery"/>
                <a:cs typeface="Apple Chancery"/>
              </a:rPr>
              <a:t>I</a:t>
            </a:r>
            <a:endParaRPr lang="en-US" baseline="30000" dirty="0">
              <a:latin typeface="Apple Chancery"/>
              <a:cs typeface="Apple Chancery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09524" y="3127042"/>
            <a:ext cx="6174055" cy="2148789"/>
            <a:chOff x="1209524" y="3127042"/>
            <a:chExt cx="6174055" cy="2148789"/>
          </a:xfrm>
        </p:grpSpPr>
        <p:sp>
          <p:nvSpPr>
            <p:cNvPr id="25" name="Rounded Rectangle 24"/>
            <p:cNvSpPr/>
            <p:nvPr/>
          </p:nvSpPr>
          <p:spPr>
            <a:xfrm>
              <a:off x="1209524" y="3810000"/>
              <a:ext cx="1487714" cy="1465831"/>
            </a:xfrm>
            <a:prstGeom prst="roundRect">
              <a:avLst>
                <a:gd name="adj" fmla="val 30215"/>
              </a:avLst>
            </a:prstGeom>
            <a:solidFill>
              <a:srgbClr val="FF0000">
                <a:alpha val="46000"/>
              </a:srgb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895865" y="3127042"/>
              <a:ext cx="1487714" cy="1365915"/>
            </a:xfrm>
            <a:prstGeom prst="roundRect">
              <a:avLst>
                <a:gd name="adj" fmla="val 30215"/>
              </a:avLst>
            </a:prstGeom>
            <a:solidFill>
              <a:srgbClr val="FF0000">
                <a:alpha val="46000"/>
              </a:srgb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>
              <a:stCxn id="25" idx="3"/>
              <a:endCxn id="26" idx="1"/>
            </p:cNvCxnSpPr>
            <p:nvPr/>
          </p:nvCxnSpPr>
          <p:spPr>
            <a:xfrm flipV="1">
              <a:off x="2697238" y="3810000"/>
              <a:ext cx="3198627" cy="73291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20895084">
              <a:off x="3236858" y="4236717"/>
              <a:ext cx="1267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HasParents</a:t>
              </a:r>
              <a:endParaRPr lang="en-US" baseline="30000" dirty="0">
                <a:latin typeface="Apple Chancery"/>
                <a:cs typeface="Apple Chancery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 and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Domain</a:t>
            </a:r>
          </a:p>
          <a:p>
            <a:pPr lvl="1"/>
            <a:r>
              <a:rPr lang="en-US" dirty="0" smtClean="0"/>
              <a:t>set of all the individuals of interest</a:t>
            </a:r>
          </a:p>
          <a:p>
            <a:r>
              <a:rPr lang="en-US" dirty="0" smtClean="0"/>
              <a:t>Concept</a:t>
            </a:r>
          </a:p>
          <a:p>
            <a:pPr lvl="1"/>
            <a:r>
              <a:rPr lang="en-US" dirty="0" smtClean="0"/>
              <a:t>A subset of domain</a:t>
            </a:r>
          </a:p>
          <a:p>
            <a:pPr lvl="1"/>
            <a:r>
              <a:rPr lang="en-US" dirty="0" smtClean="0"/>
              <a:t>Interpretation of a concept </a:t>
            </a:r>
            <a:r>
              <a:rPr lang="en-US" i="1" dirty="0" smtClean="0"/>
              <a:t>C</a:t>
            </a:r>
            <a:r>
              <a:rPr lang="en-US" dirty="0" smtClean="0"/>
              <a:t>: </a:t>
            </a:r>
            <a:r>
              <a:rPr lang="en-US" i="1" dirty="0" smtClean="0"/>
              <a:t>C</a:t>
            </a:r>
            <a:r>
              <a:rPr lang="en-US" sz="3600" baseline="30000" dirty="0" smtClean="0">
                <a:latin typeface="Apple Chancery"/>
                <a:cs typeface="Apple Chancery"/>
              </a:rPr>
              <a:t>I</a:t>
            </a:r>
            <a:r>
              <a:rPr lang="en-US" altLang="ja-JP" dirty="0"/>
              <a:t>⊆</a:t>
            </a:r>
            <a:r>
              <a:rPr lang="en-US" dirty="0"/>
              <a:t> </a:t>
            </a:r>
            <a:r>
              <a:rPr lang="en-US" dirty="0" smtClean="0"/>
              <a:t>Δ</a:t>
            </a:r>
            <a:r>
              <a:rPr lang="en-US" sz="3600" baseline="30000" dirty="0" smtClean="0">
                <a:latin typeface="Apple Chancery"/>
                <a:cs typeface="Apple Chancery"/>
              </a:rPr>
              <a:t>I</a:t>
            </a:r>
            <a:endParaRPr lang="en-US" dirty="0" smtClean="0"/>
          </a:p>
          <a:p>
            <a:r>
              <a:rPr lang="en-US" dirty="0" smtClean="0"/>
              <a:t>Role</a:t>
            </a:r>
          </a:p>
          <a:p>
            <a:pPr lvl="1"/>
            <a:r>
              <a:rPr lang="en-US" dirty="0" smtClean="0"/>
              <a:t>Binary relation between sets</a:t>
            </a:r>
          </a:p>
          <a:p>
            <a:pPr lvl="1"/>
            <a:r>
              <a:rPr lang="en-US" dirty="0" smtClean="0"/>
              <a:t>Interpretation of a </a:t>
            </a:r>
            <a:r>
              <a:rPr lang="en-US" dirty="0" err="1" smtClean="0"/>
              <a:t>rold</a:t>
            </a:r>
            <a:r>
              <a:rPr lang="en-US" dirty="0" smtClean="0"/>
              <a:t> R:  </a:t>
            </a:r>
            <a:r>
              <a:rPr lang="en-US" i="1" dirty="0" smtClean="0"/>
              <a:t>R</a:t>
            </a:r>
            <a:r>
              <a:rPr lang="en-US" sz="3600" baseline="30000" dirty="0" smtClean="0">
                <a:latin typeface="Apple Chancery"/>
                <a:cs typeface="Apple Chancery"/>
              </a:rPr>
              <a:t>I </a:t>
            </a:r>
            <a:r>
              <a:rPr lang="en-US" altLang="ja-JP" dirty="0" smtClean="0"/>
              <a:t>⊆</a:t>
            </a:r>
            <a:r>
              <a:rPr lang="en-US" dirty="0" smtClean="0"/>
              <a:t> Δ</a:t>
            </a:r>
            <a:r>
              <a:rPr lang="en-US" sz="3600" baseline="30000" dirty="0" smtClean="0">
                <a:latin typeface="Apple Chancery"/>
                <a:cs typeface="Apple Chancery"/>
              </a:rPr>
              <a:t>I</a:t>
            </a:r>
            <a:r>
              <a:rPr lang="en-US" sz="3600" dirty="0" smtClean="0">
                <a:latin typeface="Apple Chancery"/>
                <a:cs typeface="Apple Chancery"/>
              </a:rPr>
              <a:t>× </a:t>
            </a:r>
            <a:r>
              <a:rPr lang="en-US" dirty="0" smtClean="0"/>
              <a:t>Δ</a:t>
            </a:r>
            <a:r>
              <a:rPr lang="en-US" sz="3200" baseline="30000" dirty="0" smtClean="0">
                <a:latin typeface="Apple Chancery"/>
                <a:cs typeface="Apple Chancery"/>
              </a:rPr>
              <a:t>I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3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of 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7265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Atomic (primitive) concepts/roles</a:t>
            </a:r>
          </a:p>
          <a:p>
            <a:pPr lvl="1"/>
            <a:r>
              <a:rPr lang="en-US" dirty="0" smtClean="0"/>
              <a:t>A concept that doesn’t need a definition</a:t>
            </a:r>
          </a:p>
          <a:p>
            <a:pPr lvl="1"/>
            <a:r>
              <a:rPr lang="en-US" dirty="0" smtClean="0"/>
              <a:t>Only interpretation is known</a:t>
            </a:r>
          </a:p>
          <a:p>
            <a:pPr lvl="1"/>
            <a:r>
              <a:rPr lang="en-US" dirty="0" smtClean="0"/>
              <a:t>N</a:t>
            </a:r>
            <a:r>
              <a:rPr lang="en-US" baseline="-25000" dirty="0" smtClean="0"/>
              <a:t>C</a:t>
            </a:r>
            <a:r>
              <a:rPr lang="en-US" dirty="0" smtClean="0"/>
              <a:t> = {Female, Male, Human}</a:t>
            </a:r>
          </a:p>
          <a:p>
            <a:pPr lvl="1"/>
            <a:r>
              <a:rPr lang="en-US" dirty="0" smtClean="0"/>
              <a:t>N</a:t>
            </a:r>
            <a:r>
              <a:rPr lang="en-US" baseline="-25000" dirty="0" smtClean="0"/>
              <a:t>R</a:t>
            </a:r>
            <a:r>
              <a:rPr lang="en-US" dirty="0" smtClean="0"/>
              <a:t> = {</a:t>
            </a:r>
            <a:r>
              <a:rPr lang="en-US" dirty="0" err="1" smtClean="0"/>
              <a:t>HasChild</a:t>
            </a:r>
            <a:r>
              <a:rPr lang="en-US" dirty="0" smtClean="0"/>
              <a:t>, </a:t>
            </a:r>
            <a:r>
              <a:rPr lang="en-US" dirty="0" err="1" smtClean="0"/>
              <a:t>HasParent</a:t>
            </a:r>
            <a:r>
              <a:rPr lang="en-US" dirty="0" smtClean="0"/>
              <a:t>, </a:t>
            </a:r>
            <a:r>
              <a:rPr lang="en-US" dirty="0" err="1" smtClean="0"/>
              <a:t>HasGrandParent</a:t>
            </a:r>
            <a:r>
              <a:rPr lang="en-US" dirty="0" smtClean="0"/>
              <a:t>, </a:t>
            </a:r>
            <a:r>
              <a:rPr lang="en-US" dirty="0" err="1" smtClean="0"/>
              <a:t>HasUncle</a:t>
            </a:r>
            <a:r>
              <a:rPr lang="en-US" dirty="0" smtClean="0"/>
              <a:t>}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04762" y="4172856"/>
            <a:ext cx="7015238" cy="2219908"/>
            <a:chOff x="604762" y="4172856"/>
            <a:chExt cx="7015238" cy="2219908"/>
          </a:xfrm>
        </p:grpSpPr>
        <p:sp>
          <p:nvSpPr>
            <p:cNvPr id="6" name="Rounded Rectangle 5"/>
            <p:cNvSpPr/>
            <p:nvPr/>
          </p:nvSpPr>
          <p:spPr>
            <a:xfrm>
              <a:off x="1511903" y="4172856"/>
              <a:ext cx="6108097" cy="217714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374571" y="4487334"/>
              <a:ext cx="2346476" cy="1536095"/>
            </a:xfrm>
            <a:prstGeom prst="roundRect">
              <a:avLst>
                <a:gd name="adj" fmla="val 28295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237621" y="4378476"/>
              <a:ext cx="1874762" cy="1814286"/>
            </a:xfrm>
            <a:prstGeom prst="roundRect">
              <a:avLst>
                <a:gd name="adj" fmla="val 32000"/>
              </a:avLst>
            </a:prstGeom>
            <a:solidFill>
              <a:schemeClr val="accent1">
                <a:tint val="100000"/>
                <a:shade val="100000"/>
                <a:satMod val="130000"/>
                <a:alpha val="3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4762" y="6023432"/>
              <a:ext cx="91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Domain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91616" y="5806500"/>
              <a:ext cx="660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Male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66375" y="5674233"/>
              <a:ext cx="866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Human</a:t>
              </a:r>
              <a:endParaRPr lang="en-US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4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of 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5627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Complex concepts/roles</a:t>
            </a:r>
          </a:p>
          <a:p>
            <a:pPr lvl="1"/>
            <a:r>
              <a:rPr lang="en-US" dirty="0" smtClean="0"/>
              <a:t>Negation</a:t>
            </a:r>
          </a:p>
          <a:p>
            <a:pPr lvl="1"/>
            <a:r>
              <a:rPr lang="en-US" dirty="0" smtClean="0"/>
              <a:t>Conjunction</a:t>
            </a:r>
          </a:p>
          <a:p>
            <a:pPr lvl="1"/>
            <a:r>
              <a:rPr lang="en-US" dirty="0" err="1" smtClean="0"/>
              <a:t>Disconjunction</a:t>
            </a:r>
            <a:endParaRPr lang="en-US" dirty="0" smtClean="0"/>
          </a:p>
          <a:p>
            <a:pPr lvl="1"/>
            <a:r>
              <a:rPr lang="en-US" dirty="0" smtClean="0"/>
              <a:t>Full Existence Restriction</a:t>
            </a:r>
          </a:p>
          <a:p>
            <a:pPr lvl="1"/>
            <a:r>
              <a:rPr lang="en-US" dirty="0" smtClean="0"/>
              <a:t>Universal Restriction</a:t>
            </a:r>
          </a:p>
          <a:p>
            <a:pPr lvl="1"/>
            <a:r>
              <a:rPr lang="en-US" dirty="0" smtClean="0"/>
              <a:t>At Most Restriction</a:t>
            </a:r>
          </a:p>
          <a:p>
            <a:pPr lvl="1"/>
            <a:r>
              <a:rPr lang="en-US" dirty="0" smtClean="0"/>
              <a:t>At Least Restriction</a:t>
            </a:r>
          </a:p>
          <a:p>
            <a:pPr lvl="1"/>
            <a:r>
              <a:rPr lang="en-US" dirty="0" smtClean="0"/>
              <a:t>Qualified At Most Restriction</a:t>
            </a:r>
          </a:p>
          <a:p>
            <a:pPr lvl="1"/>
            <a:r>
              <a:rPr lang="en-US" dirty="0" smtClean="0"/>
              <a:t>Qualified At Least Restriction</a:t>
            </a:r>
          </a:p>
          <a:p>
            <a:pPr lvl="1"/>
            <a:r>
              <a:rPr lang="en-US" dirty="0" smtClean="0"/>
              <a:t>Inverse Of</a:t>
            </a:r>
          </a:p>
          <a:p>
            <a:pPr lvl="1"/>
            <a:r>
              <a:rPr lang="en-US" dirty="0" smtClean="0"/>
              <a:t>Inclusion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8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Negation</a:t>
            </a:r>
          </a:p>
          <a:p>
            <a:pPr lvl="1"/>
            <a:r>
              <a:rPr lang="en-US" dirty="0">
                <a:sym typeface="Symbol"/>
              </a:rPr>
              <a:t></a:t>
            </a:r>
            <a:r>
              <a:rPr lang="en-US" dirty="0" smtClean="0"/>
              <a:t>Male</a:t>
            </a:r>
          </a:p>
          <a:p>
            <a:pPr lvl="1"/>
            <a:r>
              <a:rPr lang="en-US" dirty="0" smtClean="0"/>
              <a:t>Complement set: </a:t>
            </a:r>
            <a:r>
              <a:rPr lang="en-US" dirty="0" err="1" smtClean="0"/>
              <a:t>Male</a:t>
            </a:r>
            <a:r>
              <a:rPr lang="en-US" baseline="30000" dirty="0" err="1" smtClean="0"/>
              <a:t>C</a:t>
            </a:r>
            <a:r>
              <a:rPr lang="en-US" dirty="0" smtClean="0"/>
              <a:t>, or </a:t>
            </a:r>
            <a:r>
              <a:rPr lang="en-US" dirty="0"/>
              <a:t> </a:t>
            </a:r>
            <a:r>
              <a:rPr lang="en-US" dirty="0" smtClean="0"/>
              <a:t>Δ</a:t>
            </a:r>
            <a:r>
              <a:rPr lang="en-US" sz="3200" baseline="30000" dirty="0" smtClean="0">
                <a:latin typeface="Apple Chancery"/>
                <a:cs typeface="Apple Chancery"/>
              </a:rPr>
              <a:t>I</a:t>
            </a:r>
            <a:r>
              <a:rPr lang="en-US" sz="3200" dirty="0">
                <a:cs typeface="Apple Chancery"/>
              </a:rPr>
              <a:t>-</a:t>
            </a:r>
            <a:r>
              <a:rPr lang="en-US" sz="3200" dirty="0" smtClean="0">
                <a:cs typeface="Apple Chancery"/>
              </a:rPr>
              <a:t>Male</a:t>
            </a:r>
          </a:p>
          <a:p>
            <a:pPr lvl="1"/>
            <a:r>
              <a:rPr lang="en-US" dirty="0"/>
              <a:t>Female </a:t>
            </a:r>
            <a:r>
              <a:rPr lang="en-US" altLang="ja-JP" dirty="0"/>
              <a:t>≡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</a:t>
            </a:r>
            <a:r>
              <a:rPr lang="en-US" dirty="0" smtClean="0"/>
              <a:t>Male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04762" y="4172856"/>
            <a:ext cx="7015238" cy="2219908"/>
            <a:chOff x="604762" y="4172856"/>
            <a:chExt cx="7015238" cy="2219908"/>
          </a:xfrm>
        </p:grpSpPr>
        <p:sp>
          <p:nvSpPr>
            <p:cNvPr id="4" name="Rounded Rectangle 3"/>
            <p:cNvSpPr/>
            <p:nvPr/>
          </p:nvSpPr>
          <p:spPr>
            <a:xfrm>
              <a:off x="1511903" y="4172856"/>
              <a:ext cx="6108097" cy="217714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237621" y="4378476"/>
              <a:ext cx="1874762" cy="1814286"/>
            </a:xfrm>
            <a:prstGeom prst="roundRect">
              <a:avLst>
                <a:gd name="adj" fmla="val 32000"/>
              </a:avLst>
            </a:prstGeom>
            <a:solidFill>
              <a:schemeClr val="accent1">
                <a:tint val="100000"/>
                <a:shade val="100000"/>
                <a:satMod val="130000"/>
                <a:alpha val="3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4762" y="6023432"/>
              <a:ext cx="91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Domain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91616" y="5806500"/>
              <a:ext cx="660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Male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13825" y="4604234"/>
              <a:ext cx="824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ym typeface="Symbol"/>
                </a:rPr>
                <a:t></a:t>
              </a:r>
              <a:r>
                <a:rPr lang="en-US" dirty="0" smtClean="0"/>
                <a:t>Male</a:t>
              </a:r>
              <a:endParaRPr lang="en-US" dirty="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2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Conjunction</a:t>
            </a:r>
          </a:p>
          <a:p>
            <a:pPr lvl="1"/>
            <a:r>
              <a:rPr lang="en-US" dirty="0" smtClean="0"/>
              <a:t>Male </a:t>
            </a:r>
            <a:r>
              <a:rPr lang="en-US" sz="2000" dirty="0" smtClean="0"/>
              <a:t>∏</a:t>
            </a:r>
            <a:r>
              <a:rPr lang="en-US" dirty="0" smtClean="0"/>
              <a:t> Human : </a:t>
            </a:r>
            <a:r>
              <a:rPr lang="en-US" dirty="0" err="1" smtClean="0"/>
              <a:t>Male</a:t>
            </a:r>
            <a:r>
              <a:rPr lang="en-US" baseline="30000" dirty="0" err="1" smtClean="0">
                <a:latin typeface="Apple Chancery"/>
                <a:cs typeface="Apple Chancery"/>
              </a:rPr>
              <a:t>I</a:t>
            </a:r>
            <a:r>
              <a:rPr lang="en-US" baseline="30000" dirty="0" smtClean="0">
                <a:latin typeface="Apple Chancery"/>
                <a:cs typeface="Apple Chancery"/>
              </a:rPr>
              <a:t> </a:t>
            </a:r>
            <a:r>
              <a:rPr lang="en-US" altLang="ja-JP" sz="3200" dirty="0" smtClean="0"/>
              <a:t>∩ </a:t>
            </a:r>
            <a:r>
              <a:rPr lang="en-US" sz="3200" dirty="0" err="1" smtClean="0">
                <a:cs typeface="Apple Chancery"/>
              </a:rPr>
              <a:t>Human</a:t>
            </a:r>
            <a:r>
              <a:rPr lang="en-US" sz="3200" baseline="30000" dirty="0" err="1" smtClean="0">
                <a:latin typeface="Apple Chancery"/>
                <a:cs typeface="Apple Chancery"/>
              </a:rPr>
              <a:t>I</a:t>
            </a:r>
            <a:endParaRPr lang="en-US" sz="3200" dirty="0" smtClean="0">
              <a:cs typeface="Apple Chancery"/>
            </a:endParaRPr>
          </a:p>
          <a:p>
            <a:pPr lvl="1"/>
            <a:r>
              <a:rPr lang="en-US" dirty="0" smtClean="0"/>
              <a:t>Man</a:t>
            </a:r>
            <a:r>
              <a:rPr lang="en-US" altLang="ja-JP" dirty="0" smtClean="0"/>
              <a:t>≡ </a:t>
            </a:r>
            <a:r>
              <a:rPr lang="en-US" dirty="0" smtClean="0"/>
              <a:t>Male </a:t>
            </a:r>
            <a:r>
              <a:rPr lang="en-US" sz="1800" dirty="0" smtClean="0"/>
              <a:t>∏</a:t>
            </a:r>
            <a:r>
              <a:rPr lang="en-US" dirty="0" smtClean="0"/>
              <a:t> </a:t>
            </a:r>
            <a:r>
              <a:rPr lang="en-US" dirty="0"/>
              <a:t>Human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4762" y="4172856"/>
            <a:ext cx="7015238" cy="2219908"/>
            <a:chOff x="604762" y="4172856"/>
            <a:chExt cx="7015238" cy="2219908"/>
          </a:xfrm>
        </p:grpSpPr>
        <p:sp>
          <p:nvSpPr>
            <p:cNvPr id="4" name="Rounded Rectangle 3"/>
            <p:cNvSpPr/>
            <p:nvPr/>
          </p:nvSpPr>
          <p:spPr>
            <a:xfrm>
              <a:off x="1511903" y="4172856"/>
              <a:ext cx="6108097" cy="217714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374570" y="4487334"/>
              <a:ext cx="3350381" cy="1536095"/>
            </a:xfrm>
            <a:prstGeom prst="roundRect">
              <a:avLst>
                <a:gd name="adj" fmla="val 28295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116667" y="4378476"/>
              <a:ext cx="3047999" cy="1814286"/>
            </a:xfrm>
            <a:prstGeom prst="roundRect">
              <a:avLst>
                <a:gd name="adj" fmla="val 32000"/>
              </a:avLst>
            </a:prstGeom>
            <a:solidFill>
              <a:schemeClr val="accent1">
                <a:tint val="100000"/>
                <a:shade val="100000"/>
                <a:satMod val="130000"/>
                <a:alpha val="3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4762" y="6023432"/>
              <a:ext cx="91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Domain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91616" y="5806500"/>
              <a:ext cx="660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Male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76711" y="5704044"/>
              <a:ext cx="866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Human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502760" y="4943680"/>
            <a:ext cx="156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Male </a:t>
            </a:r>
            <a:r>
              <a:rPr lang="en-US" sz="1200" dirty="0"/>
              <a:t>∏</a:t>
            </a:r>
            <a:r>
              <a:rPr lang="en-US" dirty="0"/>
              <a:t> Human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1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Disconjunction</a:t>
            </a:r>
            <a:endParaRPr lang="en-US" dirty="0" smtClean="0"/>
          </a:p>
          <a:p>
            <a:pPr lvl="1"/>
            <a:r>
              <a:rPr lang="en-US" dirty="0" smtClean="0"/>
              <a:t>Male </a:t>
            </a:r>
            <a:r>
              <a:rPr lang="en-US" sz="2000" dirty="0">
                <a:sym typeface="MT Extra"/>
              </a:rPr>
              <a:t></a:t>
            </a:r>
            <a:r>
              <a:rPr lang="en-US" sz="2000" dirty="0"/>
              <a:t> </a:t>
            </a:r>
            <a:r>
              <a:rPr lang="en-US" dirty="0" smtClean="0"/>
              <a:t> Human: </a:t>
            </a:r>
            <a:r>
              <a:rPr lang="en-US" dirty="0" err="1" smtClean="0"/>
              <a:t>Male</a:t>
            </a:r>
            <a:r>
              <a:rPr lang="en-US" baseline="30000" dirty="0" err="1" smtClean="0">
                <a:latin typeface="Apple Chancery"/>
                <a:cs typeface="Apple Chancery"/>
              </a:rPr>
              <a:t>I</a:t>
            </a:r>
            <a:r>
              <a:rPr lang="en-US" baseline="30000" dirty="0" smtClean="0">
                <a:latin typeface="Apple Chancery"/>
                <a:cs typeface="Apple Chancery"/>
              </a:rPr>
              <a:t> </a:t>
            </a:r>
            <a:r>
              <a:rPr lang="en-US" altLang="ja-JP" sz="2400" dirty="0" smtClean="0"/>
              <a:t>∪</a:t>
            </a:r>
            <a:r>
              <a:rPr lang="en-US" altLang="ja-JP" sz="3200" dirty="0" smtClean="0"/>
              <a:t> </a:t>
            </a:r>
            <a:r>
              <a:rPr lang="en-US" sz="3200" dirty="0" err="1" smtClean="0">
                <a:cs typeface="Apple Chancery"/>
              </a:rPr>
              <a:t>Human</a:t>
            </a:r>
            <a:r>
              <a:rPr lang="en-US" sz="3200" baseline="30000" dirty="0" err="1" smtClean="0">
                <a:latin typeface="Apple Chancery"/>
                <a:cs typeface="Apple Chancery"/>
              </a:rPr>
              <a:t>I</a:t>
            </a:r>
            <a:endParaRPr lang="en-US" sz="3200" baseline="30000" dirty="0" smtClean="0">
              <a:latin typeface="Apple Chancery"/>
              <a:cs typeface="Apple Chancery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04762" y="4172856"/>
            <a:ext cx="7015238" cy="2219908"/>
            <a:chOff x="604762" y="4172856"/>
            <a:chExt cx="7015238" cy="2219908"/>
          </a:xfrm>
        </p:grpSpPr>
        <p:sp>
          <p:nvSpPr>
            <p:cNvPr id="4" name="Rounded Rectangle 3"/>
            <p:cNvSpPr/>
            <p:nvPr/>
          </p:nvSpPr>
          <p:spPr>
            <a:xfrm>
              <a:off x="1511903" y="4172856"/>
              <a:ext cx="6108097" cy="217714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374570" y="4487334"/>
              <a:ext cx="3350381" cy="1536095"/>
            </a:xfrm>
            <a:prstGeom prst="roundRect">
              <a:avLst>
                <a:gd name="adj" fmla="val 28295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116667" y="4378476"/>
              <a:ext cx="3047999" cy="1814286"/>
            </a:xfrm>
            <a:prstGeom prst="roundRect">
              <a:avLst>
                <a:gd name="adj" fmla="val 32000"/>
              </a:avLst>
            </a:prstGeom>
            <a:solidFill>
              <a:schemeClr val="accent1">
                <a:tint val="100000"/>
                <a:shade val="100000"/>
                <a:satMod val="130000"/>
                <a:alpha val="3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4762" y="6023432"/>
              <a:ext cx="91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Domain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91616" y="5806500"/>
              <a:ext cx="660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Male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76711" y="5704044"/>
              <a:ext cx="866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Human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64143" y="3281784"/>
            <a:ext cx="4460807" cy="1096693"/>
            <a:chOff x="2264143" y="3281784"/>
            <a:chExt cx="4460807" cy="1096693"/>
          </a:xfrm>
        </p:grpSpPr>
        <p:sp>
          <p:nvSpPr>
            <p:cNvPr id="11" name="TextBox 10"/>
            <p:cNvSpPr txBox="1"/>
            <p:nvPr/>
          </p:nvSpPr>
          <p:spPr>
            <a:xfrm>
              <a:off x="3693947" y="3281784"/>
              <a:ext cx="1555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Male </a:t>
              </a:r>
              <a:r>
                <a:rPr lang="en-US" sz="1200" dirty="0">
                  <a:sym typeface="MT Extra"/>
                </a:rPr>
                <a:t></a:t>
              </a:r>
              <a:r>
                <a:rPr lang="en-US" sz="1200" dirty="0"/>
                <a:t> </a:t>
              </a:r>
              <a:r>
                <a:rPr lang="en-US" dirty="0" smtClean="0"/>
                <a:t>Human</a:t>
              </a:r>
              <a:endParaRPr lang="en-US" dirty="0"/>
            </a:p>
          </p:txBody>
        </p:sp>
        <p:sp>
          <p:nvSpPr>
            <p:cNvPr id="8" name="Left Brace 7"/>
            <p:cNvSpPr/>
            <p:nvPr/>
          </p:nvSpPr>
          <p:spPr>
            <a:xfrm rot="5400000">
              <a:off x="4148216" y="1801743"/>
              <a:ext cx="692661" cy="4460807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0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Ontology</a:t>
            </a:r>
            <a:endParaRPr lang="en-US" dirty="0"/>
          </a:p>
        </p:txBody>
      </p:sp>
      <p:pic>
        <p:nvPicPr>
          <p:cNvPr id="5" name="Picture 4" descr="2-Ontological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17638"/>
            <a:ext cx="7547732" cy="49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3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11903" y="4215621"/>
            <a:ext cx="6108097" cy="2195717"/>
            <a:chOff x="1511903" y="4215621"/>
            <a:chExt cx="6108097" cy="2195717"/>
          </a:xfrm>
        </p:grpSpPr>
        <p:sp>
          <p:nvSpPr>
            <p:cNvPr id="4" name="Rounded Rectangle 3"/>
            <p:cNvSpPr/>
            <p:nvPr/>
          </p:nvSpPr>
          <p:spPr>
            <a:xfrm>
              <a:off x="1511903" y="4215621"/>
              <a:ext cx="6108097" cy="217714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973918" y="4436068"/>
              <a:ext cx="3350381" cy="1753809"/>
            </a:xfrm>
            <a:prstGeom prst="roundRect">
              <a:avLst>
                <a:gd name="adj" fmla="val 28295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46562" y="6042006"/>
              <a:ext cx="91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Domain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84094" y="4442546"/>
              <a:ext cx="9366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/>
                <a:t>hasChild</a:t>
              </a:r>
              <a:endParaRPr lang="en-US" sz="1600" i="1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4172857" y="4789714"/>
              <a:ext cx="145143" cy="14514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238979" y="5123539"/>
              <a:ext cx="131948" cy="14514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318000" y="4726684"/>
              <a:ext cx="955523" cy="365411"/>
            </a:xfrm>
            <a:custGeom>
              <a:avLst/>
              <a:gdLst>
                <a:gd name="connsiteX0" fmla="*/ 0 w 955523"/>
                <a:gd name="connsiteY0" fmla="*/ 99316 h 365411"/>
                <a:gd name="connsiteX1" fmla="*/ 520095 w 955523"/>
                <a:gd name="connsiteY1" fmla="*/ 14649 h 365411"/>
                <a:gd name="connsiteX2" fmla="*/ 955523 w 955523"/>
                <a:gd name="connsiteY2" fmla="*/ 365411 h 36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5523" h="365411">
                  <a:moveTo>
                    <a:pt x="0" y="99316"/>
                  </a:moveTo>
                  <a:cubicBezTo>
                    <a:pt x="180420" y="34808"/>
                    <a:pt x="360841" y="-29700"/>
                    <a:pt x="520095" y="14649"/>
                  </a:cubicBezTo>
                  <a:cubicBezTo>
                    <a:pt x="679349" y="58998"/>
                    <a:pt x="955523" y="365411"/>
                    <a:pt x="955523" y="365411"/>
                  </a:cubicBezTo>
                </a:path>
              </a:pathLst>
            </a:cu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411955" y="5203367"/>
              <a:ext cx="145143" cy="14514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426247" y="5878289"/>
              <a:ext cx="131948" cy="14514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stCxn id="19" idx="5"/>
              <a:endCxn id="20" idx="0"/>
            </p:cNvCxnSpPr>
            <p:nvPr/>
          </p:nvCxnSpPr>
          <p:spPr>
            <a:xfrm flipH="1">
              <a:off x="3492221" y="5327254"/>
              <a:ext cx="43621" cy="5510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9" idx="6"/>
              <a:endCxn id="16" idx="3"/>
            </p:cNvCxnSpPr>
            <p:nvPr/>
          </p:nvCxnSpPr>
          <p:spPr>
            <a:xfrm flipV="1">
              <a:off x="3557098" y="4913601"/>
              <a:ext cx="637015" cy="362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081101" y="5379144"/>
              <a:ext cx="9366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/>
                <a:t>hasChild</a:t>
              </a:r>
              <a:endParaRPr lang="en-US" sz="1600" i="1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4748022" y="5625568"/>
              <a:ext cx="145143" cy="14514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/>
            <p:cNvCxnSpPr>
              <a:stCxn id="30" idx="6"/>
            </p:cNvCxnSpPr>
            <p:nvPr/>
          </p:nvCxnSpPr>
          <p:spPr>
            <a:xfrm flipV="1">
              <a:off x="4893165" y="5603337"/>
              <a:ext cx="598073" cy="948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142222" y="5428618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57546" y="5885550"/>
              <a:ext cx="866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Human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161847" y="4789714"/>
              <a:ext cx="9366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/>
                <a:t>hasChild</a:t>
              </a:r>
              <a:endParaRPr lang="en-US" sz="1600" i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Full Existence Restriction</a:t>
            </a:r>
          </a:p>
          <a:p>
            <a:pPr lvl="1"/>
            <a:r>
              <a:rPr lang="en-US" altLang="ja-JP" sz="2400" dirty="0" smtClean="0"/>
              <a:t>∃</a:t>
            </a:r>
            <a:r>
              <a:rPr lang="en-US" sz="2400" dirty="0" smtClean="0"/>
              <a:t>R.C:</a:t>
            </a:r>
          </a:p>
          <a:p>
            <a:pPr lvl="2"/>
            <a:r>
              <a:rPr lang="en-US" sz="2000" dirty="0" smtClean="0"/>
              <a:t>Those that have a </a:t>
            </a:r>
            <a:r>
              <a:rPr lang="en-US" sz="2000" i="1" dirty="0" smtClean="0"/>
              <a:t>b</a:t>
            </a:r>
            <a:r>
              <a:rPr lang="en-US" sz="2000" dirty="0" smtClean="0"/>
              <a:t> in </a:t>
            </a:r>
            <a:r>
              <a:rPr lang="en-US" sz="2000" i="1" dirty="0" smtClean="0"/>
              <a:t>C</a:t>
            </a:r>
            <a:r>
              <a:rPr lang="en-US" sz="2000" dirty="0" smtClean="0"/>
              <a:t> such that </a:t>
            </a:r>
            <a:r>
              <a:rPr lang="en-US" sz="2000" i="1" dirty="0" smtClean="0"/>
              <a:t>R(</a:t>
            </a:r>
            <a:r>
              <a:rPr lang="en-US" sz="2000" i="1" dirty="0" err="1" smtClean="0"/>
              <a:t>a,b</a:t>
            </a:r>
            <a:r>
              <a:rPr lang="en-US" sz="2000" i="1" dirty="0" smtClean="0"/>
              <a:t>) </a:t>
            </a:r>
            <a:r>
              <a:rPr lang="en-US" sz="2000" dirty="0" smtClean="0"/>
              <a:t>is true</a:t>
            </a:r>
          </a:p>
          <a:p>
            <a:pPr lvl="1"/>
            <a:r>
              <a:rPr lang="en-US" altLang="ja-JP" dirty="0" smtClean="0"/>
              <a:t>∃</a:t>
            </a:r>
            <a:r>
              <a:rPr lang="en-US" altLang="ja-JP" dirty="0" err="1" smtClean="0"/>
              <a:t>hasChild</a:t>
            </a:r>
            <a:r>
              <a:rPr lang="en-US" dirty="0" err="1" smtClean="0"/>
              <a:t>.Human</a:t>
            </a:r>
            <a:endParaRPr lang="en-US" dirty="0" smtClean="0"/>
          </a:p>
          <a:p>
            <a:pPr lvl="2"/>
            <a:r>
              <a:rPr lang="en-US" sz="2000" dirty="0" smtClean="0"/>
              <a:t>Those who have a child that is human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42184" y="4363498"/>
            <a:ext cx="3241910" cy="1188217"/>
            <a:chOff x="1342184" y="4363498"/>
            <a:chExt cx="3241910" cy="1188217"/>
          </a:xfrm>
        </p:grpSpPr>
        <p:sp>
          <p:nvSpPr>
            <p:cNvPr id="5" name="Rounded Rectangle 4"/>
            <p:cNvSpPr/>
            <p:nvPr/>
          </p:nvSpPr>
          <p:spPr>
            <a:xfrm>
              <a:off x="3205238" y="4620381"/>
              <a:ext cx="1378856" cy="931334"/>
            </a:xfrm>
            <a:prstGeom prst="roundRect">
              <a:avLst>
                <a:gd name="adj" fmla="val 32000"/>
              </a:avLst>
            </a:prstGeom>
            <a:solidFill>
              <a:schemeClr val="accent6">
                <a:lumMod val="60000"/>
                <a:lumOff val="40000"/>
                <a:alpha val="38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42184" y="4363498"/>
              <a:ext cx="17528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600" dirty="0"/>
                <a:t>∃</a:t>
              </a:r>
              <a:r>
                <a:rPr lang="en-US" altLang="ja-JP" sz="1600" dirty="0" err="1" smtClean="0"/>
                <a:t>hasChild</a:t>
              </a:r>
              <a:r>
                <a:rPr lang="en-US" sz="1600" dirty="0" err="1" smtClean="0"/>
                <a:t>.Human</a:t>
              </a:r>
              <a:endParaRPr lang="en-US" sz="1600" dirty="0"/>
            </a:p>
          </p:txBody>
        </p:sp>
        <p:cxnSp>
          <p:nvCxnSpPr>
            <p:cNvPr id="43" name="Elbow Connector 42"/>
            <p:cNvCxnSpPr>
              <a:endCxn id="41" idx="2"/>
            </p:cNvCxnSpPr>
            <p:nvPr/>
          </p:nvCxnSpPr>
          <p:spPr>
            <a:xfrm rot="10800000">
              <a:off x="2218586" y="4702053"/>
              <a:ext cx="986652" cy="390043"/>
            </a:xfrm>
            <a:prstGeom prst="bentConnector2">
              <a:avLst/>
            </a:prstGeom>
            <a:ln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08" y="2183794"/>
            <a:ext cx="4254500" cy="3683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5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Universal Restriction</a:t>
            </a:r>
          </a:p>
          <a:p>
            <a:pPr lvl="1"/>
            <a:r>
              <a:rPr lang="en-US" altLang="ja-JP" sz="2400" dirty="0" smtClean="0"/>
              <a:t>∀</a:t>
            </a:r>
            <a:r>
              <a:rPr lang="en-US" sz="2400" dirty="0" smtClean="0"/>
              <a:t>R.C:</a:t>
            </a:r>
          </a:p>
          <a:p>
            <a:pPr lvl="2"/>
            <a:r>
              <a:rPr lang="en-US" sz="2000" dirty="0" smtClean="0"/>
              <a:t>Those that have a relation R only with </a:t>
            </a:r>
            <a:r>
              <a:rPr lang="en-US" sz="2000" i="1" dirty="0" smtClean="0"/>
              <a:t>b</a:t>
            </a:r>
            <a:r>
              <a:rPr lang="en-US" sz="2000" dirty="0" smtClean="0"/>
              <a:t> that is in </a:t>
            </a:r>
            <a:r>
              <a:rPr lang="en-US" sz="2000" i="1" dirty="0" smtClean="0"/>
              <a:t>C</a:t>
            </a:r>
            <a:endParaRPr lang="en-US" sz="2000" dirty="0" smtClean="0"/>
          </a:p>
          <a:p>
            <a:pPr lvl="1"/>
            <a:r>
              <a:rPr lang="en-US" altLang="ja-JP" dirty="0"/>
              <a:t>∀</a:t>
            </a:r>
            <a:r>
              <a:rPr lang="en-US" altLang="ja-JP" dirty="0" err="1" smtClean="0"/>
              <a:t>hasChild</a:t>
            </a:r>
            <a:r>
              <a:rPr lang="en-US" dirty="0" err="1" smtClean="0"/>
              <a:t>.Man</a:t>
            </a:r>
            <a:endParaRPr lang="en-US" dirty="0" smtClean="0"/>
          </a:p>
          <a:p>
            <a:pPr lvl="2"/>
            <a:r>
              <a:rPr lang="en-US" sz="2000" dirty="0" smtClean="0"/>
              <a:t>Those who have children who are all sons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11903" y="4215621"/>
            <a:ext cx="6108097" cy="217714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973918" y="4436068"/>
            <a:ext cx="3350381" cy="1753809"/>
          </a:xfrm>
          <a:prstGeom prst="roundRect">
            <a:avLst>
              <a:gd name="adj" fmla="val 2829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205238" y="4620381"/>
            <a:ext cx="1378856" cy="931334"/>
          </a:xfrm>
          <a:prstGeom prst="roundRect">
            <a:avLst>
              <a:gd name="adj" fmla="val 32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46562" y="6042006"/>
            <a:ext cx="91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Domain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3955143" y="4737700"/>
            <a:ext cx="2225523" cy="931334"/>
          </a:xfrm>
          <a:prstGeom prst="roundRect">
            <a:avLst>
              <a:gd name="adj" fmla="val 32000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64867" y="4801809"/>
            <a:ext cx="145143" cy="14514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238979" y="5123539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810010" y="4726684"/>
            <a:ext cx="1463513" cy="365411"/>
          </a:xfrm>
          <a:custGeom>
            <a:avLst/>
            <a:gdLst>
              <a:gd name="connsiteX0" fmla="*/ 0 w 955523"/>
              <a:gd name="connsiteY0" fmla="*/ 99316 h 365411"/>
              <a:gd name="connsiteX1" fmla="*/ 520095 w 955523"/>
              <a:gd name="connsiteY1" fmla="*/ 14649 h 365411"/>
              <a:gd name="connsiteX2" fmla="*/ 955523 w 955523"/>
              <a:gd name="connsiteY2" fmla="*/ 365411 h 36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523" h="365411">
                <a:moveTo>
                  <a:pt x="0" y="99316"/>
                </a:moveTo>
                <a:cubicBezTo>
                  <a:pt x="180420" y="34808"/>
                  <a:pt x="360841" y="-29700"/>
                  <a:pt x="520095" y="14649"/>
                </a:cubicBezTo>
                <a:cubicBezTo>
                  <a:pt x="679349" y="58998"/>
                  <a:pt x="955523" y="365411"/>
                  <a:pt x="955523" y="365411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811791" y="5885547"/>
            <a:ext cx="145143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062165" y="5717698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0" idx="2"/>
            <a:endCxn id="34" idx="6"/>
          </p:cNvCxnSpPr>
          <p:nvPr/>
        </p:nvCxnSpPr>
        <p:spPr>
          <a:xfrm flipH="1">
            <a:off x="3613819" y="5790270"/>
            <a:ext cx="448346" cy="179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2"/>
            <a:endCxn id="20" idx="6"/>
          </p:cNvCxnSpPr>
          <p:nvPr/>
        </p:nvCxnSpPr>
        <p:spPr>
          <a:xfrm flipH="1" flipV="1">
            <a:off x="4194113" y="5790270"/>
            <a:ext cx="617678" cy="1678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9" idx="7"/>
            <a:endCxn id="28" idx="3"/>
          </p:cNvCxnSpPr>
          <p:nvPr/>
        </p:nvCxnSpPr>
        <p:spPr>
          <a:xfrm flipV="1">
            <a:off x="4935678" y="5532871"/>
            <a:ext cx="172649" cy="373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57546" y="5885550"/>
            <a:ext cx="86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342184" y="4363498"/>
            <a:ext cx="1863056" cy="728610"/>
            <a:chOff x="1342184" y="4363498"/>
            <a:chExt cx="1863056" cy="728610"/>
          </a:xfrm>
        </p:grpSpPr>
        <p:sp>
          <p:nvSpPr>
            <p:cNvPr id="41" name="TextBox 40"/>
            <p:cNvSpPr txBox="1"/>
            <p:nvPr/>
          </p:nvSpPr>
          <p:spPr>
            <a:xfrm>
              <a:off x="1342184" y="4363498"/>
              <a:ext cx="1528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600" dirty="0"/>
                <a:t>∀</a:t>
              </a:r>
              <a:r>
                <a:rPr lang="en-US" altLang="ja-JP" sz="1600" dirty="0" err="1" smtClean="0"/>
                <a:t>hasChild</a:t>
              </a:r>
              <a:r>
                <a:rPr lang="en-US" sz="1600" dirty="0" err="1" smtClean="0"/>
                <a:t>.Man</a:t>
              </a:r>
              <a:endParaRPr lang="en-US" sz="1600" dirty="0"/>
            </a:p>
          </p:txBody>
        </p:sp>
        <p:cxnSp>
          <p:nvCxnSpPr>
            <p:cNvPr id="43" name="Elbow Connector 42"/>
            <p:cNvCxnSpPr>
              <a:endCxn id="41" idx="2"/>
            </p:cNvCxnSpPr>
            <p:nvPr/>
          </p:nvCxnSpPr>
          <p:spPr>
            <a:xfrm rot="10800000">
              <a:off x="2106526" y="4702053"/>
              <a:ext cx="1098714" cy="390055"/>
            </a:xfrm>
            <a:prstGeom prst="bentConnector2">
              <a:avLst/>
            </a:prstGeom>
            <a:ln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85" y="2138136"/>
            <a:ext cx="4724400" cy="3683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491495" y="5379144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Man</a:t>
            </a:r>
            <a:endParaRPr lang="en-US" sz="1600" dirty="0"/>
          </a:p>
        </p:txBody>
      </p:sp>
      <p:sp>
        <p:nvSpPr>
          <p:cNvPr id="28" name="Oval 27"/>
          <p:cNvSpPr/>
          <p:nvPr/>
        </p:nvSpPr>
        <p:spPr>
          <a:xfrm>
            <a:off x="5089004" y="5408984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endCxn id="28" idx="1"/>
          </p:cNvCxnSpPr>
          <p:nvPr/>
        </p:nvCxnSpPr>
        <p:spPr>
          <a:xfrm>
            <a:off x="3810010" y="4934857"/>
            <a:ext cx="1298317" cy="4953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481871" y="5896863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1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  <p:bldP spid="9" grpId="0" animBg="1"/>
      <p:bldP spid="5" grpId="0" animBg="1"/>
      <p:bldP spid="6" grpId="0"/>
      <p:bldP spid="2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5" grpId="0"/>
      <p:bldP spid="27" grpId="0"/>
      <p:bldP spid="28" grpId="0" animBg="1"/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At Most Restriction</a:t>
            </a:r>
          </a:p>
          <a:p>
            <a:pPr lvl="1"/>
            <a:r>
              <a:rPr lang="en-US" altLang="ja-JP" sz="2400" dirty="0" smtClean="0"/>
              <a:t>≤</a:t>
            </a:r>
            <a:r>
              <a:rPr lang="en-US" altLang="ja-JP" sz="2400" dirty="0" err="1" smtClean="0"/>
              <a:t>n</a:t>
            </a:r>
            <a:r>
              <a:rPr lang="en-US" sz="2400" dirty="0" err="1" smtClean="0"/>
              <a:t>R</a:t>
            </a:r>
            <a:r>
              <a:rPr lang="en-US" sz="2400" dirty="0" smtClean="0"/>
              <a:t>:</a:t>
            </a:r>
          </a:p>
          <a:p>
            <a:pPr lvl="2"/>
            <a:r>
              <a:rPr lang="en-US" sz="2000" dirty="0" smtClean="0"/>
              <a:t>Those that have relation </a:t>
            </a:r>
            <a:r>
              <a:rPr lang="en-US" sz="2000" i="1" dirty="0" smtClean="0"/>
              <a:t>R</a:t>
            </a:r>
            <a:r>
              <a:rPr lang="en-US" sz="2000" dirty="0" smtClean="0"/>
              <a:t> with at most </a:t>
            </a:r>
            <a:r>
              <a:rPr lang="en-US" sz="2000" i="1" dirty="0" smtClean="0"/>
              <a:t>n</a:t>
            </a:r>
            <a:r>
              <a:rPr lang="en-US" sz="2000" dirty="0" smtClean="0"/>
              <a:t> many </a:t>
            </a:r>
            <a:r>
              <a:rPr lang="en-US" sz="2000" i="1" dirty="0" smtClean="0"/>
              <a:t>b</a:t>
            </a:r>
            <a:r>
              <a:rPr lang="en-US" sz="2000" dirty="0" smtClean="0"/>
              <a:t>’s</a:t>
            </a:r>
          </a:p>
          <a:p>
            <a:pPr lvl="1"/>
            <a:r>
              <a:rPr lang="en-US" altLang="ja-JP" dirty="0" smtClean="0"/>
              <a:t>≤2hasChild</a:t>
            </a:r>
            <a:endParaRPr lang="en-US" dirty="0" smtClean="0"/>
          </a:p>
          <a:p>
            <a:pPr lvl="2"/>
            <a:r>
              <a:rPr lang="en-US" sz="2000" dirty="0" smtClean="0"/>
              <a:t>Those who have at most two children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11903" y="4215621"/>
            <a:ext cx="6108097" cy="217714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973918" y="4436068"/>
            <a:ext cx="3350381" cy="1753809"/>
          </a:xfrm>
          <a:prstGeom prst="roundRect">
            <a:avLst>
              <a:gd name="adj" fmla="val 2829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205238" y="4620381"/>
            <a:ext cx="1378856" cy="931334"/>
          </a:xfrm>
          <a:prstGeom prst="roundRect">
            <a:avLst>
              <a:gd name="adj" fmla="val 32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46562" y="6042006"/>
            <a:ext cx="91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Domain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664867" y="4801809"/>
            <a:ext cx="145143" cy="14514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238979" y="5123539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810010" y="4726684"/>
            <a:ext cx="1463513" cy="365411"/>
          </a:xfrm>
          <a:custGeom>
            <a:avLst/>
            <a:gdLst>
              <a:gd name="connsiteX0" fmla="*/ 0 w 955523"/>
              <a:gd name="connsiteY0" fmla="*/ 99316 h 365411"/>
              <a:gd name="connsiteX1" fmla="*/ 520095 w 955523"/>
              <a:gd name="connsiteY1" fmla="*/ 14649 h 365411"/>
              <a:gd name="connsiteX2" fmla="*/ 955523 w 955523"/>
              <a:gd name="connsiteY2" fmla="*/ 365411 h 36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523" h="365411">
                <a:moveTo>
                  <a:pt x="0" y="99316"/>
                </a:moveTo>
                <a:cubicBezTo>
                  <a:pt x="180420" y="34808"/>
                  <a:pt x="360841" y="-29700"/>
                  <a:pt x="520095" y="14649"/>
                </a:cubicBezTo>
                <a:cubicBezTo>
                  <a:pt x="679349" y="58998"/>
                  <a:pt x="955523" y="365411"/>
                  <a:pt x="955523" y="365411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790535" y="5896863"/>
            <a:ext cx="145143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062165" y="5717698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0" idx="2"/>
            <a:endCxn id="34" idx="6"/>
          </p:cNvCxnSpPr>
          <p:nvPr/>
        </p:nvCxnSpPr>
        <p:spPr>
          <a:xfrm flipH="1">
            <a:off x="3613819" y="5790270"/>
            <a:ext cx="448346" cy="179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2"/>
            <a:endCxn id="20" idx="6"/>
          </p:cNvCxnSpPr>
          <p:nvPr/>
        </p:nvCxnSpPr>
        <p:spPr>
          <a:xfrm flipH="1" flipV="1">
            <a:off x="4194113" y="5790270"/>
            <a:ext cx="596422" cy="179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9" idx="0"/>
            <a:endCxn id="28" idx="4"/>
          </p:cNvCxnSpPr>
          <p:nvPr/>
        </p:nvCxnSpPr>
        <p:spPr>
          <a:xfrm flipV="1">
            <a:off x="4863107" y="5505747"/>
            <a:ext cx="1591" cy="3911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57546" y="5885550"/>
            <a:ext cx="86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46562" y="4363498"/>
            <a:ext cx="1558677" cy="722550"/>
            <a:chOff x="1646562" y="4363498"/>
            <a:chExt cx="1558677" cy="722550"/>
          </a:xfrm>
        </p:grpSpPr>
        <p:sp>
          <p:nvSpPr>
            <p:cNvPr id="41" name="TextBox 40"/>
            <p:cNvSpPr txBox="1"/>
            <p:nvPr/>
          </p:nvSpPr>
          <p:spPr>
            <a:xfrm>
              <a:off x="1646562" y="4363498"/>
              <a:ext cx="10963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600" dirty="0" smtClean="0"/>
                <a:t>≤2hasChild</a:t>
              </a:r>
              <a:endParaRPr lang="en-US" sz="1600" dirty="0"/>
            </a:p>
          </p:txBody>
        </p:sp>
        <p:cxnSp>
          <p:nvCxnSpPr>
            <p:cNvPr id="43" name="Elbow Connector 42"/>
            <p:cNvCxnSpPr>
              <a:stCxn id="5" idx="1"/>
              <a:endCxn id="41" idx="2"/>
            </p:cNvCxnSpPr>
            <p:nvPr/>
          </p:nvCxnSpPr>
          <p:spPr>
            <a:xfrm rot="10800000">
              <a:off x="2194750" y="4702052"/>
              <a:ext cx="1010489" cy="383996"/>
            </a:xfrm>
            <a:prstGeom prst="bentConnector2">
              <a:avLst/>
            </a:prstGeom>
            <a:ln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4798724" y="5360604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16" idx="5"/>
            <a:endCxn id="28" idx="1"/>
          </p:cNvCxnSpPr>
          <p:nvPr/>
        </p:nvCxnSpPr>
        <p:spPr>
          <a:xfrm>
            <a:off x="3788754" y="4925696"/>
            <a:ext cx="1029293" cy="456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481871" y="5896863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71" y="2138136"/>
            <a:ext cx="5003800" cy="368300"/>
          </a:xfrm>
          <a:prstGeom prst="rect">
            <a:avLst/>
          </a:prstGeom>
        </p:spPr>
      </p:pic>
      <p:cxnSp>
        <p:nvCxnSpPr>
          <p:cNvPr id="36" name="Straight Arrow Connector 35"/>
          <p:cNvCxnSpPr>
            <a:stCxn id="19" idx="7"/>
            <a:endCxn id="17" idx="4"/>
          </p:cNvCxnSpPr>
          <p:nvPr/>
        </p:nvCxnSpPr>
        <p:spPr>
          <a:xfrm flipV="1">
            <a:off x="4914422" y="5268682"/>
            <a:ext cx="390531" cy="6494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647937" y="5220299"/>
            <a:ext cx="145143" cy="14514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stCxn id="38" idx="5"/>
            <a:endCxn id="20" idx="1"/>
          </p:cNvCxnSpPr>
          <p:nvPr/>
        </p:nvCxnSpPr>
        <p:spPr>
          <a:xfrm>
            <a:off x="3771824" y="5344186"/>
            <a:ext cx="309664" cy="3947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7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  <p:bldP spid="9" grpId="0" animBg="1"/>
      <p:bldP spid="5" grpId="0" animBg="1"/>
      <p:bldP spid="6" grpId="0"/>
      <p:bldP spid="16" grpId="0" animBg="1"/>
      <p:bldP spid="17" grpId="0" animBg="1"/>
      <p:bldP spid="18" grpId="0" animBg="1"/>
      <p:bldP spid="19" grpId="0" animBg="1"/>
      <p:bldP spid="20" grpId="0" animBg="1"/>
      <p:bldP spid="35" grpId="0"/>
      <p:bldP spid="28" grpId="0" animBg="1"/>
      <p:bldP spid="34" grpId="0" animBg="1"/>
      <p:bldP spid="3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At Least Restriction</a:t>
            </a:r>
          </a:p>
          <a:p>
            <a:pPr lvl="1"/>
            <a:r>
              <a:rPr lang="en-US" altLang="ja-JP" sz="2400" dirty="0" smtClean="0"/>
              <a:t>≥</a:t>
            </a:r>
            <a:r>
              <a:rPr lang="en-US" altLang="ja-JP" sz="2400" dirty="0" err="1" smtClean="0"/>
              <a:t>n</a:t>
            </a:r>
            <a:r>
              <a:rPr lang="en-US" sz="2400" dirty="0" err="1" smtClean="0"/>
              <a:t>R</a:t>
            </a:r>
            <a:r>
              <a:rPr lang="en-US" sz="2400" dirty="0" smtClean="0"/>
              <a:t>:</a:t>
            </a:r>
          </a:p>
          <a:p>
            <a:pPr lvl="2"/>
            <a:r>
              <a:rPr lang="en-US" sz="2000" dirty="0" smtClean="0"/>
              <a:t>Those that have relation </a:t>
            </a:r>
            <a:r>
              <a:rPr lang="en-US" sz="2000" i="1" dirty="0" smtClean="0"/>
              <a:t>R</a:t>
            </a:r>
            <a:r>
              <a:rPr lang="en-US" sz="2000" dirty="0" smtClean="0"/>
              <a:t> with at least </a:t>
            </a:r>
            <a:r>
              <a:rPr lang="en-US" sz="2000" i="1" dirty="0" smtClean="0"/>
              <a:t>n</a:t>
            </a:r>
            <a:r>
              <a:rPr lang="en-US" sz="2000" dirty="0" smtClean="0"/>
              <a:t> many </a:t>
            </a:r>
            <a:r>
              <a:rPr lang="en-US" sz="2000" i="1" dirty="0" smtClean="0"/>
              <a:t>b</a:t>
            </a:r>
            <a:r>
              <a:rPr lang="en-US" sz="2000" dirty="0" smtClean="0"/>
              <a:t>’s</a:t>
            </a:r>
          </a:p>
          <a:p>
            <a:pPr lvl="1"/>
            <a:r>
              <a:rPr lang="en-US" altLang="ja-JP" dirty="0"/>
              <a:t>≥</a:t>
            </a:r>
            <a:r>
              <a:rPr lang="en-US" altLang="ja-JP" dirty="0" smtClean="0"/>
              <a:t>2hasChild</a:t>
            </a:r>
            <a:endParaRPr lang="en-US" dirty="0" smtClean="0"/>
          </a:p>
          <a:p>
            <a:pPr lvl="2"/>
            <a:r>
              <a:rPr lang="en-US" sz="2000" dirty="0" smtClean="0"/>
              <a:t>Those who have at least two children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11903" y="4215621"/>
            <a:ext cx="6108097" cy="217714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973918" y="4436068"/>
            <a:ext cx="3350381" cy="1753809"/>
          </a:xfrm>
          <a:prstGeom prst="roundRect">
            <a:avLst>
              <a:gd name="adj" fmla="val 2829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205238" y="4620381"/>
            <a:ext cx="1378856" cy="931334"/>
          </a:xfrm>
          <a:prstGeom prst="roundRect">
            <a:avLst>
              <a:gd name="adj" fmla="val 32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46562" y="6042006"/>
            <a:ext cx="91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Domain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664867" y="4801809"/>
            <a:ext cx="145143" cy="14514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238979" y="5123539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810010" y="4726684"/>
            <a:ext cx="1463513" cy="365411"/>
          </a:xfrm>
          <a:custGeom>
            <a:avLst/>
            <a:gdLst>
              <a:gd name="connsiteX0" fmla="*/ 0 w 955523"/>
              <a:gd name="connsiteY0" fmla="*/ 99316 h 365411"/>
              <a:gd name="connsiteX1" fmla="*/ 520095 w 955523"/>
              <a:gd name="connsiteY1" fmla="*/ 14649 h 365411"/>
              <a:gd name="connsiteX2" fmla="*/ 955523 w 955523"/>
              <a:gd name="connsiteY2" fmla="*/ 365411 h 36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523" h="365411">
                <a:moveTo>
                  <a:pt x="0" y="99316"/>
                </a:moveTo>
                <a:cubicBezTo>
                  <a:pt x="180420" y="34808"/>
                  <a:pt x="360841" y="-29700"/>
                  <a:pt x="520095" y="14649"/>
                </a:cubicBezTo>
                <a:cubicBezTo>
                  <a:pt x="679349" y="58998"/>
                  <a:pt x="955523" y="365411"/>
                  <a:pt x="955523" y="365411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790535" y="5896863"/>
            <a:ext cx="145143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062165" y="5717698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0" idx="2"/>
            <a:endCxn id="34" idx="6"/>
          </p:cNvCxnSpPr>
          <p:nvPr/>
        </p:nvCxnSpPr>
        <p:spPr>
          <a:xfrm flipH="1">
            <a:off x="3613819" y="5790270"/>
            <a:ext cx="448346" cy="179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57546" y="5885550"/>
            <a:ext cx="86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646562" y="4363498"/>
            <a:ext cx="1558677" cy="722550"/>
            <a:chOff x="1646562" y="4363498"/>
            <a:chExt cx="1558677" cy="722550"/>
          </a:xfrm>
        </p:grpSpPr>
        <p:sp>
          <p:nvSpPr>
            <p:cNvPr id="41" name="TextBox 40"/>
            <p:cNvSpPr txBox="1"/>
            <p:nvPr/>
          </p:nvSpPr>
          <p:spPr>
            <a:xfrm>
              <a:off x="1646562" y="4363498"/>
              <a:ext cx="10963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 algn="ctr"/>
              <a:r>
                <a:rPr lang="en-US" altLang="ja-JP" sz="1600" dirty="0"/>
                <a:t>≥2hasChild</a:t>
              </a:r>
              <a:endParaRPr lang="en-US" sz="1600" dirty="0"/>
            </a:p>
          </p:txBody>
        </p:sp>
        <p:cxnSp>
          <p:nvCxnSpPr>
            <p:cNvPr id="43" name="Elbow Connector 42"/>
            <p:cNvCxnSpPr>
              <a:stCxn id="5" idx="1"/>
              <a:endCxn id="41" idx="2"/>
            </p:cNvCxnSpPr>
            <p:nvPr/>
          </p:nvCxnSpPr>
          <p:spPr>
            <a:xfrm rot="10800000">
              <a:off x="2194750" y="4702052"/>
              <a:ext cx="1010489" cy="383996"/>
            </a:xfrm>
            <a:prstGeom prst="bentConnector2">
              <a:avLst/>
            </a:prstGeom>
            <a:ln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4798724" y="5360604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16" idx="5"/>
            <a:endCxn id="28" idx="1"/>
          </p:cNvCxnSpPr>
          <p:nvPr/>
        </p:nvCxnSpPr>
        <p:spPr>
          <a:xfrm>
            <a:off x="3788754" y="4925696"/>
            <a:ext cx="1029293" cy="456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481871" y="5896863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38" idx="5"/>
            <a:endCxn id="19" idx="1"/>
          </p:cNvCxnSpPr>
          <p:nvPr/>
        </p:nvCxnSpPr>
        <p:spPr>
          <a:xfrm>
            <a:off x="3771824" y="5344186"/>
            <a:ext cx="1039967" cy="5739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647937" y="5220299"/>
            <a:ext cx="145143" cy="14514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stCxn id="38" idx="5"/>
            <a:endCxn id="20" idx="1"/>
          </p:cNvCxnSpPr>
          <p:nvPr/>
        </p:nvCxnSpPr>
        <p:spPr>
          <a:xfrm>
            <a:off x="3771824" y="5344186"/>
            <a:ext cx="309664" cy="3947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67" y="2138136"/>
            <a:ext cx="5003800" cy="36830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stCxn id="38" idx="0"/>
            <a:endCxn id="16" idx="4"/>
          </p:cNvCxnSpPr>
          <p:nvPr/>
        </p:nvCxnSpPr>
        <p:spPr>
          <a:xfrm flipV="1">
            <a:off x="3720509" y="4946952"/>
            <a:ext cx="16930" cy="2733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1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  <p:bldP spid="9" grpId="0" animBg="1"/>
      <p:bldP spid="5" grpId="0" animBg="1"/>
      <p:bldP spid="6" grpId="0"/>
      <p:bldP spid="16" grpId="0" animBg="1"/>
      <p:bldP spid="17" grpId="0" animBg="1"/>
      <p:bldP spid="18" grpId="0" animBg="1"/>
      <p:bldP spid="19" grpId="0" animBg="1"/>
      <p:bldP spid="20" grpId="0" animBg="1"/>
      <p:bldP spid="35" grpId="0"/>
      <p:bldP spid="28" grpId="0" animBg="1"/>
      <p:bldP spid="34" grpId="0" animBg="1"/>
      <p:bldP spid="3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94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Qualified At Most Restriction</a:t>
            </a:r>
          </a:p>
          <a:p>
            <a:pPr lvl="1"/>
            <a:r>
              <a:rPr lang="en-US" altLang="ja-JP" sz="2400" dirty="0" smtClean="0"/>
              <a:t>≤</a:t>
            </a:r>
            <a:r>
              <a:rPr lang="en-US" altLang="ja-JP" sz="2400" dirty="0" err="1" smtClean="0"/>
              <a:t>n</a:t>
            </a:r>
            <a:r>
              <a:rPr lang="en-US" sz="2400" dirty="0" err="1" smtClean="0"/>
              <a:t>R.C</a:t>
            </a:r>
            <a:r>
              <a:rPr lang="en-US" sz="2400" dirty="0" smtClean="0"/>
              <a:t>:</a:t>
            </a:r>
          </a:p>
          <a:p>
            <a:pPr lvl="2"/>
            <a:r>
              <a:rPr lang="en-US" sz="2000" dirty="0" smtClean="0"/>
              <a:t>Those that have relation </a:t>
            </a:r>
            <a:r>
              <a:rPr lang="en-US" sz="2000" i="1" dirty="0" smtClean="0"/>
              <a:t>R</a:t>
            </a:r>
            <a:r>
              <a:rPr lang="en-US" sz="2000" dirty="0" smtClean="0"/>
              <a:t> with at most </a:t>
            </a:r>
            <a:r>
              <a:rPr lang="en-US" sz="2000" i="1" dirty="0" smtClean="0"/>
              <a:t>n</a:t>
            </a:r>
            <a:r>
              <a:rPr lang="en-US" sz="2000" dirty="0" smtClean="0"/>
              <a:t> many </a:t>
            </a:r>
            <a:r>
              <a:rPr lang="en-US" sz="2000" i="1" dirty="0" smtClean="0"/>
              <a:t>b</a:t>
            </a:r>
            <a:r>
              <a:rPr lang="en-US" sz="2000" dirty="0" smtClean="0"/>
              <a:t>’s in C</a:t>
            </a:r>
          </a:p>
          <a:p>
            <a:pPr lvl="1"/>
            <a:r>
              <a:rPr lang="en-US" altLang="ja-JP" dirty="0" smtClean="0"/>
              <a:t>≤2hasChild.Woman</a:t>
            </a:r>
            <a:endParaRPr lang="en-US" dirty="0" smtClean="0"/>
          </a:p>
          <a:p>
            <a:pPr lvl="2"/>
            <a:r>
              <a:rPr lang="en-US" sz="2000" dirty="0" smtClean="0"/>
              <a:t>Those who have at most two daughters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11903" y="4215621"/>
            <a:ext cx="6108097" cy="217714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973918" y="4436068"/>
            <a:ext cx="3350381" cy="1753809"/>
          </a:xfrm>
          <a:prstGeom prst="roundRect">
            <a:avLst>
              <a:gd name="adj" fmla="val 2829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205238" y="4620381"/>
            <a:ext cx="1378856" cy="931334"/>
          </a:xfrm>
          <a:prstGeom prst="roundRect">
            <a:avLst>
              <a:gd name="adj" fmla="val 32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46562" y="6042006"/>
            <a:ext cx="91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Domain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664867" y="4801809"/>
            <a:ext cx="145143" cy="14514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194113" y="4737700"/>
            <a:ext cx="1986553" cy="931334"/>
          </a:xfrm>
          <a:prstGeom prst="roundRect">
            <a:avLst>
              <a:gd name="adj" fmla="val 32000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238979" y="5123539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810010" y="4726684"/>
            <a:ext cx="1463513" cy="365411"/>
          </a:xfrm>
          <a:custGeom>
            <a:avLst/>
            <a:gdLst>
              <a:gd name="connsiteX0" fmla="*/ 0 w 955523"/>
              <a:gd name="connsiteY0" fmla="*/ 99316 h 365411"/>
              <a:gd name="connsiteX1" fmla="*/ 520095 w 955523"/>
              <a:gd name="connsiteY1" fmla="*/ 14649 h 365411"/>
              <a:gd name="connsiteX2" fmla="*/ 955523 w 955523"/>
              <a:gd name="connsiteY2" fmla="*/ 365411 h 36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523" h="365411">
                <a:moveTo>
                  <a:pt x="0" y="99316"/>
                </a:moveTo>
                <a:cubicBezTo>
                  <a:pt x="180420" y="34808"/>
                  <a:pt x="360841" y="-29700"/>
                  <a:pt x="520095" y="14649"/>
                </a:cubicBezTo>
                <a:cubicBezTo>
                  <a:pt x="679349" y="58998"/>
                  <a:pt x="955523" y="365411"/>
                  <a:pt x="955523" y="365411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790535" y="5896863"/>
            <a:ext cx="145143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062165" y="5717698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0" idx="2"/>
            <a:endCxn id="34" idx="6"/>
          </p:cNvCxnSpPr>
          <p:nvPr/>
        </p:nvCxnSpPr>
        <p:spPr>
          <a:xfrm flipH="1">
            <a:off x="3613819" y="5790270"/>
            <a:ext cx="448346" cy="179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2"/>
            <a:endCxn id="20" idx="6"/>
          </p:cNvCxnSpPr>
          <p:nvPr/>
        </p:nvCxnSpPr>
        <p:spPr>
          <a:xfrm flipH="1" flipV="1">
            <a:off x="4194113" y="5790270"/>
            <a:ext cx="596422" cy="17916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9" idx="0"/>
            <a:endCxn id="28" idx="4"/>
          </p:cNvCxnSpPr>
          <p:nvPr/>
        </p:nvCxnSpPr>
        <p:spPr>
          <a:xfrm flipV="1">
            <a:off x="4863107" y="5505747"/>
            <a:ext cx="1591" cy="3911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57546" y="5885550"/>
            <a:ext cx="86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332092" y="4363498"/>
            <a:ext cx="1873147" cy="722550"/>
            <a:chOff x="1332092" y="4363498"/>
            <a:chExt cx="1873147" cy="722550"/>
          </a:xfrm>
        </p:grpSpPr>
        <p:sp>
          <p:nvSpPr>
            <p:cNvPr id="41" name="TextBox 40"/>
            <p:cNvSpPr txBox="1"/>
            <p:nvPr/>
          </p:nvSpPr>
          <p:spPr>
            <a:xfrm>
              <a:off x="1332092" y="4363498"/>
              <a:ext cx="18089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 algn="ctr"/>
              <a:r>
                <a:rPr lang="en-US" altLang="ja-JP" sz="1600" dirty="0"/>
                <a:t>≤2hasChild.Woman</a:t>
              </a:r>
              <a:endParaRPr lang="en-US" sz="1600" dirty="0"/>
            </a:p>
          </p:txBody>
        </p:sp>
        <p:cxnSp>
          <p:nvCxnSpPr>
            <p:cNvPr id="43" name="Elbow Connector 42"/>
            <p:cNvCxnSpPr>
              <a:stCxn id="5" idx="1"/>
              <a:endCxn id="41" idx="2"/>
            </p:cNvCxnSpPr>
            <p:nvPr/>
          </p:nvCxnSpPr>
          <p:spPr>
            <a:xfrm rot="10800000">
              <a:off x="2236548" y="4702052"/>
              <a:ext cx="968691" cy="383996"/>
            </a:xfrm>
            <a:prstGeom prst="bentConnector2">
              <a:avLst/>
            </a:prstGeom>
            <a:ln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4798724" y="5360604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16" idx="5"/>
            <a:endCxn id="28" idx="1"/>
          </p:cNvCxnSpPr>
          <p:nvPr/>
        </p:nvCxnSpPr>
        <p:spPr>
          <a:xfrm>
            <a:off x="3788754" y="4925696"/>
            <a:ext cx="1029293" cy="456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481871" y="5896863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19" idx="7"/>
            <a:endCxn id="17" idx="4"/>
          </p:cNvCxnSpPr>
          <p:nvPr/>
        </p:nvCxnSpPr>
        <p:spPr>
          <a:xfrm flipV="1">
            <a:off x="4914422" y="5268682"/>
            <a:ext cx="390531" cy="6494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02" y="2150231"/>
            <a:ext cx="4991100" cy="3683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370545" y="5379144"/>
            <a:ext cx="845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Woman</a:t>
            </a:r>
            <a:endParaRPr lang="en-US"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9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  <p:bldP spid="9" grpId="0" animBg="1"/>
      <p:bldP spid="5" grpId="0" animBg="1"/>
      <p:bldP spid="6" grpId="0"/>
      <p:bldP spid="16" grpId="0" animBg="1"/>
      <p:bldP spid="29" grpId="0" animBg="1"/>
      <p:bldP spid="17" grpId="0" animBg="1"/>
      <p:bldP spid="18" grpId="0" animBg="1"/>
      <p:bldP spid="19" grpId="0" animBg="1"/>
      <p:bldP spid="20" grpId="0" animBg="1"/>
      <p:bldP spid="35" grpId="0"/>
      <p:bldP spid="28" grpId="0" animBg="1"/>
      <p:bldP spid="34" grpId="0" animBg="1"/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Qualified At Least Restriction</a:t>
            </a:r>
          </a:p>
          <a:p>
            <a:pPr lvl="1"/>
            <a:r>
              <a:rPr lang="en-US" altLang="ja-JP" sz="2400" dirty="0" smtClean="0"/>
              <a:t>≥</a:t>
            </a:r>
            <a:r>
              <a:rPr lang="en-US" altLang="ja-JP" sz="2400" dirty="0" err="1" smtClean="0"/>
              <a:t>n</a:t>
            </a:r>
            <a:r>
              <a:rPr lang="en-US" sz="2400" dirty="0" err="1" smtClean="0"/>
              <a:t>R.C</a:t>
            </a:r>
            <a:r>
              <a:rPr lang="en-US" sz="2400" dirty="0" smtClean="0"/>
              <a:t> :</a:t>
            </a:r>
          </a:p>
          <a:p>
            <a:pPr lvl="2"/>
            <a:r>
              <a:rPr lang="en-US" sz="2000" dirty="0" smtClean="0"/>
              <a:t>Those that have relation </a:t>
            </a:r>
            <a:r>
              <a:rPr lang="en-US" sz="2000" i="1" dirty="0" smtClean="0"/>
              <a:t>R</a:t>
            </a:r>
            <a:r>
              <a:rPr lang="en-US" sz="2000" dirty="0" smtClean="0"/>
              <a:t> with at least </a:t>
            </a:r>
            <a:r>
              <a:rPr lang="en-US" sz="2000" i="1" dirty="0" smtClean="0"/>
              <a:t>n</a:t>
            </a:r>
            <a:r>
              <a:rPr lang="en-US" sz="2000" dirty="0" smtClean="0"/>
              <a:t> many </a:t>
            </a:r>
            <a:r>
              <a:rPr lang="en-US" sz="2000" i="1" dirty="0" smtClean="0"/>
              <a:t>b</a:t>
            </a:r>
            <a:r>
              <a:rPr lang="en-US" sz="2000" dirty="0" smtClean="0"/>
              <a:t>’s</a:t>
            </a:r>
          </a:p>
          <a:p>
            <a:pPr lvl="1"/>
            <a:r>
              <a:rPr lang="en-US" altLang="ja-JP" dirty="0"/>
              <a:t>≥</a:t>
            </a:r>
            <a:r>
              <a:rPr lang="en-US" altLang="ja-JP" dirty="0" smtClean="0"/>
              <a:t>2hasChild.Woman</a:t>
            </a:r>
            <a:endParaRPr lang="en-US" dirty="0" smtClean="0"/>
          </a:p>
          <a:p>
            <a:pPr lvl="2"/>
            <a:r>
              <a:rPr lang="en-US" sz="2000" dirty="0" smtClean="0"/>
              <a:t>Those who have at least two daughters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11903" y="4215621"/>
            <a:ext cx="6108097" cy="217714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973918" y="4436068"/>
            <a:ext cx="3350381" cy="1753809"/>
          </a:xfrm>
          <a:prstGeom prst="roundRect">
            <a:avLst>
              <a:gd name="adj" fmla="val 2829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205238" y="4620381"/>
            <a:ext cx="1378856" cy="931334"/>
          </a:xfrm>
          <a:prstGeom prst="roundRect">
            <a:avLst>
              <a:gd name="adj" fmla="val 32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46562" y="6042006"/>
            <a:ext cx="91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Domain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4194113" y="4737700"/>
            <a:ext cx="1986553" cy="931334"/>
          </a:xfrm>
          <a:prstGeom prst="roundRect">
            <a:avLst>
              <a:gd name="adj" fmla="val 32000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64867" y="4801809"/>
            <a:ext cx="145143" cy="14514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238979" y="5123539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810010" y="4726684"/>
            <a:ext cx="1463513" cy="365411"/>
          </a:xfrm>
          <a:custGeom>
            <a:avLst/>
            <a:gdLst>
              <a:gd name="connsiteX0" fmla="*/ 0 w 955523"/>
              <a:gd name="connsiteY0" fmla="*/ 99316 h 365411"/>
              <a:gd name="connsiteX1" fmla="*/ 520095 w 955523"/>
              <a:gd name="connsiteY1" fmla="*/ 14649 h 365411"/>
              <a:gd name="connsiteX2" fmla="*/ 955523 w 955523"/>
              <a:gd name="connsiteY2" fmla="*/ 365411 h 36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523" h="365411">
                <a:moveTo>
                  <a:pt x="0" y="99316"/>
                </a:moveTo>
                <a:cubicBezTo>
                  <a:pt x="180420" y="34808"/>
                  <a:pt x="360841" y="-29700"/>
                  <a:pt x="520095" y="14649"/>
                </a:cubicBezTo>
                <a:cubicBezTo>
                  <a:pt x="679349" y="58998"/>
                  <a:pt x="955523" y="365411"/>
                  <a:pt x="955523" y="365411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790535" y="5896863"/>
            <a:ext cx="145143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062165" y="5959598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0" idx="2"/>
            <a:endCxn id="34" idx="6"/>
          </p:cNvCxnSpPr>
          <p:nvPr/>
        </p:nvCxnSpPr>
        <p:spPr>
          <a:xfrm flipH="1" flipV="1">
            <a:off x="3613819" y="5969435"/>
            <a:ext cx="448346" cy="627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57546" y="5885550"/>
            <a:ext cx="86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23237" y="4363498"/>
            <a:ext cx="1982001" cy="722550"/>
            <a:chOff x="1223237" y="4363498"/>
            <a:chExt cx="1982001" cy="722550"/>
          </a:xfrm>
        </p:grpSpPr>
        <p:sp>
          <p:nvSpPr>
            <p:cNvPr id="41" name="TextBox 40"/>
            <p:cNvSpPr txBox="1"/>
            <p:nvPr/>
          </p:nvSpPr>
          <p:spPr>
            <a:xfrm>
              <a:off x="1223237" y="4363498"/>
              <a:ext cx="18089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 algn="ctr"/>
              <a:r>
                <a:rPr lang="en-US" altLang="ja-JP" sz="1600" dirty="0"/>
                <a:t>≥2hasChild.Woman</a:t>
              </a:r>
              <a:endParaRPr lang="en-US" sz="1600" dirty="0"/>
            </a:p>
          </p:txBody>
        </p:sp>
        <p:cxnSp>
          <p:nvCxnSpPr>
            <p:cNvPr id="43" name="Elbow Connector 42"/>
            <p:cNvCxnSpPr>
              <a:stCxn id="5" idx="1"/>
              <a:endCxn id="41" idx="2"/>
            </p:cNvCxnSpPr>
            <p:nvPr/>
          </p:nvCxnSpPr>
          <p:spPr>
            <a:xfrm rot="10800000">
              <a:off x="2127692" y="4702052"/>
              <a:ext cx="1077546" cy="383996"/>
            </a:xfrm>
            <a:prstGeom prst="bentConnector2">
              <a:avLst/>
            </a:prstGeom>
            <a:ln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4798724" y="5360604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16" idx="5"/>
            <a:endCxn id="28" idx="1"/>
          </p:cNvCxnSpPr>
          <p:nvPr/>
        </p:nvCxnSpPr>
        <p:spPr>
          <a:xfrm>
            <a:off x="3788754" y="4925696"/>
            <a:ext cx="1029293" cy="456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481871" y="5896863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38" idx="5"/>
            <a:endCxn id="19" idx="1"/>
          </p:cNvCxnSpPr>
          <p:nvPr/>
        </p:nvCxnSpPr>
        <p:spPr>
          <a:xfrm>
            <a:off x="3747634" y="5755416"/>
            <a:ext cx="1064157" cy="1627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623747" y="5631529"/>
            <a:ext cx="145143" cy="14514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stCxn id="38" idx="5"/>
            <a:endCxn id="20" idx="1"/>
          </p:cNvCxnSpPr>
          <p:nvPr/>
        </p:nvCxnSpPr>
        <p:spPr>
          <a:xfrm>
            <a:off x="3747634" y="5755416"/>
            <a:ext cx="333854" cy="225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8" idx="0"/>
            <a:endCxn id="16" idx="4"/>
          </p:cNvCxnSpPr>
          <p:nvPr/>
        </p:nvCxnSpPr>
        <p:spPr>
          <a:xfrm flipV="1">
            <a:off x="3696319" y="4946952"/>
            <a:ext cx="41120" cy="684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70" y="2162326"/>
            <a:ext cx="4991100" cy="3683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370545" y="5379144"/>
            <a:ext cx="845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Woman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4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  <p:bldP spid="9" grpId="0" animBg="1"/>
      <p:bldP spid="5" grpId="0" animBg="1"/>
      <p:bldP spid="6" grpId="0"/>
      <p:bldP spid="27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5" grpId="0"/>
      <p:bldP spid="28" grpId="0" animBg="1"/>
      <p:bldP spid="34" grpId="0" animBg="1"/>
      <p:bldP spid="38" grpId="0" animBg="1"/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Inverse Role of</a:t>
            </a:r>
          </a:p>
          <a:p>
            <a:pPr lvl="1"/>
            <a:r>
              <a:rPr lang="en-US" sz="2400" dirty="0" smtClean="0"/>
              <a:t>R</a:t>
            </a:r>
            <a:r>
              <a:rPr lang="en-US" sz="3600" baseline="30000" dirty="0" smtClean="0"/>
              <a:t>-</a:t>
            </a:r>
            <a:r>
              <a:rPr lang="en-US" sz="2400" dirty="0" smtClean="0"/>
              <a:t> :</a:t>
            </a:r>
          </a:p>
          <a:p>
            <a:pPr lvl="2"/>
            <a:r>
              <a:rPr lang="en-US" sz="2000" dirty="0" smtClean="0"/>
              <a:t>Relation that is the inverse of relation </a:t>
            </a:r>
            <a:r>
              <a:rPr lang="en-US" sz="2000" i="1" dirty="0" smtClean="0"/>
              <a:t>R</a:t>
            </a:r>
          </a:p>
          <a:p>
            <a:pPr lvl="1"/>
            <a:r>
              <a:rPr lang="en-US" altLang="ja-JP" dirty="0" err="1" smtClean="0"/>
              <a:t>hasChild</a:t>
            </a:r>
            <a:r>
              <a:rPr lang="en-US" altLang="ja-JP" sz="4000" baseline="30000" dirty="0"/>
              <a:t>-</a:t>
            </a:r>
            <a:endParaRPr lang="en-US" baseline="30000" dirty="0" smtClean="0"/>
          </a:p>
          <a:p>
            <a:pPr lvl="2"/>
            <a:r>
              <a:rPr lang="en-US" sz="2000" dirty="0" smtClean="0"/>
              <a:t>has a parent relation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11903" y="4215621"/>
            <a:ext cx="6108097" cy="217714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973918" y="4436068"/>
            <a:ext cx="3350381" cy="1753809"/>
          </a:xfrm>
          <a:prstGeom prst="roundRect">
            <a:avLst>
              <a:gd name="adj" fmla="val 2829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46562" y="6042006"/>
            <a:ext cx="91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Domain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664867" y="5031614"/>
            <a:ext cx="145143" cy="14514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238979" y="5353344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810010" y="4956489"/>
            <a:ext cx="1463513" cy="365411"/>
          </a:xfrm>
          <a:custGeom>
            <a:avLst/>
            <a:gdLst>
              <a:gd name="connsiteX0" fmla="*/ 0 w 955523"/>
              <a:gd name="connsiteY0" fmla="*/ 99316 h 365411"/>
              <a:gd name="connsiteX1" fmla="*/ 520095 w 955523"/>
              <a:gd name="connsiteY1" fmla="*/ 14649 h 365411"/>
              <a:gd name="connsiteX2" fmla="*/ 955523 w 955523"/>
              <a:gd name="connsiteY2" fmla="*/ 365411 h 36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523" h="365411">
                <a:moveTo>
                  <a:pt x="0" y="99316"/>
                </a:moveTo>
                <a:cubicBezTo>
                  <a:pt x="180420" y="34808"/>
                  <a:pt x="360841" y="-29700"/>
                  <a:pt x="520095" y="14649"/>
                </a:cubicBezTo>
                <a:cubicBezTo>
                  <a:pt x="679349" y="58998"/>
                  <a:pt x="955523" y="365411"/>
                  <a:pt x="955523" y="365411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157546" y="5885550"/>
            <a:ext cx="86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71" y="2150231"/>
            <a:ext cx="4241800" cy="3683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25304" y="4665820"/>
            <a:ext cx="936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hasChild</a:t>
            </a:r>
            <a:endParaRPr lang="en-US" sz="1600" i="1" dirty="0"/>
          </a:p>
        </p:txBody>
      </p:sp>
      <p:sp>
        <p:nvSpPr>
          <p:cNvPr id="32" name="Freeform 31"/>
          <p:cNvSpPr/>
          <p:nvPr/>
        </p:nvSpPr>
        <p:spPr>
          <a:xfrm rot="10648132">
            <a:off x="3768890" y="5193554"/>
            <a:ext cx="1463513" cy="365411"/>
          </a:xfrm>
          <a:custGeom>
            <a:avLst/>
            <a:gdLst>
              <a:gd name="connsiteX0" fmla="*/ 0 w 955523"/>
              <a:gd name="connsiteY0" fmla="*/ 99316 h 365411"/>
              <a:gd name="connsiteX1" fmla="*/ 520095 w 955523"/>
              <a:gd name="connsiteY1" fmla="*/ 14649 h 365411"/>
              <a:gd name="connsiteX2" fmla="*/ 955523 w 955523"/>
              <a:gd name="connsiteY2" fmla="*/ 365411 h 36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523" h="365411">
                <a:moveTo>
                  <a:pt x="0" y="99316"/>
                </a:moveTo>
                <a:cubicBezTo>
                  <a:pt x="180420" y="34808"/>
                  <a:pt x="360841" y="-29700"/>
                  <a:pt x="520095" y="14649"/>
                </a:cubicBezTo>
                <a:cubicBezTo>
                  <a:pt x="679349" y="58998"/>
                  <a:pt x="955523" y="365411"/>
                  <a:pt x="955523" y="365411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99016" y="5502694"/>
            <a:ext cx="1005328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hasChild</a:t>
            </a:r>
            <a:r>
              <a:rPr lang="en-US" sz="2800" b="1" i="1" baseline="30000" dirty="0" smtClean="0"/>
              <a:t>-</a:t>
            </a:r>
            <a:endParaRPr lang="en-US" sz="1600" b="1" i="1" baseline="30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0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  <p:bldP spid="9" grpId="0" animBg="1"/>
      <p:bldP spid="6" grpId="0"/>
      <p:bldP spid="16" grpId="0" animBg="1"/>
      <p:bldP spid="17" grpId="0" animBg="1"/>
      <p:bldP spid="18" grpId="0" animBg="1"/>
      <p:bldP spid="35" grpId="0"/>
      <p:bldP spid="30" grpId="0"/>
      <p:bldP spid="32" grpId="0" animBg="1"/>
      <p:bldP spid="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Inclusion</a:t>
            </a:r>
          </a:p>
          <a:p>
            <a:pPr lvl="1"/>
            <a:r>
              <a:rPr lang="en-US" sz="2400" dirty="0" smtClean="0"/>
              <a:t>C </a:t>
            </a:r>
            <a:r>
              <a:rPr lang="en-US" altLang="ja-JP" sz="2400" dirty="0" smtClean="0"/>
              <a:t>⊆ </a:t>
            </a:r>
            <a:r>
              <a:rPr lang="en-US" sz="2400" dirty="0" smtClean="0"/>
              <a:t>D:</a:t>
            </a:r>
          </a:p>
          <a:p>
            <a:pPr lvl="1"/>
            <a:r>
              <a:rPr lang="en-US" sz="2400" dirty="0"/>
              <a:t>C </a:t>
            </a:r>
            <a:r>
              <a:rPr lang="en-US" altLang="ja-JP" sz="2400" dirty="0" smtClean="0"/>
              <a:t>⊇ </a:t>
            </a:r>
            <a:r>
              <a:rPr lang="en-US" sz="2400" dirty="0"/>
              <a:t>D</a:t>
            </a:r>
            <a:r>
              <a:rPr lang="en-US" sz="2400" dirty="0" smtClean="0"/>
              <a:t>:</a:t>
            </a:r>
          </a:p>
          <a:p>
            <a:pPr lvl="1"/>
            <a:r>
              <a:rPr lang="en-US" altLang="ja-JP" dirty="0" smtClean="0"/>
              <a:t>Human ⊇ Man </a:t>
            </a:r>
            <a:endParaRPr lang="en-US" sz="20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1511903" y="4215621"/>
            <a:ext cx="6108097" cy="217714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973918" y="4436068"/>
            <a:ext cx="3350381" cy="1753809"/>
          </a:xfrm>
          <a:prstGeom prst="roundRect">
            <a:avLst>
              <a:gd name="adj" fmla="val 2829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46562" y="6042006"/>
            <a:ext cx="91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Domain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157546" y="5885550"/>
            <a:ext cx="86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019" y="2132995"/>
            <a:ext cx="1219200" cy="330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67" y="2604710"/>
            <a:ext cx="1219200" cy="330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348709" y="4737700"/>
            <a:ext cx="1986553" cy="931334"/>
          </a:xfrm>
          <a:prstGeom prst="roundRect">
            <a:avLst>
              <a:gd name="adj" fmla="val 32000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525141" y="5379144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Man</a:t>
            </a: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9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9" grpId="0" animBg="1"/>
      <p:bldP spid="6" grpId="0"/>
      <p:bldP spid="35" grpId="0"/>
      <p:bldP spid="19" grpId="0" animBg="1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Knowledge base </a:t>
            </a:r>
            <a:r>
              <a:rPr lang="en-US" dirty="0" smtClean="0">
                <a:latin typeface="Apple Chancery"/>
                <a:cs typeface="Apple Chancery"/>
              </a:rPr>
              <a:t>K = &lt;T, A&gt;</a:t>
            </a:r>
          </a:p>
          <a:p>
            <a:r>
              <a:rPr lang="en-US" dirty="0" err="1" smtClean="0">
                <a:cs typeface="Apple Chancery"/>
              </a:rPr>
              <a:t>TBox</a:t>
            </a:r>
            <a:r>
              <a:rPr lang="en-US" dirty="0" smtClean="0">
                <a:cs typeface="Apple Chancery"/>
              </a:rPr>
              <a:t> </a:t>
            </a:r>
            <a:r>
              <a:rPr lang="en-US" dirty="0" smtClean="0">
                <a:latin typeface="Apple Chancery"/>
                <a:cs typeface="Apple Chancery"/>
              </a:rPr>
              <a:t>T</a:t>
            </a:r>
          </a:p>
          <a:p>
            <a:pPr lvl="1"/>
            <a:r>
              <a:rPr lang="en-US" dirty="0" smtClean="0">
                <a:cs typeface="Apple Chancery"/>
              </a:rPr>
              <a:t>a set of concept/role definitions</a:t>
            </a:r>
          </a:p>
          <a:p>
            <a:pPr lvl="2"/>
            <a:r>
              <a:rPr lang="en-US" dirty="0" smtClean="0">
                <a:cs typeface="Apple Chancery"/>
              </a:rPr>
              <a:t>C </a:t>
            </a:r>
            <a:r>
              <a:rPr lang="en-US" altLang="ja-JP" dirty="0" smtClean="0"/>
              <a:t>≡</a:t>
            </a:r>
            <a:r>
              <a:rPr lang="en-US" dirty="0" smtClean="0"/>
              <a:t> D (interpreted </a:t>
            </a:r>
            <a:r>
              <a:rPr lang="en-US" dirty="0" smtClean="0">
                <a:cs typeface="Apple Chancery"/>
              </a:rPr>
              <a:t>C</a:t>
            </a:r>
            <a:r>
              <a:rPr lang="en-US" baseline="30000" dirty="0">
                <a:latin typeface="Apple Chancery"/>
                <a:cs typeface="Apple Chancery"/>
              </a:rPr>
              <a:t>I</a:t>
            </a:r>
            <a:r>
              <a:rPr lang="en-US" dirty="0" smtClean="0">
                <a:cs typeface="Apple Chancery"/>
              </a:rPr>
              <a:t> </a:t>
            </a:r>
            <a:r>
              <a:rPr lang="en-US" dirty="0" smtClean="0"/>
              <a:t>= D</a:t>
            </a:r>
            <a:r>
              <a:rPr lang="en-US" baseline="30000" dirty="0" smtClean="0">
                <a:latin typeface="Apple Chancery"/>
                <a:cs typeface="Apple Chancery"/>
              </a:rPr>
              <a:t>I</a:t>
            </a:r>
            <a:r>
              <a:rPr lang="en-US" dirty="0" smtClean="0">
                <a:latin typeface="Apple Chancery"/>
                <a:cs typeface="Apple Chancery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0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TBox</a:t>
            </a:r>
            <a:r>
              <a:rPr lang="en-US" dirty="0" smtClean="0"/>
              <a:t>: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059" y="1600200"/>
            <a:ext cx="868680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cs typeface="Apple Chancery"/>
              </a:rPr>
              <a:t>TBox</a:t>
            </a:r>
            <a:r>
              <a:rPr lang="en-US" dirty="0" smtClean="0">
                <a:cs typeface="Apple Chancery"/>
              </a:rPr>
              <a:t> </a:t>
            </a:r>
            <a:r>
              <a:rPr lang="en-US" dirty="0" smtClean="0">
                <a:latin typeface="Apple Chancery"/>
                <a:cs typeface="Apple Chancery"/>
              </a:rPr>
              <a:t>T </a:t>
            </a:r>
            <a:r>
              <a:rPr lang="en-US" dirty="0" smtClean="0"/>
              <a:t>{ </a:t>
            </a:r>
          </a:p>
          <a:p>
            <a:pPr lvl="1"/>
            <a:r>
              <a:rPr lang="en-US" dirty="0" smtClean="0"/>
              <a:t>Female </a:t>
            </a:r>
            <a:r>
              <a:rPr lang="en-US" altLang="ja-JP" dirty="0" smtClean="0"/>
              <a:t>≡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</a:t>
            </a:r>
            <a:r>
              <a:rPr lang="en-US" dirty="0" smtClean="0"/>
              <a:t>Male</a:t>
            </a:r>
          </a:p>
          <a:p>
            <a:pPr lvl="1"/>
            <a:r>
              <a:rPr lang="en-US" dirty="0" smtClean="0">
                <a:cs typeface="Apple Chancery"/>
              </a:rPr>
              <a:t>Woman </a:t>
            </a:r>
            <a:r>
              <a:rPr lang="en-US" altLang="ja-JP" dirty="0" smtClean="0"/>
              <a:t>≡ Human </a:t>
            </a:r>
            <a:r>
              <a:rPr lang="en-US" sz="1400" dirty="0"/>
              <a:t>∏</a:t>
            </a:r>
            <a:r>
              <a:rPr lang="en-US" dirty="0" smtClean="0"/>
              <a:t> Female</a:t>
            </a:r>
          </a:p>
          <a:p>
            <a:pPr lvl="1"/>
            <a:r>
              <a:rPr lang="en-US" dirty="0" smtClean="0">
                <a:cs typeface="Apple Chancery"/>
              </a:rPr>
              <a:t>Man </a:t>
            </a:r>
            <a:r>
              <a:rPr lang="en-US" altLang="ja-JP" dirty="0"/>
              <a:t>≡ Human </a:t>
            </a:r>
            <a:r>
              <a:rPr lang="en-US" sz="1700" dirty="0"/>
              <a:t>∏</a:t>
            </a:r>
            <a:r>
              <a:rPr lang="en-US" dirty="0"/>
              <a:t> </a:t>
            </a:r>
            <a:r>
              <a:rPr lang="en-US" dirty="0" smtClean="0"/>
              <a:t>Male</a:t>
            </a:r>
          </a:p>
          <a:p>
            <a:pPr lvl="1"/>
            <a:r>
              <a:rPr lang="en-US" dirty="0" smtClean="0"/>
              <a:t>Parent </a:t>
            </a:r>
            <a:r>
              <a:rPr lang="en-US" altLang="ja-JP" dirty="0"/>
              <a:t>≡ </a:t>
            </a:r>
            <a:r>
              <a:rPr lang="en-US" altLang="ja-JP" dirty="0" smtClean="0"/>
              <a:t>Human </a:t>
            </a:r>
            <a:r>
              <a:rPr lang="en-US" sz="1700" dirty="0" smtClean="0"/>
              <a:t>∏</a:t>
            </a:r>
            <a:r>
              <a:rPr lang="en-US" dirty="0" smtClean="0"/>
              <a:t> </a:t>
            </a:r>
            <a:r>
              <a:rPr lang="en-US" altLang="ja-JP" dirty="0" smtClean="0"/>
              <a:t> </a:t>
            </a:r>
            <a:r>
              <a:rPr lang="en-US" altLang="ja-JP" i="1" dirty="0" smtClean="0"/>
              <a:t>∃</a:t>
            </a:r>
            <a:r>
              <a:rPr lang="en-US" altLang="ja-JP" dirty="0" err="1" smtClean="0"/>
              <a:t>HasChild.Human</a:t>
            </a:r>
            <a:endParaRPr lang="en-US" dirty="0"/>
          </a:p>
          <a:p>
            <a:pPr lvl="1"/>
            <a:r>
              <a:rPr lang="en-US" dirty="0" smtClean="0">
                <a:cs typeface="Apple Chancery"/>
              </a:rPr>
              <a:t>Mother </a:t>
            </a:r>
            <a:r>
              <a:rPr lang="en-US" altLang="ja-JP" dirty="0" smtClean="0"/>
              <a:t>≡ Woman </a:t>
            </a:r>
            <a:r>
              <a:rPr lang="en-US" sz="1700" dirty="0"/>
              <a:t>∏</a:t>
            </a:r>
            <a:r>
              <a:rPr lang="en-US" dirty="0"/>
              <a:t> </a:t>
            </a:r>
            <a:r>
              <a:rPr lang="en-US" dirty="0" smtClean="0"/>
              <a:t>Parent</a:t>
            </a:r>
            <a:endParaRPr lang="en-US" dirty="0"/>
          </a:p>
          <a:p>
            <a:pPr lvl="1"/>
            <a:r>
              <a:rPr lang="en-US" dirty="0" smtClean="0">
                <a:cs typeface="Apple Chancery"/>
              </a:rPr>
              <a:t>Father </a:t>
            </a:r>
            <a:r>
              <a:rPr lang="en-US" altLang="ja-JP" dirty="0" smtClean="0"/>
              <a:t>≡ Male </a:t>
            </a:r>
            <a:r>
              <a:rPr lang="en-US" sz="1700" dirty="0"/>
              <a:t>∏</a:t>
            </a:r>
            <a:r>
              <a:rPr lang="en-US" sz="2200" dirty="0"/>
              <a:t> </a:t>
            </a:r>
            <a:r>
              <a:rPr lang="en-US" dirty="0" smtClean="0"/>
              <a:t>Parent</a:t>
            </a:r>
            <a:endParaRPr lang="en-US" dirty="0"/>
          </a:p>
          <a:p>
            <a:pPr lvl="1"/>
            <a:r>
              <a:rPr lang="en-US" dirty="0" smtClean="0">
                <a:cs typeface="Apple Chancery"/>
              </a:rPr>
              <a:t>Child </a:t>
            </a:r>
            <a:r>
              <a:rPr lang="en-US" altLang="ja-JP" dirty="0"/>
              <a:t>≡ </a:t>
            </a:r>
            <a:r>
              <a:rPr lang="en-US" altLang="ja-JP" dirty="0" smtClean="0"/>
              <a:t>Human </a:t>
            </a:r>
            <a:r>
              <a:rPr lang="en-US" sz="1900" dirty="0" smtClean="0"/>
              <a:t>∏</a:t>
            </a:r>
            <a:r>
              <a:rPr lang="en-US" altLang="ja-JP" i="1" dirty="0" smtClean="0"/>
              <a:t>∃</a:t>
            </a:r>
            <a:r>
              <a:rPr lang="en-US" altLang="ja-JP" dirty="0" err="1" smtClean="0"/>
              <a:t>HasParent.Parent</a:t>
            </a:r>
            <a:endParaRPr lang="en-US" dirty="0"/>
          </a:p>
          <a:p>
            <a:pPr lvl="1"/>
            <a:r>
              <a:rPr lang="en-US" dirty="0" err="1" smtClean="0">
                <a:cs typeface="Apple Chancery"/>
              </a:rPr>
              <a:t>GrandParent</a:t>
            </a:r>
            <a:r>
              <a:rPr lang="en-US" dirty="0" smtClean="0">
                <a:cs typeface="Apple Chancery"/>
              </a:rPr>
              <a:t> </a:t>
            </a:r>
            <a:r>
              <a:rPr lang="en-US" altLang="ja-JP" dirty="0" smtClean="0"/>
              <a:t>≡ Parent </a:t>
            </a:r>
            <a:r>
              <a:rPr lang="en-US" sz="1900" dirty="0"/>
              <a:t>∏</a:t>
            </a:r>
            <a:r>
              <a:rPr lang="en-US" altLang="ja-JP" i="1" dirty="0" smtClean="0"/>
              <a:t>∃</a:t>
            </a:r>
            <a:r>
              <a:rPr lang="en-US" altLang="ja-JP" dirty="0" err="1" smtClean="0"/>
              <a:t>HasChild</a:t>
            </a:r>
            <a:r>
              <a:rPr lang="en-US" altLang="ja-JP" dirty="0" smtClean="0"/>
              <a:t>.(</a:t>
            </a:r>
            <a:r>
              <a:rPr lang="en-US" altLang="ja-JP" i="1" dirty="0" smtClean="0"/>
              <a:t>∃</a:t>
            </a:r>
            <a:r>
              <a:rPr lang="en-US" altLang="ja-JP" dirty="0" err="1" smtClean="0"/>
              <a:t>HasChild.Human</a:t>
            </a:r>
            <a:r>
              <a:rPr lang="en-US" altLang="ja-JP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   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8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Ontology in Philosophy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term Ontology has its origin in </a:t>
            </a:r>
            <a:r>
              <a:rPr lang="en-US" dirty="0" smtClean="0"/>
              <a:t>philosophy</a:t>
            </a:r>
            <a:endParaRPr lang="en-US" dirty="0"/>
          </a:p>
          <a:p>
            <a:r>
              <a:rPr lang="en-US" dirty="0"/>
              <a:t>Ontology: the branch of philosophy which deals with </a:t>
            </a:r>
            <a:r>
              <a:rPr lang="en-US" dirty="0" smtClean="0"/>
              <a:t>the nature </a:t>
            </a:r>
            <a:r>
              <a:rPr lang="en-US" dirty="0"/>
              <a:t>and the </a:t>
            </a:r>
            <a:r>
              <a:rPr lang="en-US" dirty="0" smtClean="0"/>
              <a:t>organization </a:t>
            </a:r>
            <a:r>
              <a:rPr lang="en-US" dirty="0"/>
              <a:t>of </a:t>
            </a:r>
            <a:r>
              <a:rPr lang="en-US" dirty="0" smtClean="0"/>
              <a:t>reality</a:t>
            </a:r>
            <a:endParaRPr lang="en-US" dirty="0"/>
          </a:p>
          <a:p>
            <a:r>
              <a:rPr lang="en-US" dirty="0"/>
              <a:t>In this sense the Ontology tries to answer to the question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/>
              <a:t>What is being? </a:t>
            </a:r>
          </a:p>
          <a:p>
            <a:pPr lvl="1"/>
            <a:r>
              <a:rPr lang="en-US" dirty="0"/>
              <a:t>What are the features common to all beings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smtClean="0"/>
              <a:t>Recently </a:t>
            </a:r>
            <a:r>
              <a:rPr lang="en-US" dirty="0"/>
              <a:t>adopted in several ﬁelds of computer </a:t>
            </a:r>
            <a:r>
              <a:rPr lang="en-US" dirty="0" smtClean="0"/>
              <a:t>science and </a:t>
            </a:r>
            <a:r>
              <a:rPr lang="en-US" dirty="0"/>
              <a:t>information science ⇒ several meaning have been assigned </a:t>
            </a:r>
            <a:r>
              <a:rPr lang="en-US" dirty="0" smtClean="0"/>
              <a:t>to the </a:t>
            </a:r>
            <a:r>
              <a:rPr lang="en-US" dirty="0"/>
              <a:t>”Ontology” term</a:t>
            </a:r>
          </a:p>
        </p:txBody>
      </p:sp>
    </p:spTree>
    <p:extLst>
      <p:ext uri="{BB962C8B-B14F-4D97-AF65-F5344CB8AC3E}">
        <p14:creationId xmlns:p14="http://schemas.microsoft.com/office/powerpoint/2010/main" val="39143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Nested Full Existence Restriction</a:t>
            </a:r>
          </a:p>
          <a:p>
            <a:pPr lvl="1"/>
            <a:r>
              <a:rPr lang="en-US" altLang="ja-JP" dirty="0" smtClean="0"/>
              <a:t>∃</a:t>
            </a:r>
            <a:r>
              <a:rPr lang="en-US" altLang="ja-JP" dirty="0" err="1" smtClean="0"/>
              <a:t>hasChild</a:t>
            </a:r>
            <a:r>
              <a:rPr lang="en-US" dirty="0" smtClean="0"/>
              <a:t>.(</a:t>
            </a:r>
            <a:r>
              <a:rPr lang="en-US" altLang="ja-JP" dirty="0"/>
              <a:t>∃</a:t>
            </a:r>
            <a:r>
              <a:rPr lang="en-US" altLang="ja-JP" dirty="0" err="1" smtClean="0"/>
              <a:t>hasChild</a:t>
            </a:r>
            <a:r>
              <a:rPr lang="en-US" dirty="0" err="1" smtClean="0"/>
              <a:t>.Human</a:t>
            </a:r>
            <a:r>
              <a:rPr lang="en-US" dirty="0" smtClean="0"/>
              <a:t>)</a:t>
            </a:r>
          </a:p>
          <a:p>
            <a:pPr lvl="2"/>
            <a:r>
              <a:rPr lang="en-US" sz="2000" dirty="0" smtClean="0"/>
              <a:t>Those who have a child that also has a child that is human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79715" y="3302000"/>
            <a:ext cx="7281334" cy="325361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705429" y="3514873"/>
            <a:ext cx="6265333" cy="2877892"/>
          </a:xfrm>
          <a:prstGeom prst="roundRect">
            <a:avLst>
              <a:gd name="adj" fmla="val 2829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932189" y="3930367"/>
            <a:ext cx="2474382" cy="1730203"/>
          </a:xfrm>
          <a:prstGeom prst="roundRect">
            <a:avLst>
              <a:gd name="adj" fmla="val 32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02276" y="6068622"/>
            <a:ext cx="91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Domain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784989" y="4245425"/>
            <a:ext cx="145143" cy="14514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3118591" y="4303441"/>
            <a:ext cx="1414826" cy="1112772"/>
          </a:xfrm>
          <a:prstGeom prst="roundRect">
            <a:avLst>
              <a:gd name="adj" fmla="val 32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014160" y="4172853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557092" y="4627626"/>
            <a:ext cx="145143" cy="14514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425144" y="5895774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9" idx="6"/>
            <a:endCxn id="16" idx="3"/>
          </p:cNvCxnSpPr>
          <p:nvPr/>
        </p:nvCxnSpPr>
        <p:spPr>
          <a:xfrm flipV="1">
            <a:off x="3702235" y="4369312"/>
            <a:ext cx="1104010" cy="330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717832" y="6070216"/>
            <a:ext cx="86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173219" y="3637780"/>
            <a:ext cx="1752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ja-JP" sz="1600" dirty="0"/>
              <a:t>∃</a:t>
            </a:r>
            <a:r>
              <a:rPr lang="en-US" altLang="ja-JP" sz="1600" dirty="0" err="1" smtClean="0"/>
              <a:t>hasChild</a:t>
            </a:r>
            <a:r>
              <a:rPr lang="en-US" sz="1600" dirty="0" err="1" smtClean="0"/>
              <a:t>.Human</a:t>
            </a:r>
            <a:endParaRPr lang="en-US" sz="1600" dirty="0"/>
          </a:p>
        </p:txBody>
      </p:sp>
      <p:sp>
        <p:nvSpPr>
          <p:cNvPr id="26" name="Oval 25"/>
          <p:cNvSpPr/>
          <p:nvPr/>
        </p:nvSpPr>
        <p:spPr>
          <a:xfrm>
            <a:off x="6239130" y="4700198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16" idx="6"/>
            <a:endCxn id="17" idx="2"/>
          </p:cNvCxnSpPr>
          <p:nvPr/>
        </p:nvCxnSpPr>
        <p:spPr>
          <a:xfrm flipV="1">
            <a:off x="4930132" y="4245425"/>
            <a:ext cx="1084028" cy="72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6" idx="5"/>
            <a:endCxn id="26" idx="2"/>
          </p:cNvCxnSpPr>
          <p:nvPr/>
        </p:nvCxnSpPr>
        <p:spPr>
          <a:xfrm>
            <a:off x="4908876" y="4369312"/>
            <a:ext cx="1330254" cy="4034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9" idx="4"/>
            <a:endCxn id="20" idx="0"/>
          </p:cNvCxnSpPr>
          <p:nvPr/>
        </p:nvCxnSpPr>
        <p:spPr>
          <a:xfrm flipH="1">
            <a:off x="3491118" y="4772769"/>
            <a:ext cx="138546" cy="1123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4743869" y="4954195"/>
            <a:ext cx="145143" cy="14514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919825" y="5396873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>
            <a:stCxn id="38" idx="5"/>
            <a:endCxn id="42" idx="1"/>
          </p:cNvCxnSpPr>
          <p:nvPr/>
        </p:nvCxnSpPr>
        <p:spPr>
          <a:xfrm>
            <a:off x="4867756" y="5078082"/>
            <a:ext cx="1071392" cy="340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3940764" y="5106595"/>
            <a:ext cx="145143" cy="14514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>
            <a:stCxn id="47" idx="6"/>
            <a:endCxn id="38" idx="2"/>
          </p:cNvCxnSpPr>
          <p:nvPr/>
        </p:nvCxnSpPr>
        <p:spPr>
          <a:xfrm flipV="1">
            <a:off x="4085907" y="5026767"/>
            <a:ext cx="657962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7" idx="6"/>
            <a:endCxn id="16" idx="3"/>
          </p:cNvCxnSpPr>
          <p:nvPr/>
        </p:nvCxnSpPr>
        <p:spPr>
          <a:xfrm flipV="1">
            <a:off x="4085907" y="4369312"/>
            <a:ext cx="720338" cy="8098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7" idx="4"/>
          </p:cNvCxnSpPr>
          <p:nvPr/>
        </p:nvCxnSpPr>
        <p:spPr>
          <a:xfrm>
            <a:off x="4013336" y="5251738"/>
            <a:ext cx="486079" cy="665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4472574" y="5915129"/>
            <a:ext cx="131948" cy="145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28207" y="4327213"/>
            <a:ext cx="2839740" cy="532614"/>
            <a:chOff x="328207" y="4327213"/>
            <a:chExt cx="2839740" cy="532614"/>
          </a:xfrm>
        </p:grpSpPr>
        <p:sp>
          <p:nvSpPr>
            <p:cNvPr id="62" name="TextBox 61"/>
            <p:cNvSpPr txBox="1"/>
            <p:nvPr/>
          </p:nvSpPr>
          <p:spPr>
            <a:xfrm>
              <a:off x="328207" y="4327213"/>
              <a:ext cx="28397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 algn="ctr"/>
              <a:r>
                <a:rPr lang="en-US" altLang="ja-JP" sz="1600" dirty="0"/>
                <a:t>∃</a:t>
              </a:r>
              <a:r>
                <a:rPr lang="en-US" altLang="ja-JP" sz="1600" dirty="0" err="1"/>
                <a:t>hasChild</a:t>
              </a:r>
              <a:r>
                <a:rPr lang="en-US" sz="1600" dirty="0"/>
                <a:t>.(</a:t>
              </a:r>
              <a:r>
                <a:rPr lang="en-US" altLang="ja-JP" sz="1600" dirty="0"/>
                <a:t>∃</a:t>
              </a:r>
              <a:r>
                <a:rPr lang="en-US" altLang="ja-JP" sz="1600" dirty="0" err="1"/>
                <a:t>hasChild</a:t>
              </a:r>
              <a:r>
                <a:rPr lang="en-US" sz="1600" dirty="0" err="1"/>
                <a:t>.Human</a:t>
              </a:r>
              <a:r>
                <a:rPr lang="en-US" sz="1600" dirty="0"/>
                <a:t>)</a:t>
              </a:r>
            </a:p>
          </p:txBody>
        </p:sp>
        <p:cxnSp>
          <p:nvCxnSpPr>
            <p:cNvPr id="63" name="Elbow Connector 62"/>
            <p:cNvCxnSpPr>
              <a:stCxn id="61" idx="1"/>
              <a:endCxn id="62" idx="2"/>
            </p:cNvCxnSpPr>
            <p:nvPr/>
          </p:nvCxnSpPr>
          <p:spPr>
            <a:xfrm rot="10800000">
              <a:off x="1748077" y="4665767"/>
              <a:ext cx="1370514" cy="194060"/>
            </a:xfrm>
            <a:prstGeom prst="bentConnector2">
              <a:avLst/>
            </a:prstGeom>
            <a:ln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5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1" grpId="0" animBg="1"/>
      <p:bldP spid="4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Knowledge base </a:t>
            </a:r>
            <a:r>
              <a:rPr lang="en-US" dirty="0" smtClean="0">
                <a:latin typeface="Apple Chancery"/>
                <a:cs typeface="Apple Chancery"/>
              </a:rPr>
              <a:t>K = &lt;T, A&gt;</a:t>
            </a:r>
          </a:p>
          <a:p>
            <a:r>
              <a:rPr lang="en-US" dirty="0" err="1" smtClean="0">
                <a:cs typeface="Apple Chancery"/>
              </a:rPr>
              <a:t>ABox</a:t>
            </a:r>
            <a:r>
              <a:rPr lang="en-US" dirty="0" smtClean="0">
                <a:cs typeface="Apple Chancery"/>
              </a:rPr>
              <a:t> </a:t>
            </a:r>
            <a:r>
              <a:rPr lang="en-US" dirty="0" smtClean="0">
                <a:latin typeface="Apple Chancery"/>
                <a:cs typeface="Apple Chancery"/>
              </a:rPr>
              <a:t>A</a:t>
            </a:r>
          </a:p>
          <a:p>
            <a:pPr lvl="1"/>
            <a:r>
              <a:rPr lang="en-US" dirty="0" smtClean="0">
                <a:cs typeface="Apple Chancery"/>
              </a:rPr>
              <a:t>a set of extensional assertions </a:t>
            </a:r>
          </a:p>
          <a:p>
            <a:pPr lvl="2"/>
            <a:r>
              <a:rPr lang="en-US" i="1" dirty="0" smtClean="0">
                <a:cs typeface="Apple Chancery"/>
              </a:rPr>
              <a:t>C(a)</a:t>
            </a:r>
            <a:r>
              <a:rPr lang="en-US" dirty="0" smtClean="0">
                <a:cs typeface="Apple Chancery"/>
              </a:rPr>
              <a:t> means </a:t>
            </a:r>
            <a:r>
              <a:rPr lang="en-US" i="1" dirty="0" err="1" smtClean="0"/>
              <a:t>a</a:t>
            </a:r>
            <a:r>
              <a:rPr lang="en-US" baseline="30000" dirty="0" err="1">
                <a:latin typeface="Apple Chancery"/>
                <a:cs typeface="Apple Chancery"/>
              </a:rPr>
              <a:t>I</a:t>
            </a:r>
            <a:r>
              <a:rPr lang="en-US" dirty="0" smtClean="0"/>
              <a:t> </a:t>
            </a:r>
            <a:r>
              <a:rPr lang="en-US" altLang="ja-JP" dirty="0"/>
              <a:t>∈</a:t>
            </a:r>
            <a:r>
              <a:rPr lang="en-US" dirty="0"/>
              <a:t> </a:t>
            </a:r>
            <a:r>
              <a:rPr lang="en-US" dirty="0" smtClean="0">
                <a:cs typeface="Apple Chancery"/>
              </a:rPr>
              <a:t>C</a:t>
            </a:r>
            <a:r>
              <a:rPr lang="en-US" baseline="30000" dirty="0" smtClean="0">
                <a:latin typeface="Apple Chancery"/>
                <a:cs typeface="Apple Chancery"/>
              </a:rPr>
              <a:t>I</a:t>
            </a:r>
          </a:p>
          <a:p>
            <a:pPr lvl="2"/>
            <a:r>
              <a:rPr lang="en-US" i="1" dirty="0">
                <a:cs typeface="Apple Chancery"/>
              </a:rPr>
              <a:t>R</a:t>
            </a:r>
            <a:r>
              <a:rPr lang="en-US" i="1" dirty="0" smtClean="0">
                <a:cs typeface="Apple Chancery"/>
              </a:rPr>
              <a:t>(a, b)</a:t>
            </a:r>
            <a:r>
              <a:rPr lang="en-US" dirty="0" smtClean="0">
                <a:cs typeface="Apple Chancery"/>
              </a:rPr>
              <a:t> </a:t>
            </a:r>
            <a:r>
              <a:rPr lang="en-US" dirty="0">
                <a:cs typeface="Apple Chancery"/>
              </a:rPr>
              <a:t>means </a:t>
            </a:r>
            <a:r>
              <a:rPr lang="en-US" dirty="0" smtClean="0">
                <a:cs typeface="Apple Chancery"/>
              </a:rPr>
              <a:t>(</a:t>
            </a:r>
            <a:r>
              <a:rPr lang="en-US" i="1" dirty="0" err="1" smtClean="0"/>
              <a:t>a</a:t>
            </a:r>
            <a:r>
              <a:rPr lang="en-US" baseline="30000" dirty="0" err="1" smtClean="0">
                <a:latin typeface="Apple Chancery"/>
                <a:cs typeface="Apple Chancery"/>
              </a:rPr>
              <a:t>I</a:t>
            </a:r>
            <a:r>
              <a:rPr lang="en-US" i="1" dirty="0" err="1" smtClean="0"/>
              <a:t>,b</a:t>
            </a:r>
            <a:r>
              <a:rPr lang="en-US" baseline="30000" dirty="0" err="1" smtClean="0">
                <a:latin typeface="Apple Chancery"/>
                <a:cs typeface="Apple Chancery"/>
              </a:rPr>
              <a:t>I</a:t>
            </a:r>
            <a:r>
              <a:rPr lang="en-US" dirty="0">
                <a:cs typeface="Apple Chancery"/>
              </a:rPr>
              <a:t>)</a:t>
            </a:r>
            <a:r>
              <a:rPr lang="en-US" dirty="0" smtClean="0"/>
              <a:t> </a:t>
            </a:r>
            <a:r>
              <a:rPr lang="en-US" altLang="ja-JP" dirty="0"/>
              <a:t>∈</a:t>
            </a:r>
            <a:r>
              <a:rPr lang="en-US" dirty="0"/>
              <a:t> </a:t>
            </a:r>
            <a:r>
              <a:rPr lang="en-US" dirty="0" smtClean="0">
                <a:cs typeface="Apple Chancery"/>
              </a:rPr>
              <a:t>R</a:t>
            </a:r>
            <a:r>
              <a:rPr lang="en-US" baseline="30000" dirty="0" smtClean="0">
                <a:latin typeface="Apple Chancery"/>
                <a:cs typeface="Apple Chancery"/>
              </a:rPr>
              <a:t>I</a:t>
            </a:r>
            <a:endParaRPr lang="en-US" baseline="30000" dirty="0">
              <a:latin typeface="Apple Chancery"/>
              <a:cs typeface="Apple Chancery"/>
            </a:endParaRPr>
          </a:p>
          <a:p>
            <a:pPr lvl="2"/>
            <a:endParaRPr lang="en-US" dirty="0" smtClean="0">
              <a:latin typeface="Apple Chancery"/>
              <a:cs typeface="Apple Chancery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2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ABox</a:t>
            </a:r>
            <a:r>
              <a:rPr lang="en-US" dirty="0" smtClean="0"/>
              <a:t>: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059" y="1600200"/>
            <a:ext cx="8686801" cy="45259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cs typeface="Apple Chancery"/>
              </a:rPr>
              <a:t>Abox</a:t>
            </a:r>
            <a:r>
              <a:rPr lang="en-US" dirty="0" smtClean="0">
                <a:cs typeface="Apple Chancery"/>
              </a:rPr>
              <a:t> </a:t>
            </a:r>
            <a:r>
              <a:rPr lang="en-US" dirty="0" smtClean="0">
                <a:latin typeface="Apple Chancery"/>
                <a:cs typeface="Apple Chancery"/>
              </a:rPr>
              <a:t>A </a:t>
            </a:r>
            <a:r>
              <a:rPr lang="en-US" dirty="0" smtClean="0"/>
              <a:t>{ </a:t>
            </a:r>
          </a:p>
          <a:p>
            <a:pPr lvl="1"/>
            <a:r>
              <a:rPr lang="en-US" dirty="0" smtClean="0">
                <a:cs typeface="Apple Chancery"/>
              </a:rPr>
              <a:t>Woman(Claudia)</a:t>
            </a:r>
          </a:p>
          <a:p>
            <a:pPr lvl="1"/>
            <a:r>
              <a:rPr lang="en-US" dirty="0" smtClean="0">
                <a:cs typeface="Apple Chancery"/>
              </a:rPr>
              <a:t>Father(Leonardo), Mother(Giovanna)</a:t>
            </a:r>
          </a:p>
          <a:p>
            <a:pPr lvl="1"/>
            <a:r>
              <a:rPr lang="en-US" dirty="0" smtClean="0">
                <a:cs typeface="Apple Chancery"/>
              </a:rPr>
              <a:t>Child(Valentine)</a:t>
            </a:r>
            <a:endParaRPr lang="en-US" dirty="0" smtClean="0"/>
          </a:p>
          <a:p>
            <a:pPr lvl="1"/>
            <a:r>
              <a:rPr lang="en-US" dirty="0" err="1" smtClean="0"/>
              <a:t>HasParent</a:t>
            </a:r>
            <a:r>
              <a:rPr lang="en-US" dirty="0" smtClean="0"/>
              <a:t>(Claudia, Giovanna)</a:t>
            </a:r>
          </a:p>
          <a:p>
            <a:pPr lvl="1"/>
            <a:r>
              <a:rPr lang="en-US" dirty="0" err="1" smtClean="0"/>
              <a:t>HasChild</a:t>
            </a:r>
            <a:r>
              <a:rPr lang="en-US" dirty="0"/>
              <a:t> </a:t>
            </a:r>
            <a:r>
              <a:rPr lang="en-US" dirty="0" smtClean="0"/>
              <a:t>(Leonardo, Claudia)</a:t>
            </a:r>
          </a:p>
          <a:p>
            <a:pPr lvl="1"/>
            <a:r>
              <a:rPr lang="en-US" dirty="0" err="1" smtClean="0"/>
              <a:t>HasSibling</a:t>
            </a:r>
            <a:r>
              <a:rPr lang="en-US" dirty="0" smtClean="0"/>
              <a:t>(Leonardo, Vito)</a:t>
            </a:r>
          </a:p>
          <a:p>
            <a:pPr lvl="1"/>
            <a:r>
              <a:rPr lang="en-US" dirty="0" err="1" smtClean="0"/>
              <a:t>HasUncle</a:t>
            </a:r>
            <a:r>
              <a:rPr lang="en-US" dirty="0" smtClean="0"/>
              <a:t>(Valentine, Giovanna)</a:t>
            </a:r>
          </a:p>
          <a:p>
            <a:pPr marL="457200" lvl="1" indent="0">
              <a:buNone/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Language: OWL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OWL (Ontology Web Language)</a:t>
            </a:r>
          </a:p>
          <a:p>
            <a:pPr lvl="1"/>
            <a:r>
              <a:rPr lang="en-US" dirty="0"/>
              <a:t>developed as a follow-on from RDF and </a:t>
            </a:r>
            <a:r>
              <a:rPr lang="en-US" dirty="0" smtClean="0"/>
              <a:t>RDFS and OIL</a:t>
            </a:r>
            <a:r>
              <a:rPr lang="en-US" dirty="0"/>
              <a:t>, DAML, DAML+OIL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OWL is intended to be used over the World Wide Web</a:t>
            </a:r>
            <a:r>
              <a:rPr lang="en-US" dirty="0" smtClean="0"/>
              <a:t>,</a:t>
            </a:r>
            <a:endParaRPr lang="en-US" dirty="0"/>
          </a:p>
          <a:p>
            <a:r>
              <a:rPr lang="en-US" dirty="0"/>
              <a:t>Supported by well-founded semantics of </a:t>
            </a:r>
            <a:r>
              <a:rPr lang="en-US" dirty="0" smtClean="0"/>
              <a:t>DLs</a:t>
            </a:r>
            <a:endParaRPr lang="en-US" dirty="0"/>
          </a:p>
          <a:p>
            <a:r>
              <a:rPr lang="en-US" dirty="0"/>
              <a:t>together with a series of available automated </a:t>
            </a:r>
            <a:r>
              <a:rPr lang="en-US" dirty="0" smtClean="0"/>
              <a:t>reasoning services </a:t>
            </a:r>
            <a:r>
              <a:rPr lang="en-US" dirty="0"/>
              <a:t>allowing to derive logical consequences from </a:t>
            </a:r>
            <a:r>
              <a:rPr lang="en-US" dirty="0" smtClean="0"/>
              <a:t>an ontology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47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DL in OWL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&lt;</a:t>
            </a:r>
            <a:r>
              <a:rPr lang="en-US" sz="2800" dirty="0" err="1"/>
              <a:t>owl:Class</a:t>
            </a:r>
            <a:r>
              <a:rPr lang="en-US" sz="2800" dirty="0"/>
              <a:t> </a:t>
            </a:r>
            <a:r>
              <a:rPr lang="en-US" sz="2800" dirty="0" err="1"/>
              <a:t>rdf:ID</a:t>
            </a:r>
            <a:r>
              <a:rPr lang="en-US" sz="2800" dirty="0"/>
              <a:t>=”Father”</a:t>
            </a:r>
            <a:r>
              <a:rPr lang="en-US" sz="2800" dirty="0" smtClean="0"/>
              <a:t>&gt;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	&lt;</a:t>
            </a:r>
            <a:r>
              <a:rPr lang="en-US" sz="2800" dirty="0" err="1"/>
              <a:t>owl:equivalentClass</a:t>
            </a:r>
            <a:r>
              <a:rPr lang="en-US" sz="2800" dirty="0" smtClean="0"/>
              <a:t>&gt;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		&lt;</a:t>
            </a:r>
            <a:r>
              <a:rPr lang="en-US" sz="2800" dirty="0" err="1"/>
              <a:t>owl:Class</a:t>
            </a:r>
            <a:r>
              <a:rPr lang="en-US" sz="2800" dirty="0" smtClean="0"/>
              <a:t>&gt;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			&lt;</a:t>
            </a:r>
            <a:r>
              <a:rPr lang="en-US" sz="2800" dirty="0" err="1"/>
              <a:t>owl:intersectionOf</a:t>
            </a:r>
            <a:r>
              <a:rPr lang="en-US" sz="2800" dirty="0"/>
              <a:t> </a:t>
            </a:r>
            <a:r>
              <a:rPr lang="en-US" sz="2800" dirty="0" err="1"/>
              <a:t>rdf:parseType</a:t>
            </a:r>
            <a:r>
              <a:rPr lang="en-US" sz="2800" dirty="0"/>
              <a:t>=”Collection”</a:t>
            </a:r>
            <a:r>
              <a:rPr lang="en-US" sz="2800" dirty="0" smtClean="0"/>
              <a:t>&gt;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				&lt;</a:t>
            </a:r>
            <a:r>
              <a:rPr lang="en-US" sz="2800" dirty="0" err="1"/>
              <a:t>owl:Class</a:t>
            </a:r>
            <a:r>
              <a:rPr lang="en-US" sz="2800" dirty="0"/>
              <a:t> </a:t>
            </a:r>
            <a:r>
              <a:rPr lang="en-US" sz="2800" dirty="0" err="1"/>
              <a:t>rdf:ID</a:t>
            </a:r>
            <a:r>
              <a:rPr lang="en-US" sz="2800" dirty="0"/>
              <a:t>=”Man”/</a:t>
            </a:r>
            <a:r>
              <a:rPr lang="en-US" sz="2800" dirty="0" smtClean="0"/>
              <a:t>&gt;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				&lt;</a:t>
            </a:r>
            <a:r>
              <a:rPr lang="en-US" sz="2800" dirty="0" err="1"/>
              <a:t>owl:Class</a:t>
            </a:r>
            <a:r>
              <a:rPr lang="en-US" sz="2800" dirty="0"/>
              <a:t> </a:t>
            </a:r>
            <a:r>
              <a:rPr lang="en-US" sz="2800" dirty="0" err="1"/>
              <a:t>rdf:ID</a:t>
            </a:r>
            <a:r>
              <a:rPr lang="en-US" sz="2800" dirty="0"/>
              <a:t>=”Parent”/</a:t>
            </a:r>
            <a:r>
              <a:rPr lang="en-US" sz="2800" dirty="0" smtClean="0"/>
              <a:t>&gt;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			&lt;</a:t>
            </a:r>
            <a:r>
              <a:rPr lang="en-US" sz="2800" dirty="0"/>
              <a:t>/</a:t>
            </a:r>
            <a:r>
              <a:rPr lang="en-US" sz="2800" dirty="0" err="1"/>
              <a:t>owl:intersectionOf</a:t>
            </a:r>
            <a:r>
              <a:rPr lang="en-US" sz="2800" dirty="0" smtClean="0"/>
              <a:t>&gt;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		&lt;</a:t>
            </a:r>
            <a:r>
              <a:rPr lang="en-US" sz="2800" dirty="0"/>
              <a:t>/</a:t>
            </a:r>
            <a:r>
              <a:rPr lang="en-US" sz="2800" dirty="0" err="1"/>
              <a:t>owl:Class</a:t>
            </a:r>
            <a:r>
              <a:rPr lang="en-US" sz="2800" dirty="0" smtClean="0"/>
              <a:t>&gt;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	&lt;</a:t>
            </a:r>
            <a:r>
              <a:rPr lang="en-US" sz="2800" dirty="0"/>
              <a:t>/</a:t>
            </a:r>
            <a:r>
              <a:rPr lang="en-US" sz="2800" dirty="0" err="1"/>
              <a:t>owl:equivalentClass</a:t>
            </a:r>
            <a:r>
              <a:rPr lang="en-US" sz="2800" dirty="0" smtClean="0"/>
              <a:t>&gt;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/>
              <a:t>&lt;/</a:t>
            </a:r>
            <a:r>
              <a:rPr lang="en-US" sz="2800" dirty="0" err="1"/>
              <a:t>owl:Class</a:t>
            </a:r>
            <a:r>
              <a:rPr lang="en-US" sz="2800" dirty="0" smtClean="0"/>
              <a:t>&gt;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/>
              <a:t>&lt;</a:t>
            </a:r>
            <a:r>
              <a:rPr lang="en-US" sz="2800" dirty="0" err="1"/>
              <a:t>owl:Class</a:t>
            </a:r>
            <a:r>
              <a:rPr lang="en-US" sz="2800" dirty="0"/>
              <a:t> </a:t>
            </a:r>
            <a:r>
              <a:rPr lang="en-US" sz="2800" dirty="0" err="1"/>
              <a:t>rdf:ID</a:t>
            </a:r>
            <a:r>
              <a:rPr lang="en-US" sz="2800" dirty="0"/>
              <a:t>=”Female”</a:t>
            </a:r>
            <a:r>
              <a:rPr lang="en-US" sz="2800" dirty="0" smtClean="0"/>
              <a:t>&gt;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	&lt;</a:t>
            </a:r>
            <a:r>
              <a:rPr lang="en-US" sz="2800" dirty="0" err="1"/>
              <a:t>owl:disjointWith</a:t>
            </a:r>
            <a:r>
              <a:rPr lang="en-US" sz="2800" dirty="0" smtClean="0"/>
              <a:t>&gt;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		&lt;</a:t>
            </a:r>
            <a:r>
              <a:rPr lang="en-US" sz="2800" dirty="0" err="1"/>
              <a:t>owl:Class</a:t>
            </a:r>
            <a:r>
              <a:rPr lang="en-US" sz="2800" dirty="0"/>
              <a:t> </a:t>
            </a:r>
            <a:r>
              <a:rPr lang="en-US" sz="2800" dirty="0" err="1"/>
              <a:t>rdf:ID</a:t>
            </a:r>
            <a:r>
              <a:rPr lang="en-US" sz="2800" dirty="0"/>
              <a:t>=”Male”/</a:t>
            </a:r>
            <a:r>
              <a:rPr lang="en-US" sz="2800" dirty="0" smtClean="0"/>
              <a:t>&gt;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	&lt;</a:t>
            </a:r>
            <a:r>
              <a:rPr lang="en-US" sz="2800" dirty="0"/>
              <a:t>/</a:t>
            </a:r>
            <a:r>
              <a:rPr lang="en-US" sz="2800" dirty="0" err="1"/>
              <a:t>owl:disjointWith</a:t>
            </a:r>
            <a:r>
              <a:rPr lang="en-US" sz="2800" dirty="0" smtClean="0"/>
              <a:t>&gt;</a:t>
            </a:r>
            <a:endParaRPr lang="en-US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/>
              <a:t>&lt;/</a:t>
            </a:r>
            <a:r>
              <a:rPr lang="en-US" sz="2800" dirty="0" err="1"/>
              <a:t>owl:Class</a:t>
            </a:r>
            <a:r>
              <a:rPr lang="en-US" sz="2800" dirty="0"/>
              <a:t>&gt;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491238" y="2890761"/>
            <a:ext cx="2685143" cy="6531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Apple Chancery"/>
              </a:rPr>
              <a:t>Father </a:t>
            </a:r>
            <a:r>
              <a:rPr lang="en-US" altLang="ja-JP" dirty="0"/>
              <a:t>≡ Male </a:t>
            </a:r>
            <a:r>
              <a:rPr lang="en-US" sz="1100" dirty="0"/>
              <a:t>∏</a:t>
            </a:r>
            <a:r>
              <a:rPr lang="en-US" sz="1400" dirty="0"/>
              <a:t> </a:t>
            </a:r>
            <a:r>
              <a:rPr lang="en-US" dirty="0"/>
              <a:t>Parent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13904" y="4470399"/>
            <a:ext cx="3362477" cy="6531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cs typeface="Apple Chancery"/>
              </a:rPr>
              <a:t>DisjointWith</a:t>
            </a:r>
            <a:r>
              <a:rPr lang="en-US" dirty="0" smtClean="0">
                <a:cs typeface="Apple Chancery"/>
              </a:rPr>
              <a:t>(Female, Male)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9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Tbox</a:t>
            </a:r>
            <a:r>
              <a:rPr lang="en-US" dirty="0" smtClean="0"/>
              <a:t> Standard Inference Services</a:t>
            </a:r>
          </a:p>
          <a:p>
            <a:pPr lvl="1"/>
            <a:r>
              <a:rPr lang="en-US" dirty="0" smtClean="0"/>
              <a:t>Concept </a:t>
            </a:r>
            <a:r>
              <a:rPr lang="en-US" dirty="0" err="1" smtClean="0"/>
              <a:t>Satisfiability</a:t>
            </a:r>
            <a:endParaRPr lang="en-US" dirty="0" smtClean="0"/>
          </a:p>
          <a:p>
            <a:pPr lvl="1"/>
            <a:r>
              <a:rPr lang="en-US" dirty="0" err="1" smtClean="0"/>
              <a:t>Subsumption</a:t>
            </a:r>
            <a:endParaRPr lang="en-US" dirty="0" smtClean="0"/>
          </a:p>
          <a:p>
            <a:r>
              <a:rPr lang="en-US" dirty="0" err="1" smtClean="0"/>
              <a:t>ABox</a:t>
            </a:r>
            <a:r>
              <a:rPr lang="en-US" dirty="0" smtClean="0"/>
              <a:t> Standard Inference Services</a:t>
            </a:r>
          </a:p>
          <a:p>
            <a:pPr lvl="1"/>
            <a:r>
              <a:rPr lang="en-US" dirty="0" err="1" smtClean="0"/>
              <a:t>ABox</a:t>
            </a:r>
            <a:r>
              <a:rPr lang="en-US" dirty="0" smtClean="0"/>
              <a:t> Consistency </a:t>
            </a:r>
            <a:r>
              <a:rPr lang="en-US" dirty="0" err="1" smtClean="0"/>
              <a:t>w.r.t</a:t>
            </a:r>
            <a:r>
              <a:rPr lang="en-US" dirty="0" smtClean="0"/>
              <a:t>. the </a:t>
            </a:r>
            <a:r>
              <a:rPr lang="en-US" dirty="0" err="1" smtClean="0"/>
              <a:t>TBox</a:t>
            </a:r>
            <a:endParaRPr lang="en-US" dirty="0" smtClean="0"/>
          </a:p>
          <a:p>
            <a:pPr lvl="1"/>
            <a:r>
              <a:rPr lang="en-US" dirty="0" smtClean="0"/>
              <a:t>Instance Checking</a:t>
            </a:r>
          </a:p>
          <a:p>
            <a:pPr lvl="1"/>
            <a:r>
              <a:rPr lang="en-US" dirty="0" smtClean="0"/>
              <a:t>Retrieval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9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TBox</a:t>
            </a:r>
            <a:r>
              <a:rPr lang="en-US" dirty="0" smtClean="0"/>
              <a:t> Inferences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Concept </a:t>
            </a:r>
            <a:r>
              <a:rPr lang="en-US" dirty="0" err="1" smtClean="0"/>
              <a:t>Satisfiability</a:t>
            </a:r>
            <a:endParaRPr lang="en-US" dirty="0" smtClean="0"/>
          </a:p>
          <a:p>
            <a:pPr lvl="1"/>
            <a:r>
              <a:rPr lang="en-US" dirty="0" smtClean="0"/>
              <a:t>Checks if a newly defined concept makes sense with respect to (</a:t>
            </a:r>
            <a:r>
              <a:rPr lang="en-US" dirty="0" err="1" smtClean="0"/>
              <a:t>w.r.t</a:t>
            </a:r>
            <a:r>
              <a:rPr lang="en-US" dirty="0" smtClean="0"/>
              <a:t>.) existing </a:t>
            </a:r>
            <a:r>
              <a:rPr lang="en-US" dirty="0" err="1" smtClean="0"/>
              <a:t>TBox</a:t>
            </a:r>
            <a:r>
              <a:rPr lang="en-US" dirty="0" smtClean="0"/>
              <a:t>, or contradictory 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08005" y="3834190"/>
            <a:ext cx="4463144" cy="172961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cs typeface="Apple Chancery"/>
              </a:rPr>
              <a:t>TBox</a:t>
            </a:r>
            <a:r>
              <a:rPr lang="en-US" dirty="0" smtClean="0">
                <a:cs typeface="Apple Chancery"/>
              </a:rPr>
              <a:t> :=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Woman </a:t>
            </a:r>
            <a:r>
              <a:rPr lang="en-US" altLang="ja-JP" dirty="0"/>
              <a:t>≡ Human </a:t>
            </a:r>
            <a:r>
              <a:rPr lang="en-US" sz="1400" dirty="0"/>
              <a:t>∏</a:t>
            </a:r>
            <a:r>
              <a:rPr lang="en-US" dirty="0"/>
              <a:t> </a:t>
            </a:r>
            <a:r>
              <a:rPr lang="en-US" dirty="0" smtClean="0"/>
              <a:t>Female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/>
              <a:t>Man </a:t>
            </a:r>
            <a:r>
              <a:rPr lang="en-US" altLang="ja-JP" dirty="0" smtClean="0"/>
              <a:t>≡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</a:t>
            </a:r>
            <a:r>
              <a:rPr lang="en-US" dirty="0" smtClean="0"/>
              <a:t>Woman</a:t>
            </a:r>
            <a:endParaRPr lang="en-US" dirty="0"/>
          </a:p>
          <a:p>
            <a:pPr marL="460375" lvl="1" indent="-230188">
              <a:buFont typeface="Arial"/>
              <a:buChar char="•"/>
            </a:pPr>
            <a:r>
              <a:rPr lang="en-US" dirty="0" smtClean="0"/>
              <a:t>Parent </a:t>
            </a:r>
            <a:r>
              <a:rPr lang="en-US" altLang="ja-JP" dirty="0"/>
              <a:t>≡ Human </a:t>
            </a:r>
            <a:r>
              <a:rPr lang="en-US" sz="1700" dirty="0"/>
              <a:t>∏</a:t>
            </a:r>
            <a:r>
              <a:rPr lang="en-US" dirty="0"/>
              <a:t> </a:t>
            </a:r>
            <a:r>
              <a:rPr lang="en-US" altLang="ja-JP" dirty="0"/>
              <a:t> </a:t>
            </a:r>
            <a:r>
              <a:rPr lang="en-US" altLang="ja-JP" i="1" dirty="0"/>
              <a:t>∃</a:t>
            </a:r>
            <a:r>
              <a:rPr lang="en-US" altLang="ja-JP" dirty="0" err="1"/>
              <a:t>HasChild.Human</a:t>
            </a:r>
            <a:endParaRPr lang="en-US" dirty="0"/>
          </a:p>
          <a:p>
            <a:pPr marL="460375" lvl="1" indent="-230188">
              <a:buFont typeface="Arial"/>
              <a:buChar char="•"/>
            </a:pPr>
            <a:r>
              <a:rPr lang="en-US" dirty="0">
                <a:cs typeface="Apple Chancery"/>
              </a:rPr>
              <a:t>Mother </a:t>
            </a:r>
            <a:r>
              <a:rPr lang="en-US" altLang="ja-JP" dirty="0"/>
              <a:t>≡ Woman </a:t>
            </a:r>
            <a:r>
              <a:rPr lang="en-US" sz="1700" dirty="0"/>
              <a:t>∏</a:t>
            </a:r>
            <a:r>
              <a:rPr lang="en-US" dirty="0"/>
              <a:t> Parent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69148" y="5854020"/>
            <a:ext cx="2334380" cy="5442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altLang="ja-JP" dirty="0" smtClean="0"/>
              <a:t>Man⊇ Mother</a:t>
            </a:r>
            <a:endParaRPr lang="en-US" sz="2000" dirty="0"/>
          </a:p>
        </p:txBody>
      </p:sp>
      <p:sp>
        <p:nvSpPr>
          <p:cNvPr id="6" name="Rounded Rectangle 5"/>
          <p:cNvSpPr/>
          <p:nvPr/>
        </p:nvSpPr>
        <p:spPr>
          <a:xfrm>
            <a:off x="5442857" y="5164667"/>
            <a:ext cx="1753810" cy="66523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NOT </a:t>
            </a:r>
            <a:r>
              <a:rPr lang="en-US" i="1" dirty="0" err="1" smtClean="0"/>
              <a:t>satisfiable</a:t>
            </a:r>
            <a:endParaRPr lang="en-US" i="1" dirty="0"/>
          </a:p>
        </p:txBody>
      </p:sp>
      <p:cxnSp>
        <p:nvCxnSpPr>
          <p:cNvPr id="8" name="Elbow Connector 7"/>
          <p:cNvCxnSpPr>
            <a:stCxn id="4" idx="3"/>
            <a:endCxn id="6" idx="0"/>
          </p:cNvCxnSpPr>
          <p:nvPr/>
        </p:nvCxnSpPr>
        <p:spPr>
          <a:xfrm>
            <a:off x="4971149" y="4699000"/>
            <a:ext cx="1348613" cy="46566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5" idx="3"/>
            <a:endCxn id="6" idx="2"/>
          </p:cNvCxnSpPr>
          <p:nvPr/>
        </p:nvCxnSpPr>
        <p:spPr>
          <a:xfrm flipV="1">
            <a:off x="4003528" y="5829905"/>
            <a:ext cx="2316234" cy="29625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936619" y="3695094"/>
            <a:ext cx="1185333" cy="71361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36619" y="4051902"/>
            <a:ext cx="1185333" cy="713619"/>
          </a:xfrm>
          <a:prstGeom prst="roundRect">
            <a:avLst/>
          </a:prstGeom>
          <a:solidFill>
            <a:schemeClr val="accent3">
              <a:lumMod val="60000"/>
              <a:lumOff val="40000"/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604002" y="3955137"/>
            <a:ext cx="1886856" cy="51405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027333" y="3592286"/>
            <a:ext cx="76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Woman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027333" y="4500636"/>
            <a:ext cx="669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Parent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196667" y="4079160"/>
            <a:ext cx="73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Mother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949437" y="3832417"/>
            <a:ext cx="68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Man??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5" grpId="0" animBg="1"/>
      <p:bldP spid="16" grpId="0" animBg="1"/>
      <p:bldP spid="20" grpId="0"/>
      <p:bldP spid="21" grpId="0"/>
      <p:bldP spid="22" grpId="0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TBox</a:t>
            </a:r>
            <a:r>
              <a:rPr lang="en-US" dirty="0" smtClean="0"/>
              <a:t> Inferences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Subsumption</a:t>
            </a:r>
            <a:endParaRPr lang="en-US" dirty="0" smtClean="0"/>
          </a:p>
          <a:p>
            <a:pPr lvl="1"/>
            <a:r>
              <a:rPr lang="en-US" dirty="0" smtClean="0"/>
              <a:t>Checks if concept </a:t>
            </a:r>
            <a:r>
              <a:rPr lang="en-US" i="1" dirty="0" smtClean="0"/>
              <a:t>C</a:t>
            </a:r>
            <a:r>
              <a:rPr lang="en-US" dirty="0" smtClean="0"/>
              <a:t> is more general than </a:t>
            </a:r>
            <a:r>
              <a:rPr lang="en-US" dirty="0" err="1" smtClean="0"/>
              <a:t>concep</a:t>
            </a:r>
            <a:r>
              <a:rPr lang="en-US" dirty="0" smtClean="0"/>
              <a:t> </a:t>
            </a:r>
            <a:r>
              <a:rPr lang="en-US" i="1" dirty="0" smtClean="0"/>
              <a:t>D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08005" y="3060092"/>
            <a:ext cx="4668757" cy="232228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cs typeface="Apple Chancery"/>
              </a:rPr>
              <a:t>TBox</a:t>
            </a:r>
            <a:r>
              <a:rPr lang="en-US" dirty="0" smtClean="0">
                <a:cs typeface="Apple Chancery"/>
              </a:rPr>
              <a:t> :=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Man </a:t>
            </a:r>
            <a:r>
              <a:rPr lang="en-US" altLang="ja-JP" dirty="0" smtClean="0"/>
              <a:t>≡ </a:t>
            </a:r>
            <a:r>
              <a:rPr lang="en-US" altLang="ja-JP" dirty="0"/>
              <a:t>Human </a:t>
            </a:r>
            <a:r>
              <a:rPr lang="en-US" sz="1400" dirty="0"/>
              <a:t>∏</a:t>
            </a:r>
            <a:r>
              <a:rPr lang="en-US" dirty="0"/>
              <a:t> </a:t>
            </a:r>
            <a:r>
              <a:rPr lang="en-US" dirty="0" smtClean="0"/>
              <a:t>Male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/>
              <a:t>Woman </a:t>
            </a:r>
            <a:r>
              <a:rPr lang="en-US" altLang="ja-JP" dirty="0" smtClean="0"/>
              <a:t>≡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</a:t>
            </a:r>
            <a:r>
              <a:rPr lang="en-US" dirty="0" smtClean="0"/>
              <a:t>Man</a:t>
            </a:r>
            <a:endParaRPr lang="en-US" dirty="0"/>
          </a:p>
          <a:p>
            <a:pPr marL="460375" lvl="1" indent="-230188">
              <a:buFont typeface="Arial"/>
              <a:buChar char="•"/>
            </a:pPr>
            <a:r>
              <a:rPr lang="en-US" dirty="0" smtClean="0"/>
              <a:t>Parent </a:t>
            </a:r>
            <a:r>
              <a:rPr lang="en-US" altLang="ja-JP" dirty="0"/>
              <a:t>≡ Human </a:t>
            </a:r>
            <a:r>
              <a:rPr lang="en-US" sz="1700" dirty="0"/>
              <a:t>∏</a:t>
            </a:r>
            <a:r>
              <a:rPr lang="en-US" dirty="0"/>
              <a:t> </a:t>
            </a:r>
            <a:r>
              <a:rPr lang="en-US" altLang="ja-JP" dirty="0"/>
              <a:t> </a:t>
            </a:r>
            <a:r>
              <a:rPr lang="en-US" altLang="ja-JP" i="1" dirty="0"/>
              <a:t>∃</a:t>
            </a:r>
            <a:r>
              <a:rPr lang="en-US" altLang="ja-JP" dirty="0" err="1"/>
              <a:t>HasChild.Human</a:t>
            </a:r>
            <a:endParaRPr lang="en-US" dirty="0"/>
          </a:p>
          <a:p>
            <a:pPr marL="460375" lvl="1" indent="-230188">
              <a:buFont typeface="Arial"/>
              <a:buChar char="•"/>
            </a:pPr>
            <a:r>
              <a:rPr lang="en-US" dirty="0">
                <a:cs typeface="Apple Chancery"/>
              </a:rPr>
              <a:t>Mother </a:t>
            </a:r>
            <a:r>
              <a:rPr lang="en-US" altLang="ja-JP" dirty="0"/>
              <a:t>≡ Woman </a:t>
            </a:r>
            <a:r>
              <a:rPr lang="en-US" sz="1700" dirty="0"/>
              <a:t>∏</a:t>
            </a:r>
            <a:r>
              <a:rPr lang="en-US" dirty="0"/>
              <a:t> </a:t>
            </a:r>
            <a:r>
              <a:rPr lang="en-US" dirty="0" smtClean="0"/>
              <a:t>Parent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>
                <a:cs typeface="Apple Chancery"/>
              </a:rPr>
              <a:t>Father </a:t>
            </a:r>
            <a:r>
              <a:rPr lang="en-US" altLang="ja-JP" dirty="0"/>
              <a:t>≡ Man </a:t>
            </a:r>
            <a:r>
              <a:rPr lang="en-US" sz="1700" dirty="0"/>
              <a:t>∏</a:t>
            </a:r>
            <a:r>
              <a:rPr lang="en-US" dirty="0"/>
              <a:t> </a:t>
            </a:r>
            <a:r>
              <a:rPr lang="en-US" dirty="0" smtClean="0"/>
              <a:t>Parent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126239" y="5009841"/>
            <a:ext cx="858761" cy="4959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Father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5696859" y="4013193"/>
            <a:ext cx="858761" cy="4959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Man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6" idx="2"/>
            <a:endCxn id="19" idx="0"/>
          </p:cNvCxnSpPr>
          <p:nvPr/>
        </p:nvCxnSpPr>
        <p:spPr>
          <a:xfrm>
            <a:off x="6126240" y="4509098"/>
            <a:ext cx="429380" cy="500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708020" y="4013193"/>
            <a:ext cx="858761" cy="4959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1" idx="2"/>
            <a:endCxn id="19" idx="0"/>
          </p:cNvCxnSpPr>
          <p:nvPr/>
        </p:nvCxnSpPr>
        <p:spPr>
          <a:xfrm flipH="1">
            <a:off x="6555620" y="4509098"/>
            <a:ext cx="581781" cy="500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7439782" y="5009841"/>
            <a:ext cx="970038" cy="4959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Mother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7760307" y="4013193"/>
            <a:ext cx="985761" cy="4959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Woman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1" idx="2"/>
            <a:endCxn id="37" idx="0"/>
          </p:cNvCxnSpPr>
          <p:nvPr/>
        </p:nvCxnSpPr>
        <p:spPr>
          <a:xfrm>
            <a:off x="7137401" y="4509098"/>
            <a:ext cx="787400" cy="500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8" idx="2"/>
            <a:endCxn id="37" idx="0"/>
          </p:cNvCxnSpPr>
          <p:nvPr/>
        </p:nvCxnSpPr>
        <p:spPr>
          <a:xfrm flipH="1">
            <a:off x="7924801" y="4509098"/>
            <a:ext cx="328387" cy="500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6708020" y="3028637"/>
            <a:ext cx="1052287" cy="4959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45" idx="2"/>
            <a:endCxn id="26" idx="0"/>
          </p:cNvCxnSpPr>
          <p:nvPr/>
        </p:nvCxnSpPr>
        <p:spPr>
          <a:xfrm flipH="1">
            <a:off x="6126240" y="3524542"/>
            <a:ext cx="1107924" cy="4886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5" idx="2"/>
            <a:endCxn id="31" idx="0"/>
          </p:cNvCxnSpPr>
          <p:nvPr/>
        </p:nvCxnSpPr>
        <p:spPr>
          <a:xfrm flipH="1">
            <a:off x="7137401" y="3524542"/>
            <a:ext cx="96763" cy="4886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5" idx="2"/>
            <a:endCxn id="38" idx="0"/>
          </p:cNvCxnSpPr>
          <p:nvPr/>
        </p:nvCxnSpPr>
        <p:spPr>
          <a:xfrm>
            <a:off x="7234164" y="3524542"/>
            <a:ext cx="1019024" cy="4886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374195" y="5696863"/>
            <a:ext cx="192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Concept Hierarchy</a:t>
            </a:r>
            <a:endParaRPr lang="en-US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9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6" grpId="0" animBg="1"/>
      <p:bldP spid="31" grpId="0" animBg="1"/>
      <p:bldP spid="37" grpId="0" animBg="1"/>
      <p:bldP spid="38" grpId="0" animBg="1"/>
      <p:bldP spid="45" grpId="0" animBg="1"/>
      <p:bldP spid="5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ABox</a:t>
            </a:r>
            <a:r>
              <a:rPr lang="en-US" dirty="0" smtClean="0"/>
              <a:t> Inferences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ABox</a:t>
            </a:r>
            <a:r>
              <a:rPr lang="en-US" dirty="0" smtClean="0"/>
              <a:t> Consistency </a:t>
            </a:r>
            <a:r>
              <a:rPr lang="en-US" dirty="0" err="1" smtClean="0"/>
              <a:t>w.r.t</a:t>
            </a:r>
            <a:r>
              <a:rPr lang="en-US" dirty="0" smtClean="0"/>
              <a:t>. </a:t>
            </a:r>
            <a:r>
              <a:rPr lang="en-US" dirty="0" err="1" smtClean="0"/>
              <a:t>TBox</a:t>
            </a:r>
            <a:endParaRPr lang="en-US" dirty="0" smtClean="0"/>
          </a:p>
          <a:p>
            <a:pPr lvl="1"/>
            <a:r>
              <a:rPr lang="en-US" dirty="0" smtClean="0"/>
              <a:t>Checks if a new assertion makes </a:t>
            </a:r>
            <a:r>
              <a:rPr lang="en-US" dirty="0" err="1" smtClean="0"/>
              <a:t>Abox</a:t>
            </a:r>
            <a:r>
              <a:rPr lang="en-US" dirty="0" smtClean="0"/>
              <a:t> inconsistent or not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43428" y="3275385"/>
            <a:ext cx="3326185" cy="11115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cs typeface="Apple Chancery"/>
              </a:rPr>
              <a:t>TBox</a:t>
            </a:r>
            <a:r>
              <a:rPr lang="en-US" dirty="0" smtClean="0">
                <a:cs typeface="Apple Chancery"/>
              </a:rPr>
              <a:t> :=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Woman </a:t>
            </a:r>
            <a:r>
              <a:rPr lang="en-US" altLang="ja-JP" dirty="0"/>
              <a:t>≡ Human </a:t>
            </a:r>
            <a:r>
              <a:rPr lang="en-US" sz="1400" dirty="0"/>
              <a:t>∏</a:t>
            </a:r>
            <a:r>
              <a:rPr lang="en-US" dirty="0"/>
              <a:t> </a:t>
            </a:r>
            <a:r>
              <a:rPr lang="en-US" dirty="0" smtClean="0"/>
              <a:t>Female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/>
              <a:t>Man </a:t>
            </a:r>
            <a:r>
              <a:rPr lang="en-US" altLang="ja-JP" dirty="0" smtClean="0"/>
              <a:t>≡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</a:t>
            </a:r>
            <a:r>
              <a:rPr lang="en-US" dirty="0" smtClean="0"/>
              <a:t>Woman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644946" y="4561111"/>
            <a:ext cx="1753810" cy="66523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Inconsistent</a:t>
            </a:r>
            <a:endParaRPr lang="en-US" i="1" dirty="0"/>
          </a:p>
        </p:txBody>
      </p:sp>
      <p:sp>
        <p:nvSpPr>
          <p:cNvPr id="24" name="Rounded Rectangle 23"/>
          <p:cNvSpPr/>
          <p:nvPr/>
        </p:nvSpPr>
        <p:spPr>
          <a:xfrm>
            <a:off x="943428" y="5382986"/>
            <a:ext cx="3326185" cy="11115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err="1">
                <a:cs typeface="Apple Chancery"/>
              </a:rPr>
              <a:t>A</a:t>
            </a:r>
            <a:r>
              <a:rPr lang="en-US" dirty="0" err="1" smtClean="0">
                <a:cs typeface="Apple Chancery"/>
              </a:rPr>
              <a:t>Box</a:t>
            </a:r>
            <a:r>
              <a:rPr lang="en-US" dirty="0" smtClean="0">
                <a:cs typeface="Apple Chancery"/>
              </a:rPr>
              <a:t> :=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Woman(MARY)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Man(MARY)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5111447" y="3271148"/>
            <a:ext cx="3326185" cy="11115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cs typeface="Apple Chancery"/>
              </a:rPr>
              <a:t>TBox</a:t>
            </a:r>
            <a:r>
              <a:rPr lang="en-US" dirty="0" smtClean="0">
                <a:cs typeface="Apple Chancery"/>
              </a:rPr>
              <a:t> :=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Woman </a:t>
            </a:r>
            <a:r>
              <a:rPr lang="en-US" altLang="ja-JP" dirty="0"/>
              <a:t>≡ Human </a:t>
            </a:r>
            <a:r>
              <a:rPr lang="en-US" sz="1400" dirty="0"/>
              <a:t>∏</a:t>
            </a:r>
            <a:r>
              <a:rPr lang="en-US" dirty="0"/>
              <a:t> </a:t>
            </a:r>
            <a:r>
              <a:rPr lang="en-US" dirty="0" smtClean="0"/>
              <a:t>Female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/>
              <a:t>Man </a:t>
            </a:r>
            <a:r>
              <a:rPr lang="en-US" altLang="ja-JP" dirty="0" smtClean="0"/>
              <a:t>≡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</a:t>
            </a:r>
            <a:r>
              <a:rPr lang="en-US" dirty="0" smtClean="0"/>
              <a:t>Woman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5812965" y="4556874"/>
            <a:ext cx="1753810" cy="66523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Consistent</a:t>
            </a:r>
            <a:endParaRPr lang="en-US" i="1" dirty="0"/>
          </a:p>
        </p:txBody>
      </p:sp>
      <p:sp>
        <p:nvSpPr>
          <p:cNvPr id="29" name="Rounded Rectangle 28"/>
          <p:cNvSpPr/>
          <p:nvPr/>
        </p:nvSpPr>
        <p:spPr>
          <a:xfrm>
            <a:off x="5111447" y="5378749"/>
            <a:ext cx="3326185" cy="11115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err="1">
                <a:cs typeface="Apple Chancery"/>
              </a:rPr>
              <a:t>A</a:t>
            </a:r>
            <a:r>
              <a:rPr lang="en-US" dirty="0" err="1" smtClean="0">
                <a:cs typeface="Apple Chancery"/>
              </a:rPr>
              <a:t>Box</a:t>
            </a:r>
            <a:r>
              <a:rPr lang="en-US" dirty="0" smtClean="0">
                <a:cs typeface="Apple Chancery"/>
              </a:rPr>
              <a:t> :=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Woman(MARY)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Man(JOHN)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7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4" grpId="0" animBg="1"/>
      <p:bldP spid="27" grpId="0" animBg="1"/>
      <p:bldP spid="28" grpId="0" animBg="1"/>
      <p:bldP spid="2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ABox</a:t>
            </a:r>
            <a:r>
              <a:rPr lang="en-US" dirty="0" smtClean="0"/>
              <a:t> Inferences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Instance Checking</a:t>
            </a:r>
          </a:p>
          <a:p>
            <a:pPr lvl="1"/>
            <a:r>
              <a:rPr lang="en-US" dirty="0" smtClean="0"/>
              <a:t>Decide whether an individual is an instance of a concept or not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653148" y="5378748"/>
            <a:ext cx="3326185" cy="1249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err="1">
                <a:cs typeface="Apple Chancery"/>
              </a:rPr>
              <a:t>A</a:t>
            </a:r>
            <a:r>
              <a:rPr lang="en-US" dirty="0" err="1" smtClean="0">
                <a:cs typeface="Apple Chancery"/>
              </a:rPr>
              <a:t>Box</a:t>
            </a:r>
            <a:r>
              <a:rPr lang="en-US" dirty="0" smtClean="0">
                <a:cs typeface="Apple Chancery"/>
              </a:rPr>
              <a:t> :=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Woman(MARY)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Human(JOHN)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err="1" smtClean="0">
                <a:cs typeface="Apple Chancery"/>
              </a:rPr>
              <a:t>HasChile</a:t>
            </a:r>
            <a:r>
              <a:rPr lang="en-US" dirty="0" smtClean="0">
                <a:cs typeface="Apple Chancery"/>
              </a:rPr>
              <a:t>(MARY, JOHN)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3148" y="3283243"/>
            <a:ext cx="4414757" cy="19177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cs typeface="Apple Chancery"/>
              </a:rPr>
              <a:t>TBox</a:t>
            </a:r>
            <a:r>
              <a:rPr lang="en-US" dirty="0" smtClean="0">
                <a:cs typeface="Apple Chancery"/>
              </a:rPr>
              <a:t> :=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Man </a:t>
            </a:r>
            <a:r>
              <a:rPr lang="en-US" altLang="ja-JP" dirty="0" smtClean="0"/>
              <a:t>≡ </a:t>
            </a:r>
            <a:r>
              <a:rPr lang="en-US" altLang="ja-JP" dirty="0"/>
              <a:t>Human </a:t>
            </a:r>
            <a:r>
              <a:rPr lang="en-US" sz="1400" dirty="0"/>
              <a:t>∏</a:t>
            </a:r>
            <a:r>
              <a:rPr lang="en-US" dirty="0"/>
              <a:t> </a:t>
            </a:r>
            <a:r>
              <a:rPr lang="en-US" dirty="0" smtClean="0"/>
              <a:t>Male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/>
              <a:t>Woman </a:t>
            </a:r>
            <a:r>
              <a:rPr lang="en-US" altLang="ja-JP" dirty="0" smtClean="0"/>
              <a:t>≡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</a:t>
            </a:r>
            <a:r>
              <a:rPr lang="en-US" dirty="0" smtClean="0"/>
              <a:t>Man</a:t>
            </a:r>
            <a:endParaRPr lang="en-US" dirty="0"/>
          </a:p>
          <a:p>
            <a:pPr marL="460375" lvl="1" indent="-230188">
              <a:buFont typeface="Arial"/>
              <a:buChar char="•"/>
            </a:pPr>
            <a:r>
              <a:rPr lang="en-US" dirty="0" smtClean="0"/>
              <a:t>Parent </a:t>
            </a:r>
            <a:r>
              <a:rPr lang="en-US" altLang="ja-JP" dirty="0"/>
              <a:t>≡ Human </a:t>
            </a:r>
            <a:r>
              <a:rPr lang="en-US" sz="1700" dirty="0"/>
              <a:t>∏</a:t>
            </a:r>
            <a:r>
              <a:rPr lang="en-US" dirty="0"/>
              <a:t> </a:t>
            </a:r>
            <a:r>
              <a:rPr lang="en-US" altLang="ja-JP" dirty="0"/>
              <a:t> </a:t>
            </a:r>
            <a:r>
              <a:rPr lang="en-US" altLang="ja-JP" i="1" dirty="0"/>
              <a:t>∃</a:t>
            </a:r>
            <a:r>
              <a:rPr lang="en-US" altLang="ja-JP" dirty="0" err="1"/>
              <a:t>HasChild.Human</a:t>
            </a:r>
            <a:endParaRPr lang="en-US" dirty="0"/>
          </a:p>
          <a:p>
            <a:pPr marL="460375" lvl="1" indent="-230188">
              <a:buFont typeface="Arial"/>
              <a:buChar char="•"/>
            </a:pPr>
            <a:r>
              <a:rPr lang="en-US" dirty="0">
                <a:cs typeface="Apple Chancery"/>
              </a:rPr>
              <a:t>Mother </a:t>
            </a:r>
            <a:r>
              <a:rPr lang="en-US" altLang="ja-JP" dirty="0"/>
              <a:t>≡ Woman </a:t>
            </a:r>
            <a:r>
              <a:rPr lang="en-US" sz="1700" dirty="0"/>
              <a:t>∏</a:t>
            </a:r>
            <a:r>
              <a:rPr lang="en-US" dirty="0"/>
              <a:t> </a:t>
            </a:r>
            <a:r>
              <a:rPr lang="en-US" dirty="0" smtClean="0"/>
              <a:t>Parent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>
                <a:cs typeface="Apple Chancery"/>
              </a:rPr>
              <a:t>Father </a:t>
            </a:r>
            <a:r>
              <a:rPr lang="en-US" altLang="ja-JP" dirty="0"/>
              <a:t>≡ Man </a:t>
            </a:r>
            <a:r>
              <a:rPr lang="en-US" sz="1700" dirty="0"/>
              <a:t>∏</a:t>
            </a:r>
            <a:r>
              <a:rPr lang="en-US" dirty="0"/>
              <a:t> </a:t>
            </a:r>
            <a:r>
              <a:rPr lang="en-US" dirty="0" smtClean="0"/>
              <a:t>Parent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805715" y="3471334"/>
            <a:ext cx="2612571" cy="48381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Mother(MARY)?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805715" y="5096925"/>
            <a:ext cx="2612571" cy="48381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Father(MARY)?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6683830" y="4223654"/>
            <a:ext cx="924076" cy="48381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683830" y="5884258"/>
            <a:ext cx="924076" cy="48381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3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 animBg="1"/>
      <p:bldP spid="5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Ontology vs. ontology</a:t>
            </a:r>
          </a:p>
          <a:p>
            <a:r>
              <a:rPr lang="en-US" i="1" dirty="0" smtClean="0"/>
              <a:t>Ontology</a:t>
            </a:r>
          </a:p>
          <a:p>
            <a:pPr lvl="1"/>
            <a:r>
              <a:rPr lang="en-US" dirty="0" smtClean="0"/>
              <a:t>Ontology = </a:t>
            </a:r>
            <a:r>
              <a:rPr lang="en-US" dirty="0" err="1" smtClean="0"/>
              <a:t>ontos</a:t>
            </a:r>
            <a:r>
              <a:rPr lang="en-US" dirty="0" smtClean="0"/>
              <a:t> </a:t>
            </a:r>
            <a:r>
              <a:rPr lang="en-US" dirty="0"/>
              <a:t>(being) </a:t>
            </a:r>
            <a:r>
              <a:rPr lang="en-US" dirty="0" smtClean="0"/>
              <a:t>+ </a:t>
            </a:r>
            <a:r>
              <a:rPr lang="en-US" dirty="0" err="1" smtClean="0"/>
              <a:t>logica</a:t>
            </a:r>
            <a:r>
              <a:rPr lang="en-US" dirty="0" smtClean="0"/>
              <a:t> </a:t>
            </a:r>
            <a:r>
              <a:rPr lang="en-US" dirty="0"/>
              <a:t>(study of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An old </a:t>
            </a:r>
            <a:r>
              <a:rPr lang="en-US" dirty="0"/>
              <a:t>discipline </a:t>
            </a:r>
            <a:r>
              <a:rPr lang="en-US" dirty="0" smtClean="0"/>
              <a:t>introduced </a:t>
            </a:r>
            <a:r>
              <a:rPr lang="en-US" dirty="0"/>
              <a:t>by Aristotle, which attempts to address questions such as: ‘What is being?</a:t>
            </a:r>
            <a:r>
              <a:rPr lang="en-US" dirty="0" smtClean="0"/>
              <a:t>’ and </a:t>
            </a:r>
            <a:r>
              <a:rPr lang="en-US" dirty="0"/>
              <a:t>‘What characteristics do all beings have in common?’.</a:t>
            </a:r>
          </a:p>
          <a:p>
            <a:r>
              <a:rPr lang="en-US" i="1" dirty="0"/>
              <a:t>ontology</a:t>
            </a:r>
            <a:endParaRPr lang="en-US" dirty="0"/>
          </a:p>
          <a:p>
            <a:pPr lvl="1"/>
            <a:r>
              <a:rPr lang="en-US" dirty="0"/>
              <a:t>a system of categories that account for a certain view of the </a:t>
            </a:r>
            <a:r>
              <a:rPr lang="en-US" dirty="0" smtClean="0"/>
              <a:t>world</a:t>
            </a:r>
            <a:endParaRPr lang="en-US" dirty="0"/>
          </a:p>
          <a:p>
            <a:pPr lvl="1"/>
            <a:r>
              <a:rPr lang="en-US" dirty="0"/>
              <a:t>An individual is in possession of some  concepts in his or her </a:t>
            </a:r>
            <a:r>
              <a:rPr lang="en-US" dirty="0" smtClean="0"/>
              <a:t>mental </a:t>
            </a:r>
            <a:r>
              <a:rPr lang="en-US" dirty="0"/>
              <a:t>model </a:t>
            </a:r>
          </a:p>
        </p:txBody>
      </p:sp>
    </p:spTree>
    <p:extLst>
      <p:ext uri="{BB962C8B-B14F-4D97-AF65-F5344CB8AC3E}">
        <p14:creationId xmlns:p14="http://schemas.microsoft.com/office/powerpoint/2010/main" val="205812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ABox</a:t>
            </a:r>
            <a:r>
              <a:rPr lang="en-US" dirty="0" smtClean="0"/>
              <a:t> Inferences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Retrieval</a:t>
            </a:r>
          </a:p>
          <a:p>
            <a:pPr lvl="1"/>
            <a:r>
              <a:rPr lang="en-US" dirty="0" smtClean="0"/>
              <a:t>Finds all individual instances of a concept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653148" y="5221513"/>
            <a:ext cx="3326185" cy="1249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err="1">
                <a:cs typeface="Apple Chancery"/>
              </a:rPr>
              <a:t>A</a:t>
            </a:r>
            <a:r>
              <a:rPr lang="en-US" dirty="0" err="1" smtClean="0">
                <a:cs typeface="Apple Chancery"/>
              </a:rPr>
              <a:t>Box</a:t>
            </a:r>
            <a:r>
              <a:rPr lang="en-US" dirty="0" smtClean="0">
                <a:cs typeface="Apple Chancery"/>
              </a:rPr>
              <a:t> :=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Woman(MARY)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Human(JOHN)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err="1" smtClean="0">
                <a:cs typeface="Apple Chancery"/>
              </a:rPr>
              <a:t>HasChile</a:t>
            </a:r>
            <a:r>
              <a:rPr lang="en-US" dirty="0" smtClean="0">
                <a:cs typeface="Apple Chancery"/>
              </a:rPr>
              <a:t>(MARY, JOHN)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3148" y="3126008"/>
            <a:ext cx="4414757" cy="19177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cs typeface="Apple Chancery"/>
              </a:rPr>
              <a:t>TBox</a:t>
            </a:r>
            <a:r>
              <a:rPr lang="en-US" dirty="0" smtClean="0">
                <a:cs typeface="Apple Chancery"/>
              </a:rPr>
              <a:t> :=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Man </a:t>
            </a:r>
            <a:r>
              <a:rPr lang="en-US" altLang="ja-JP" dirty="0" smtClean="0"/>
              <a:t>≡ </a:t>
            </a:r>
            <a:r>
              <a:rPr lang="en-US" altLang="ja-JP" dirty="0"/>
              <a:t>Human </a:t>
            </a:r>
            <a:r>
              <a:rPr lang="en-US" sz="1400" dirty="0"/>
              <a:t>∏</a:t>
            </a:r>
            <a:r>
              <a:rPr lang="en-US" dirty="0"/>
              <a:t> </a:t>
            </a:r>
            <a:r>
              <a:rPr lang="en-US" dirty="0" smtClean="0"/>
              <a:t>Male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/>
              <a:t>Woman </a:t>
            </a:r>
            <a:r>
              <a:rPr lang="en-US" altLang="ja-JP" dirty="0" smtClean="0"/>
              <a:t>≡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</a:t>
            </a:r>
            <a:r>
              <a:rPr lang="en-US" dirty="0" smtClean="0"/>
              <a:t>Man</a:t>
            </a:r>
            <a:endParaRPr lang="en-US" dirty="0"/>
          </a:p>
          <a:p>
            <a:pPr marL="460375" lvl="1" indent="-230188">
              <a:buFont typeface="Arial"/>
              <a:buChar char="•"/>
            </a:pPr>
            <a:r>
              <a:rPr lang="en-US" dirty="0" smtClean="0"/>
              <a:t>Parent </a:t>
            </a:r>
            <a:r>
              <a:rPr lang="en-US" altLang="ja-JP" dirty="0"/>
              <a:t>≡ Human </a:t>
            </a:r>
            <a:r>
              <a:rPr lang="en-US" sz="1700" dirty="0"/>
              <a:t>∏</a:t>
            </a:r>
            <a:r>
              <a:rPr lang="en-US" dirty="0"/>
              <a:t> </a:t>
            </a:r>
            <a:r>
              <a:rPr lang="en-US" altLang="ja-JP" dirty="0"/>
              <a:t> </a:t>
            </a:r>
            <a:r>
              <a:rPr lang="en-US" altLang="ja-JP" i="1" dirty="0"/>
              <a:t>∃</a:t>
            </a:r>
            <a:r>
              <a:rPr lang="en-US" altLang="ja-JP" dirty="0" err="1"/>
              <a:t>HasChild.Human</a:t>
            </a:r>
            <a:endParaRPr lang="en-US" dirty="0"/>
          </a:p>
          <a:p>
            <a:pPr marL="460375" lvl="1" indent="-230188">
              <a:buFont typeface="Arial"/>
              <a:buChar char="•"/>
            </a:pPr>
            <a:r>
              <a:rPr lang="en-US" dirty="0">
                <a:cs typeface="Apple Chancery"/>
              </a:rPr>
              <a:t>Mother </a:t>
            </a:r>
            <a:r>
              <a:rPr lang="en-US" altLang="ja-JP" dirty="0"/>
              <a:t>≡ Woman </a:t>
            </a:r>
            <a:r>
              <a:rPr lang="en-US" sz="1700" dirty="0"/>
              <a:t>∏</a:t>
            </a:r>
            <a:r>
              <a:rPr lang="en-US" dirty="0"/>
              <a:t> </a:t>
            </a:r>
            <a:r>
              <a:rPr lang="en-US" dirty="0" smtClean="0"/>
              <a:t>Parent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>
                <a:cs typeface="Apple Chancery"/>
              </a:rPr>
              <a:t>Father </a:t>
            </a:r>
            <a:r>
              <a:rPr lang="en-US" altLang="ja-JP" dirty="0"/>
              <a:t>≡ Man </a:t>
            </a:r>
            <a:r>
              <a:rPr lang="en-US" sz="1700" dirty="0"/>
              <a:t>∏</a:t>
            </a:r>
            <a:r>
              <a:rPr lang="en-US" dirty="0"/>
              <a:t> </a:t>
            </a:r>
            <a:r>
              <a:rPr lang="en-US" dirty="0" smtClean="0"/>
              <a:t>Parent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805715" y="3314099"/>
            <a:ext cx="2612571" cy="48381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Retrieve Parent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6395963" y="4633686"/>
            <a:ext cx="1432075" cy="820061"/>
          </a:xfrm>
          <a:prstGeom prst="roundRect">
            <a:avLst>
              <a:gd name="adj" fmla="val 15372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MARY</a:t>
            </a:r>
          </a:p>
          <a:p>
            <a:pPr algn="ctr"/>
            <a:r>
              <a:rPr lang="en-US" dirty="0" smtClean="0"/>
              <a:t>JOHN</a:t>
            </a:r>
            <a:endParaRPr lang="en-US" dirty="0"/>
          </a:p>
        </p:txBody>
      </p:sp>
      <p:cxnSp>
        <p:nvCxnSpPr>
          <p:cNvPr id="6" name="Straight Arrow Connector 5"/>
          <p:cNvCxnSpPr>
            <a:endCxn id="13" idx="0"/>
          </p:cNvCxnSpPr>
          <p:nvPr/>
        </p:nvCxnSpPr>
        <p:spPr>
          <a:xfrm flipH="1">
            <a:off x="7112001" y="3797909"/>
            <a:ext cx="2420" cy="8357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9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 animBg="1"/>
      <p:bldP spid="5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OWA vs. CWA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Closed World Assumption</a:t>
            </a:r>
          </a:p>
          <a:p>
            <a:pPr lvl="1"/>
            <a:r>
              <a:rPr lang="en-US" sz="2000" dirty="0" smtClean="0"/>
              <a:t>Absence of information is interpreted as negative information</a:t>
            </a:r>
          </a:p>
          <a:p>
            <a:pPr lvl="1"/>
            <a:r>
              <a:rPr lang="en-US" sz="2000" dirty="0" smtClean="0"/>
              <a:t>Traditional Database concept</a:t>
            </a:r>
          </a:p>
          <a:p>
            <a:r>
              <a:rPr lang="en-US" sz="2400" dirty="0" smtClean="0"/>
              <a:t>Open World Assumption</a:t>
            </a:r>
          </a:p>
          <a:p>
            <a:pPr lvl="1"/>
            <a:r>
              <a:rPr lang="en-US" sz="2000" dirty="0" smtClean="0"/>
              <a:t>Absence of information is interpreted as unknown </a:t>
            </a:r>
            <a:r>
              <a:rPr lang="en-US" sz="2000" dirty="0" err="1" smtClean="0"/>
              <a:t>inofrmation</a:t>
            </a:r>
            <a:endParaRPr lang="en-US" sz="2000" dirty="0" smtClean="0"/>
          </a:p>
          <a:p>
            <a:pPr lvl="1"/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1233719" y="5318275"/>
            <a:ext cx="2636757" cy="10075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err="1">
                <a:cs typeface="Apple Chancery"/>
              </a:rPr>
              <a:t>A</a:t>
            </a:r>
            <a:r>
              <a:rPr lang="en-US" dirty="0" err="1" smtClean="0">
                <a:cs typeface="Apple Chancery"/>
              </a:rPr>
              <a:t>Box</a:t>
            </a:r>
            <a:r>
              <a:rPr lang="en-US" dirty="0" smtClean="0">
                <a:cs typeface="Apple Chancery"/>
              </a:rPr>
              <a:t> :=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Female(ANN)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Woman(Sara)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33719" y="4245429"/>
            <a:ext cx="2636757" cy="8950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cs typeface="Apple Chancery"/>
              </a:rPr>
              <a:t>TBox</a:t>
            </a:r>
            <a:r>
              <a:rPr lang="en-US" dirty="0" smtClean="0">
                <a:cs typeface="Apple Chancery"/>
              </a:rPr>
              <a:t> :=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Female</a:t>
            </a:r>
          </a:p>
          <a:p>
            <a:pPr marL="460375" lvl="1" indent="-230188">
              <a:buFont typeface="Arial"/>
              <a:buChar char="•"/>
            </a:pPr>
            <a:r>
              <a:rPr lang="en-US" dirty="0" smtClean="0">
                <a:cs typeface="Apple Chancery"/>
              </a:rPr>
              <a:t>Woman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304978" y="4245429"/>
            <a:ext cx="2121500" cy="616857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cs typeface="Apple Chancery"/>
              </a:rPr>
              <a:t>Female(Sara) ?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616095" y="5860068"/>
            <a:ext cx="1814286" cy="48381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UNKNOWN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966306" y="5842000"/>
            <a:ext cx="924076" cy="48381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</a:t>
            </a:r>
            <a:endParaRPr lang="en-US" dirty="0"/>
          </a:p>
        </p:txBody>
      </p:sp>
      <p:cxnSp>
        <p:nvCxnSpPr>
          <p:cNvPr id="10" name="Straight Arrow Connector 9"/>
          <p:cNvCxnSpPr>
            <a:stCxn id="6" idx="2"/>
            <a:endCxn id="8" idx="0"/>
          </p:cNvCxnSpPr>
          <p:nvPr/>
        </p:nvCxnSpPr>
        <p:spPr>
          <a:xfrm flipH="1">
            <a:off x="5428344" y="4862286"/>
            <a:ext cx="937384" cy="9797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09814" y="5112660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CWA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44307" y="5162681"/>
            <a:ext cx="676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WA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6" idx="2"/>
            <a:endCxn id="7" idx="0"/>
          </p:cNvCxnSpPr>
          <p:nvPr/>
        </p:nvCxnSpPr>
        <p:spPr>
          <a:xfrm>
            <a:off x="6365728" y="4862286"/>
            <a:ext cx="1157510" cy="9977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2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  <p:bldP spid="5" grpId="0" animBg="1"/>
      <p:bldP spid="6" grpId="0" animBg="1"/>
      <p:bldP spid="7" grpId="0" animBg="1"/>
      <p:bldP spid="8" grpId="0" animBg="1"/>
      <p:bldP spid="11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Tools for building and managing ontologies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err="1" smtClean="0"/>
              <a:t>Protege</a:t>
            </a:r>
            <a:r>
              <a:rPr lang="en-US" dirty="0"/>
              <a:t>: free, open source ontology editor </a:t>
            </a:r>
            <a:r>
              <a:rPr lang="en-US" dirty="0" smtClean="0"/>
              <a:t>and knowledge</a:t>
            </a:r>
            <a:r>
              <a:rPr lang="en-US" dirty="0"/>
              <a:t>-base </a:t>
            </a:r>
            <a:r>
              <a:rPr lang="en-US" dirty="0" smtClean="0"/>
              <a:t>framework</a:t>
            </a:r>
            <a:endParaRPr lang="en-US" dirty="0"/>
          </a:p>
          <a:p>
            <a:r>
              <a:rPr lang="en-US" b="1" dirty="0"/>
              <a:t>Chimaera</a:t>
            </a:r>
            <a:r>
              <a:rPr lang="en-US" dirty="0"/>
              <a:t>: system for creating and maintaining </a:t>
            </a:r>
            <a:r>
              <a:rPr lang="en-US" dirty="0" smtClean="0"/>
              <a:t>distributed ontologies </a:t>
            </a:r>
            <a:r>
              <a:rPr lang="en-US" dirty="0"/>
              <a:t>on the web. Major supported functions: </a:t>
            </a:r>
            <a:r>
              <a:rPr lang="en-US" dirty="0" smtClean="0"/>
              <a:t>merging multiple </a:t>
            </a:r>
            <a:r>
              <a:rPr lang="en-US" dirty="0"/>
              <a:t>ontologies; diagnosing of one or more ontologies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 err="1"/>
              <a:t>Ontolingua</a:t>
            </a:r>
            <a:r>
              <a:rPr lang="en-US" dirty="0"/>
              <a:t>: distributed collaborative environment to browse</a:t>
            </a:r>
            <a:r>
              <a:rPr lang="en-US" dirty="0" smtClean="0"/>
              <a:t>, create</a:t>
            </a:r>
            <a:r>
              <a:rPr lang="en-US" dirty="0"/>
              <a:t>, edit, modify, and use ontologies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 err="1"/>
              <a:t>OntoEdit</a:t>
            </a:r>
            <a:r>
              <a:rPr lang="en-US" dirty="0"/>
              <a:t>: Engineering Environment for the development </a:t>
            </a:r>
            <a:r>
              <a:rPr lang="en-US" dirty="0" smtClean="0"/>
              <a:t>and maintenance </a:t>
            </a:r>
            <a:r>
              <a:rPr lang="en-US" dirty="0"/>
              <a:t>of ontologies using graphical means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 err="1"/>
              <a:t>WebOnto</a:t>
            </a:r>
            <a:r>
              <a:rPr lang="en-US" dirty="0"/>
              <a:t>: Java applet coupled with a </a:t>
            </a:r>
            <a:r>
              <a:rPr lang="en-US" dirty="0" err="1"/>
              <a:t>customised</a:t>
            </a:r>
            <a:r>
              <a:rPr lang="en-US" dirty="0"/>
              <a:t> web </a:t>
            </a:r>
            <a:r>
              <a:rPr lang="en-US" dirty="0" smtClean="0"/>
              <a:t>server allowing </a:t>
            </a:r>
            <a:r>
              <a:rPr lang="en-US" dirty="0"/>
              <a:t>to browse and edit knowledge models over the web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/>
              <a:t>KAON</a:t>
            </a:r>
            <a:r>
              <a:rPr lang="en-US" dirty="0"/>
              <a:t>: open-source infrastructure for ontology creation </a:t>
            </a:r>
            <a:r>
              <a:rPr lang="en-US" dirty="0" smtClean="0"/>
              <a:t>and management</a:t>
            </a:r>
            <a:r>
              <a:rPr lang="en-US" dirty="0"/>
              <a:t>, and providing a framework for </a:t>
            </a:r>
            <a:r>
              <a:rPr lang="en-US" dirty="0" smtClean="0"/>
              <a:t>building ontology</a:t>
            </a:r>
            <a:r>
              <a:rPr lang="en-US" dirty="0"/>
              <a:t>-based applications.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6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Summarizing</a:t>
            </a:r>
            <a:endParaRPr lang="en-US" dirty="0"/>
          </a:p>
          <a:p>
            <a:pPr lvl="1"/>
            <a:r>
              <a:rPr lang="en-US" dirty="0"/>
              <a:t>An ontology is a formal conceptualization of a domain that </a:t>
            </a:r>
            <a:r>
              <a:rPr lang="en-US" dirty="0" smtClean="0"/>
              <a:t>is shared </a:t>
            </a:r>
            <a:r>
              <a:rPr lang="en-US" dirty="0"/>
              <a:t>and reused across domains, tasks and group of </a:t>
            </a:r>
            <a:r>
              <a:rPr lang="en-US" dirty="0" smtClean="0"/>
              <a:t>people</a:t>
            </a:r>
            <a:endParaRPr lang="en-US" dirty="0"/>
          </a:p>
          <a:p>
            <a:pPr lvl="1"/>
            <a:r>
              <a:rPr lang="en-US" dirty="0"/>
              <a:t>Ontologies are used in diﬀerent ﬁelds for</a:t>
            </a:r>
            <a:r>
              <a:rPr lang="en-US" dirty="0" smtClean="0"/>
              <a:t>:</a:t>
            </a:r>
            <a:endParaRPr lang="en-US" dirty="0"/>
          </a:p>
          <a:p>
            <a:pPr lvl="2"/>
            <a:r>
              <a:rPr lang="en-US" dirty="0"/>
              <a:t>Constituting a community </a:t>
            </a:r>
            <a:r>
              <a:rPr lang="en-US" dirty="0" smtClean="0"/>
              <a:t>reference</a:t>
            </a:r>
          </a:p>
          <a:p>
            <a:pPr lvl="2"/>
            <a:r>
              <a:rPr lang="en-US" dirty="0" smtClean="0"/>
              <a:t>Sharing </a:t>
            </a:r>
            <a:r>
              <a:rPr lang="en-US" dirty="0"/>
              <a:t>consistent understanding of what information </a:t>
            </a:r>
            <a:r>
              <a:rPr lang="en-US" dirty="0" smtClean="0"/>
              <a:t>means</a:t>
            </a:r>
          </a:p>
          <a:p>
            <a:pPr lvl="2"/>
            <a:r>
              <a:rPr lang="en-US" dirty="0" smtClean="0"/>
              <a:t>Making </a:t>
            </a:r>
            <a:r>
              <a:rPr lang="en-US" dirty="0"/>
              <a:t>possible interoperability between </a:t>
            </a:r>
            <a:r>
              <a:rPr lang="en-US" dirty="0" smtClean="0"/>
              <a:t>systems</a:t>
            </a:r>
          </a:p>
          <a:p>
            <a:pPr lvl="2"/>
            <a:r>
              <a:rPr lang="en-US" dirty="0" smtClean="0"/>
              <a:t>Making </a:t>
            </a:r>
            <a:r>
              <a:rPr lang="en-US" dirty="0"/>
              <a:t>the Web machine-readable and </a:t>
            </a:r>
            <a:r>
              <a:rPr lang="en-US" dirty="0" err="1"/>
              <a:t>processable</a:t>
            </a:r>
            <a:r>
              <a:rPr lang="en-US" dirty="0"/>
              <a:t> besides </a:t>
            </a:r>
            <a:r>
              <a:rPr lang="en-US" dirty="0" smtClean="0"/>
              <a:t>of human</a:t>
            </a:r>
            <a:r>
              <a:rPr lang="en-US" dirty="0"/>
              <a:t>-readable (Semantic Web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Line of research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/>
              <a:t>Ontology construction is the result of a complex process </a:t>
            </a:r>
            <a:r>
              <a:rPr lang="en-US" dirty="0" smtClean="0"/>
              <a:t>of knowledge </a:t>
            </a:r>
            <a:r>
              <a:rPr lang="en-US" dirty="0"/>
              <a:t>acquisition ⇒ (semi)-automatic tools for </a:t>
            </a:r>
            <a:r>
              <a:rPr lang="en-US" dirty="0" smtClean="0"/>
              <a:t>building ontologies </a:t>
            </a:r>
            <a:r>
              <a:rPr lang="en-US" dirty="0"/>
              <a:t>are </a:t>
            </a:r>
            <a:r>
              <a:rPr lang="en-US" dirty="0" smtClean="0"/>
              <a:t>necessary</a:t>
            </a:r>
            <a:endParaRPr lang="en-US" dirty="0"/>
          </a:p>
          <a:p>
            <a:pPr lvl="1"/>
            <a:r>
              <a:rPr lang="en-US" dirty="0"/>
              <a:t>Machine </a:t>
            </a:r>
            <a:r>
              <a:rPr lang="en-US" dirty="0" smtClean="0"/>
              <a:t>learning </a:t>
            </a:r>
            <a:r>
              <a:rPr lang="en-US" dirty="0"/>
              <a:t>methods can be useful for </a:t>
            </a:r>
            <a:r>
              <a:rPr lang="en-US" dirty="0" smtClean="0"/>
              <a:t>accomplishing such </a:t>
            </a:r>
            <a:r>
              <a:rPr lang="en-US" dirty="0"/>
              <a:t>a goal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7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 in Computer Science</a:t>
            </a:r>
          </a:p>
          <a:p>
            <a:pPr lvl="1"/>
            <a:r>
              <a:rPr lang="en-US" dirty="0" smtClean="0"/>
              <a:t>A data model that represents knowledge </a:t>
            </a:r>
          </a:p>
          <a:p>
            <a:pPr lvl="1"/>
            <a:r>
              <a:rPr lang="en-US" dirty="0" smtClean="0"/>
              <a:t>as a set of concepts within a domain </a:t>
            </a:r>
          </a:p>
          <a:p>
            <a:pPr lvl="1"/>
            <a:r>
              <a:rPr lang="en-US" dirty="0" smtClean="0"/>
              <a:t>and the relationships between these concepts</a:t>
            </a:r>
          </a:p>
          <a:p>
            <a:r>
              <a:rPr lang="en-US" dirty="0" smtClean="0"/>
              <a:t>Formal</a:t>
            </a:r>
            <a:r>
              <a:rPr lang="en-US" dirty="0" smtClean="0"/>
              <a:t>: machine </a:t>
            </a:r>
            <a:r>
              <a:rPr lang="en-US" dirty="0" smtClean="0"/>
              <a:t>readable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924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2.00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3245" r="7275" b="4158"/>
          <a:stretch/>
        </p:blipFill>
        <p:spPr>
          <a:xfrm>
            <a:off x="544285" y="5195"/>
            <a:ext cx="8067524" cy="570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18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6 at 3.02.0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t="3386" r="8333" b="4128"/>
          <a:stretch/>
        </p:blipFill>
        <p:spPr>
          <a:xfrm>
            <a:off x="749905" y="193524"/>
            <a:ext cx="7632096" cy="528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48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26496</TotalTime>
  <Words>1895</Words>
  <Application>Microsoft Macintosh PowerPoint</Application>
  <PresentationFormat>On-screen Show (4:3)</PresentationFormat>
  <Paragraphs>446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Context-Aware Computing 3 Context Representation and Reasoning</vt:lpstr>
      <vt:lpstr>Context Representation &amp; Reasoning</vt:lpstr>
      <vt:lpstr>ontology for CR&amp;R</vt:lpstr>
      <vt:lpstr>Background: Ontology</vt:lpstr>
      <vt:lpstr>Ontology in Philosophy</vt:lpstr>
      <vt:lpstr>Ontology</vt:lpstr>
      <vt:lpstr>Ontology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Bird</vt:lpstr>
      <vt:lpstr>Basic Elements of Ontology</vt:lpstr>
      <vt:lpstr>Basic Elements of Ontology</vt:lpstr>
      <vt:lpstr>PowerPoint Presentation</vt:lpstr>
      <vt:lpstr>description logic for CR&amp;R</vt:lpstr>
      <vt:lpstr>Description Logic</vt:lpstr>
      <vt:lpstr>TBox and ABox</vt:lpstr>
      <vt:lpstr>Interpretation: Concept</vt:lpstr>
      <vt:lpstr>Interpretation: Role</vt:lpstr>
      <vt:lpstr>Concepts and Roles</vt:lpstr>
      <vt:lpstr>Construction of Knowledge</vt:lpstr>
      <vt:lpstr>Construction of Knowledge</vt:lpstr>
      <vt:lpstr>Constructing Concepts</vt:lpstr>
      <vt:lpstr>Constructing Concepts</vt:lpstr>
      <vt:lpstr>Constructing Concepts</vt:lpstr>
      <vt:lpstr>Constructing Concepts</vt:lpstr>
      <vt:lpstr>Constructing Concepts</vt:lpstr>
      <vt:lpstr>Constructing Concepts</vt:lpstr>
      <vt:lpstr>Constructing Concepts</vt:lpstr>
      <vt:lpstr>Constructing Concepts</vt:lpstr>
      <vt:lpstr>Constructing Concepts</vt:lpstr>
      <vt:lpstr>Constructing Concepts</vt:lpstr>
      <vt:lpstr>Constructing Concepts</vt:lpstr>
      <vt:lpstr>TBox</vt:lpstr>
      <vt:lpstr>TBox: Example</vt:lpstr>
      <vt:lpstr>Constructing Concepts</vt:lpstr>
      <vt:lpstr>ABox</vt:lpstr>
      <vt:lpstr>ABox: Example</vt:lpstr>
      <vt:lpstr>Formal Language: OWL</vt:lpstr>
      <vt:lpstr>DL in OWL</vt:lpstr>
      <vt:lpstr>Inferences</vt:lpstr>
      <vt:lpstr>TBox Inferences</vt:lpstr>
      <vt:lpstr>TBox Inferences</vt:lpstr>
      <vt:lpstr>ABox Inferences</vt:lpstr>
      <vt:lpstr>ABox Inferences</vt:lpstr>
      <vt:lpstr>ABox Inferences</vt:lpstr>
      <vt:lpstr>OWA vs. CWA</vt:lpstr>
      <vt:lpstr>Tools for building and managing ontologies</vt:lpstr>
      <vt:lpstr>Conclusions</vt:lpstr>
    </vt:vector>
  </TitlesOfParts>
  <Company>MJU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Minho Shin</dc:creator>
  <cp:lastModifiedBy>Minho Shin</cp:lastModifiedBy>
  <cp:revision>1325</cp:revision>
  <cp:lastPrinted>2012-11-16T05:35:06Z</cp:lastPrinted>
  <dcterms:created xsi:type="dcterms:W3CDTF">2011-09-12T13:39:30Z</dcterms:created>
  <dcterms:modified xsi:type="dcterms:W3CDTF">2012-11-16T06:22:58Z</dcterms:modified>
</cp:coreProperties>
</file>