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1" r:id="rId2"/>
  </p:sldMasterIdLst>
  <p:notesMasterIdLst>
    <p:notesMasterId r:id="rId35"/>
  </p:notesMasterIdLst>
  <p:sldIdLst>
    <p:sldId id="256" r:id="rId3"/>
    <p:sldId id="273" r:id="rId4"/>
    <p:sldId id="257" r:id="rId5"/>
    <p:sldId id="274" r:id="rId6"/>
    <p:sldId id="268" r:id="rId7"/>
    <p:sldId id="275" r:id="rId8"/>
    <p:sldId id="276" r:id="rId9"/>
    <p:sldId id="277" r:id="rId10"/>
    <p:sldId id="278" r:id="rId11"/>
    <p:sldId id="279" r:id="rId12"/>
    <p:sldId id="295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6" r:id="rId23"/>
    <p:sldId id="297" r:id="rId24"/>
    <p:sldId id="290" r:id="rId25"/>
    <p:sldId id="270" r:id="rId26"/>
    <p:sldId id="291" r:id="rId27"/>
    <p:sldId id="271" r:id="rId28"/>
    <p:sldId id="292" r:id="rId29"/>
    <p:sldId id="272" r:id="rId30"/>
    <p:sldId id="293" r:id="rId31"/>
    <p:sldId id="294" r:id="rId32"/>
    <p:sldId id="261" r:id="rId33"/>
    <p:sldId id="262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59" autoAdjust="0"/>
  </p:normalViewPr>
  <p:slideViewPr>
    <p:cSldViewPr>
      <p:cViewPr varScale="1">
        <p:scale>
          <a:sx n="64" d="100"/>
          <a:sy n="64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87B73-B44E-460B-88C4-4FCC1A948A03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503F2-BADE-463B-BFE1-25B2BEB98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09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40E34C-7541-49A3-AEF2-BD9A915A5514}" type="slidenum">
              <a:rPr lang="en-US"/>
              <a:pPr/>
              <a:t>8</a:t>
            </a:fld>
            <a:endParaRPr lang="en-US"/>
          </a:p>
        </p:txBody>
      </p:sp>
      <p:sp>
        <p:nvSpPr>
          <p:cNvPr id="366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40E34C-7541-49A3-AEF2-BD9A915A5514}" type="slidenum">
              <a:rPr lang="en-US"/>
              <a:pPr/>
              <a:t>9</a:t>
            </a:fld>
            <a:endParaRPr lang="en-US"/>
          </a:p>
        </p:txBody>
      </p:sp>
      <p:sp>
        <p:nvSpPr>
          <p:cNvPr id="366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40E34C-7541-49A3-AEF2-BD9A915A5514}" type="slidenum">
              <a:rPr lang="en-US"/>
              <a:pPr/>
              <a:t>10</a:t>
            </a:fld>
            <a:endParaRPr lang="en-US"/>
          </a:p>
        </p:txBody>
      </p:sp>
      <p:sp>
        <p:nvSpPr>
          <p:cNvPr id="366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1108EB-3069-4BBB-864B-23EBDE9361FB}" type="slidenum">
              <a:rPr lang="en-US"/>
              <a:pPr/>
              <a:t>11</a:t>
            </a:fld>
            <a:endParaRPr lang="en-US"/>
          </a:p>
        </p:txBody>
      </p:sp>
      <p:sp>
        <p:nvSpPr>
          <p:cNvPr id="368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43A40A-11C1-4AF7-AD4A-3E458748F44D}" type="slidenum">
              <a:rPr lang="en-US"/>
              <a:pPr/>
              <a:t>15</a:t>
            </a:fld>
            <a:endParaRPr lang="en-US"/>
          </a:p>
        </p:txBody>
      </p:sp>
      <p:sp>
        <p:nvSpPr>
          <p:cNvPr id="374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9AB95C-E689-4FDC-9949-ABBAB217BE9D}" type="slidenum">
              <a:rPr lang="en-US"/>
              <a:pPr/>
              <a:t>16</a:t>
            </a:fld>
            <a:endParaRPr lang="en-US"/>
          </a:p>
        </p:txBody>
      </p:sp>
      <p:sp>
        <p:nvSpPr>
          <p:cNvPr id="37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DB3E65-26CA-4F43-BEAE-AB2072F0059B}" type="slidenum">
              <a:rPr lang="en-US"/>
              <a:pPr/>
              <a:t>17</a:t>
            </a:fld>
            <a:endParaRPr lang="en-US"/>
          </a:p>
        </p:txBody>
      </p:sp>
      <p:sp>
        <p:nvSpPr>
          <p:cNvPr id="398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>
                <a:latin typeface="Comic Sans MS" pitchFamily="66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0" name="Picture 23" descr="C:\Users\Seoyong Shin\Notebook\학과업무\학교로고\9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2174" y="228600"/>
            <a:ext cx="123636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Jan 27 Intel Research Face to Face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2EE49A8-CD18-4A50-AB11-5944315667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441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3" descr="C:\Users\Seoyong Shin\Notebook\학과업무\학교로고\9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2174" y="228600"/>
            <a:ext cx="123636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3" descr="C:\Users\Seoyong Shin\Notebook\학과업무\학교로고\9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179071"/>
            <a:ext cx="693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3" descr="C:\Users\Seoyong Shin\Notebook\학과업무\학교로고\9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179071"/>
            <a:ext cx="693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3" descr="C:\Users\Seoyong Shin\Notebook\학과업무\학교로고\9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188217"/>
            <a:ext cx="693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8D8BD-DB3B-431F-AEA9-6FB42FCF57AC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E2C5A-FA25-40E3-8057-E1CE72FDC72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3" descr="C:\Users\Seoyong Shin\Notebook\학과업무\학교로고\9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188217"/>
            <a:ext cx="693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755723"/>
            <a:ext cx="6003617" cy="1943100"/>
          </a:xfrm>
        </p:spPr>
        <p:txBody>
          <a:bodyPr anchor="ctr">
            <a:noAutofit/>
          </a:bodyPr>
          <a:lstStyle/>
          <a:p>
            <a:r>
              <a:rPr lang="en-US" sz="2800" cap="none" dirty="0" smtClean="0">
                <a:ln w="18415" cmpd="sng">
                  <a:noFill/>
                  <a:prstDash val="solid"/>
                </a:ln>
                <a:solidFill>
                  <a:schemeClr val="accent3"/>
                </a:solidFill>
                <a:cs typeface="Courier New" pitchFamily="49" charset="0"/>
              </a:rPr>
              <a:t>Unsupervised Activity Recognition Using Automatically Mined Common Sense</a:t>
            </a:r>
            <a:endParaRPr lang="en-US" sz="2800" cap="none" dirty="0">
              <a:ln w="18415" cmpd="sng">
                <a:noFill/>
                <a:prstDash val="solid"/>
              </a:ln>
              <a:solidFill>
                <a:schemeClr val="accent3"/>
              </a:solidFill>
              <a:cs typeface="Courier New" pitchFamily="49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657182"/>
            <a:ext cx="6172200" cy="819817"/>
          </a:xfrm>
        </p:spPr>
        <p:txBody>
          <a:bodyPr anchor="ctr"/>
          <a:lstStyle/>
          <a:p>
            <a:r>
              <a:rPr lang="en-US" i="1" u="sng" dirty="0" smtClean="0"/>
              <a:t>Presenter</a:t>
            </a:r>
            <a:r>
              <a:rPr lang="en-US" i="1" dirty="0" smtClean="0"/>
              <a:t>: Le </a:t>
            </a:r>
            <a:r>
              <a:rPr lang="en-US" i="1" dirty="0" err="1" smtClean="0"/>
              <a:t>Thanh</a:t>
            </a:r>
            <a:r>
              <a:rPr lang="en-US" i="1" dirty="0" smtClean="0"/>
              <a:t> </a:t>
            </a:r>
            <a:r>
              <a:rPr lang="en-US" i="1" dirty="0" err="1" smtClean="0"/>
              <a:t>Binh</a:t>
            </a:r>
            <a:endParaRPr lang="en-US" i="1" dirty="0" smtClean="0"/>
          </a:p>
          <a:p>
            <a:r>
              <a:rPr lang="en-US" i="1" dirty="0" smtClean="0"/>
              <a:t>Oct-31-2012</a:t>
            </a:r>
            <a:endParaRPr lang="en-US" i="1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879588" y="3737547"/>
            <a:ext cx="5201416" cy="12192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Danny Wyatt, </a:t>
            </a:r>
          </a:p>
          <a:p>
            <a:pPr algn="r"/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Matthai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Philipose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Tanzeem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Choudhury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96325" y="3715062"/>
            <a:ext cx="5105400" cy="224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229600" y="2278505"/>
            <a:ext cx="19987" cy="388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724400" y="2971800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(2005)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85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s://encrypted-tbn3.gstatic.com/images?q=tbn:ANd9GcT47LNtvscC3ylw1d96zHjoCqhIZrw9LKLpeLJ0ROBfPOvRp3z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890941"/>
            <a:ext cx="2124805" cy="2271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6688" y="220663"/>
            <a:ext cx="8891587" cy="900112"/>
          </a:xfrm>
        </p:spPr>
        <p:txBody>
          <a:bodyPr vert="horz" anchor="b">
            <a:normAutofit fontScale="90000"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What is </a:t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Unsupervised Activity Recognition?</a:t>
            </a:r>
          </a:p>
        </p:txBody>
      </p:sp>
      <p:pic>
        <p:nvPicPr>
          <p:cNvPr id="22530" name="Picture 2" descr="https://encrypted-tbn3.gstatic.com/images?q=tbn:ANd9GcRzWt6k-RfaflCTGbI1QMa2ggWmFxzQtZY5buQ97bwwwmXFUC3b"/>
          <p:cNvPicPr>
            <a:picLocks noChangeAspect="1" noChangeArrowheads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17145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Arrow 2"/>
          <p:cNvSpPr/>
          <p:nvPr/>
        </p:nvSpPr>
        <p:spPr>
          <a:xfrm>
            <a:off x="2590800" y="2526467"/>
            <a:ext cx="3733800" cy="50031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83174" y="1904682"/>
            <a:ext cx="311976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noFill/>
                  <a:prstDash val="solid"/>
                </a:ln>
                <a:solidFill>
                  <a:schemeClr val="accent3"/>
                </a:solidFill>
                <a:effectLst/>
              </a:rPr>
              <a:t>Do something</a:t>
            </a:r>
            <a:endParaRPr lang="en-US" sz="3200" b="1" dirty="0">
              <a:ln w="12700">
                <a:noFill/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76195" y="4114800"/>
            <a:ext cx="2886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Recognized !!!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 rot="1223563">
            <a:off x="7753108" y="809909"/>
            <a:ext cx="80452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!</a:t>
            </a:r>
            <a:endParaRPr lang="en-US" sz="8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3" name="Bent Arrow 12"/>
          <p:cNvSpPr/>
          <p:nvPr/>
        </p:nvSpPr>
        <p:spPr>
          <a:xfrm rot="10800000">
            <a:off x="5410200" y="4724399"/>
            <a:ext cx="2294794" cy="1828800"/>
          </a:xfrm>
          <a:prstGeom prst="bentArrow">
            <a:avLst>
              <a:gd name="adj1" fmla="val 16304"/>
              <a:gd name="adj2" fmla="val 17853"/>
              <a:gd name="adj3" fmla="val 25000"/>
              <a:gd name="adj4" fmla="val 5204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60354" y="5892225"/>
            <a:ext cx="29498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noFill/>
                  <a:prstDash val="solid"/>
                </a:ln>
                <a:solidFill>
                  <a:schemeClr val="accent3"/>
                </a:solidFill>
                <a:effectLst/>
              </a:rPr>
              <a:t>Eating cake !</a:t>
            </a:r>
            <a:endParaRPr lang="en-US" sz="3200" b="1" dirty="0">
              <a:ln w="12700">
                <a:noFill/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5409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13" grpId="0" animBg="1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38E5897C-7A3D-4F55-8898-212FC814D78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8613" y="273050"/>
            <a:ext cx="8418512" cy="911225"/>
          </a:xfrm>
        </p:spPr>
        <p:txBody>
          <a:bodyPr vert="horz" anchor="b">
            <a:normAutofit fontScale="90000"/>
          </a:bodyPr>
          <a:lstStyle/>
          <a:p>
            <a:r>
              <a:rPr lang="en-US" dirty="0"/>
              <a:t>Application  </a:t>
            </a:r>
            <a:br>
              <a:rPr lang="en-US" dirty="0"/>
            </a:br>
            <a:r>
              <a:rPr lang="en-US" dirty="0"/>
              <a:t>Activity-Based Reminders  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2600" y="1458913"/>
            <a:ext cx="8229600" cy="4772025"/>
          </a:xfrm>
        </p:spPr>
        <p:txBody>
          <a:bodyPr>
            <a:normAutofit/>
          </a:bodyPr>
          <a:lstStyle/>
          <a:p>
            <a:pPr marL="571500" indent="-571500">
              <a:lnSpc>
                <a:spcPct val="200000"/>
              </a:lnSpc>
              <a:buFont typeface="Wingdings" pitchFamily="2" charset="2"/>
              <a:buNone/>
            </a:pPr>
            <a:r>
              <a:rPr lang="en-US" sz="2400" b="1" u="sng" dirty="0"/>
              <a:t>when</a:t>
            </a:r>
            <a:r>
              <a:rPr lang="en-US" sz="2400" b="1" dirty="0"/>
              <a:t> I</a:t>
            </a:r>
            <a:r>
              <a:rPr lang="en-US" sz="2400" dirty="0"/>
              <a:t> eat lunch </a:t>
            </a:r>
            <a:r>
              <a:rPr lang="en-US" sz="2400" b="1" u="sng" dirty="0"/>
              <a:t>remind me to</a:t>
            </a:r>
            <a:r>
              <a:rPr lang="en-US" sz="2400" dirty="0"/>
              <a:t> take my pill</a:t>
            </a:r>
          </a:p>
          <a:p>
            <a:pPr marL="571500" indent="-571500">
              <a:lnSpc>
                <a:spcPct val="200000"/>
              </a:lnSpc>
              <a:buFont typeface="Wingdings" pitchFamily="2" charset="2"/>
              <a:buNone/>
            </a:pPr>
            <a:r>
              <a:rPr lang="en-US" sz="2400" b="1" u="sng" dirty="0" smtClean="0"/>
              <a:t>when</a:t>
            </a:r>
            <a:r>
              <a:rPr lang="en-US" sz="2400" b="1" dirty="0" smtClean="0"/>
              <a:t> </a:t>
            </a:r>
            <a:r>
              <a:rPr lang="en-US" sz="2400" b="1" dirty="0"/>
              <a:t>I</a:t>
            </a:r>
            <a:r>
              <a:rPr lang="en-US" sz="2400" dirty="0"/>
              <a:t> change baby’s diapers </a:t>
            </a:r>
            <a:r>
              <a:rPr lang="en-US" sz="2400" b="1" u="sng" dirty="0"/>
              <a:t>remind me to</a:t>
            </a:r>
            <a:r>
              <a:rPr lang="en-US" sz="2400" dirty="0"/>
              <a:t> apply cream</a:t>
            </a:r>
          </a:p>
          <a:p>
            <a:pPr marL="571500" indent="-571500">
              <a:lnSpc>
                <a:spcPct val="200000"/>
              </a:lnSpc>
              <a:buFont typeface="Wingdings" pitchFamily="2" charset="2"/>
              <a:buNone/>
            </a:pPr>
            <a:r>
              <a:rPr lang="en-US" sz="2400" b="1" u="sng" dirty="0" smtClean="0"/>
              <a:t>when</a:t>
            </a:r>
            <a:r>
              <a:rPr lang="en-US" sz="2400" b="1" dirty="0" smtClean="0"/>
              <a:t> </a:t>
            </a:r>
            <a:r>
              <a:rPr lang="en-US" sz="2400" b="1" dirty="0"/>
              <a:t>I</a:t>
            </a:r>
            <a:r>
              <a:rPr lang="en-US" sz="2400" dirty="0"/>
              <a:t> use the bathroom </a:t>
            </a:r>
            <a:r>
              <a:rPr lang="en-US" sz="2400" b="1" u="sng" dirty="0"/>
              <a:t>remind me to</a:t>
            </a:r>
            <a:r>
              <a:rPr lang="en-US" sz="2400" dirty="0"/>
              <a:t> wash hands</a:t>
            </a:r>
          </a:p>
          <a:p>
            <a:pPr marL="571500" indent="-571500">
              <a:lnSpc>
                <a:spcPct val="200000"/>
              </a:lnSpc>
              <a:buFont typeface="Wingdings" pitchFamily="2" charset="2"/>
              <a:buNone/>
            </a:pPr>
            <a:r>
              <a:rPr lang="en-US" sz="2400" b="1" u="sng" dirty="0" smtClean="0"/>
              <a:t>when</a:t>
            </a:r>
            <a:r>
              <a:rPr lang="en-US" sz="2400" b="1" dirty="0" smtClean="0"/>
              <a:t> </a:t>
            </a:r>
            <a:r>
              <a:rPr lang="en-US" sz="2400" b="1" dirty="0"/>
              <a:t>I</a:t>
            </a:r>
            <a:r>
              <a:rPr lang="en-US" sz="2400" dirty="0"/>
              <a:t> </a:t>
            </a:r>
            <a:r>
              <a:rPr lang="en-US" sz="2400" dirty="0" smtClean="0"/>
              <a:t>go to sleep </a:t>
            </a:r>
            <a:r>
              <a:rPr lang="en-US" sz="2400" b="1" u="sng" dirty="0"/>
              <a:t>remind me to</a:t>
            </a:r>
            <a:r>
              <a:rPr lang="en-US" sz="2400" dirty="0"/>
              <a:t> </a:t>
            </a:r>
            <a:r>
              <a:rPr lang="en-US" sz="2400" dirty="0" smtClean="0"/>
              <a:t>close windows</a:t>
            </a:r>
            <a:endParaRPr lang="en-US" sz="2400" dirty="0"/>
          </a:p>
        </p:txBody>
      </p:sp>
      <p:pic>
        <p:nvPicPr>
          <p:cNvPr id="5" name="Picture 2" descr="https://encrypted-tbn3.gstatic.com/images?q=tbn:ANd9GcT47LNtvscC3ylw1d96zHjoCqhIZrw9LKLpeLJ0ROBfPOvRp3z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285" y="4998748"/>
            <a:ext cx="1506086" cy="1610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 rot="1223563">
            <a:off x="7751306" y="4440272"/>
            <a:ext cx="43352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902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the question is: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20809549">
            <a:off x="1814080" y="2353326"/>
            <a:ext cx="467628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HOW</a:t>
            </a:r>
          </a:p>
          <a:p>
            <a:pPr algn="ctr"/>
            <a:r>
              <a:rPr lang="en-US" sz="4400" dirty="0" smtClean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computer learns?</a:t>
            </a:r>
            <a:endParaRPr lang="en-US" sz="4400" dirty="0">
              <a:ln w="18415" cmpd="sng">
                <a:noFill/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Picture 2" descr="https://encrypted-tbn3.gstatic.com/images?q=tbn:ANd9GcT47LNtvscC3ylw1d96zHjoCqhIZrw9LKLpeLJ0ROBfPOvRp3z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162622"/>
            <a:ext cx="2124805" cy="2271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encrypted-tbn1.gstatic.com/images?q=tbn:ANd9GcQPUmyBGEaw9Sb10wXKKIsJj1be4sdWO8b7w6k7wXE42PbT089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7952">
            <a:off x="7288703" y="3082800"/>
            <a:ext cx="741456" cy="1002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31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anchor="b">
            <a:normAutofit/>
          </a:bodyPr>
          <a:lstStyle/>
          <a:p>
            <a:r>
              <a:rPr lang="en-US" dirty="0"/>
              <a:t>The Traditional Architecture</a:t>
            </a:r>
          </a:p>
        </p:txBody>
      </p: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2743200" y="1481137"/>
            <a:ext cx="3236913" cy="5300663"/>
            <a:chOff x="414" y="784"/>
            <a:chExt cx="2039" cy="3339"/>
          </a:xfrm>
        </p:grpSpPr>
        <p:grpSp>
          <p:nvGrpSpPr>
            <p:cNvPr id="6" name="Group 59"/>
            <p:cNvGrpSpPr>
              <a:grpSpLocks/>
            </p:cNvGrpSpPr>
            <p:nvPr/>
          </p:nvGrpSpPr>
          <p:grpSpPr bwMode="auto">
            <a:xfrm>
              <a:off x="414" y="784"/>
              <a:ext cx="2039" cy="3160"/>
              <a:chOff x="414" y="784"/>
              <a:chExt cx="2039" cy="3160"/>
            </a:xfrm>
          </p:grpSpPr>
          <p:sp>
            <p:nvSpPr>
              <p:cNvPr id="8" name="Line 12"/>
              <p:cNvSpPr>
                <a:spLocks noChangeShapeType="1"/>
              </p:cNvSpPr>
              <p:nvPr/>
            </p:nvSpPr>
            <p:spPr bwMode="auto">
              <a:xfrm flipV="1">
                <a:off x="1313" y="3608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Line 14"/>
              <p:cNvSpPr>
                <a:spLocks noChangeShapeType="1"/>
              </p:cNvSpPr>
              <p:nvPr/>
            </p:nvSpPr>
            <p:spPr bwMode="auto">
              <a:xfrm flipV="1">
                <a:off x="1322" y="784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Line 17"/>
              <p:cNvSpPr>
                <a:spLocks noChangeShapeType="1"/>
              </p:cNvSpPr>
              <p:nvPr/>
            </p:nvSpPr>
            <p:spPr bwMode="auto">
              <a:xfrm flipH="1" flipV="1">
                <a:off x="1314" y="2327"/>
                <a:ext cx="10" cy="33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" name="Group 53"/>
              <p:cNvGrpSpPr>
                <a:grpSpLocks/>
              </p:cNvGrpSpPr>
              <p:nvPr/>
            </p:nvGrpSpPr>
            <p:grpSpPr bwMode="auto">
              <a:xfrm>
                <a:off x="414" y="2681"/>
                <a:ext cx="1708" cy="890"/>
                <a:chOff x="414" y="2561"/>
                <a:chExt cx="1708" cy="890"/>
              </a:xfrm>
            </p:grpSpPr>
            <p:sp>
              <p:nvSpPr>
                <p:cNvPr id="42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414" y="2561"/>
                  <a:ext cx="1536" cy="757"/>
                </a:xfrm>
                <a:prstGeom prst="rect">
                  <a:avLst/>
                </a:prstGeom>
                <a:solidFill>
                  <a:schemeClr val="tx2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800">
                      <a:solidFill>
                        <a:schemeClr val="bg1"/>
                      </a:solidFill>
                    </a:rPr>
                    <a:t>Object Detection</a:t>
                  </a:r>
                </a:p>
                <a:p>
                  <a:pPr algn="ctr">
                    <a:spcBef>
                      <a:spcPct val="50000"/>
                    </a:spcBef>
                  </a:pPr>
                  <a:r>
                    <a:rPr lang="en-US" sz="1800">
                      <a:solidFill>
                        <a:schemeClr val="bg1"/>
                      </a:solidFill>
                    </a:rPr>
                    <a:t>Feature Selection</a:t>
                  </a:r>
                </a:p>
                <a:p>
                  <a:pPr algn="ctr">
                    <a:spcBef>
                      <a:spcPct val="50000"/>
                    </a:spcBef>
                  </a:pPr>
                  <a:r>
                    <a:rPr lang="en-US" sz="1800">
                      <a:solidFill>
                        <a:schemeClr val="bg1"/>
                      </a:solidFill>
                    </a:rPr>
                    <a:t>Segmentation</a:t>
                  </a:r>
                </a:p>
              </p:txBody>
            </p:sp>
            <p:sp>
              <p:nvSpPr>
                <p:cNvPr id="43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490" y="2627"/>
                  <a:ext cx="1536" cy="757"/>
                </a:xfrm>
                <a:prstGeom prst="rect">
                  <a:avLst/>
                </a:prstGeom>
                <a:solidFill>
                  <a:schemeClr val="tx2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800">
                      <a:solidFill>
                        <a:schemeClr val="bg1"/>
                      </a:solidFill>
                    </a:rPr>
                    <a:t>Object Detection</a:t>
                  </a:r>
                </a:p>
                <a:p>
                  <a:pPr algn="ctr">
                    <a:spcBef>
                      <a:spcPct val="50000"/>
                    </a:spcBef>
                  </a:pPr>
                  <a:r>
                    <a:rPr lang="en-US" sz="1800">
                      <a:solidFill>
                        <a:schemeClr val="bg1"/>
                      </a:solidFill>
                    </a:rPr>
                    <a:t>Feature Selection</a:t>
                  </a:r>
                </a:p>
                <a:p>
                  <a:pPr algn="ctr">
                    <a:spcBef>
                      <a:spcPct val="50000"/>
                    </a:spcBef>
                  </a:pPr>
                  <a:r>
                    <a:rPr lang="en-US" sz="1800">
                      <a:solidFill>
                        <a:schemeClr val="bg1"/>
                      </a:solidFill>
                    </a:rPr>
                    <a:t>Segmentation</a:t>
                  </a:r>
                </a:p>
              </p:txBody>
            </p:sp>
            <p:sp>
              <p:nvSpPr>
                <p:cNvPr id="4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586" y="2694"/>
                  <a:ext cx="1536" cy="757"/>
                </a:xfrm>
                <a:prstGeom prst="rect">
                  <a:avLst/>
                </a:prstGeom>
                <a:solidFill>
                  <a:schemeClr val="tx2"/>
                </a:solidFill>
                <a:ln w="9525">
                  <a:solidFill>
                    <a:srgbClr val="B2B2B2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800">
                      <a:solidFill>
                        <a:schemeClr val="bg1"/>
                      </a:solidFill>
                    </a:rPr>
                    <a:t>Object Detection</a:t>
                  </a:r>
                </a:p>
                <a:p>
                  <a:pPr algn="ctr">
                    <a:spcBef>
                      <a:spcPct val="50000"/>
                    </a:spcBef>
                  </a:pPr>
                  <a:r>
                    <a:rPr lang="en-US" sz="1800">
                      <a:solidFill>
                        <a:schemeClr val="bg1"/>
                      </a:solidFill>
                    </a:rPr>
                    <a:t>Feature Selection</a:t>
                  </a:r>
                </a:p>
                <a:p>
                  <a:pPr algn="ctr">
                    <a:spcBef>
                      <a:spcPct val="50000"/>
                    </a:spcBef>
                  </a:pPr>
                  <a:r>
                    <a:rPr lang="en-US" sz="1800">
                      <a:solidFill>
                        <a:schemeClr val="bg1"/>
                      </a:solidFill>
                    </a:rPr>
                    <a:t>Segmentation</a:t>
                  </a:r>
                </a:p>
              </p:txBody>
            </p:sp>
            <p:sp>
              <p:nvSpPr>
                <p:cNvPr id="45" name="Line 46"/>
                <p:cNvSpPr>
                  <a:spLocks noChangeShapeType="1"/>
                </p:cNvSpPr>
                <p:nvPr/>
              </p:nvSpPr>
              <p:spPr bwMode="auto">
                <a:xfrm>
                  <a:off x="984" y="2943"/>
                  <a:ext cx="70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" name="Line 47"/>
                <p:cNvSpPr>
                  <a:spLocks noChangeShapeType="1"/>
                </p:cNvSpPr>
                <p:nvPr/>
              </p:nvSpPr>
              <p:spPr bwMode="auto">
                <a:xfrm>
                  <a:off x="980" y="3209"/>
                  <a:ext cx="70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" name="Text Box 49"/>
              <p:cNvSpPr txBox="1">
                <a:spLocks noChangeArrowheads="1"/>
              </p:cNvSpPr>
              <p:nvPr/>
            </p:nvSpPr>
            <p:spPr bwMode="auto">
              <a:xfrm>
                <a:off x="423" y="1147"/>
                <a:ext cx="1536" cy="101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en-US" sz="1800">
                  <a:solidFill>
                    <a:schemeClr val="bg1"/>
                  </a:solidFill>
                </a:endParaRPr>
              </a:p>
              <a:p>
                <a:pPr algn="ctr">
                  <a:spcBef>
                    <a:spcPct val="50000"/>
                  </a:spcBef>
                </a:pPr>
                <a:endParaRPr lang="en-US" sz="1800">
                  <a:solidFill>
                    <a:schemeClr val="bg1"/>
                  </a:solidFill>
                </a:endParaRPr>
              </a:p>
              <a:p>
                <a:pPr algn="ctr">
                  <a:spcBef>
                    <a:spcPct val="50000"/>
                  </a:spcBef>
                </a:pPr>
                <a:endParaRPr lang="en-US" sz="1800">
                  <a:solidFill>
                    <a:schemeClr val="bg1"/>
                  </a:solidFill>
                </a:endParaRPr>
              </a:p>
              <a:p>
                <a:pPr algn="ctr">
                  <a:spcBef>
                    <a:spcPct val="50000"/>
                  </a:spcBef>
                </a:pPr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13" name="Text Box 51"/>
              <p:cNvSpPr txBox="1">
                <a:spLocks noChangeArrowheads="1"/>
              </p:cNvSpPr>
              <p:nvPr/>
            </p:nvSpPr>
            <p:spPr bwMode="auto">
              <a:xfrm>
                <a:off x="539" y="1203"/>
                <a:ext cx="1536" cy="1017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en-US" sz="1800">
                  <a:solidFill>
                    <a:schemeClr val="bg1"/>
                  </a:solidFill>
                </a:endParaRPr>
              </a:p>
              <a:p>
                <a:pPr algn="ctr">
                  <a:spcBef>
                    <a:spcPct val="50000"/>
                  </a:spcBef>
                </a:pPr>
                <a:endParaRPr lang="en-US" sz="1800">
                  <a:solidFill>
                    <a:schemeClr val="bg1"/>
                  </a:solidFill>
                </a:endParaRPr>
              </a:p>
              <a:p>
                <a:pPr algn="ctr">
                  <a:spcBef>
                    <a:spcPct val="50000"/>
                  </a:spcBef>
                </a:pPr>
                <a:endParaRPr lang="en-US" sz="1800">
                  <a:solidFill>
                    <a:schemeClr val="bg1"/>
                  </a:solidFill>
                </a:endParaRPr>
              </a:p>
              <a:p>
                <a:pPr algn="ctr">
                  <a:spcBef>
                    <a:spcPct val="50000"/>
                  </a:spcBef>
                </a:pPr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>
                <a:off x="659" y="1300"/>
                <a:ext cx="1536" cy="1017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800" dirty="0">
                    <a:solidFill>
                      <a:schemeClr val="bg1"/>
                    </a:solidFill>
                  </a:rPr>
                  <a:t>Activity Recognition</a:t>
                </a:r>
              </a:p>
              <a:p>
                <a:pPr algn="ctr">
                  <a:spcBef>
                    <a:spcPct val="50000"/>
                  </a:spcBef>
                </a:pPr>
                <a:endParaRPr lang="en-US" sz="1800" dirty="0">
                  <a:solidFill>
                    <a:schemeClr val="bg1"/>
                  </a:solidFill>
                </a:endParaRPr>
              </a:p>
              <a:p>
                <a:pPr algn="ctr">
                  <a:spcBef>
                    <a:spcPct val="50000"/>
                  </a:spcBef>
                </a:pPr>
                <a:endParaRPr lang="en-US" sz="1800" dirty="0">
                  <a:solidFill>
                    <a:schemeClr val="bg1"/>
                  </a:solidFill>
                </a:endParaRPr>
              </a:p>
              <a:p>
                <a:pPr algn="ctr">
                  <a:spcBef>
                    <a:spcPct val="50000"/>
                  </a:spcBef>
                </a:pP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5" name="Group 45"/>
              <p:cNvGrpSpPr>
                <a:grpSpLocks/>
              </p:cNvGrpSpPr>
              <p:nvPr/>
            </p:nvGrpSpPr>
            <p:grpSpPr bwMode="auto">
              <a:xfrm>
                <a:off x="785" y="1644"/>
                <a:ext cx="1216" cy="456"/>
                <a:chOff x="2339" y="715"/>
                <a:chExt cx="1882" cy="873"/>
              </a:xfrm>
            </p:grpSpPr>
            <p:sp>
              <p:nvSpPr>
                <p:cNvPr id="19" name="Oval 21"/>
                <p:cNvSpPr>
                  <a:spLocks noChangeArrowheads="1"/>
                </p:cNvSpPr>
                <p:nvPr/>
              </p:nvSpPr>
              <p:spPr bwMode="auto">
                <a:xfrm>
                  <a:off x="2753" y="715"/>
                  <a:ext cx="209" cy="189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Oval 22"/>
                <p:cNvSpPr>
                  <a:spLocks noChangeArrowheads="1"/>
                </p:cNvSpPr>
                <p:nvPr/>
              </p:nvSpPr>
              <p:spPr bwMode="auto">
                <a:xfrm>
                  <a:off x="3376" y="721"/>
                  <a:ext cx="209" cy="189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Oval 23"/>
                <p:cNvSpPr>
                  <a:spLocks noChangeArrowheads="1"/>
                </p:cNvSpPr>
                <p:nvPr/>
              </p:nvSpPr>
              <p:spPr bwMode="auto">
                <a:xfrm>
                  <a:off x="4000" y="718"/>
                  <a:ext cx="209" cy="189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Oval 24"/>
                <p:cNvSpPr>
                  <a:spLocks noChangeArrowheads="1"/>
                </p:cNvSpPr>
                <p:nvPr/>
              </p:nvSpPr>
              <p:spPr bwMode="auto">
                <a:xfrm>
                  <a:off x="2519" y="1069"/>
                  <a:ext cx="209" cy="189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25"/>
                <p:cNvSpPr>
                  <a:spLocks noChangeShapeType="1"/>
                </p:cNvSpPr>
                <p:nvPr/>
              </p:nvSpPr>
              <p:spPr bwMode="auto">
                <a:xfrm>
                  <a:off x="2973" y="824"/>
                  <a:ext cx="417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Line 26"/>
                <p:cNvSpPr>
                  <a:spLocks noChangeShapeType="1"/>
                </p:cNvSpPr>
                <p:nvPr/>
              </p:nvSpPr>
              <p:spPr bwMode="auto">
                <a:xfrm>
                  <a:off x="3589" y="820"/>
                  <a:ext cx="417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Line 28"/>
                <p:cNvSpPr>
                  <a:spLocks noChangeShapeType="1"/>
                </p:cNvSpPr>
                <p:nvPr/>
              </p:nvSpPr>
              <p:spPr bwMode="auto">
                <a:xfrm>
                  <a:off x="2339" y="820"/>
                  <a:ext cx="417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Oval 29"/>
                <p:cNvSpPr>
                  <a:spLocks noChangeArrowheads="1"/>
                </p:cNvSpPr>
                <p:nvPr/>
              </p:nvSpPr>
              <p:spPr bwMode="auto">
                <a:xfrm>
                  <a:off x="3836" y="1036"/>
                  <a:ext cx="209" cy="189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Oval 30"/>
                <p:cNvSpPr>
                  <a:spLocks noChangeArrowheads="1"/>
                </p:cNvSpPr>
                <p:nvPr/>
              </p:nvSpPr>
              <p:spPr bwMode="auto">
                <a:xfrm>
                  <a:off x="3387" y="1042"/>
                  <a:ext cx="209" cy="189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Oval 31"/>
                <p:cNvSpPr>
                  <a:spLocks noChangeArrowheads="1"/>
                </p:cNvSpPr>
                <p:nvPr/>
              </p:nvSpPr>
              <p:spPr bwMode="auto">
                <a:xfrm>
                  <a:off x="2724" y="1393"/>
                  <a:ext cx="209" cy="189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Oval 32"/>
                <p:cNvSpPr>
                  <a:spLocks noChangeArrowheads="1"/>
                </p:cNvSpPr>
                <p:nvPr/>
              </p:nvSpPr>
              <p:spPr bwMode="auto">
                <a:xfrm>
                  <a:off x="2890" y="1073"/>
                  <a:ext cx="209" cy="189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Oval 33"/>
                <p:cNvSpPr>
                  <a:spLocks noChangeArrowheads="1"/>
                </p:cNvSpPr>
                <p:nvPr/>
              </p:nvSpPr>
              <p:spPr bwMode="auto">
                <a:xfrm>
                  <a:off x="4012" y="1382"/>
                  <a:ext cx="209" cy="189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Oval 34"/>
                <p:cNvSpPr>
                  <a:spLocks noChangeArrowheads="1"/>
                </p:cNvSpPr>
                <p:nvPr/>
              </p:nvSpPr>
              <p:spPr bwMode="auto">
                <a:xfrm>
                  <a:off x="3380" y="1399"/>
                  <a:ext cx="209" cy="189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2662" y="894"/>
                  <a:ext cx="129" cy="169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2878" y="1269"/>
                  <a:ext cx="89" cy="13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" name="Line 37"/>
                <p:cNvSpPr>
                  <a:spLocks noChangeShapeType="1"/>
                </p:cNvSpPr>
                <p:nvPr/>
              </p:nvSpPr>
              <p:spPr bwMode="auto">
                <a:xfrm>
                  <a:off x="2950" y="1505"/>
                  <a:ext cx="417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" name="Line 38"/>
                <p:cNvSpPr>
                  <a:spLocks noChangeShapeType="1"/>
                </p:cNvSpPr>
                <p:nvPr/>
              </p:nvSpPr>
              <p:spPr bwMode="auto">
                <a:xfrm>
                  <a:off x="2639" y="1259"/>
                  <a:ext cx="79" cy="189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" name="Line 39"/>
                <p:cNvSpPr>
                  <a:spLocks noChangeShapeType="1"/>
                </p:cNvSpPr>
                <p:nvPr/>
              </p:nvSpPr>
              <p:spPr bwMode="auto">
                <a:xfrm flipH="1" flipV="1">
                  <a:off x="2905" y="889"/>
                  <a:ext cx="109" cy="179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3484" y="1225"/>
                  <a:ext cx="10" cy="19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Line 41"/>
                <p:cNvSpPr>
                  <a:spLocks noChangeShapeType="1"/>
                </p:cNvSpPr>
                <p:nvPr/>
              </p:nvSpPr>
              <p:spPr bwMode="auto">
                <a:xfrm flipH="1" flipV="1">
                  <a:off x="3480" y="911"/>
                  <a:ext cx="10" cy="14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" name="Line 42"/>
                <p:cNvSpPr>
                  <a:spLocks noChangeShapeType="1"/>
                </p:cNvSpPr>
                <p:nvPr/>
              </p:nvSpPr>
              <p:spPr bwMode="auto">
                <a:xfrm>
                  <a:off x="3602" y="1134"/>
                  <a:ext cx="247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3979" y="890"/>
                  <a:ext cx="110" cy="149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Line 44"/>
                <p:cNvSpPr>
                  <a:spLocks noChangeShapeType="1"/>
                </p:cNvSpPr>
                <p:nvPr/>
              </p:nvSpPr>
              <p:spPr bwMode="auto">
                <a:xfrm>
                  <a:off x="3960" y="1229"/>
                  <a:ext cx="109" cy="188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" name="Text Box 55"/>
              <p:cNvSpPr txBox="1">
                <a:spLocks noChangeArrowheads="1"/>
              </p:cNvSpPr>
              <p:nvPr/>
            </p:nvSpPr>
            <p:spPr bwMode="auto">
              <a:xfrm>
                <a:off x="1313" y="3643"/>
                <a:ext cx="11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 dirty="0"/>
                  <a:t>raw sensor data</a:t>
                </a:r>
              </a:p>
            </p:txBody>
          </p:sp>
          <p:sp>
            <p:nvSpPr>
              <p:cNvPr id="17" name="Text Box 56"/>
              <p:cNvSpPr txBox="1">
                <a:spLocks noChangeArrowheads="1"/>
              </p:cNvSpPr>
              <p:nvPr/>
            </p:nvSpPr>
            <p:spPr bwMode="auto">
              <a:xfrm>
                <a:off x="1349" y="2379"/>
                <a:ext cx="89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/>
                  <a:t>observables</a:t>
                </a:r>
              </a:p>
            </p:txBody>
          </p:sp>
          <p:sp>
            <p:nvSpPr>
              <p:cNvPr id="18" name="Text Box 57"/>
              <p:cNvSpPr txBox="1">
                <a:spLocks noChangeArrowheads="1"/>
              </p:cNvSpPr>
              <p:nvPr/>
            </p:nvSpPr>
            <p:spPr bwMode="auto">
              <a:xfrm>
                <a:off x="1365" y="836"/>
                <a:ext cx="66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/>
                  <a:t>activities</a:t>
                </a:r>
              </a:p>
            </p:txBody>
          </p:sp>
        </p:grpSp>
        <p:sp>
          <p:nvSpPr>
            <p:cNvPr id="7" name="Text Box 60"/>
            <p:cNvSpPr txBox="1">
              <a:spLocks noChangeArrowheads="1"/>
            </p:cNvSpPr>
            <p:nvPr/>
          </p:nvSpPr>
          <p:spPr bwMode="auto">
            <a:xfrm>
              <a:off x="999" y="3892"/>
              <a:ext cx="6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sensors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5715000" y="2514600"/>
            <a:ext cx="1752600" cy="8165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835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1143000"/>
          </a:xfrm>
        </p:spPr>
        <p:txBody>
          <a:bodyPr vert="horz" anchor="b">
            <a:normAutofit/>
          </a:bodyPr>
          <a:lstStyle/>
          <a:p>
            <a:r>
              <a:rPr lang="en-US" sz="2400" dirty="0"/>
              <a:t>Low-Level Sensing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Detecting Object Use</a:t>
            </a:r>
          </a:p>
        </p:txBody>
      </p:sp>
      <p:grpSp>
        <p:nvGrpSpPr>
          <p:cNvPr id="49" name="Group 45"/>
          <p:cNvGrpSpPr>
            <a:grpSpLocks/>
          </p:cNvGrpSpPr>
          <p:nvPr/>
        </p:nvGrpSpPr>
        <p:grpSpPr bwMode="auto">
          <a:xfrm>
            <a:off x="2916238" y="2078038"/>
            <a:ext cx="2813050" cy="1857375"/>
            <a:chOff x="423" y="1147"/>
            <a:chExt cx="1772" cy="1170"/>
          </a:xfrm>
        </p:grpSpPr>
        <p:sp>
          <p:nvSpPr>
            <p:cNvPr id="50" name="Text Box 15"/>
            <p:cNvSpPr txBox="1">
              <a:spLocks noChangeArrowheads="1"/>
            </p:cNvSpPr>
            <p:nvPr/>
          </p:nvSpPr>
          <p:spPr bwMode="auto">
            <a:xfrm>
              <a:off x="423" y="1147"/>
              <a:ext cx="1536" cy="101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1800">
                <a:solidFill>
                  <a:schemeClr val="bg1"/>
                </a:solidFill>
              </a:endParaRPr>
            </a:p>
            <a:p>
              <a:pPr algn="ctr">
                <a:spcBef>
                  <a:spcPct val="50000"/>
                </a:spcBef>
              </a:pPr>
              <a:endParaRPr lang="en-US" sz="1800">
                <a:solidFill>
                  <a:schemeClr val="bg1"/>
                </a:solidFill>
              </a:endParaRPr>
            </a:p>
            <a:p>
              <a:pPr algn="ctr">
                <a:spcBef>
                  <a:spcPct val="50000"/>
                </a:spcBef>
              </a:pPr>
              <a:endParaRPr lang="en-US" sz="1800">
                <a:solidFill>
                  <a:schemeClr val="bg1"/>
                </a:solidFill>
              </a:endParaRPr>
            </a:p>
            <a:p>
              <a:pPr algn="ctr">
                <a:spcBef>
                  <a:spcPct val="50000"/>
                </a:spcBef>
              </a:pPr>
              <a:endParaRPr lang="en-US" sz="1800">
                <a:solidFill>
                  <a:schemeClr val="bg1"/>
                </a:solidFill>
              </a:endParaRPr>
            </a:p>
          </p:txBody>
        </p:sp>
        <p:sp>
          <p:nvSpPr>
            <p:cNvPr id="51" name="Text Box 16"/>
            <p:cNvSpPr txBox="1">
              <a:spLocks noChangeArrowheads="1"/>
            </p:cNvSpPr>
            <p:nvPr/>
          </p:nvSpPr>
          <p:spPr bwMode="auto">
            <a:xfrm>
              <a:off x="539" y="1203"/>
              <a:ext cx="1536" cy="1017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1800">
                <a:solidFill>
                  <a:schemeClr val="bg1"/>
                </a:solidFill>
              </a:endParaRPr>
            </a:p>
            <a:p>
              <a:pPr algn="ctr">
                <a:spcBef>
                  <a:spcPct val="50000"/>
                </a:spcBef>
              </a:pPr>
              <a:endParaRPr lang="en-US" sz="1800">
                <a:solidFill>
                  <a:schemeClr val="bg1"/>
                </a:solidFill>
              </a:endParaRPr>
            </a:p>
            <a:p>
              <a:pPr algn="ctr">
                <a:spcBef>
                  <a:spcPct val="50000"/>
                </a:spcBef>
              </a:pPr>
              <a:endParaRPr lang="en-US" sz="1800">
                <a:solidFill>
                  <a:schemeClr val="bg1"/>
                </a:solidFill>
              </a:endParaRPr>
            </a:p>
            <a:p>
              <a:pPr algn="ctr">
                <a:spcBef>
                  <a:spcPct val="50000"/>
                </a:spcBef>
              </a:pPr>
              <a:endParaRPr lang="en-US" sz="1800">
                <a:solidFill>
                  <a:schemeClr val="bg1"/>
                </a:solidFill>
              </a:endParaRPr>
            </a:p>
          </p:txBody>
        </p:sp>
        <p:sp>
          <p:nvSpPr>
            <p:cNvPr id="52" name="Text Box 17"/>
            <p:cNvSpPr txBox="1">
              <a:spLocks noChangeArrowheads="1"/>
            </p:cNvSpPr>
            <p:nvPr/>
          </p:nvSpPr>
          <p:spPr bwMode="auto">
            <a:xfrm>
              <a:off x="659" y="1300"/>
              <a:ext cx="1536" cy="1017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>
                  <a:solidFill>
                    <a:schemeClr val="bg1"/>
                  </a:solidFill>
                </a:rPr>
                <a:t>Activity Recognition</a:t>
              </a:r>
            </a:p>
            <a:p>
              <a:pPr algn="ctr">
                <a:spcBef>
                  <a:spcPct val="50000"/>
                </a:spcBef>
              </a:pPr>
              <a:endParaRPr lang="en-US" sz="1800">
                <a:solidFill>
                  <a:schemeClr val="bg1"/>
                </a:solidFill>
              </a:endParaRPr>
            </a:p>
            <a:p>
              <a:pPr algn="ctr">
                <a:spcBef>
                  <a:spcPct val="50000"/>
                </a:spcBef>
              </a:pPr>
              <a:endParaRPr lang="en-US" sz="1800">
                <a:solidFill>
                  <a:schemeClr val="bg1"/>
                </a:solidFill>
              </a:endParaRPr>
            </a:p>
            <a:p>
              <a:pPr algn="ctr">
                <a:spcBef>
                  <a:spcPct val="50000"/>
                </a:spcBef>
              </a:pPr>
              <a:endParaRPr lang="en-US" sz="1800">
                <a:solidFill>
                  <a:schemeClr val="bg1"/>
                </a:solidFill>
              </a:endParaRPr>
            </a:p>
          </p:txBody>
        </p:sp>
        <p:grpSp>
          <p:nvGrpSpPr>
            <p:cNvPr id="53" name="Group 18"/>
            <p:cNvGrpSpPr>
              <a:grpSpLocks/>
            </p:cNvGrpSpPr>
            <p:nvPr/>
          </p:nvGrpSpPr>
          <p:grpSpPr bwMode="auto">
            <a:xfrm>
              <a:off x="785" y="1644"/>
              <a:ext cx="1216" cy="456"/>
              <a:chOff x="2339" y="715"/>
              <a:chExt cx="1882" cy="873"/>
            </a:xfrm>
          </p:grpSpPr>
          <p:sp>
            <p:nvSpPr>
              <p:cNvPr id="54" name="Oval 19"/>
              <p:cNvSpPr>
                <a:spLocks noChangeArrowheads="1"/>
              </p:cNvSpPr>
              <p:nvPr/>
            </p:nvSpPr>
            <p:spPr bwMode="auto">
              <a:xfrm>
                <a:off x="2753" y="715"/>
                <a:ext cx="209" cy="18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Oval 20"/>
              <p:cNvSpPr>
                <a:spLocks noChangeArrowheads="1"/>
              </p:cNvSpPr>
              <p:nvPr/>
            </p:nvSpPr>
            <p:spPr bwMode="auto">
              <a:xfrm>
                <a:off x="3376" y="721"/>
                <a:ext cx="209" cy="18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Oval 21"/>
              <p:cNvSpPr>
                <a:spLocks noChangeArrowheads="1"/>
              </p:cNvSpPr>
              <p:nvPr/>
            </p:nvSpPr>
            <p:spPr bwMode="auto">
              <a:xfrm>
                <a:off x="4000" y="718"/>
                <a:ext cx="209" cy="18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Oval 22"/>
              <p:cNvSpPr>
                <a:spLocks noChangeArrowheads="1"/>
              </p:cNvSpPr>
              <p:nvPr/>
            </p:nvSpPr>
            <p:spPr bwMode="auto">
              <a:xfrm>
                <a:off x="2519" y="1069"/>
                <a:ext cx="209" cy="18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Line 23"/>
              <p:cNvSpPr>
                <a:spLocks noChangeShapeType="1"/>
              </p:cNvSpPr>
              <p:nvPr/>
            </p:nvSpPr>
            <p:spPr bwMode="auto">
              <a:xfrm>
                <a:off x="2973" y="824"/>
                <a:ext cx="417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Line 24"/>
              <p:cNvSpPr>
                <a:spLocks noChangeShapeType="1"/>
              </p:cNvSpPr>
              <p:nvPr/>
            </p:nvSpPr>
            <p:spPr bwMode="auto">
              <a:xfrm>
                <a:off x="3589" y="820"/>
                <a:ext cx="417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Line 25"/>
              <p:cNvSpPr>
                <a:spLocks noChangeShapeType="1"/>
              </p:cNvSpPr>
              <p:nvPr/>
            </p:nvSpPr>
            <p:spPr bwMode="auto">
              <a:xfrm>
                <a:off x="2339" y="820"/>
                <a:ext cx="417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Oval 26"/>
              <p:cNvSpPr>
                <a:spLocks noChangeArrowheads="1"/>
              </p:cNvSpPr>
              <p:nvPr/>
            </p:nvSpPr>
            <p:spPr bwMode="auto">
              <a:xfrm>
                <a:off x="3836" y="1036"/>
                <a:ext cx="209" cy="18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Oval 27"/>
              <p:cNvSpPr>
                <a:spLocks noChangeArrowheads="1"/>
              </p:cNvSpPr>
              <p:nvPr/>
            </p:nvSpPr>
            <p:spPr bwMode="auto">
              <a:xfrm>
                <a:off x="3387" y="1042"/>
                <a:ext cx="209" cy="18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Oval 28"/>
              <p:cNvSpPr>
                <a:spLocks noChangeArrowheads="1"/>
              </p:cNvSpPr>
              <p:nvPr/>
            </p:nvSpPr>
            <p:spPr bwMode="auto">
              <a:xfrm>
                <a:off x="2724" y="1393"/>
                <a:ext cx="209" cy="18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Oval 29"/>
              <p:cNvSpPr>
                <a:spLocks noChangeArrowheads="1"/>
              </p:cNvSpPr>
              <p:nvPr/>
            </p:nvSpPr>
            <p:spPr bwMode="auto">
              <a:xfrm>
                <a:off x="2890" y="1073"/>
                <a:ext cx="209" cy="18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Oval 30"/>
              <p:cNvSpPr>
                <a:spLocks noChangeArrowheads="1"/>
              </p:cNvSpPr>
              <p:nvPr/>
            </p:nvSpPr>
            <p:spPr bwMode="auto">
              <a:xfrm>
                <a:off x="4012" y="1382"/>
                <a:ext cx="209" cy="18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Oval 31"/>
              <p:cNvSpPr>
                <a:spLocks noChangeArrowheads="1"/>
              </p:cNvSpPr>
              <p:nvPr/>
            </p:nvSpPr>
            <p:spPr bwMode="auto">
              <a:xfrm>
                <a:off x="3380" y="1399"/>
                <a:ext cx="209" cy="189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32"/>
              <p:cNvSpPr>
                <a:spLocks noChangeShapeType="1"/>
              </p:cNvSpPr>
              <p:nvPr/>
            </p:nvSpPr>
            <p:spPr bwMode="auto">
              <a:xfrm flipV="1">
                <a:off x="2662" y="894"/>
                <a:ext cx="129" cy="169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Line 33"/>
              <p:cNvSpPr>
                <a:spLocks noChangeShapeType="1"/>
              </p:cNvSpPr>
              <p:nvPr/>
            </p:nvSpPr>
            <p:spPr bwMode="auto">
              <a:xfrm flipV="1">
                <a:off x="2878" y="1269"/>
                <a:ext cx="89" cy="13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Line 34"/>
              <p:cNvSpPr>
                <a:spLocks noChangeShapeType="1"/>
              </p:cNvSpPr>
              <p:nvPr/>
            </p:nvSpPr>
            <p:spPr bwMode="auto">
              <a:xfrm>
                <a:off x="2950" y="1505"/>
                <a:ext cx="417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Line 35"/>
              <p:cNvSpPr>
                <a:spLocks noChangeShapeType="1"/>
              </p:cNvSpPr>
              <p:nvPr/>
            </p:nvSpPr>
            <p:spPr bwMode="auto">
              <a:xfrm>
                <a:off x="2639" y="1259"/>
                <a:ext cx="79" cy="189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36"/>
              <p:cNvSpPr>
                <a:spLocks noChangeShapeType="1"/>
              </p:cNvSpPr>
              <p:nvPr/>
            </p:nvSpPr>
            <p:spPr bwMode="auto">
              <a:xfrm flipH="1" flipV="1">
                <a:off x="2905" y="889"/>
                <a:ext cx="109" cy="179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37"/>
              <p:cNvSpPr>
                <a:spLocks noChangeShapeType="1"/>
              </p:cNvSpPr>
              <p:nvPr/>
            </p:nvSpPr>
            <p:spPr bwMode="auto">
              <a:xfrm flipH="1" flipV="1">
                <a:off x="3484" y="1225"/>
                <a:ext cx="10" cy="19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Line 38"/>
              <p:cNvSpPr>
                <a:spLocks noChangeShapeType="1"/>
              </p:cNvSpPr>
              <p:nvPr/>
            </p:nvSpPr>
            <p:spPr bwMode="auto">
              <a:xfrm flipH="1" flipV="1">
                <a:off x="3480" y="911"/>
                <a:ext cx="10" cy="14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39"/>
              <p:cNvSpPr>
                <a:spLocks noChangeShapeType="1"/>
              </p:cNvSpPr>
              <p:nvPr/>
            </p:nvSpPr>
            <p:spPr bwMode="auto">
              <a:xfrm>
                <a:off x="3602" y="1134"/>
                <a:ext cx="247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Line 40"/>
              <p:cNvSpPr>
                <a:spLocks noChangeShapeType="1"/>
              </p:cNvSpPr>
              <p:nvPr/>
            </p:nvSpPr>
            <p:spPr bwMode="auto">
              <a:xfrm flipV="1">
                <a:off x="3979" y="890"/>
                <a:ext cx="110" cy="149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41"/>
              <p:cNvSpPr>
                <a:spLocks noChangeShapeType="1"/>
              </p:cNvSpPr>
              <p:nvPr/>
            </p:nvSpPr>
            <p:spPr bwMode="auto">
              <a:xfrm>
                <a:off x="3960" y="1229"/>
                <a:ext cx="109" cy="18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7" name="Group 86"/>
          <p:cNvGrpSpPr>
            <a:grpSpLocks/>
          </p:cNvGrpSpPr>
          <p:nvPr/>
        </p:nvGrpSpPr>
        <p:grpSpPr bwMode="auto">
          <a:xfrm>
            <a:off x="4284663" y="1519238"/>
            <a:ext cx="1096962" cy="533400"/>
            <a:chOff x="1322" y="804"/>
            <a:chExt cx="691" cy="336"/>
          </a:xfrm>
        </p:grpSpPr>
        <p:sp>
          <p:nvSpPr>
            <p:cNvPr id="78" name="Line 7"/>
            <p:cNvSpPr>
              <a:spLocks noChangeShapeType="1"/>
            </p:cNvSpPr>
            <p:nvPr/>
          </p:nvSpPr>
          <p:spPr bwMode="auto">
            <a:xfrm flipV="1">
              <a:off x="1322" y="804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Text Box 44"/>
            <p:cNvSpPr txBox="1">
              <a:spLocks noChangeArrowheads="1"/>
            </p:cNvSpPr>
            <p:nvPr/>
          </p:nvSpPr>
          <p:spPr bwMode="auto">
            <a:xfrm>
              <a:off x="1345" y="846"/>
              <a:ext cx="6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i="1"/>
                <a:t>activities</a:t>
              </a:r>
            </a:p>
          </p:txBody>
        </p:sp>
      </p:grpSp>
      <p:grpSp>
        <p:nvGrpSpPr>
          <p:cNvPr id="92" name="Group 103"/>
          <p:cNvGrpSpPr>
            <a:grpSpLocks/>
          </p:cNvGrpSpPr>
          <p:nvPr/>
        </p:nvGrpSpPr>
        <p:grpSpPr bwMode="auto">
          <a:xfrm>
            <a:off x="579438" y="3919538"/>
            <a:ext cx="7807325" cy="2371725"/>
            <a:chOff x="365" y="2469"/>
            <a:chExt cx="4918" cy="1494"/>
          </a:xfrm>
        </p:grpSpPr>
        <p:grpSp>
          <p:nvGrpSpPr>
            <p:cNvPr id="93" name="Group 101"/>
            <p:cNvGrpSpPr>
              <a:grpSpLocks/>
            </p:cNvGrpSpPr>
            <p:nvPr/>
          </p:nvGrpSpPr>
          <p:grpSpPr bwMode="auto">
            <a:xfrm>
              <a:off x="1054" y="2469"/>
              <a:ext cx="3602" cy="585"/>
              <a:chOff x="1066" y="2310"/>
              <a:chExt cx="3602" cy="585"/>
            </a:xfrm>
          </p:grpSpPr>
          <p:sp>
            <p:nvSpPr>
              <p:cNvPr id="95" name="Line 90"/>
              <p:cNvSpPr>
                <a:spLocks noChangeShapeType="1"/>
              </p:cNvSpPr>
              <p:nvPr/>
            </p:nvSpPr>
            <p:spPr bwMode="auto">
              <a:xfrm flipV="1">
                <a:off x="2716" y="2310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Text Box 91"/>
              <p:cNvSpPr txBox="1">
                <a:spLocks noChangeArrowheads="1"/>
              </p:cNvSpPr>
              <p:nvPr/>
            </p:nvSpPr>
            <p:spPr bwMode="auto">
              <a:xfrm>
                <a:off x="2737" y="2333"/>
                <a:ext cx="995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000" i="1" dirty="0">
                    <a:solidFill>
                      <a:srgbClr val="C00000"/>
                    </a:solidFill>
                  </a:rPr>
                  <a:t>objects used</a:t>
                </a:r>
              </a:p>
            </p:txBody>
          </p:sp>
          <p:sp>
            <p:nvSpPr>
              <p:cNvPr id="97" name="Text Box 94"/>
              <p:cNvSpPr txBox="1">
                <a:spLocks noChangeArrowheads="1"/>
              </p:cNvSpPr>
              <p:nvPr/>
            </p:nvSpPr>
            <p:spPr bwMode="auto">
              <a:xfrm>
                <a:off x="1066" y="2643"/>
                <a:ext cx="360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C00000"/>
                    </a:solidFill>
                  </a:rPr>
                  <a:t>Radio Frequency Identification (RFID) sensors</a:t>
                </a:r>
              </a:p>
            </p:txBody>
          </p:sp>
        </p:grpSp>
        <p:sp>
          <p:nvSpPr>
            <p:cNvPr id="94" name="Rectangle 102"/>
            <p:cNvSpPr>
              <a:spLocks noChangeArrowheads="1"/>
            </p:cNvSpPr>
            <p:nvPr/>
          </p:nvSpPr>
          <p:spPr bwMode="auto">
            <a:xfrm>
              <a:off x="365" y="3502"/>
              <a:ext cx="4918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algn="ct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en-US" sz="3000" dirty="0">
                  <a:latin typeface="Comic Sans MS" pitchFamily="66" charset="0"/>
                </a:rPr>
                <a:t>Hardware provides low-level sensing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5715000" y="2514600"/>
            <a:ext cx="1752600" cy="8165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2591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7175" y="514350"/>
            <a:ext cx="8662988" cy="495300"/>
          </a:xfrm>
        </p:spPr>
        <p:txBody>
          <a:bodyPr vert="horz" anchor="b">
            <a:normAutofit/>
          </a:bodyPr>
          <a:lstStyle/>
          <a:p>
            <a:r>
              <a:rPr lang="en-US" sz="2400" dirty="0"/>
              <a:t>Radio Frequency Identification (RFID)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90725"/>
            <a:ext cx="8382000" cy="3697288"/>
          </a:xfrm>
        </p:spPr>
        <p:txBody>
          <a:bodyPr/>
          <a:lstStyle/>
          <a:p>
            <a:pPr marL="571500" indent="-571500"/>
            <a:endParaRPr lang="en-US" sz="3400" i="1"/>
          </a:p>
          <a:p>
            <a:pPr marL="839788" lvl="1" indent="-495300"/>
            <a:endParaRPr lang="en-US" sz="3000"/>
          </a:p>
          <a:p>
            <a:pPr marL="571500" indent="-571500"/>
            <a:endParaRPr lang="en-US"/>
          </a:p>
        </p:txBody>
      </p:sp>
      <p:sp>
        <p:nvSpPr>
          <p:cNvPr id="361476" name="Rectangle 4"/>
          <p:cNvSpPr>
            <a:spLocks noChangeArrowheads="1"/>
          </p:cNvSpPr>
          <p:nvPr/>
        </p:nvSpPr>
        <p:spPr bwMode="auto">
          <a:xfrm>
            <a:off x="361950" y="1482725"/>
            <a:ext cx="8382000" cy="2652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71500" indent="-5715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US" sz="3000"/>
          </a:p>
        </p:txBody>
      </p:sp>
      <p:sp>
        <p:nvSpPr>
          <p:cNvPr id="361477" name="Rectangle 5"/>
          <p:cNvSpPr>
            <a:spLocks noChangeArrowheads="1"/>
          </p:cNvSpPr>
          <p:nvPr/>
        </p:nvSpPr>
        <p:spPr bwMode="auto">
          <a:xfrm>
            <a:off x="536575" y="3417888"/>
            <a:ext cx="8382000" cy="113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71500" indent="-5715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tabLst>
                <a:tab pos="5545138" algn="l"/>
              </a:tabLst>
            </a:pPr>
            <a:r>
              <a:rPr lang="en-US" sz="2800" dirty="0"/>
              <a:t>Tags return 96-bit </a:t>
            </a:r>
            <a:r>
              <a:rPr lang="en-US" sz="2800" b="1" dirty="0"/>
              <a:t>ID</a:t>
            </a:r>
            <a:r>
              <a:rPr lang="en-US" sz="2800" dirty="0"/>
              <a:t> when queried by readers</a:t>
            </a:r>
          </a:p>
        </p:txBody>
      </p:sp>
      <p:grpSp>
        <p:nvGrpSpPr>
          <p:cNvPr id="361478" name="Group 6"/>
          <p:cNvGrpSpPr>
            <a:grpSpLocks/>
          </p:cNvGrpSpPr>
          <p:nvPr/>
        </p:nvGrpSpPr>
        <p:grpSpPr bwMode="auto">
          <a:xfrm>
            <a:off x="1938338" y="3995738"/>
            <a:ext cx="5807075" cy="1698625"/>
            <a:chOff x="937" y="2124"/>
            <a:chExt cx="3658" cy="1070"/>
          </a:xfrm>
        </p:grpSpPr>
        <p:sp>
          <p:nvSpPr>
            <p:cNvPr id="361479" name="Sound"/>
            <p:cNvSpPr>
              <a:spLocks noEditPoints="1" noChangeArrowheads="1"/>
            </p:cNvSpPr>
            <p:nvPr/>
          </p:nvSpPr>
          <p:spPr bwMode="auto">
            <a:xfrm>
              <a:off x="937" y="2581"/>
              <a:ext cx="662" cy="539"/>
            </a:xfrm>
            <a:custGeom>
              <a:avLst/>
              <a:gdLst>
                <a:gd name="T0" fmla="*/ 11164 w 21600"/>
                <a:gd name="T1" fmla="*/ 21159 h 21600"/>
                <a:gd name="T2" fmla="*/ 11164 w 21600"/>
                <a:gd name="T3" fmla="*/ 0 h 21600"/>
                <a:gd name="T4" fmla="*/ 0 w 21600"/>
                <a:gd name="T5" fmla="*/ 10800 h 21600"/>
                <a:gd name="T6" fmla="*/ 21600 w 21600"/>
                <a:gd name="T7" fmla="*/ 10800 h 21600"/>
                <a:gd name="T8" fmla="*/ 761 w 21600"/>
                <a:gd name="T9" fmla="*/ 22454 h 21600"/>
                <a:gd name="T10" fmla="*/ 21069 w 21600"/>
                <a:gd name="T11" fmla="*/ 28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7273"/>
                  </a:moveTo>
                  <a:lnTo>
                    <a:pt x="5824" y="7273"/>
                  </a:lnTo>
                  <a:lnTo>
                    <a:pt x="11164" y="0"/>
                  </a:lnTo>
                  <a:lnTo>
                    <a:pt x="11164" y="21159"/>
                  </a:lnTo>
                  <a:lnTo>
                    <a:pt x="5824" y="13885"/>
                  </a:lnTo>
                  <a:lnTo>
                    <a:pt x="0" y="13885"/>
                  </a:lnTo>
                  <a:lnTo>
                    <a:pt x="0" y="7273"/>
                  </a:lnTo>
                  <a:close/>
                </a:path>
                <a:path w="21600" h="21600">
                  <a:moveTo>
                    <a:pt x="13024" y="7273"/>
                  </a:moveTo>
                  <a:lnTo>
                    <a:pt x="13591" y="6722"/>
                  </a:lnTo>
                  <a:lnTo>
                    <a:pt x="13833" y="7548"/>
                  </a:lnTo>
                  <a:lnTo>
                    <a:pt x="14076" y="8485"/>
                  </a:lnTo>
                  <a:lnTo>
                    <a:pt x="14157" y="9367"/>
                  </a:lnTo>
                  <a:lnTo>
                    <a:pt x="14197" y="10524"/>
                  </a:lnTo>
                  <a:lnTo>
                    <a:pt x="14197" y="11406"/>
                  </a:lnTo>
                  <a:lnTo>
                    <a:pt x="14116" y="12012"/>
                  </a:lnTo>
                  <a:lnTo>
                    <a:pt x="13995" y="12728"/>
                  </a:lnTo>
                  <a:lnTo>
                    <a:pt x="13833" y="13444"/>
                  </a:lnTo>
                  <a:lnTo>
                    <a:pt x="13712" y="14106"/>
                  </a:lnTo>
                  <a:lnTo>
                    <a:pt x="13591" y="14546"/>
                  </a:lnTo>
                  <a:lnTo>
                    <a:pt x="13065" y="13885"/>
                  </a:lnTo>
                  <a:lnTo>
                    <a:pt x="13307" y="12893"/>
                  </a:lnTo>
                  <a:lnTo>
                    <a:pt x="13469" y="11791"/>
                  </a:lnTo>
                  <a:lnTo>
                    <a:pt x="13550" y="10910"/>
                  </a:lnTo>
                  <a:lnTo>
                    <a:pt x="13591" y="10138"/>
                  </a:lnTo>
                  <a:lnTo>
                    <a:pt x="13469" y="9367"/>
                  </a:lnTo>
                  <a:lnTo>
                    <a:pt x="13388" y="8595"/>
                  </a:lnTo>
                  <a:lnTo>
                    <a:pt x="13267" y="7934"/>
                  </a:lnTo>
                  <a:lnTo>
                    <a:pt x="13024" y="7273"/>
                  </a:lnTo>
                  <a:close/>
                </a:path>
                <a:path w="21600" h="21600">
                  <a:moveTo>
                    <a:pt x="16382" y="3967"/>
                  </a:moveTo>
                  <a:lnTo>
                    <a:pt x="16786" y="5179"/>
                  </a:lnTo>
                  <a:lnTo>
                    <a:pt x="17150" y="6612"/>
                  </a:lnTo>
                  <a:lnTo>
                    <a:pt x="17474" y="8651"/>
                  </a:lnTo>
                  <a:lnTo>
                    <a:pt x="17595" y="9753"/>
                  </a:lnTo>
                  <a:lnTo>
                    <a:pt x="17635" y="12012"/>
                  </a:lnTo>
                  <a:lnTo>
                    <a:pt x="17393" y="13665"/>
                  </a:lnTo>
                  <a:lnTo>
                    <a:pt x="17150" y="15208"/>
                  </a:lnTo>
                  <a:lnTo>
                    <a:pt x="16786" y="16310"/>
                  </a:lnTo>
                  <a:lnTo>
                    <a:pt x="16341" y="17687"/>
                  </a:lnTo>
                  <a:lnTo>
                    <a:pt x="15815" y="17081"/>
                  </a:lnTo>
                  <a:lnTo>
                    <a:pt x="16503" y="14602"/>
                  </a:lnTo>
                  <a:lnTo>
                    <a:pt x="16786" y="13169"/>
                  </a:lnTo>
                  <a:lnTo>
                    <a:pt x="16867" y="12012"/>
                  </a:lnTo>
                  <a:lnTo>
                    <a:pt x="16867" y="9642"/>
                  </a:lnTo>
                  <a:lnTo>
                    <a:pt x="16705" y="7989"/>
                  </a:lnTo>
                  <a:lnTo>
                    <a:pt x="16422" y="6612"/>
                  </a:lnTo>
                  <a:lnTo>
                    <a:pt x="16220" y="5675"/>
                  </a:lnTo>
                  <a:lnTo>
                    <a:pt x="15856" y="4518"/>
                  </a:lnTo>
                  <a:lnTo>
                    <a:pt x="16382" y="3967"/>
                  </a:lnTo>
                  <a:close/>
                </a:path>
                <a:path w="21600" h="21600">
                  <a:moveTo>
                    <a:pt x="18889" y="1377"/>
                  </a:moveTo>
                  <a:lnTo>
                    <a:pt x="19415" y="826"/>
                  </a:lnTo>
                  <a:lnTo>
                    <a:pt x="20194" y="2576"/>
                  </a:lnTo>
                  <a:lnTo>
                    <a:pt x="20831" y="4683"/>
                  </a:lnTo>
                  <a:lnTo>
                    <a:pt x="21357" y="7204"/>
                  </a:lnTo>
                  <a:lnTo>
                    <a:pt x="21650" y="9450"/>
                  </a:lnTo>
                  <a:lnTo>
                    <a:pt x="21600" y="12301"/>
                  </a:lnTo>
                  <a:lnTo>
                    <a:pt x="21215" y="15938"/>
                  </a:lnTo>
                  <a:lnTo>
                    <a:pt x="20629" y="18348"/>
                  </a:lnTo>
                  <a:lnTo>
                    <a:pt x="19415" y="21655"/>
                  </a:lnTo>
                  <a:lnTo>
                    <a:pt x="18889" y="21159"/>
                  </a:lnTo>
                  <a:lnTo>
                    <a:pt x="19901" y="18404"/>
                  </a:lnTo>
                  <a:lnTo>
                    <a:pt x="20467" y="15593"/>
                  </a:lnTo>
                  <a:lnTo>
                    <a:pt x="20791" y="12342"/>
                  </a:lnTo>
                  <a:lnTo>
                    <a:pt x="20871" y="9532"/>
                  </a:lnTo>
                  <a:lnTo>
                    <a:pt x="20629" y="7411"/>
                  </a:lnTo>
                  <a:lnTo>
                    <a:pt x="20062" y="4628"/>
                  </a:lnTo>
                  <a:lnTo>
                    <a:pt x="19415" y="2810"/>
                  </a:lnTo>
                  <a:lnTo>
                    <a:pt x="18889" y="1377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pic>
          <p:nvPicPr>
            <p:cNvPr id="361480" name="Picture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7" y="2124"/>
              <a:ext cx="978" cy="9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61481" name="Freeform 9"/>
            <p:cNvSpPr>
              <a:spLocks/>
            </p:cNvSpPr>
            <p:nvPr/>
          </p:nvSpPr>
          <p:spPr bwMode="auto">
            <a:xfrm>
              <a:off x="1645" y="2651"/>
              <a:ext cx="2098" cy="215"/>
            </a:xfrm>
            <a:custGeom>
              <a:avLst/>
              <a:gdLst>
                <a:gd name="T0" fmla="*/ 0 w 2098"/>
                <a:gd name="T1" fmla="*/ 137 h 215"/>
                <a:gd name="T2" fmla="*/ 403 w 2098"/>
                <a:gd name="T3" fmla="*/ 14 h 215"/>
                <a:gd name="T4" fmla="*/ 568 w 2098"/>
                <a:gd name="T5" fmla="*/ 146 h 215"/>
                <a:gd name="T6" fmla="*/ 987 w 2098"/>
                <a:gd name="T7" fmla="*/ 6 h 215"/>
                <a:gd name="T8" fmla="*/ 1234 w 2098"/>
                <a:gd name="T9" fmla="*/ 179 h 215"/>
                <a:gd name="T10" fmla="*/ 1580 w 2098"/>
                <a:gd name="T11" fmla="*/ 39 h 215"/>
                <a:gd name="T12" fmla="*/ 1794 w 2098"/>
                <a:gd name="T13" fmla="*/ 211 h 215"/>
                <a:gd name="T14" fmla="*/ 2098 w 2098"/>
                <a:gd name="T15" fmla="*/ 63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98" h="215">
                  <a:moveTo>
                    <a:pt x="0" y="137"/>
                  </a:moveTo>
                  <a:cubicBezTo>
                    <a:pt x="154" y="74"/>
                    <a:pt x="308" y="12"/>
                    <a:pt x="403" y="14"/>
                  </a:cubicBezTo>
                  <a:cubicBezTo>
                    <a:pt x="498" y="16"/>
                    <a:pt x="471" y="147"/>
                    <a:pt x="568" y="146"/>
                  </a:cubicBezTo>
                  <a:cubicBezTo>
                    <a:pt x="665" y="145"/>
                    <a:pt x="876" y="0"/>
                    <a:pt x="987" y="6"/>
                  </a:cubicBezTo>
                  <a:cubicBezTo>
                    <a:pt x="1098" y="12"/>
                    <a:pt x="1135" y="174"/>
                    <a:pt x="1234" y="179"/>
                  </a:cubicBezTo>
                  <a:cubicBezTo>
                    <a:pt x="1333" y="184"/>
                    <a:pt x="1487" y="34"/>
                    <a:pt x="1580" y="39"/>
                  </a:cubicBezTo>
                  <a:cubicBezTo>
                    <a:pt x="1673" y="44"/>
                    <a:pt x="1708" y="207"/>
                    <a:pt x="1794" y="211"/>
                  </a:cubicBezTo>
                  <a:cubicBezTo>
                    <a:pt x="1880" y="215"/>
                    <a:pt x="2047" y="88"/>
                    <a:pt x="2098" y="6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82" name="Rectangle 10"/>
            <p:cNvSpPr>
              <a:spLocks noChangeArrowheads="1"/>
            </p:cNvSpPr>
            <p:nvPr/>
          </p:nvSpPr>
          <p:spPr bwMode="auto">
            <a:xfrm>
              <a:off x="3768" y="2696"/>
              <a:ext cx="107" cy="9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83" name="Freeform 11"/>
            <p:cNvSpPr>
              <a:spLocks/>
            </p:cNvSpPr>
            <p:nvPr/>
          </p:nvSpPr>
          <p:spPr bwMode="auto">
            <a:xfrm>
              <a:off x="1658" y="2790"/>
              <a:ext cx="2098" cy="215"/>
            </a:xfrm>
            <a:custGeom>
              <a:avLst/>
              <a:gdLst>
                <a:gd name="T0" fmla="*/ 0 w 2098"/>
                <a:gd name="T1" fmla="*/ 137 h 215"/>
                <a:gd name="T2" fmla="*/ 403 w 2098"/>
                <a:gd name="T3" fmla="*/ 14 h 215"/>
                <a:gd name="T4" fmla="*/ 568 w 2098"/>
                <a:gd name="T5" fmla="*/ 146 h 215"/>
                <a:gd name="T6" fmla="*/ 987 w 2098"/>
                <a:gd name="T7" fmla="*/ 6 h 215"/>
                <a:gd name="T8" fmla="*/ 1234 w 2098"/>
                <a:gd name="T9" fmla="*/ 179 h 215"/>
                <a:gd name="T10" fmla="*/ 1580 w 2098"/>
                <a:gd name="T11" fmla="*/ 39 h 215"/>
                <a:gd name="T12" fmla="*/ 1794 w 2098"/>
                <a:gd name="T13" fmla="*/ 211 h 215"/>
                <a:gd name="T14" fmla="*/ 2098 w 2098"/>
                <a:gd name="T15" fmla="*/ 63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98" h="215">
                  <a:moveTo>
                    <a:pt x="0" y="137"/>
                  </a:moveTo>
                  <a:cubicBezTo>
                    <a:pt x="154" y="74"/>
                    <a:pt x="308" y="12"/>
                    <a:pt x="403" y="14"/>
                  </a:cubicBezTo>
                  <a:cubicBezTo>
                    <a:pt x="498" y="16"/>
                    <a:pt x="471" y="147"/>
                    <a:pt x="568" y="146"/>
                  </a:cubicBezTo>
                  <a:cubicBezTo>
                    <a:pt x="665" y="145"/>
                    <a:pt x="876" y="0"/>
                    <a:pt x="987" y="6"/>
                  </a:cubicBezTo>
                  <a:cubicBezTo>
                    <a:pt x="1098" y="12"/>
                    <a:pt x="1135" y="174"/>
                    <a:pt x="1234" y="179"/>
                  </a:cubicBezTo>
                  <a:cubicBezTo>
                    <a:pt x="1333" y="184"/>
                    <a:pt x="1487" y="34"/>
                    <a:pt x="1580" y="39"/>
                  </a:cubicBezTo>
                  <a:cubicBezTo>
                    <a:pt x="1673" y="44"/>
                    <a:pt x="1708" y="207"/>
                    <a:pt x="1794" y="211"/>
                  </a:cubicBezTo>
                  <a:cubicBezTo>
                    <a:pt x="1880" y="215"/>
                    <a:pt x="2047" y="88"/>
                    <a:pt x="2098" y="6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84" name="Text Box 12"/>
            <p:cNvSpPr txBox="1">
              <a:spLocks noChangeArrowheads="1"/>
            </p:cNvSpPr>
            <p:nvPr/>
          </p:nvSpPr>
          <p:spPr bwMode="auto">
            <a:xfrm>
              <a:off x="2098" y="2479"/>
              <a:ext cx="10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Who are you?</a:t>
              </a:r>
            </a:p>
          </p:txBody>
        </p:sp>
        <p:sp>
          <p:nvSpPr>
            <p:cNvPr id="361485" name="Text Box 13"/>
            <p:cNvSpPr txBox="1">
              <a:spLocks noChangeArrowheads="1"/>
            </p:cNvSpPr>
            <p:nvPr/>
          </p:nvSpPr>
          <p:spPr bwMode="auto">
            <a:xfrm>
              <a:off x="1881" y="2961"/>
              <a:ext cx="137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dirty="0"/>
                <a:t>ID # </a:t>
              </a:r>
              <a:r>
                <a:rPr lang="en-US" dirty="0" smtClean="0"/>
                <a:t>e3f000e13431</a:t>
              </a:r>
              <a:endParaRPr lang="en-US" sz="1800" dirty="0"/>
            </a:p>
          </p:txBody>
        </p:sp>
      </p:grpSp>
      <p:sp>
        <p:nvSpPr>
          <p:cNvPr id="361486" name="Text Box 14"/>
          <p:cNvSpPr txBox="1">
            <a:spLocks noChangeArrowheads="1"/>
          </p:cNvSpPr>
          <p:nvPr/>
        </p:nvSpPr>
        <p:spPr bwMode="auto">
          <a:xfrm>
            <a:off x="601663" y="5878513"/>
            <a:ext cx="7902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&lt;ID = e3f000e13431, </a:t>
            </a:r>
            <a:r>
              <a:rPr lang="en-US" sz="1800" dirty="0" err="1"/>
              <a:t>desc</a:t>
            </a:r>
            <a:r>
              <a:rPr lang="en-US" sz="1800" dirty="0"/>
              <a:t> = “bread basket”, manufacturer = “…”, … &gt; </a:t>
            </a:r>
          </a:p>
        </p:txBody>
      </p:sp>
      <p:grpSp>
        <p:nvGrpSpPr>
          <p:cNvPr id="361487" name="Group 15"/>
          <p:cNvGrpSpPr>
            <a:grpSpLocks/>
          </p:cNvGrpSpPr>
          <p:nvPr/>
        </p:nvGrpSpPr>
        <p:grpSpPr bwMode="auto">
          <a:xfrm>
            <a:off x="6181725" y="1282700"/>
            <a:ext cx="2424113" cy="1817688"/>
            <a:chOff x="326" y="887"/>
            <a:chExt cx="1527" cy="1145"/>
          </a:xfrm>
        </p:grpSpPr>
        <p:pic>
          <p:nvPicPr>
            <p:cNvPr id="361488" name="Picture 16" descr="rfid_tag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" y="887"/>
              <a:ext cx="1527" cy="1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61489" name="Group 17"/>
            <p:cNvGrpSpPr>
              <a:grpSpLocks/>
            </p:cNvGrpSpPr>
            <p:nvPr/>
          </p:nvGrpSpPr>
          <p:grpSpPr bwMode="auto">
            <a:xfrm>
              <a:off x="1131" y="1854"/>
              <a:ext cx="324" cy="173"/>
              <a:chOff x="1853" y="3345"/>
              <a:chExt cx="324" cy="173"/>
            </a:xfrm>
          </p:grpSpPr>
          <p:sp>
            <p:nvSpPr>
              <p:cNvPr id="361490" name="Line 18"/>
              <p:cNvSpPr>
                <a:spLocks noChangeShapeType="1"/>
              </p:cNvSpPr>
              <p:nvPr/>
            </p:nvSpPr>
            <p:spPr bwMode="auto">
              <a:xfrm>
                <a:off x="1919" y="3357"/>
                <a:ext cx="171" cy="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491" name="Text Box 19"/>
              <p:cNvSpPr txBox="1">
                <a:spLocks noChangeArrowheads="1"/>
              </p:cNvSpPr>
              <p:nvPr/>
            </p:nvSpPr>
            <p:spPr bwMode="auto">
              <a:xfrm>
                <a:off x="1853" y="3345"/>
                <a:ext cx="32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>
                    <a:solidFill>
                      <a:schemeClr val="bg1"/>
                    </a:solidFill>
                  </a:rPr>
                  <a:t>1 cm</a:t>
                </a:r>
              </a:p>
            </p:txBody>
          </p:sp>
        </p:grpSp>
      </p:grpSp>
      <p:sp>
        <p:nvSpPr>
          <p:cNvPr id="361492" name="Rectangle 20"/>
          <p:cNvSpPr>
            <a:spLocks noChangeArrowheads="1"/>
          </p:cNvSpPr>
          <p:nvPr/>
        </p:nvSpPr>
        <p:spPr bwMode="auto">
          <a:xfrm>
            <a:off x="460375" y="1600200"/>
            <a:ext cx="5543550" cy="142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71500" indent="-5715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tabLst>
                <a:tab pos="5545138" algn="l"/>
              </a:tabLst>
            </a:pPr>
            <a:r>
              <a:rPr lang="en-US" sz="2800" dirty="0"/>
              <a:t>Tiny, 40-cent battery-free </a:t>
            </a:r>
            <a:r>
              <a:rPr lang="en-US" sz="2800" b="1" dirty="0"/>
              <a:t>tags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         +</a:t>
            </a:r>
            <a:br>
              <a:rPr lang="en-US" sz="2800" dirty="0"/>
            </a:br>
            <a:r>
              <a:rPr lang="en-US" sz="2800" dirty="0"/>
              <a:t>ambient </a:t>
            </a:r>
            <a:r>
              <a:rPr lang="en-US" sz="2800" b="1" dirty="0"/>
              <a:t>readers</a:t>
            </a:r>
          </a:p>
        </p:txBody>
      </p:sp>
      <p:sp>
        <p:nvSpPr>
          <p:cNvPr id="21" name="Oval 20"/>
          <p:cNvSpPr/>
          <p:nvPr/>
        </p:nvSpPr>
        <p:spPr>
          <a:xfrm>
            <a:off x="5943600" y="3886200"/>
            <a:ext cx="1981200" cy="1676400"/>
          </a:xfrm>
          <a:prstGeom prst="ellipse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524000" y="4191000"/>
            <a:ext cx="1981200" cy="16764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3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8" y="396875"/>
            <a:ext cx="8562975" cy="647700"/>
          </a:xfrm>
        </p:spPr>
        <p:txBody>
          <a:bodyPr vert="horz" anchor="b">
            <a:normAutofit/>
          </a:bodyPr>
          <a:lstStyle/>
          <a:p>
            <a:r>
              <a:rPr lang="en-US" sz="3100" dirty="0" err="1" smtClean="0"/>
              <a:t>iGlove</a:t>
            </a:r>
            <a:r>
              <a:rPr lang="en-US" sz="3100" dirty="0" smtClean="0"/>
              <a:t> </a:t>
            </a:r>
            <a:r>
              <a:rPr lang="en-US" sz="3100" dirty="0"/>
              <a:t>and </a:t>
            </a:r>
            <a:r>
              <a:rPr lang="en-US" sz="3100" dirty="0" err="1" smtClean="0"/>
              <a:t>iBracelet</a:t>
            </a:r>
            <a:r>
              <a:rPr lang="en-US" sz="2400" dirty="0"/>
              <a:t>		</a:t>
            </a:r>
          </a:p>
        </p:txBody>
      </p:sp>
      <p:pic>
        <p:nvPicPr>
          <p:cNvPr id="317445" name="Picture 5" descr="bicycle_glove_nohand1_inline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0400" y="1362075"/>
            <a:ext cx="3689350" cy="24526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17447" name="Rectangle 7"/>
          <p:cNvSpPr>
            <a:spLocks noChangeArrowheads="1"/>
          </p:cNvSpPr>
          <p:nvPr/>
        </p:nvSpPr>
        <p:spPr bwMode="auto">
          <a:xfrm>
            <a:off x="292100" y="4505325"/>
            <a:ext cx="8656638" cy="170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14300" indent="-114300" algn="ctr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tabLst>
                <a:tab pos="65088" algn="l"/>
                <a:tab pos="3314700" algn="l"/>
              </a:tabLst>
            </a:pPr>
            <a:r>
              <a:rPr lang="en-US" sz="2800" dirty="0" smtClean="0"/>
              <a:t>Sensors: RFID reader </a:t>
            </a:r>
          </a:p>
          <a:p>
            <a:pPr marL="114300" indent="-114300" algn="ctr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tabLst>
                <a:tab pos="65088" algn="l"/>
                <a:tab pos="3314700" algn="l"/>
              </a:tabLst>
            </a:pPr>
            <a:r>
              <a:rPr lang="en-US" sz="2800" dirty="0" err="1" smtClean="0"/>
              <a:t>iGlove</a:t>
            </a:r>
            <a:r>
              <a:rPr lang="en-US" sz="2800" dirty="0" smtClean="0"/>
              <a:t>(left) and </a:t>
            </a:r>
            <a:r>
              <a:rPr lang="en-US" sz="2800" dirty="0" err="1" smtClean="0"/>
              <a:t>iBracelet</a:t>
            </a:r>
            <a:r>
              <a:rPr lang="en-US" sz="2800" dirty="0" smtClean="0"/>
              <a:t>(right) </a:t>
            </a:r>
            <a:endParaRPr lang="en-US" sz="2800" dirty="0"/>
          </a:p>
        </p:txBody>
      </p:sp>
      <p:pic>
        <p:nvPicPr>
          <p:cNvPr id="317450" name="Picture 10" descr="new-bracele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025" y="1581150"/>
            <a:ext cx="3232150" cy="225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461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8B5140EC-7CAB-446A-9CFE-F6D6C84B1723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8" y="396875"/>
            <a:ext cx="8843962" cy="647700"/>
          </a:xfrm>
        </p:spPr>
        <p:txBody>
          <a:bodyPr vert="horz" anchor="b">
            <a:normAutofit fontScale="90000"/>
          </a:bodyPr>
          <a:lstStyle/>
          <a:p>
            <a:r>
              <a:rPr lang="en-US" sz="3100" dirty="0"/>
              <a:t/>
            </a:r>
            <a:br>
              <a:rPr lang="en-US" sz="3100" dirty="0"/>
            </a:br>
            <a:r>
              <a:rPr lang="en-US" sz="3200" dirty="0" smtClean="0"/>
              <a:t>RFID tagged</a:t>
            </a:r>
            <a:r>
              <a:rPr lang="en-US" sz="3100" dirty="0"/>
              <a:t>	</a:t>
            </a:r>
          </a:p>
        </p:txBody>
      </p:sp>
      <p:pic>
        <p:nvPicPr>
          <p:cNvPr id="397328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" y="1587500"/>
            <a:ext cx="5037138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7329" name="Rectangle 17"/>
          <p:cNvSpPr>
            <a:spLocks noChangeArrowheads="1"/>
          </p:cNvSpPr>
          <p:nvPr/>
        </p:nvSpPr>
        <p:spPr bwMode="auto">
          <a:xfrm>
            <a:off x="5632450" y="1454150"/>
            <a:ext cx="3114675" cy="467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000" dirty="0" smtClean="0"/>
              <a:t>RFID tagged</a:t>
            </a:r>
            <a:endParaRPr lang="en-US" sz="3000" dirty="0"/>
          </a:p>
          <a:p>
            <a:pPr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sz="3000" dirty="0"/>
          </a:p>
          <a:p>
            <a:pPr>
              <a:spcBef>
                <a:spcPct val="20000"/>
              </a:spcBef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800" dirty="0"/>
              <a:t> </a:t>
            </a:r>
            <a:r>
              <a:rPr lang="en-US" sz="2800" dirty="0" smtClean="0"/>
              <a:t>small</a:t>
            </a:r>
            <a:endParaRPr lang="en-US" sz="2800" dirty="0"/>
          </a:p>
          <a:p>
            <a:pPr>
              <a:spcBef>
                <a:spcPct val="20000"/>
              </a:spcBef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800" dirty="0"/>
              <a:t> </a:t>
            </a:r>
            <a:r>
              <a:rPr lang="en-US" sz="2800" dirty="0" smtClean="0"/>
              <a:t>battery-free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065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pic>
        <p:nvPicPr>
          <p:cNvPr id="1026" name="Picture 2" descr="https://encrypted-tbn0.gstatic.com/images?q=tbn:ANd9GcQHtKd_J0isoOqcWi0pt26dOQFuDeyOxpMmhb1Ho1v5MSn_zjDOCnjR-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752600"/>
            <a:ext cx="3892988" cy="3276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191000" y="5181600"/>
            <a:ext cx="3943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What features to sense?</a:t>
            </a:r>
            <a:endParaRPr lang="en-US" sz="24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2362200" y="5562600"/>
            <a:ext cx="4937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How to sense them? What to model?</a:t>
            </a:r>
            <a:endParaRPr lang="en-US" sz="20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3545170" y="5951036"/>
            <a:ext cx="50449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/>
              <a:t>How to obtain the model ?</a:t>
            </a:r>
            <a:endParaRPr lang="en-US" sz="28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4648200" y="1733490"/>
            <a:ext cx="3165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Detected activities are: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24400" y="205740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Very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large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Different 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from each other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Idiosyncratic 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ways</a:t>
            </a:r>
            <a:endParaRPr lang="en-US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pic>
        <p:nvPicPr>
          <p:cNvPr id="1026" name="Picture 2" descr="https://encrypted-tbn0.gstatic.com/images?q=tbn:ANd9GcQHtKd_J0isoOqcWi0pt26dOQFuDeyOxpMmhb1Ho1v5MSn_zjDOCnjR-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752600"/>
            <a:ext cx="3892988" cy="32766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 rot="21237446">
            <a:off x="1178510" y="5183716"/>
            <a:ext cx="73276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Learning from data</a:t>
            </a:r>
            <a:endParaRPr lang="en-US" sz="5400" b="1" dirty="0">
              <a:ln w="12700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Oval 10"/>
          <p:cNvSpPr/>
          <p:nvPr/>
        </p:nvSpPr>
        <p:spPr>
          <a:xfrm rot="21187091">
            <a:off x="6551376" y="4864760"/>
            <a:ext cx="1962600" cy="1034157"/>
          </a:xfrm>
          <a:prstGeom prst="ellipse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258185">
            <a:off x="5731498" y="4360698"/>
            <a:ext cx="318709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Requires labeling !</a:t>
            </a:r>
            <a:endParaRPr lang="en-US" sz="2400" b="1" dirty="0">
              <a:ln w="12700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8200" y="1733490"/>
            <a:ext cx="3165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Detected activities are: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24400" y="205740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Very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large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Different 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from each other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Idiosyncratic 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ways</a:t>
            </a:r>
            <a:endParaRPr lang="en-US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</a:t>
            </a:r>
            <a:r>
              <a:rPr lang="en-US" dirty="0"/>
              <a:t>is Danny Wyatt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6" y="1600200"/>
            <a:ext cx="83153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 rot="21022972">
            <a:off x="1926803" y="5256344"/>
            <a:ext cx="63786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What he want to say?</a:t>
            </a:r>
            <a:endParaRPr 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946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pic>
        <p:nvPicPr>
          <p:cNvPr id="1026" name="Picture 2" descr="https://encrypted-tbn0.gstatic.com/images?q=tbn:ANd9GcQHtKd_J0isoOqcWi0pt26dOQFuDeyOxpMmhb1Ho1v5MSn_zjDOCnjR-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752600"/>
            <a:ext cx="3892988" cy="327660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4495800" y="1828800"/>
            <a:ext cx="4419282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Is it possible to mine generic models mined </a:t>
            </a:r>
          </a:p>
          <a:p>
            <a:pPr algn="ctr"/>
            <a:r>
              <a:rPr lang="en-US" sz="4000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from the web</a:t>
            </a:r>
          </a:p>
          <a:p>
            <a:pPr algn="ctr"/>
            <a:r>
              <a:rPr lang="en-US" sz="5400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????</a:t>
            </a:r>
            <a:endParaRPr lang="en-US" sz="5400" dirty="0">
              <a:ln w="12700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47244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(TEXT recognition)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1604238" y="5334000"/>
            <a:ext cx="1180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eat lunch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00200" y="5638800"/>
            <a:ext cx="2518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change baby’s diapers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604238" y="5943600"/>
            <a:ext cx="2048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use the bathroom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76400" y="624840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4343400" y="5410200"/>
            <a:ext cx="16002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Activity</a:t>
            </a:r>
            <a:endParaRPr lang="en-US" b="1" dirty="0"/>
          </a:p>
        </p:txBody>
      </p:sp>
      <p:sp>
        <p:nvSpPr>
          <p:cNvPr id="11" name="Oval 10"/>
          <p:cNvSpPr/>
          <p:nvPr/>
        </p:nvSpPr>
        <p:spPr>
          <a:xfrm>
            <a:off x="6400800" y="5410200"/>
            <a:ext cx="16002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Noun Phrase</a:t>
            </a:r>
            <a:endParaRPr lang="en-US" b="1" dirty="0"/>
          </a:p>
        </p:txBody>
      </p:sp>
      <p:sp>
        <p:nvSpPr>
          <p:cNvPr id="12" name="Plus 11"/>
          <p:cNvSpPr/>
          <p:nvPr/>
        </p:nvSpPr>
        <p:spPr>
          <a:xfrm>
            <a:off x="5993296" y="5715000"/>
            <a:ext cx="304800" cy="304800"/>
          </a:xfrm>
          <a:prstGeom prst="mathPlu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6" grpId="0"/>
      <p:bldP spid="7" grpId="0"/>
      <p:bldP spid="8" grpId="0"/>
      <p:bldP spid="9" grpId="0"/>
      <p:bldP spid="10" grpId="0" animBg="1"/>
      <p:bldP spid="11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First, although daily activities are </a:t>
            </a:r>
            <a:r>
              <a:rPr lang="en-US" sz="2000" dirty="0"/>
              <a:t>varied </a:t>
            </a:r>
            <a:r>
              <a:rPr lang="en-US" sz="2000" dirty="0" smtClean="0"/>
              <a:t>and idiosyncratic</a:t>
            </a:r>
            <a:r>
              <a:rPr lang="en-US" dirty="0"/>
              <a:t>, they have </a:t>
            </a:r>
            <a:r>
              <a:rPr lang="en-US" sz="2800" i="1" dirty="0"/>
              <a:t>common features</a:t>
            </a:r>
            <a:r>
              <a:rPr lang="en-US" i="1" dirty="0"/>
              <a:t> </a:t>
            </a:r>
            <a:r>
              <a:rPr lang="en-US" dirty="0"/>
              <a:t>that most </a:t>
            </a:r>
            <a:r>
              <a:rPr lang="en-US" dirty="0" smtClean="0"/>
              <a:t>people recognize.</a:t>
            </a:r>
          </a:p>
          <a:p>
            <a:pPr>
              <a:lnSpc>
                <a:spcPct val="150000"/>
              </a:lnSpc>
            </a:pPr>
            <a:r>
              <a:rPr lang="en-US" dirty="0"/>
              <a:t>Second, since they </a:t>
            </a:r>
            <a:r>
              <a:rPr lang="en-US" dirty="0" smtClean="0"/>
              <a:t>are by </a:t>
            </a:r>
            <a:r>
              <a:rPr lang="en-US" dirty="0"/>
              <a:t>deﬁnition performed almost constantly, an </a:t>
            </a:r>
            <a:r>
              <a:rPr lang="en-US" i="1" dirty="0" smtClean="0"/>
              <a:t>instrumented</a:t>
            </a:r>
            <a:r>
              <a:rPr lang="en-US" dirty="0" smtClean="0"/>
              <a:t> subject </a:t>
            </a:r>
            <a:r>
              <a:rPr lang="en-US" u="sng" dirty="0"/>
              <a:t>could produce large quantities of unlabeled data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6186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pic>
        <p:nvPicPr>
          <p:cNvPr id="1026" name="Picture 2" descr="https://encrypted-tbn0.gstatic.com/images?q=tbn:ANd9GcTA0JC6ZEslCO2vVtlLr_08Qw0p20Vep2RBvHrCW_dGCPB902prc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96" y="1905000"/>
            <a:ext cx="3472204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611279" y="5257800"/>
            <a:ext cx="5551521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 dirty="0"/>
              <a:t>What </a:t>
            </a:r>
            <a:r>
              <a:rPr lang="en-US" sz="2800" dirty="0" smtClean="0"/>
              <a:t>do you think what </a:t>
            </a:r>
            <a:r>
              <a:rPr lang="en-US" sz="2800" dirty="0"/>
              <a:t>you </a:t>
            </a:r>
            <a:r>
              <a:rPr lang="en-US" sz="2800" dirty="0" smtClean="0"/>
              <a:t>do?</a:t>
            </a:r>
            <a:endParaRPr lang="en-US" sz="2800" dirty="0"/>
          </a:p>
        </p:txBody>
      </p:sp>
      <p:pic>
        <p:nvPicPr>
          <p:cNvPr id="1028" name="Picture 4" descr="https://encrypted-tbn0.gstatic.com/images?q=tbn:ANd9GcQ4vClyPQcZzUddhyVF3pSjBpZk964q5cQq0rQOed9EdhDTrF71T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37275"/>
            <a:ext cx="3524250" cy="434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846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Mining models from the Web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"/>
          </p:nvPr>
        </p:nvSpPr>
        <p:spPr>
          <a:xfrm>
            <a:off x="762000" y="3733800"/>
            <a:ext cx="7772400" cy="228295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ClrTx/>
              <a:buSzPct val="100000"/>
              <a:buFont typeface="+mj-lt"/>
              <a:buAutoNum type="arabicPeriod"/>
            </a:pPr>
            <a:r>
              <a:rPr lang="en-US" sz="2000" b="1" dirty="0" smtClean="0">
                <a:solidFill>
                  <a:srgbClr val="002060"/>
                </a:solidFill>
              </a:rPr>
              <a:t>Identify web pages</a:t>
            </a:r>
            <a:r>
              <a:rPr lang="en-US" sz="2000" dirty="0" smtClean="0">
                <a:solidFill>
                  <a:srgbClr val="002060"/>
                </a:solidFill>
              </a:rPr>
              <a:t> that describe that activity being performed</a:t>
            </a:r>
          </a:p>
          <a:p>
            <a:pPr marL="457200" indent="-457200">
              <a:lnSpc>
                <a:spcPct val="150000"/>
              </a:lnSpc>
              <a:buClrTx/>
              <a:buSzPct val="100000"/>
              <a:buFont typeface="+mj-lt"/>
              <a:buAutoNum type="arabicPeriod"/>
            </a:pPr>
            <a:r>
              <a:rPr lang="en-US" sz="2000" b="1" dirty="0" smtClean="0">
                <a:solidFill>
                  <a:srgbClr val="002060"/>
                </a:solidFill>
              </a:rPr>
              <a:t>Identify object</a:t>
            </a:r>
            <a:r>
              <a:rPr lang="en-US" sz="2000" dirty="0" smtClean="0">
                <a:solidFill>
                  <a:srgbClr val="002060"/>
                </a:solidFill>
              </a:rPr>
              <a:t> used during the performance of activity</a:t>
            </a:r>
          </a:p>
          <a:p>
            <a:pPr marL="457200" indent="-457200">
              <a:lnSpc>
                <a:spcPct val="150000"/>
              </a:lnSpc>
              <a:buClrTx/>
              <a:buSzPct val="100000"/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</a:rPr>
              <a:t>Set of (Pages and Object phrases) </a:t>
            </a:r>
            <a:r>
              <a:rPr lang="en-US" sz="2000" dirty="0" smtClean="0">
                <a:solidFill>
                  <a:srgbClr val="002060"/>
                </a:solidFill>
                <a:sym typeface="Wingdings" pitchFamily="2" charset="2"/>
              </a:rPr>
              <a:t></a:t>
            </a:r>
            <a:r>
              <a:rPr lang="en-US" sz="2000" b="1" dirty="0" smtClean="0">
                <a:solidFill>
                  <a:srgbClr val="002060"/>
                </a:solidFill>
                <a:sym typeface="Wingdings" pitchFamily="2" charset="2"/>
              </a:rPr>
              <a:t>Object use probability</a:t>
            </a:r>
          </a:p>
          <a:p>
            <a:pPr marL="457200" indent="-457200">
              <a:lnSpc>
                <a:spcPct val="150000"/>
              </a:lnSpc>
              <a:buClrTx/>
              <a:buSzPct val="100000"/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</a:rPr>
              <a:t>Assembling the </a:t>
            </a:r>
            <a:r>
              <a:rPr lang="en-US" sz="2000" b="1" dirty="0" smtClean="0">
                <a:solidFill>
                  <a:srgbClr val="002060"/>
                </a:solidFill>
              </a:rPr>
              <a:t>model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3000" y="1985665"/>
            <a:ext cx="11033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823865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of activities</a:t>
            </a:r>
            <a:endParaRPr lang="en-US" dirty="0"/>
          </a:p>
        </p:txBody>
      </p:sp>
      <p:cxnSp>
        <p:nvCxnSpPr>
          <p:cNvPr id="7" name="Straight Arrow Connector 6"/>
          <p:cNvCxnSpPr>
            <a:stCxn id="4" idx="3"/>
            <a:endCxn id="8" idx="1"/>
          </p:cNvCxnSpPr>
          <p:nvPr/>
        </p:nvCxnSpPr>
        <p:spPr>
          <a:xfrm>
            <a:off x="2246310" y="2447330"/>
            <a:ext cx="33924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638800" y="1985665"/>
            <a:ext cx="7617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O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29200" y="2823865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Set of Objects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620000" y="1909465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0400" y="2823865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Usage probabilities</a:t>
            </a:r>
            <a:endParaRPr lang="en-US" dirty="0"/>
          </a:p>
        </p:txBody>
      </p:sp>
      <p:sp>
        <p:nvSpPr>
          <p:cNvPr id="13" name="Plus 12"/>
          <p:cNvSpPr/>
          <p:nvPr/>
        </p:nvSpPr>
        <p:spPr>
          <a:xfrm>
            <a:off x="6858000" y="2290465"/>
            <a:ext cx="304800" cy="304800"/>
          </a:xfrm>
          <a:prstGeom prst="mathPlu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62600" y="1600200"/>
            <a:ext cx="8226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i="1" dirty="0" smtClean="0">
                <a:ln w="12700">
                  <a:noFill/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Web</a:t>
            </a:r>
            <a:endParaRPr lang="en-US" sz="2400" b="1" i="1" dirty="0">
              <a:ln w="12700">
                <a:noFill/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002060"/>
                </a:solidFill>
              </a:rPr>
              <a:t>Identify web pages</a:t>
            </a:r>
            <a:endParaRPr lang="en-US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447800"/>
            <a:ext cx="1676400" cy="811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2962" y="3733800"/>
            <a:ext cx="4186238" cy="2410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ight Arrow 12"/>
          <p:cNvSpPr/>
          <p:nvPr/>
        </p:nvSpPr>
        <p:spPr>
          <a:xfrm rot="5400000">
            <a:off x="1219200" y="2819400"/>
            <a:ext cx="1181100" cy="3429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981200" y="25908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How to 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1447800" y="4572000"/>
            <a:ext cx="3429000" cy="4572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447800" y="5105400"/>
            <a:ext cx="3429000" cy="4572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447800" y="5638800"/>
            <a:ext cx="3429000" cy="4572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Brace 17"/>
          <p:cNvSpPr/>
          <p:nvPr/>
        </p:nvSpPr>
        <p:spPr>
          <a:xfrm>
            <a:off x="4953000" y="4495800"/>
            <a:ext cx="3048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953000" y="5334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z pages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3390254"/>
            <a:ext cx="1524000" cy="8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295400" y="4419600"/>
            <a:ext cx="3657600" cy="22098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>
            <a:stCxn id="21" idx="0"/>
            <a:endCxn id="25" idx="1"/>
          </p:cNvCxnSpPr>
          <p:nvPr/>
        </p:nvCxnSpPr>
        <p:spPr>
          <a:xfrm rot="5400000" flipH="1" flipV="1">
            <a:off x="2987933" y="1616333"/>
            <a:ext cx="2939534" cy="2667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791200" y="1295400"/>
            <a:ext cx="19812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Set P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5791200" y="3810000"/>
            <a:ext cx="1981200" cy="369332"/>
            <a:chOff x="5791200" y="3810000"/>
            <a:chExt cx="1981200" cy="369332"/>
          </a:xfrm>
        </p:grpSpPr>
        <p:sp>
          <p:nvSpPr>
            <p:cNvPr id="29" name="TextBox 28"/>
            <p:cNvSpPr txBox="1"/>
            <p:nvPr/>
          </p:nvSpPr>
          <p:spPr>
            <a:xfrm>
              <a:off x="5791200" y="3810000"/>
              <a:ext cx="198120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Subset P</a:t>
              </a:r>
              <a:endParaRPr lang="en-US" dirty="0"/>
            </a:p>
          </p:txBody>
        </p:sp>
        <p:pic>
          <p:nvPicPr>
            <p:cNvPr id="16394" name="Picture 10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076660" y="3826034"/>
              <a:ext cx="162340" cy="298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cxnSp>
        <p:nvCxnSpPr>
          <p:cNvPr id="32" name="Straight Arrow Connector 31"/>
          <p:cNvCxnSpPr>
            <a:stCxn id="25" idx="2"/>
            <a:endCxn id="29" idx="0"/>
          </p:cNvCxnSpPr>
          <p:nvPr/>
        </p:nvCxnSpPr>
        <p:spPr>
          <a:xfrm rot="5400000">
            <a:off x="5709166" y="2737366"/>
            <a:ext cx="214526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858000" y="2209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Classifying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562600" y="3581400"/>
            <a:ext cx="2438400" cy="76200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6096000"/>
            <a:ext cx="81153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002060"/>
                </a:solidFill>
              </a:rPr>
              <a:t>Identify object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533400" y="1447800"/>
            <a:ext cx="4305475" cy="685800"/>
            <a:chOff x="952325" y="2133600"/>
            <a:chExt cx="4305475" cy="685800"/>
          </a:xfrm>
        </p:grpSpPr>
        <p:grpSp>
          <p:nvGrpSpPr>
            <p:cNvPr id="8" name="Group 7"/>
            <p:cNvGrpSpPr/>
            <p:nvPr/>
          </p:nvGrpSpPr>
          <p:grpSpPr>
            <a:xfrm>
              <a:off x="2819400" y="2133600"/>
              <a:ext cx="2438400" cy="685800"/>
              <a:chOff x="685800" y="1905000"/>
              <a:chExt cx="2438400" cy="68580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914400" y="2057400"/>
                <a:ext cx="1981200" cy="369332"/>
                <a:chOff x="5791200" y="3810000"/>
                <a:chExt cx="1981200" cy="369332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>
                  <a:off x="5791200" y="3810000"/>
                  <a:ext cx="1981200" cy="369332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Subset P</a:t>
                  </a:r>
                  <a:endParaRPr lang="en-US" dirty="0"/>
                </a:p>
              </p:txBody>
            </p:sp>
            <p:pic>
              <p:nvPicPr>
                <p:cNvPr id="6" name="Picture 10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7076660" y="3826034"/>
                  <a:ext cx="162340" cy="29870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sp>
            <p:nvSpPr>
              <p:cNvPr id="7" name="Rectangle 6"/>
              <p:cNvSpPr/>
              <p:nvPr/>
            </p:nvSpPr>
            <p:spPr>
              <a:xfrm>
                <a:off x="685800" y="1905000"/>
                <a:ext cx="2438400" cy="685800"/>
              </a:xfrm>
              <a:prstGeom prst="rect">
                <a:avLst/>
              </a:prstGeom>
              <a:noFill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952325" y="2209800"/>
              <a:ext cx="17908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Each page </a:t>
              </a:r>
              <a:r>
                <a:rPr lang="en-US" sz="2400" i="1" dirty="0" smtClean="0">
                  <a:latin typeface="Cambria" pitchFamily="18" charset="0"/>
                </a:rPr>
                <a:t>p</a:t>
              </a:r>
              <a:r>
                <a:rPr lang="en-US" dirty="0" smtClean="0"/>
                <a:t> in</a:t>
              </a:r>
              <a:endParaRPr lang="en-US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228600" y="3048000"/>
            <a:ext cx="2590800" cy="381000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Noun phrases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28600" y="3991188"/>
            <a:ext cx="2590800" cy="838200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Trim to nouns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9" idx="2"/>
            <a:endCxn id="11" idx="0"/>
          </p:cNvCxnSpPr>
          <p:nvPr/>
        </p:nvCxnSpPr>
        <p:spPr>
          <a:xfrm rot="16200000" flipH="1">
            <a:off x="945252" y="2469251"/>
            <a:ext cx="1062335" cy="951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2"/>
            <a:endCxn id="12" idx="0"/>
          </p:cNvCxnSpPr>
          <p:nvPr/>
        </p:nvCxnSpPr>
        <p:spPr>
          <a:xfrm rot="5400000">
            <a:off x="1242906" y="3710094"/>
            <a:ext cx="56218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6321" idx="2"/>
            <a:endCxn id="2050" idx="0"/>
          </p:cNvCxnSpPr>
          <p:nvPr/>
        </p:nvCxnSpPr>
        <p:spPr>
          <a:xfrm rot="16200000" flipH="1">
            <a:off x="3682603" y="5111353"/>
            <a:ext cx="533400" cy="14358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447800" y="22098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Sentences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1600200" y="2514600"/>
            <a:ext cx="1905000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Constituent phrases</a:t>
            </a:r>
            <a:endParaRPr lang="en-US" sz="1400" dirty="0"/>
          </a:p>
        </p:txBody>
      </p:sp>
      <p:sp>
        <p:nvSpPr>
          <p:cNvPr id="30" name="Diamond 29"/>
          <p:cNvSpPr/>
          <p:nvPr/>
        </p:nvSpPr>
        <p:spPr>
          <a:xfrm>
            <a:off x="4343400" y="3810000"/>
            <a:ext cx="1981200" cy="1219200"/>
          </a:xfrm>
          <a:prstGeom prst="diamond">
            <a:avLst/>
          </a:prstGeom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 found</a:t>
            </a:r>
          </a:p>
          <a:p>
            <a:pPr algn="ctr"/>
            <a:r>
              <a:rPr lang="en-US" dirty="0" smtClean="0"/>
              <a:t>?</a:t>
            </a:r>
          </a:p>
        </p:txBody>
      </p:sp>
      <p:cxnSp>
        <p:nvCxnSpPr>
          <p:cNvPr id="32" name="Straight Arrow Connector 31"/>
          <p:cNvCxnSpPr>
            <a:stCxn id="12" idx="3"/>
            <a:endCxn id="30" idx="1"/>
          </p:cNvCxnSpPr>
          <p:nvPr/>
        </p:nvCxnSpPr>
        <p:spPr>
          <a:xfrm>
            <a:off x="2819400" y="4410288"/>
            <a:ext cx="1524000" cy="9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667000" y="3886200"/>
            <a:ext cx="19050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Remove </a:t>
            </a:r>
            <a:br>
              <a:rPr lang="en-US" sz="1400" dirty="0" smtClean="0"/>
            </a:br>
            <a:r>
              <a:rPr lang="en-US" sz="1400" dirty="0" smtClean="0"/>
              <a:t>leading noun</a:t>
            </a:r>
            <a:endParaRPr lang="en-US" sz="1400" dirty="0"/>
          </a:p>
        </p:txBody>
      </p:sp>
      <p:cxnSp>
        <p:nvCxnSpPr>
          <p:cNvPr id="39" name="Elbow Connector 38"/>
          <p:cNvCxnSpPr>
            <a:stCxn id="30" idx="0"/>
            <a:endCxn id="34" idx="0"/>
          </p:cNvCxnSpPr>
          <p:nvPr/>
        </p:nvCxnSpPr>
        <p:spPr>
          <a:xfrm rot="16200000" flipH="1" flipV="1">
            <a:off x="4438650" y="2990850"/>
            <a:ext cx="76200" cy="1714500"/>
          </a:xfrm>
          <a:prstGeom prst="bentConnector3">
            <a:avLst>
              <a:gd name="adj1" fmla="val -665218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0" idx="3"/>
          </p:cNvCxnSpPr>
          <p:nvPr/>
        </p:nvCxnSpPr>
        <p:spPr>
          <a:xfrm>
            <a:off x="6324600" y="44196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7391400" y="4191000"/>
            <a:ext cx="869149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 smtClean="0"/>
              <a:t>Object</a:t>
            </a:r>
            <a:endParaRPr lang="en-US" dirty="0"/>
          </a:p>
        </p:txBody>
      </p:sp>
      <p:grpSp>
        <p:nvGrpSpPr>
          <p:cNvPr id="50" name="Group 49"/>
          <p:cNvGrpSpPr/>
          <p:nvPr/>
        </p:nvGrpSpPr>
        <p:grpSpPr>
          <a:xfrm>
            <a:off x="430696" y="5181600"/>
            <a:ext cx="4660417" cy="381000"/>
            <a:chOff x="430696" y="5181600"/>
            <a:chExt cx="4660417" cy="381000"/>
          </a:xfrm>
        </p:grpSpPr>
        <p:grpSp>
          <p:nvGrpSpPr>
            <p:cNvPr id="37" name="Group 36"/>
            <p:cNvGrpSpPr/>
            <p:nvPr/>
          </p:nvGrpSpPr>
          <p:grpSpPr>
            <a:xfrm>
              <a:off x="1371600" y="5181600"/>
              <a:ext cx="3719513" cy="381000"/>
              <a:chOff x="5424487" y="2467188"/>
              <a:chExt cx="3719513" cy="381000"/>
            </a:xfrm>
          </p:grpSpPr>
          <p:pic>
            <p:nvPicPr>
              <p:cNvPr id="56321" name="Picture 1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5424487" y="2514600"/>
                <a:ext cx="3719513" cy="3335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22" name="Rectangle 21"/>
              <p:cNvSpPr/>
              <p:nvPr/>
            </p:nvSpPr>
            <p:spPr>
              <a:xfrm>
                <a:off x="6338887" y="2467188"/>
                <a:ext cx="1828800" cy="381000"/>
              </a:xfrm>
              <a:prstGeom prst="rect">
                <a:avLst/>
              </a:prstGeom>
              <a:noFill/>
              <a:ln w="12700">
                <a:solidFill>
                  <a:srgbClr val="00206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430696" y="5189956"/>
              <a:ext cx="1066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Weight: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39274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 object use probability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0" y="1905000"/>
            <a:ext cx="3719513" cy="381000"/>
            <a:chOff x="5424487" y="2467188"/>
            <a:chExt cx="3719513" cy="381000"/>
          </a:xfrm>
        </p:grpSpPr>
        <p:pic>
          <p:nvPicPr>
            <p:cNvPr id="5" name="Picture 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24487" y="2514600"/>
              <a:ext cx="3719513" cy="333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" name="Rectangle 5"/>
            <p:cNvSpPr/>
            <p:nvPr/>
          </p:nvSpPr>
          <p:spPr>
            <a:xfrm>
              <a:off x="6338887" y="2467188"/>
              <a:ext cx="1828800" cy="381000"/>
            </a:xfrm>
            <a:prstGeom prst="rect">
              <a:avLst/>
            </a:prstGeom>
            <a:noFill/>
            <a:ln w="12700">
              <a:solidFill>
                <a:srgbClr val="00206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83096" y="1913356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24384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Each object can be extracted multiple times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a single page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Each extraction has its own weight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3276600"/>
            <a:ext cx="8001000" cy="453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ym typeface="Wingdings" pitchFamily="2" charset="2"/>
              </a:rPr>
              <a:t> A </a:t>
            </a:r>
            <a:r>
              <a:rPr lang="en-US" b="1" dirty="0" smtClean="0">
                <a:sym typeface="Wingdings" pitchFamily="2" charset="2"/>
              </a:rPr>
              <a:t>single object </a:t>
            </a:r>
            <a:r>
              <a:rPr lang="en-US" dirty="0" smtClean="0">
                <a:sym typeface="Wingdings" pitchFamily="2" charset="2"/>
              </a:rPr>
              <a:t>has </a:t>
            </a:r>
            <a:r>
              <a:rPr lang="en-US" b="1" dirty="0" smtClean="0">
                <a:sym typeface="Wingdings" pitchFamily="2" charset="2"/>
              </a:rPr>
              <a:t>several weights </a:t>
            </a:r>
            <a:r>
              <a:rPr lang="en-US" dirty="0" smtClean="0">
                <a:sym typeface="Wingdings" pitchFamily="2" charset="2"/>
              </a:rPr>
              <a:t>on one page.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4419600"/>
            <a:ext cx="12287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ight Arrow 10"/>
          <p:cNvSpPr/>
          <p:nvPr/>
        </p:nvSpPr>
        <p:spPr>
          <a:xfrm>
            <a:off x="609600" y="4648200"/>
            <a:ext cx="609600" cy="45720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124200" y="46482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: mean of these weight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3274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 object use probability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905000"/>
            <a:ext cx="1228725" cy="904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1981200"/>
            <a:ext cx="3524250" cy="781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cxnSp>
        <p:nvCxnSpPr>
          <p:cNvPr id="16" name="Straight Arrow Connector 15"/>
          <p:cNvCxnSpPr>
            <a:stCxn id="3074" idx="3"/>
            <a:endCxn id="4098" idx="1"/>
          </p:cNvCxnSpPr>
          <p:nvPr/>
        </p:nvCxnSpPr>
        <p:spPr>
          <a:xfrm>
            <a:off x="2066925" y="2357438"/>
            <a:ext cx="1743075" cy="142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657600" y="2895600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fraction of pages in which </a:t>
            </a:r>
            <a:r>
              <a:rPr lang="en-US" i="1" dirty="0" err="1" smtClean="0"/>
              <a:t>o</a:t>
            </a:r>
            <a:r>
              <a:rPr lang="en-US" i="1" baseline="-25000" dirty="0" err="1" smtClean="0"/>
              <a:t>i</a:t>
            </a:r>
            <a:r>
              <a:rPr lang="en-US" dirty="0" smtClean="0"/>
              <a:t> appears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57200" y="3505200"/>
            <a:ext cx="45624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Google Conditional Probability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4114800"/>
            <a:ext cx="6248400" cy="757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381000" y="5037892"/>
            <a:ext cx="8077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where </a:t>
            </a:r>
          </a:p>
          <a:p>
            <a:r>
              <a:rPr lang="en-US" sz="2000" b="1" dirty="0" err="1" smtClean="0"/>
              <a:t>hitcount</a:t>
            </a:r>
            <a:r>
              <a:rPr lang="en-US" sz="2000" b="1" dirty="0" smtClean="0"/>
              <a:t>(q) </a:t>
            </a:r>
            <a:r>
              <a:rPr lang="en-US" dirty="0" smtClean="0"/>
              <a:t>is </a:t>
            </a:r>
            <a:r>
              <a:rPr lang="en-US" i="1" dirty="0" smtClean="0"/>
              <a:t>the number of pages </a:t>
            </a:r>
            <a:r>
              <a:rPr lang="en-US" dirty="0" smtClean="0"/>
              <a:t>returned as matches for the query 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74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Assembling the model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3429000"/>
            <a:ext cx="4419600" cy="8382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Hidden Markov Model (HMM)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4038600" y="2514600"/>
            <a:ext cx="9906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038600" y="4267200"/>
            <a:ext cx="9906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352800" y="5282625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Model  </a:t>
            </a:r>
            <a:r>
              <a:rPr lang="en-US" sz="3200" i="1" dirty="0" smtClean="0"/>
              <a:t>M</a:t>
            </a:r>
            <a:endParaRPr lang="en-US" i="1" dirty="0"/>
          </a:p>
        </p:txBody>
      </p:sp>
      <p:sp>
        <p:nvSpPr>
          <p:cNvPr id="18" name="Rectangle 17"/>
          <p:cNvSpPr/>
          <p:nvPr/>
        </p:nvSpPr>
        <p:spPr>
          <a:xfrm>
            <a:off x="3429000" y="1981200"/>
            <a:ext cx="24625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object use probability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819400" y="1676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Parameter …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943600" y="6107668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 not in detail 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8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with Mined Model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3276600"/>
            <a:ext cx="54102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Given a set </a:t>
            </a:r>
            <a:r>
              <a:rPr lang="en-US" sz="2800" b="1" i="1" dirty="0" smtClean="0"/>
              <a:t>E</a:t>
            </a:r>
            <a:r>
              <a:rPr lang="en-US" dirty="0" smtClean="0"/>
              <a:t> of unlabeled traces </a:t>
            </a:r>
            <a:br>
              <a:rPr lang="en-US" dirty="0" smtClean="0"/>
            </a:br>
            <a:r>
              <a:rPr lang="en-US" dirty="0" smtClean="0"/>
              <a:t>(a trace is a sequence of names of sensed objects)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8800" y="1981200"/>
            <a:ext cx="2286000" cy="584775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Model  </a:t>
            </a:r>
            <a:r>
              <a:rPr lang="en-US" sz="3200" i="1" dirty="0" smtClean="0"/>
              <a:t>M</a:t>
            </a:r>
            <a:endParaRPr lang="en-US" i="1" dirty="0"/>
          </a:p>
        </p:txBody>
      </p:sp>
      <p:cxnSp>
        <p:nvCxnSpPr>
          <p:cNvPr id="11" name="Straight Arrow Connector 10"/>
          <p:cNvCxnSpPr>
            <a:stCxn id="5" idx="2"/>
          </p:cNvCxnSpPr>
          <p:nvPr/>
        </p:nvCxnSpPr>
        <p:spPr>
          <a:xfrm rot="16200000" flipH="1">
            <a:off x="2540288" y="2997487"/>
            <a:ext cx="863027" cy="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09800" y="2743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apply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27" name="Straight Arrow Connector 26"/>
          <p:cNvCxnSpPr>
            <a:stCxn id="4" idx="2"/>
            <a:endCxn id="29" idx="0"/>
          </p:cNvCxnSpPr>
          <p:nvPr/>
        </p:nvCxnSpPr>
        <p:spPr>
          <a:xfrm rot="5400000">
            <a:off x="2800410" y="4286309"/>
            <a:ext cx="418981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828800" y="44958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Labeling of </a:t>
            </a:r>
            <a:r>
              <a:rPr lang="en-US" sz="3200" i="1" dirty="0" smtClean="0"/>
              <a:t>E</a:t>
            </a:r>
            <a:endParaRPr lang="en-US" i="1" dirty="0"/>
          </a:p>
        </p:txBody>
      </p:sp>
      <p:sp>
        <p:nvSpPr>
          <p:cNvPr id="35" name="Rectangle 34"/>
          <p:cNvSpPr/>
          <p:nvPr/>
        </p:nvSpPr>
        <p:spPr>
          <a:xfrm>
            <a:off x="2057400" y="6096000"/>
            <a:ext cx="180530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smtClean="0"/>
              <a:t>Labeled traces 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04800" y="3200400"/>
            <a:ext cx="5334000" cy="190500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>
            <a:off x="6477000" y="4648200"/>
            <a:ext cx="16002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477000" y="43550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Learning</a:t>
            </a:r>
            <a:endParaRPr lang="en-US" dirty="0"/>
          </a:p>
        </p:txBody>
      </p:sp>
      <p:sp>
        <p:nvSpPr>
          <p:cNvPr id="39" name="Plus 38"/>
          <p:cNvSpPr/>
          <p:nvPr/>
        </p:nvSpPr>
        <p:spPr>
          <a:xfrm>
            <a:off x="2819400" y="5562600"/>
            <a:ext cx="304800" cy="304800"/>
          </a:xfrm>
          <a:prstGeom prst="mathPlu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s://encrypted-tbn1.gstatic.com/images?q=tbn:ANd9GcQPUmyBGEaw9Sb10wXKKIsJj1be4sdWO8b7w6k7wXE42PbT089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7952">
            <a:off x="7275098" y="4048113"/>
            <a:ext cx="1049466" cy="141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s://encrypted-tbn1.gstatic.com/images?q=tbn:ANd9GcQPUmyBGEaw9Sb10wXKKIsJj1be4sdWO8b7w6k7wXE42PbT089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7952">
            <a:off x="7275723" y="832914"/>
            <a:ext cx="1049466" cy="141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 to know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2203" y="2209800"/>
            <a:ext cx="8382000" cy="19431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ea typeface="+mj-ea"/>
                <a:cs typeface="+mj-cs"/>
              </a:defRPr>
            </a:lvl1pPr>
          </a:lstStyle>
          <a:p>
            <a:pPr algn="ctr"/>
            <a:r>
              <a:rPr lang="en-US" sz="2800" b="1" cap="none" dirty="0" smtClean="0">
                <a:ln w="18415" cmpd="sng">
                  <a:noFill/>
                  <a:prstDash val="solid"/>
                </a:ln>
                <a:latin typeface="Courier New" pitchFamily="49" charset="0"/>
                <a:cs typeface="Courier New" pitchFamily="49" charset="0"/>
              </a:rPr>
              <a:t>Unsupervised Activity Recognition </a:t>
            </a:r>
          </a:p>
          <a:p>
            <a:pPr algn="ctr"/>
            <a:endParaRPr lang="en-US" sz="2800" b="1" cap="none" dirty="0" smtClean="0">
              <a:ln w="18415" cmpd="sng">
                <a:noFill/>
                <a:prstDash val="solid"/>
              </a:ln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cap="none" dirty="0" smtClean="0">
                <a:ln w="18415" cmpd="sng">
                  <a:noFill/>
                  <a:prstDash val="solid"/>
                </a:ln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Using </a:t>
            </a:r>
          </a:p>
          <a:p>
            <a:pPr algn="ctr"/>
            <a:endParaRPr lang="en-US" sz="2000" cap="none" dirty="0" smtClean="0">
              <a:ln w="18415" cmpd="sng">
                <a:noFill/>
                <a:prstDash val="solid"/>
              </a:ln>
              <a:solidFill>
                <a:schemeClr val="accent3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800" b="1" cap="none" dirty="0" smtClean="0">
                <a:ln w="18415" cmpd="sng">
                  <a:noFill/>
                  <a:prstDash val="solid"/>
                </a:ln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Automatically Mined Common Sense</a:t>
            </a:r>
            <a:endParaRPr lang="en-US" sz="2000" b="1" cap="none" dirty="0">
              <a:ln w="18415" cmpd="sng">
                <a:noFill/>
                <a:prstDash val="solid"/>
              </a:ln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9074" y="1951220"/>
            <a:ext cx="8158397" cy="990600"/>
          </a:xfrm>
          <a:prstGeom prst="ellipse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58450" y="3429000"/>
            <a:ext cx="8158397" cy="990600"/>
          </a:xfrm>
          <a:prstGeom prst="ellipse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8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and Results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1828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Over 100 RFID tags</a:t>
            </a:r>
          </a:p>
          <a:p>
            <a:r>
              <a:rPr lang="en-US" sz="2400" dirty="0" smtClean="0"/>
              <a:t>9 non-researcher subject with RFID reader</a:t>
            </a:r>
          </a:p>
          <a:p>
            <a:r>
              <a:rPr lang="en-US" sz="2400" dirty="0" smtClean="0"/>
              <a:t>26 activities in list</a:t>
            </a:r>
            <a:endParaRPr lang="en-US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5325" y="1331844"/>
            <a:ext cx="4638675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838200" y="4114800"/>
            <a:ext cx="3429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the learning can improve signiﬁcantly upon the common sense models</a:t>
            </a:r>
            <a:endParaRPr lang="en-US" b="1" i="1" dirty="0"/>
          </a:p>
        </p:txBody>
      </p:sp>
      <p:sp>
        <p:nvSpPr>
          <p:cNvPr id="8" name="Rectangle 7"/>
          <p:cNvSpPr/>
          <p:nvPr/>
        </p:nvSpPr>
        <p:spPr>
          <a:xfrm>
            <a:off x="152400" y="3505200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First, given that we have 26 activities, random labeling would achieve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52400" y="4953000"/>
            <a:ext cx="4106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Second, when we used the manual labels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38200" y="5257800"/>
            <a:ext cx="358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 performance of unsupervised, mined-model labeling is thus not too far from that of supervised labeling</a:t>
            </a:r>
            <a:endParaRPr lang="en-US" b="1" i="1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52400" y="3352800"/>
            <a:ext cx="4038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26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could we learn from this paper?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Website or internet is the big pool of Unlabeled data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Using Unlabeled data, we can achieve the good performance for classification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Improve Activity recognition performance by using technique from Text recognition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76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2.gstatic.com/images?q=tbn:ANd9GcQxs-oD1c1_jW-1-rfttFxwMPr_-kaIbLGcXkGWxHufHeQ-w-uzjQ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7590">
            <a:off x="2593813" y="1179615"/>
            <a:ext cx="2633494" cy="2441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US" dirty="0" smtClean="0"/>
              <a:t>Thank you for Listening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Best regard</a:t>
            </a:r>
            <a:endParaRPr lang="en-US" dirty="0"/>
          </a:p>
        </p:txBody>
      </p:sp>
      <p:pic>
        <p:nvPicPr>
          <p:cNvPr id="22530" name="Picture 2" descr="https://encrypted-tbn1.gstatic.com/images?q=tbn:ANd9GcSj4_X4dkzR8L2Tx-LdmG1cu5_KJL9QDvpGRB_Uc3x3BTpUMxe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1981200"/>
            <a:ext cx="2143125" cy="2143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2845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encrypted-tbn2.gstatic.com/images?q=tbn:ANd9GcRxxj9RusPHl7wXz15fZoJUDsBB3-Az9JXAsgY2X8nipBWlTfz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825" y="3672590"/>
            <a:ext cx="2887195" cy="287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48737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What is Unsupervised Activity Recognition?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How computer learns?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Mining models from the Web?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What is the results?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What could we learn from this paper?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5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https://encrypted-tbn2.gstatic.com/images?q=tbn:ANd9GcQiJWkHlOymBBLoahsjLp-HK_HJ122vUINcerr0whivK4RGca7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115136"/>
            <a:ext cx="1497611" cy="938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br>
              <a:rPr lang="en-US" dirty="0" smtClean="0"/>
            </a:br>
            <a:r>
              <a:rPr lang="en-US" dirty="0" smtClean="0"/>
              <a:t>Unsupervised Activity Recognition?</a:t>
            </a:r>
            <a:endParaRPr lang="en-US" dirty="0"/>
          </a:p>
        </p:txBody>
      </p:sp>
      <p:pic>
        <p:nvPicPr>
          <p:cNvPr id="18434" name="Picture 2" descr="https://encrypted-tbn1.gstatic.com/images?q=tbn:ANd9GcTec6uXZ2gFV3P4ZvxymhNqeWJEhujVtu0Vb_TZb6Olrlt0rC1Qx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1733550" cy="144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219481" y="1890928"/>
            <a:ext cx="5791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An elderly man wakes up at dawn in his small studio apartment, where he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stays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alone.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3584458"/>
            <a:ext cx="64187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en-US" sz="2800" u="sng" dirty="0" smtClean="0">
                <a:latin typeface="Arial" pitchFamily="34" charset="0"/>
                <a:cs typeface="Arial" pitchFamily="34" charset="0"/>
              </a:rPr>
              <a:t>lights the stove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to make a pot of tea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" y="4227493"/>
            <a:ext cx="5791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sng" dirty="0">
                <a:latin typeface="Arial" pitchFamily="34" charset="0"/>
                <a:cs typeface="Arial" pitchFamily="34" charset="0"/>
              </a:rPr>
              <a:t>switches on the toaster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oven, and takes some bread and jelly </a:t>
            </a:r>
          </a:p>
        </p:txBody>
      </p:sp>
      <p:pic>
        <p:nvPicPr>
          <p:cNvPr id="18438" name="Picture 6" descr="https://encrypted-tbn1.gstatic.com/images?q=tbn:ANd9GcQY-nTTRm-LdRZOK5rupaUJtSqxmenOoN080r6CD3rZZ5MN1NI38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521" y="5192843"/>
            <a:ext cx="1417879" cy="1417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7200" y="5320975"/>
            <a:ext cx="5791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He prepares his breakfast.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40" name="Picture 8" descr="https://encrypted-tbn1.gstatic.com/images?q=tbn:ANd9GcSIpi0TStzQoZ5lOtbUm2U87ZGl5M-FhFyM1aqL4fIhpicYmpLYcQ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484011"/>
            <a:ext cx="2013066" cy="191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46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encrypted-tbn3.gstatic.com/images?q=tbn:ANd9GcT47LNtvscC3ylw1d96zHjoCqhIZrw9LKLpeLJ0ROBfPOvRp3z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616" y="1828800"/>
            <a:ext cx="1709073" cy="1827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br>
              <a:rPr lang="en-US" dirty="0" smtClean="0"/>
            </a:br>
            <a:r>
              <a:rPr lang="en-US" dirty="0" smtClean="0"/>
              <a:t>Unsupervised Activity Recognition?</a:t>
            </a:r>
            <a:endParaRPr lang="en-US" dirty="0"/>
          </a:p>
        </p:txBody>
      </p:sp>
      <p:pic>
        <p:nvPicPr>
          <p:cNvPr id="18434" name="Picture 2" descr="https://encrypted-tbn1.gstatic.com/images?q=tbn:ANd9GcTec6uXZ2gFV3P4ZvxymhNqeWJEhujVtu0Vb_TZb6Olrlt0rC1Qx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1733550" cy="144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" y="3334941"/>
            <a:ext cx="8015365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 After taking his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morning breakfast and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medication, a computer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 smtClean="0">
                <a:latin typeface="Arial" pitchFamily="34" charset="0"/>
                <a:cs typeface="Arial" pitchFamily="34" charset="0"/>
              </a:rPr>
              <a:t>generated </a:t>
            </a:r>
            <a:r>
              <a:rPr lang="en-US" sz="2800" u="sng" dirty="0">
                <a:latin typeface="Arial" pitchFamily="34" charset="0"/>
                <a:cs typeface="Arial" pitchFamily="34" charset="0"/>
              </a:rPr>
              <a:t>voice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gently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reminds him to turn off the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toaster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and stove </a:t>
            </a:r>
          </a:p>
        </p:txBody>
      </p:sp>
      <p:pic>
        <p:nvPicPr>
          <p:cNvPr id="12" name="Picture 6" descr="https://encrypted-tbn1.gstatic.com/images?q=tbn:ANd9GcQY-nTTRm-LdRZOK5rupaUJtSqxmenOoN080r6CD3rZZ5MN1NI38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806" y="5242216"/>
            <a:ext cx="1417879" cy="1417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https://encrypted-tbn1.gstatic.com/images?q=tbn:ANd9GcSIpi0TStzQoZ5lOtbUm2U87ZGl5M-FhFyM1aqL4fIhpicYmpLYcQ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067" y="5137871"/>
            <a:ext cx="1708266" cy="1626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Isosceles Triangle 3"/>
          <p:cNvSpPr/>
          <p:nvPr/>
        </p:nvSpPr>
        <p:spPr>
          <a:xfrm>
            <a:off x="1813185" y="5137871"/>
            <a:ext cx="1143000" cy="1143000"/>
          </a:xfrm>
          <a:prstGeom prst="triangle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Broadway" pitchFamily="82" charset="0"/>
              </a:rPr>
              <a:t>!</a:t>
            </a:r>
            <a:endParaRPr lang="en-US" dirty="0">
              <a:solidFill>
                <a:srgbClr val="FF0000"/>
              </a:solidFill>
              <a:latin typeface="Broadway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 rot="20873426">
            <a:off x="5406679" y="5088397"/>
            <a:ext cx="21723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How?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2651067" y="2286000"/>
            <a:ext cx="3743805" cy="626268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49354" y="1910209"/>
            <a:ext cx="2005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generated voice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1856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https://encrypted-tbn1.gstatic.com/images?q=tbn:ANd9GcQ7PzOLVN6OHPiirKRrpYrH_bIzHoa_pLHkmuFms9iIp_f5ykuo5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78" y="3695249"/>
            <a:ext cx="2492919" cy="2394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br>
              <a:rPr lang="en-US" dirty="0" smtClean="0"/>
            </a:br>
            <a:r>
              <a:rPr lang="en-US" dirty="0" smtClean="0"/>
              <a:t>Unsupervised Activity Recognition?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19400" y="1752600"/>
            <a:ext cx="5867400" cy="2066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Later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that day, 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his daughter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accesses a secure website where </a:t>
            </a:r>
            <a:r>
              <a:rPr lang="en-US" sz="2000" u="sng" dirty="0">
                <a:latin typeface="Arial" pitchFamily="34" charset="0"/>
                <a:cs typeface="Arial" pitchFamily="34" charset="0"/>
              </a:rPr>
              <a:t>she scans a </a:t>
            </a: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check-list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which was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created by a sensor network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in her father's apartment</a:t>
            </a:r>
          </a:p>
        </p:txBody>
      </p:sp>
      <p:pic>
        <p:nvPicPr>
          <p:cNvPr id="20486" name="Picture 6" descr="https://encrypted-tbn1.gstatic.com/images?q=tbn:ANd9GcS9hJAinKs7u_1ULT18r-kEcbGprSNXUVqALuf1s0ada2hGE7FiJ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13" y="1334720"/>
            <a:ext cx="17430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33400" y="4350858"/>
            <a:ext cx="4038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She finds that her father is </a:t>
            </a:r>
            <a:r>
              <a:rPr lang="en-US" sz="2400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eating normally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taking his medicine on </a:t>
            </a:r>
            <a:r>
              <a:rPr lang="en-US" sz="2400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schedule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19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899D3-1E70-443D-860D-D512191955B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6688" y="220663"/>
            <a:ext cx="8891587" cy="900112"/>
          </a:xfrm>
        </p:spPr>
        <p:txBody>
          <a:bodyPr vert="horz" anchor="b">
            <a:normAutofit fontScale="90000"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Filling </a:t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Activities of Daily Living (ADL) Forms</a:t>
            </a:r>
          </a:p>
        </p:txBody>
      </p:sp>
      <p:graphicFrame>
        <p:nvGraphicFramePr>
          <p:cNvPr id="304294" name="Group 16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57466770"/>
              </p:ext>
            </p:extLst>
          </p:nvPr>
        </p:nvGraphicFramePr>
        <p:xfrm>
          <a:off x="574675" y="1371600"/>
          <a:ext cx="3903663" cy="4800600"/>
        </p:xfrm>
        <a:graphic>
          <a:graphicData uri="http://schemas.openxmlformats.org/drawingml/2006/table">
            <a:tbl>
              <a:tblPr/>
              <a:tblGrid>
                <a:gridCol w="2320925"/>
                <a:gridCol w="1582738"/>
              </a:tblGrid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Activity 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Date and 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Personal Appearance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Oral Hygiene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Toileting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Washing 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Appliance Use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 of Heating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Care of clothes and linen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Making a snack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Making a drink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 of phone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Leisure Activity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Infant Care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Medication Taking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Housework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4293" name="Text Box 165"/>
          <p:cNvSpPr txBox="1">
            <a:spLocks noChangeArrowheads="1"/>
          </p:cNvSpPr>
          <p:nvPr/>
        </p:nvSpPr>
        <p:spPr bwMode="auto">
          <a:xfrm>
            <a:off x="4724400" y="1295400"/>
            <a:ext cx="4110037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/>
              <a:t>shaving</a:t>
            </a:r>
            <a:r>
              <a:rPr lang="en-US" sz="1600" dirty="0"/>
              <a:t>, brushing teeth, c</a:t>
            </a:r>
            <a:r>
              <a:rPr lang="en-US" sz="1050" dirty="0"/>
              <a:t>ombing hair</a:t>
            </a:r>
            <a:r>
              <a:rPr lang="en-US" sz="1600" dirty="0"/>
              <a:t>, </a:t>
            </a:r>
            <a:r>
              <a:rPr lang="en-US" sz="1200" dirty="0"/>
              <a:t>flossing</a:t>
            </a:r>
            <a:r>
              <a:rPr lang="en-US" sz="1600" dirty="0"/>
              <a:t>, gargling, applying make-up, bathing, using microwave, baking, blending, </a:t>
            </a:r>
            <a:r>
              <a:rPr lang="en-US" sz="2400" dirty="0"/>
              <a:t>watching TV</a:t>
            </a:r>
            <a:r>
              <a:rPr lang="en-US" sz="1600" dirty="0"/>
              <a:t>, doing laundry, mending, folding, </a:t>
            </a:r>
            <a:r>
              <a:rPr lang="en-US" sz="1200" u="sng" dirty="0"/>
              <a:t>putting away laundry</a:t>
            </a:r>
            <a:r>
              <a:rPr lang="en-US" sz="1600" dirty="0"/>
              <a:t>, adjusting thermostat, making a sandwich, </a:t>
            </a:r>
            <a:r>
              <a:rPr lang="en-US" b="1" dirty="0"/>
              <a:t>making a chocolate cake</a:t>
            </a:r>
            <a:r>
              <a:rPr lang="en-US" sz="1600" dirty="0"/>
              <a:t>, making a martini, </a:t>
            </a:r>
            <a:r>
              <a:rPr lang="en-US" sz="1200" dirty="0"/>
              <a:t>making a milkshake</a:t>
            </a:r>
            <a:r>
              <a:rPr lang="en-US" sz="1600" dirty="0"/>
              <a:t>, </a:t>
            </a:r>
            <a:r>
              <a:rPr lang="en-US" sz="1600" i="1" dirty="0"/>
              <a:t>getting a glass of water</a:t>
            </a:r>
            <a:r>
              <a:rPr lang="en-US" sz="1600" dirty="0"/>
              <a:t>, </a:t>
            </a:r>
            <a:r>
              <a:rPr lang="en-US" sz="1200" dirty="0"/>
              <a:t>phoning friends</a:t>
            </a:r>
            <a:r>
              <a:rPr lang="en-US" sz="1600" dirty="0"/>
              <a:t>, phoning family, phoning caregivers, knitting, watching videos, going for a walk, </a:t>
            </a:r>
            <a:r>
              <a:rPr lang="en-US" sz="2800" dirty="0"/>
              <a:t>walking the pet</a:t>
            </a:r>
            <a:r>
              <a:rPr lang="en-US" sz="1600" dirty="0"/>
              <a:t>, putting grandson to bed, </a:t>
            </a:r>
            <a:r>
              <a:rPr lang="en-US" sz="1200" dirty="0"/>
              <a:t>taking blood-pressure medication</a:t>
            </a:r>
            <a:r>
              <a:rPr lang="en-US" sz="1600" dirty="0"/>
              <a:t>, taking vitamins</a:t>
            </a:r>
            <a:r>
              <a:rPr lang="en-US" sz="1050" dirty="0"/>
              <a:t>, taking calcium</a:t>
            </a:r>
            <a:r>
              <a:rPr lang="en-US" sz="1600" dirty="0"/>
              <a:t>, dusting, tidying, cleaning toilets, </a:t>
            </a:r>
            <a:r>
              <a:rPr lang="en-US" sz="1100" dirty="0"/>
              <a:t>vacuuming</a:t>
            </a:r>
            <a:r>
              <a:rPr lang="en-US" sz="1600" dirty="0" smtClean="0"/>
              <a:t>, </a:t>
            </a:r>
            <a:r>
              <a:rPr lang="en-US" sz="1600" dirty="0"/>
              <a:t>…</a:t>
            </a:r>
          </a:p>
        </p:txBody>
      </p:sp>
      <p:sp>
        <p:nvSpPr>
          <p:cNvPr id="6" name="Rectangle 5"/>
          <p:cNvSpPr/>
          <p:nvPr/>
        </p:nvSpPr>
        <p:spPr>
          <a:xfrm rot="20873426">
            <a:off x="6016280" y="5627792"/>
            <a:ext cx="21723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How?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022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s://encrypted-tbn3.gstatic.com/images?q=tbn:ANd9GcT47LNtvscC3ylw1d96zHjoCqhIZrw9LKLpeLJ0ROBfPOvRp3z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890941"/>
            <a:ext cx="2124805" cy="2271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6688" y="220663"/>
            <a:ext cx="8891587" cy="900112"/>
          </a:xfrm>
        </p:spPr>
        <p:txBody>
          <a:bodyPr vert="horz" anchor="b">
            <a:normAutofit fontScale="90000"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What is </a:t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Unsupervised Activity Recognition?</a:t>
            </a:r>
          </a:p>
        </p:txBody>
      </p:sp>
      <p:pic>
        <p:nvPicPr>
          <p:cNvPr id="22530" name="Picture 2" descr="https://encrypted-tbn3.gstatic.com/images?q=tbn:ANd9GcRzWt6k-RfaflCTGbI1QMa2ggWmFxzQtZY5buQ97bwwwmXFUC3b"/>
          <p:cNvPicPr>
            <a:picLocks noChangeAspect="1" noChangeArrowheads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17145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Arrow 2"/>
          <p:cNvSpPr/>
          <p:nvPr/>
        </p:nvSpPr>
        <p:spPr>
          <a:xfrm>
            <a:off x="2590800" y="2526467"/>
            <a:ext cx="3733800" cy="50031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83174" y="1904682"/>
            <a:ext cx="311976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noFill/>
                  <a:prstDash val="solid"/>
                </a:ln>
                <a:solidFill>
                  <a:schemeClr val="accent3"/>
                </a:solidFill>
                <a:effectLst/>
              </a:rPr>
              <a:t>Do something</a:t>
            </a:r>
            <a:endParaRPr lang="en-US" sz="3200" b="1" dirty="0">
              <a:ln w="12700">
                <a:noFill/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76195" y="4114800"/>
            <a:ext cx="2886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Try to understand</a:t>
            </a:r>
            <a:endParaRPr lang="en-US" sz="2400" dirty="0"/>
          </a:p>
        </p:txBody>
      </p:sp>
      <p:pic>
        <p:nvPicPr>
          <p:cNvPr id="12" name="Picture 2" descr="https://encrypted-tbn1.gstatic.com/images?q=tbn:ANd9GcQPUmyBGEaw9Sb10wXKKIsJj1be4sdWO8b7w6k7wXE42PbT089W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7952">
            <a:off x="7593503" y="811119"/>
            <a:ext cx="741456" cy="1002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00600" y="4648200"/>
            <a:ext cx="37377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2700">
                  <a:noFill/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Learning …</a:t>
            </a:r>
            <a:endParaRPr lang="en-US" sz="4400" b="1" dirty="0">
              <a:ln w="12700">
                <a:noFill/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815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2087</TotalTime>
  <Words>964</Words>
  <Application>Microsoft Office PowerPoint</Application>
  <PresentationFormat>On-screen Show (4:3)</PresentationFormat>
  <Paragraphs>228</Paragraphs>
  <Slides>32</Slides>
  <Notes>7</Notes>
  <HiddenSlides>2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Oriel</vt:lpstr>
      <vt:lpstr>Office Theme</vt:lpstr>
      <vt:lpstr>Unsupervised Activity Recognition Using Automatically Mined Common Sense</vt:lpstr>
      <vt:lpstr>This is Danny Wyatt</vt:lpstr>
      <vt:lpstr>What we want to know</vt:lpstr>
      <vt:lpstr>Route line</vt:lpstr>
      <vt:lpstr>What is  Unsupervised Activity Recognition?</vt:lpstr>
      <vt:lpstr>What is  Unsupervised Activity Recognition?</vt:lpstr>
      <vt:lpstr>What is  Unsupervised Activity Recognition?</vt:lpstr>
      <vt:lpstr>Filling  Activities of Daily Living (ADL) Forms</vt:lpstr>
      <vt:lpstr>What is  Unsupervised Activity Recognition?</vt:lpstr>
      <vt:lpstr>What is  Unsupervised Activity Recognition?</vt:lpstr>
      <vt:lpstr>Application   Activity-Based Reminders  </vt:lpstr>
      <vt:lpstr>But the question is: </vt:lpstr>
      <vt:lpstr>The Traditional Architecture</vt:lpstr>
      <vt:lpstr>Low-Level Sensing  Detecting Object Use</vt:lpstr>
      <vt:lpstr>Radio Frequency Identification (RFID)</vt:lpstr>
      <vt:lpstr>iGlove and iBracelet  </vt:lpstr>
      <vt:lpstr> RFID tagged </vt:lpstr>
      <vt:lpstr>Challenges</vt:lpstr>
      <vt:lpstr>Challenges</vt:lpstr>
      <vt:lpstr>Challenges</vt:lpstr>
      <vt:lpstr>Opportunities</vt:lpstr>
      <vt:lpstr>Opportunities</vt:lpstr>
      <vt:lpstr>Mining models from the Web</vt:lpstr>
      <vt:lpstr>Identify web pages</vt:lpstr>
      <vt:lpstr>Identify object</vt:lpstr>
      <vt:lpstr>Compute object use probability</vt:lpstr>
      <vt:lpstr>Compute object use probability</vt:lpstr>
      <vt:lpstr>Assembling the model</vt:lpstr>
      <vt:lpstr>Learning with Mined Model</vt:lpstr>
      <vt:lpstr>Experiments and Results</vt:lpstr>
      <vt:lpstr>What could we learn from this paper?</vt:lpstr>
      <vt:lpstr>Thank you for Listening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Unsupervised Activity Recognition Using Automatically Mined Common Sense</dc:title>
  <dc:creator>ZNDK</dc:creator>
  <cp:lastModifiedBy>ZNDK</cp:lastModifiedBy>
  <cp:revision>173</cp:revision>
  <dcterms:created xsi:type="dcterms:W3CDTF">2012-10-29T04:19:52Z</dcterms:created>
  <dcterms:modified xsi:type="dcterms:W3CDTF">2012-10-31T01:06:57Z</dcterms:modified>
</cp:coreProperties>
</file>