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82" r:id="rId4"/>
    <p:sldId id="259" r:id="rId5"/>
    <p:sldId id="260" r:id="rId6"/>
    <p:sldId id="261" r:id="rId7"/>
    <p:sldId id="268" r:id="rId8"/>
    <p:sldId id="269" r:id="rId9"/>
    <p:sldId id="270" r:id="rId10"/>
    <p:sldId id="271" r:id="rId11"/>
    <p:sldId id="28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413" autoAdjust="0"/>
  </p:normalViewPr>
  <p:slideViewPr>
    <p:cSldViewPr snapToGrid="0" snapToObjects="1">
      <p:cViewPr>
        <p:scale>
          <a:sx n="85" d="100"/>
          <a:sy n="85" d="100"/>
        </p:scale>
        <p:origin x="-13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173CA-C526-5349-BE02-F5A4C94B3269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D42C0-CDD7-394B-9606-0A968A6D1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8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S-box is easily computable with</a:t>
            </a:r>
            <a:r>
              <a:rPr lang="en-US" baseline="0" dirty="0" smtClean="0"/>
              <a:t> little code.     All three steps can be combined and accelerated with pre-computed tables.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4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6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3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24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11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8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76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7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9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9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5733B-AE5B-704A-9C63-80A717A8C34E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FDEC7-FA9D-7D40-8DAD-1022F7339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2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AES (Advanced Encryption Standard)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30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F8AF617-8F1A-1841-86B8-98A6CC7592A4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AES MixColumn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2578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Implemented as a (big) lookup table</a:t>
            </a:r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685800" y="1828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3200" dirty="0" smtClean="0"/>
              <a:t>Invertible, linear </a:t>
            </a:r>
            <a:r>
              <a:rPr lang="en-US" sz="3200" dirty="0"/>
              <a:t>operation </a:t>
            </a:r>
            <a:r>
              <a:rPr lang="en-US" sz="3200" dirty="0" smtClean="0"/>
              <a:t>to </a:t>
            </a:r>
            <a:r>
              <a:rPr lang="en-US" sz="3200" dirty="0"/>
              <a:t>each column</a:t>
            </a:r>
          </a:p>
        </p:txBody>
      </p:sp>
      <p:pic>
        <p:nvPicPr>
          <p:cNvPr id="2" name="Picture 1" descr="Screen Shot 2015-03-26 at 12.02.12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34673" y="2541069"/>
            <a:ext cx="5317564" cy="284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23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AES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 </a:t>
            </a:r>
            <a:r>
              <a:rPr lang="en-US" dirty="0"/>
              <a:t>known practical attacks that </a:t>
            </a:r>
            <a:r>
              <a:rPr lang="en-US" dirty="0" smtClean="0"/>
              <a:t>can </a:t>
            </a:r>
            <a:r>
              <a:rPr lang="en-US" dirty="0"/>
              <a:t>read correctly implemented AES encrypted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Key-recovery attack (2011) </a:t>
            </a:r>
          </a:p>
          <a:p>
            <a:pPr lvl="1"/>
            <a:r>
              <a:rPr lang="en-US" dirty="0" smtClean="0"/>
              <a:t>for AES-128</a:t>
            </a:r>
            <a:endParaRPr lang="en-US" dirty="0" smtClean="0"/>
          </a:p>
          <a:p>
            <a:pPr lvl="2"/>
            <a:r>
              <a:rPr lang="en-US" dirty="0" smtClean="0"/>
              <a:t>takes billions of years </a:t>
            </a:r>
            <a:r>
              <a:rPr lang="en-US" dirty="0" smtClean="0"/>
              <a:t> (2</a:t>
            </a:r>
            <a:r>
              <a:rPr lang="en-US" baseline="30000" dirty="0" smtClean="0"/>
              <a:t>126.1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needs 2</a:t>
            </a:r>
            <a:r>
              <a:rPr lang="en-US" baseline="30000" dirty="0" smtClean="0"/>
              <a:t>88</a:t>
            </a:r>
            <a:r>
              <a:rPr lang="en-US" dirty="0" smtClean="0"/>
              <a:t> bits of data (</a:t>
            </a:r>
            <a:r>
              <a:rPr lang="en-US" dirty="0"/>
              <a:t>38 trillion </a:t>
            </a:r>
            <a:r>
              <a:rPr lang="en-US" dirty="0" smtClean="0"/>
              <a:t>terabytes, </a:t>
            </a:r>
            <a:r>
              <a:rPr lang="en-US" dirty="0"/>
              <a:t>more than all the data </a:t>
            </a:r>
            <a:r>
              <a:rPr lang="en-US" dirty="0" smtClean="0"/>
              <a:t>stored on </a:t>
            </a:r>
            <a:r>
              <a:rPr lang="en-US" dirty="0"/>
              <a:t>all the computers on the </a:t>
            </a:r>
            <a:r>
              <a:rPr lang="en-US" dirty="0" smtClean="0"/>
              <a:t>planet)</a:t>
            </a:r>
            <a:endParaRPr lang="en-US" dirty="0" smtClean="0"/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189.7</a:t>
            </a:r>
            <a:r>
              <a:rPr lang="en-US" dirty="0" smtClean="0"/>
              <a:t> for AES-192, 2</a:t>
            </a:r>
            <a:r>
              <a:rPr lang="en-US" baseline="30000" dirty="0" smtClean="0"/>
              <a:t>254.4</a:t>
            </a:r>
            <a:r>
              <a:rPr lang="en-US" dirty="0" smtClean="0"/>
              <a:t> for AES-256</a:t>
            </a:r>
          </a:p>
          <a:p>
            <a:r>
              <a:rPr lang="en-US" dirty="0" smtClean="0"/>
              <a:t>Key-distinguishing attack on 8-round AES=128</a:t>
            </a:r>
          </a:p>
          <a:p>
            <a:pPr lvl="1"/>
            <a:r>
              <a:rPr lang="en-US" dirty="0" smtClean="0"/>
              <a:t>takes 2</a:t>
            </a:r>
            <a:r>
              <a:rPr lang="en-US" baseline="30000" dirty="0" smtClean="0"/>
              <a:t>48</a:t>
            </a:r>
            <a:r>
              <a:rPr lang="en-US" dirty="0" smtClean="0"/>
              <a:t> operations, 2</a:t>
            </a:r>
            <a:r>
              <a:rPr lang="en-US" baseline="30000" dirty="0" smtClean="0"/>
              <a:t>32</a:t>
            </a:r>
            <a:r>
              <a:rPr lang="en-US" dirty="0" smtClean="0"/>
              <a:t> memory complexity</a:t>
            </a:r>
          </a:p>
        </p:txBody>
      </p:sp>
    </p:spTree>
    <p:extLst>
      <p:ext uri="{BB962C8B-B14F-4D97-AF65-F5344CB8AC3E}">
        <p14:creationId xmlns:p14="http://schemas.microsoft.com/office/powerpoint/2010/main" val="20735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AES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2376"/>
              </a:spcBef>
            </a:pPr>
            <a:r>
              <a:rPr lang="en-US" dirty="0" smtClean="0"/>
              <a:t>1997:   NIST publishes request for proposal</a:t>
            </a:r>
            <a:endParaRPr lang="en-US" dirty="0"/>
          </a:p>
          <a:p>
            <a:pPr>
              <a:spcBef>
                <a:spcPts val="2376"/>
              </a:spcBef>
            </a:pPr>
            <a:r>
              <a:rPr lang="en-US" dirty="0" smtClean="0"/>
              <a:t>1998:  15 submissions.     </a:t>
            </a:r>
            <a:r>
              <a:rPr lang="en-US" sz="1800" dirty="0" smtClean="0"/>
              <a:t>Five claimed attacks.</a:t>
            </a:r>
            <a:endParaRPr lang="en-US" sz="1800" dirty="0"/>
          </a:p>
          <a:p>
            <a:pPr>
              <a:spcBef>
                <a:spcPts val="2376"/>
              </a:spcBef>
            </a:pPr>
            <a:r>
              <a:rPr lang="en-US" dirty="0" smtClean="0"/>
              <a:t>1999:   NIST chooses 5 finalists</a:t>
            </a:r>
            <a:endParaRPr lang="en-US" dirty="0"/>
          </a:p>
          <a:p>
            <a:pPr>
              <a:spcBef>
                <a:spcPts val="2376"/>
              </a:spcBef>
            </a:pPr>
            <a:r>
              <a:rPr lang="en-US" dirty="0" smtClean="0"/>
              <a:t>2000:   </a:t>
            </a:r>
            <a:r>
              <a:rPr lang="en-US" dirty="0"/>
              <a:t>NIST chooses </a:t>
            </a:r>
            <a:r>
              <a:rPr lang="en-US" dirty="0" err="1" smtClean="0"/>
              <a:t>Rijndael</a:t>
            </a:r>
            <a:r>
              <a:rPr lang="en-US" dirty="0"/>
              <a:t> </a:t>
            </a:r>
            <a:r>
              <a:rPr lang="en-US" dirty="0" smtClean="0"/>
              <a:t>as AES    </a:t>
            </a:r>
            <a:r>
              <a:rPr lang="en-US" sz="2000" dirty="0" smtClean="0"/>
              <a:t>(designed in Belgium)</a:t>
            </a:r>
          </a:p>
          <a:p>
            <a:pPr>
              <a:spcBef>
                <a:spcPts val="2376"/>
              </a:spcBef>
            </a:pPr>
            <a:endParaRPr lang="en-US" sz="2000" dirty="0"/>
          </a:p>
          <a:p>
            <a:pPr marL="0" indent="0">
              <a:spcBef>
                <a:spcPts val="2376"/>
              </a:spcBef>
              <a:buNone/>
            </a:pPr>
            <a:r>
              <a:rPr lang="en-US" dirty="0" smtClean="0"/>
              <a:t>Key sizes:   128, 192, 256 bits.        Block size:  128 bits</a:t>
            </a:r>
          </a:p>
        </p:txBody>
      </p:sp>
    </p:spTree>
    <p:extLst>
      <p:ext uri="{BB962C8B-B14F-4D97-AF65-F5344CB8AC3E}">
        <p14:creationId xmlns:p14="http://schemas.microsoft.com/office/powerpoint/2010/main" val="620248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Substitution-Permutation Network (not </a:t>
            </a:r>
            <a:r>
              <a:rPr lang="en-US" dirty="0" err="1" smtClean="0"/>
              <a:t>Feistel</a:t>
            </a:r>
            <a:r>
              <a:rPr lang="en-US" dirty="0" smtClean="0"/>
              <a:t>)</a:t>
            </a:r>
          </a:p>
          <a:p>
            <a:r>
              <a:rPr lang="en-US" dirty="0" smtClean="0"/>
              <a:t>Rounds</a:t>
            </a:r>
          </a:p>
          <a:p>
            <a:pPr lvl="1"/>
            <a:r>
              <a:rPr lang="en-US" dirty="0" smtClean="0"/>
              <a:t>10 rounds for 128-bit keys</a:t>
            </a:r>
          </a:p>
          <a:p>
            <a:pPr lvl="1"/>
            <a:r>
              <a:rPr lang="en-US" dirty="0" smtClean="0"/>
              <a:t>12 rounds for 192-bit keys</a:t>
            </a:r>
          </a:p>
          <a:p>
            <a:pPr lvl="1"/>
            <a:r>
              <a:rPr lang="en-US" dirty="0" smtClean="0"/>
              <a:t>14 rounds for 256-bit keys</a:t>
            </a:r>
          </a:p>
          <a:p>
            <a:r>
              <a:rPr lang="en-US" dirty="0" smtClean="0"/>
              <a:t>operates on a 4×4 column-major order matrix of bytes (</a:t>
            </a:r>
            <a:r>
              <a:rPr lang="en-US" i="1" dirty="0" smtClean="0"/>
              <a:t>state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63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Substitution-Permutation Network</a:t>
            </a:r>
            <a:endParaRPr lang="en-US" dirty="0"/>
          </a:p>
        </p:txBody>
      </p:sp>
      <p:pic>
        <p:nvPicPr>
          <p:cNvPr id="3" name="Picture 2" descr="SubstitutionPermutationNetwork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23"/>
          <a:stretch/>
        </p:blipFill>
        <p:spPr>
          <a:xfrm>
            <a:off x="2131714" y="1245447"/>
            <a:ext cx="4960474" cy="5014905"/>
          </a:xfrm>
          <a:prstGeom prst="rect">
            <a:avLst/>
          </a:prstGeom>
        </p:spPr>
      </p:pic>
      <p:pic>
        <p:nvPicPr>
          <p:cNvPr id="134" name="Picture 133" descr="SubstitutionPermutationNetwork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958"/>
          <a:stretch/>
        </p:blipFill>
        <p:spPr>
          <a:xfrm>
            <a:off x="1922536" y="6185647"/>
            <a:ext cx="5589548" cy="4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673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AES-</a:t>
            </a:r>
            <a:r>
              <a:rPr lang="en-US" dirty="0" smtClean="0"/>
              <a:t>128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2505432"/>
            <a:ext cx="762000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input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7130" y="20990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350" y="269280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2069495" y="1193800"/>
            <a:ext cx="5867400" cy="812800"/>
            <a:chOff x="1828800" y="895350"/>
            <a:chExt cx="5867400" cy="609600"/>
          </a:xfrm>
        </p:grpSpPr>
        <p:sp>
          <p:nvSpPr>
            <p:cNvPr id="37" name="Right Brace 36"/>
            <p:cNvSpPr/>
            <p:nvPr/>
          </p:nvSpPr>
          <p:spPr>
            <a:xfrm rot="16200000">
              <a:off x="4572000" y="-1619250"/>
              <a:ext cx="381000" cy="58674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800600" y="895350"/>
              <a:ext cx="1231878" cy="3000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10 rounds</a:t>
              </a:r>
              <a:endParaRPr lang="en-US" sz="2000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3921810" y="2099033"/>
            <a:ext cx="2240430" cy="2490740"/>
            <a:chOff x="3921810" y="1574274"/>
            <a:chExt cx="2240430" cy="1868055"/>
          </a:xfrm>
        </p:grpSpPr>
        <p:grpSp>
          <p:nvGrpSpPr>
            <p:cNvPr id="40" name="Group 39"/>
            <p:cNvGrpSpPr/>
            <p:nvPr/>
          </p:nvGrpSpPr>
          <p:grpSpPr>
            <a:xfrm>
              <a:off x="3921810" y="1574274"/>
              <a:ext cx="2240430" cy="1219200"/>
              <a:chOff x="3733800" y="1574274"/>
              <a:chExt cx="2240430" cy="12192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3733800" y="1574274"/>
                <a:ext cx="1600200" cy="1219200"/>
              </a:xfrm>
              <a:prstGeom prst="rect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40" rIns="0" rtlCol="0" anchor="ctr"/>
              <a:lstStyle/>
              <a:p>
                <a:pPr marL="342900" indent="-342900">
                  <a:buAutoNum type="arabicParenBoth"/>
                </a:pPr>
                <a:r>
                  <a:rPr lang="en-US" dirty="0" err="1" smtClean="0"/>
                  <a:t>SubBytes</a:t>
                </a:r>
                <a:endParaRPr lang="en-US" dirty="0" smtClean="0"/>
              </a:p>
              <a:p>
                <a:pPr marL="342900" indent="-342900">
                  <a:buAutoNum type="arabicParenBoth"/>
                </a:pPr>
                <a:r>
                  <a:rPr lang="en-US" dirty="0" err="1" smtClean="0"/>
                  <a:t>ShiftRows</a:t>
                </a:r>
                <a:endParaRPr lang="en-US" dirty="0" smtClean="0"/>
              </a:p>
              <a:p>
                <a:pPr marL="342900" indent="-342900">
                  <a:buAutoNum type="arabicParenBoth"/>
                </a:pPr>
                <a:r>
                  <a:rPr lang="en-US" dirty="0" err="1" smtClean="0"/>
                  <a:t>MixColumn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 rot="16200000">
                <a:off x="5458074" y="2026075"/>
                <a:ext cx="34600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⨁</a:t>
                </a:r>
                <a:endParaRPr lang="en-US" sz="2400" dirty="0"/>
              </a:p>
            </p:txBody>
          </p:sp>
          <p:cxnSp>
            <p:nvCxnSpPr>
              <p:cNvPr id="23" name="Straight Arrow Connector 22"/>
              <p:cNvCxnSpPr/>
              <p:nvPr/>
            </p:nvCxnSpPr>
            <p:spPr>
              <a:xfrm>
                <a:off x="5335910" y="2178882"/>
                <a:ext cx="152400" cy="0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>
                <a:off x="5821830" y="2172006"/>
                <a:ext cx="152400" cy="0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/>
            <p:nvPr/>
          </p:nvGrpSpPr>
          <p:grpSpPr>
            <a:xfrm>
              <a:off x="5546875" y="2343150"/>
              <a:ext cx="609600" cy="1099179"/>
              <a:chOff x="3032275" y="2451729"/>
              <a:chExt cx="609600" cy="1099179"/>
            </a:xfrm>
          </p:grpSpPr>
          <p:cxnSp>
            <p:nvCxnSpPr>
              <p:cNvPr id="50" name="Straight Arrow Connector 49"/>
              <p:cNvCxnSpPr/>
              <p:nvPr/>
            </p:nvCxnSpPr>
            <p:spPr>
              <a:xfrm flipV="1">
                <a:off x="3352800" y="2451729"/>
                <a:ext cx="2234" cy="729621"/>
              </a:xfrm>
              <a:prstGeom prst="straightConnector1">
                <a:avLst/>
              </a:prstGeom>
              <a:ln>
                <a:solidFill>
                  <a:srgbClr val="00009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Rectangle 50"/>
              <p:cNvSpPr/>
              <p:nvPr/>
            </p:nvSpPr>
            <p:spPr>
              <a:xfrm>
                <a:off x="3032275" y="3061329"/>
                <a:ext cx="609600" cy="48957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2000" baseline="-25000" dirty="0">
                    <a:solidFill>
                      <a:srgbClr val="000000"/>
                    </a:solidFill>
                  </a:rPr>
                  <a:t>2</a:t>
                </a:r>
                <a:endParaRPr lang="en-US" baseline="-25000" dirty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6248400" y="2403833"/>
            <a:ext cx="1011160" cy="2185940"/>
            <a:chOff x="6248400" y="1802874"/>
            <a:chExt cx="1011160" cy="1639455"/>
          </a:xfrm>
        </p:grpSpPr>
        <p:sp>
          <p:nvSpPr>
            <p:cNvPr id="36" name="TextBox 35"/>
            <p:cNvSpPr txBox="1"/>
            <p:nvPr/>
          </p:nvSpPr>
          <p:spPr>
            <a:xfrm>
              <a:off x="6248400" y="1802874"/>
              <a:ext cx="441146" cy="5309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/>
                <a:t>⋯</a:t>
              </a:r>
              <a:endParaRPr lang="en-US" sz="4000" b="1" dirty="0"/>
            </a:p>
          </p:txBody>
        </p:sp>
        <p:grpSp>
          <p:nvGrpSpPr>
            <p:cNvPr id="46" name="Group 45"/>
            <p:cNvGrpSpPr/>
            <p:nvPr/>
          </p:nvGrpSpPr>
          <p:grpSpPr>
            <a:xfrm>
              <a:off x="6726160" y="2343150"/>
              <a:ext cx="533400" cy="1099179"/>
              <a:chOff x="3068560" y="2451729"/>
              <a:chExt cx="533400" cy="1099179"/>
            </a:xfrm>
          </p:grpSpPr>
          <p:cxnSp>
            <p:nvCxnSpPr>
              <p:cNvPr id="53" name="Straight Arrow Connector 52"/>
              <p:cNvCxnSpPr/>
              <p:nvPr/>
            </p:nvCxnSpPr>
            <p:spPr>
              <a:xfrm flipV="1">
                <a:off x="3352800" y="2451729"/>
                <a:ext cx="2234" cy="729621"/>
              </a:xfrm>
              <a:prstGeom prst="straightConnector1">
                <a:avLst/>
              </a:prstGeom>
              <a:ln>
                <a:solidFill>
                  <a:srgbClr val="00009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Rectangle 54"/>
              <p:cNvSpPr/>
              <p:nvPr/>
            </p:nvSpPr>
            <p:spPr>
              <a:xfrm>
                <a:off x="3068560" y="3061329"/>
                <a:ext cx="533400" cy="48957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2000" baseline="-25000" dirty="0">
                    <a:solidFill>
                      <a:srgbClr val="000000"/>
                    </a:solidFill>
                  </a:rPr>
                  <a:t>9</a:t>
                </a:r>
                <a:endParaRPr lang="en-US" baseline="-250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 rot="16200000">
              <a:off x="6811814" y="2046408"/>
              <a:ext cx="3460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⨁</a:t>
              </a:r>
              <a:endParaRPr lang="en-US" sz="2400" dirty="0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066800" y="2153161"/>
            <a:ext cx="2819400" cy="2436612"/>
            <a:chOff x="1066800" y="1614870"/>
            <a:chExt cx="2819400" cy="1827459"/>
          </a:xfrm>
        </p:grpSpPr>
        <p:sp>
          <p:nvSpPr>
            <p:cNvPr id="7" name="Rectangle 6"/>
            <p:cNvSpPr/>
            <p:nvPr/>
          </p:nvSpPr>
          <p:spPr>
            <a:xfrm>
              <a:off x="1698455" y="1614870"/>
              <a:ext cx="1600200" cy="1219200"/>
            </a:xfrm>
            <a:prstGeom prst="rect">
              <a:avLst/>
            </a:prstGeom>
            <a:solidFill>
              <a:srgbClr val="0000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rIns="0" rtlCol="0" anchor="ctr"/>
            <a:lstStyle/>
            <a:p>
              <a:pPr marL="342900" indent="-342900">
                <a:buAutoNum type="arabicParenBoth"/>
              </a:pPr>
              <a:r>
                <a:rPr lang="en-US" dirty="0" err="1" smtClean="0"/>
                <a:t>SubBytes</a:t>
              </a:r>
              <a:endParaRPr lang="en-US" dirty="0" smtClean="0"/>
            </a:p>
            <a:p>
              <a:pPr marL="342900" indent="-342900">
                <a:buAutoNum type="arabicParenBoth"/>
              </a:pPr>
              <a:r>
                <a:rPr lang="en-US" dirty="0" err="1" smtClean="0"/>
                <a:t>ShiftRows</a:t>
              </a:r>
              <a:endParaRPr lang="en-US" dirty="0" smtClean="0"/>
            </a:p>
            <a:p>
              <a:pPr marL="342900" indent="-342900">
                <a:buAutoNum type="arabicParenBoth"/>
              </a:pPr>
              <a:r>
                <a:rPr lang="en-US" dirty="0" err="1" smtClean="0"/>
                <a:t>MixColumn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407004" y="2054576"/>
              <a:ext cx="3460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⨁</a:t>
              </a:r>
              <a:endParaRPr lang="en-US" sz="24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3300565" y="2219478"/>
              <a:ext cx="152400" cy="0"/>
            </a:xfrm>
            <a:prstGeom prst="straightConnector1">
              <a:avLst/>
            </a:prstGeom>
            <a:ln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3733800" y="2212602"/>
              <a:ext cx="152400" cy="0"/>
            </a:xfrm>
            <a:prstGeom prst="straightConnector1">
              <a:avLst/>
            </a:prstGeom>
            <a:ln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oup 47"/>
            <p:cNvGrpSpPr/>
            <p:nvPr/>
          </p:nvGrpSpPr>
          <p:grpSpPr>
            <a:xfrm>
              <a:off x="3352800" y="2343150"/>
              <a:ext cx="533400" cy="1099179"/>
              <a:chOff x="3080655" y="2451729"/>
              <a:chExt cx="533400" cy="1099179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V="1">
                <a:off x="3352800" y="2451729"/>
                <a:ext cx="2234" cy="729621"/>
              </a:xfrm>
              <a:prstGeom prst="straightConnector1">
                <a:avLst/>
              </a:prstGeom>
              <a:ln>
                <a:solidFill>
                  <a:srgbClr val="00009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 46"/>
              <p:cNvSpPr/>
              <p:nvPr/>
            </p:nvSpPr>
            <p:spPr>
              <a:xfrm>
                <a:off x="3080655" y="3061329"/>
                <a:ext cx="533400" cy="48957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2000" baseline="-25000" dirty="0" smtClean="0">
                    <a:solidFill>
                      <a:srgbClr val="000000"/>
                    </a:solidFill>
                  </a:rPr>
                  <a:t>1</a:t>
                </a:r>
                <a:endParaRPr lang="en-US" baseline="-25000" dirty="0">
                  <a:solidFill>
                    <a:srgbClr val="000000"/>
                  </a:solidFill>
                </a:endParaRP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>
              <a:off x="1066800" y="2242760"/>
              <a:ext cx="152400" cy="0"/>
            </a:xfrm>
            <a:prstGeom prst="straightConnector1">
              <a:avLst/>
            </a:prstGeom>
            <a:ln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rot="16200000">
              <a:off x="1173014" y="2078766"/>
              <a:ext cx="3460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⨁</a:t>
              </a:r>
              <a:endParaRPr lang="en-US" sz="2400" dirty="0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1524000" y="2254855"/>
              <a:ext cx="152400" cy="0"/>
            </a:xfrm>
            <a:prstGeom prst="straightConnector1">
              <a:avLst/>
            </a:prstGeom>
            <a:ln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1094620" y="2343150"/>
              <a:ext cx="533400" cy="1066800"/>
              <a:chOff x="3075820" y="2451729"/>
              <a:chExt cx="533400" cy="1066800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 flipV="1">
                <a:off x="3352800" y="2451729"/>
                <a:ext cx="2234" cy="729621"/>
              </a:xfrm>
              <a:prstGeom prst="straightConnector1">
                <a:avLst/>
              </a:prstGeom>
              <a:ln>
                <a:solidFill>
                  <a:srgbClr val="00009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Rectangle 58"/>
              <p:cNvSpPr/>
              <p:nvPr/>
            </p:nvSpPr>
            <p:spPr>
              <a:xfrm>
                <a:off x="3075820" y="3028950"/>
                <a:ext cx="533400" cy="48957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2000" baseline="-25000" dirty="0">
                    <a:solidFill>
                      <a:srgbClr val="000000"/>
                    </a:solidFill>
                  </a:rPr>
                  <a:t>0</a:t>
                </a:r>
                <a:endParaRPr lang="en-US" baseline="-25000" dirty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92" name="Group 91"/>
          <p:cNvGrpSpPr/>
          <p:nvPr/>
        </p:nvGrpSpPr>
        <p:grpSpPr>
          <a:xfrm>
            <a:off x="6781800" y="2051560"/>
            <a:ext cx="2209800" cy="4505529"/>
            <a:chOff x="6781800" y="1538670"/>
            <a:chExt cx="2209800" cy="3379147"/>
          </a:xfrm>
        </p:grpSpPr>
        <p:grpSp>
          <p:nvGrpSpPr>
            <p:cNvPr id="41" name="Group 40"/>
            <p:cNvGrpSpPr/>
            <p:nvPr/>
          </p:nvGrpSpPr>
          <p:grpSpPr>
            <a:xfrm>
              <a:off x="7203390" y="1538670"/>
              <a:ext cx="1788210" cy="3379147"/>
              <a:chOff x="6629400" y="1538670"/>
              <a:chExt cx="1788210" cy="3379147"/>
            </a:xfrm>
          </p:grpSpPr>
          <p:cxnSp>
            <p:nvCxnSpPr>
              <p:cNvPr id="25" name="Straight Arrow Connector 24"/>
              <p:cNvCxnSpPr/>
              <p:nvPr/>
            </p:nvCxnSpPr>
            <p:spPr>
              <a:xfrm>
                <a:off x="6629400" y="2176998"/>
                <a:ext cx="152400" cy="0"/>
              </a:xfrm>
              <a:prstGeom prst="straightConnector1">
                <a:avLst/>
              </a:prstGeom>
              <a:ln>
                <a:headEnd type="none"/>
                <a:tail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Rectangle 25"/>
              <p:cNvSpPr/>
              <p:nvPr/>
            </p:nvSpPr>
            <p:spPr>
              <a:xfrm>
                <a:off x="6817410" y="1538670"/>
                <a:ext cx="1600200" cy="1219200"/>
              </a:xfrm>
              <a:prstGeom prst="rect">
                <a:avLst/>
              </a:prstGeom>
              <a:solidFill>
                <a:srgbClr val="0000FF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1440" rIns="0" rtlCol="0" anchor="ctr"/>
              <a:lstStyle/>
              <a:p>
                <a:pPr marL="342900" indent="-342900">
                  <a:buAutoNum type="arabicParenBoth"/>
                </a:pPr>
                <a:r>
                  <a:rPr lang="en-US" dirty="0" err="1" smtClean="0"/>
                  <a:t>SubBytes</a:t>
                </a:r>
                <a:endParaRPr lang="en-US" dirty="0" smtClean="0"/>
              </a:p>
              <a:p>
                <a:pPr marL="342900" indent="-342900">
                  <a:buAutoNum type="arabicParenBoth"/>
                </a:pPr>
                <a:r>
                  <a:rPr lang="en-US" dirty="0" err="1" smtClean="0"/>
                  <a:t>ShiftRows</a:t>
                </a:r>
                <a:endParaRPr lang="en-US" dirty="0" smtClean="0"/>
              </a:p>
              <a:p>
                <a:endParaRPr lang="en-US" dirty="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7239000" y="4019550"/>
                <a:ext cx="838200" cy="76200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</a:rPr>
                  <a:t>output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430150" y="4640818"/>
                <a:ext cx="3016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993550" y="4183618"/>
                <a:ext cx="30166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cxnSp>
            <p:nvCxnSpPr>
              <p:cNvPr id="33" name="Straight Arrow Connector 32"/>
              <p:cNvCxnSpPr/>
              <p:nvPr/>
            </p:nvCxnSpPr>
            <p:spPr>
              <a:xfrm>
                <a:off x="7620000" y="2793474"/>
                <a:ext cx="0" cy="457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Box 67"/>
            <p:cNvSpPr txBox="1"/>
            <p:nvPr/>
          </p:nvSpPr>
          <p:spPr>
            <a:xfrm rot="16200000">
              <a:off x="7982634" y="3253492"/>
              <a:ext cx="3460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⨁</a:t>
              </a:r>
              <a:endParaRPr lang="en-US" sz="2400" dirty="0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8193315" y="3562350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Rectangle 70"/>
            <p:cNvSpPr/>
            <p:nvPr/>
          </p:nvSpPr>
          <p:spPr>
            <a:xfrm>
              <a:off x="6781800" y="3790950"/>
              <a:ext cx="533400" cy="48957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k</a:t>
              </a:r>
              <a:r>
                <a:rPr lang="en-US" sz="2000" baseline="-25000" dirty="0" smtClean="0">
                  <a:solidFill>
                    <a:srgbClr val="000000"/>
                  </a:solidFill>
                </a:rPr>
                <a:t>10</a:t>
              </a:r>
              <a:endParaRPr lang="en-US" baseline="-25000" dirty="0">
                <a:solidFill>
                  <a:srgbClr val="000000"/>
                </a:solidFill>
              </a:endParaRP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 flipV="1">
              <a:off x="7315200" y="3409951"/>
              <a:ext cx="688034" cy="380999"/>
            </a:xfrm>
            <a:prstGeom prst="straightConnector1">
              <a:avLst/>
            </a:prstGeom>
            <a:ln>
              <a:solidFill>
                <a:srgbClr val="00009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381000" y="4546599"/>
            <a:ext cx="6400800" cy="1994932"/>
            <a:chOff x="381000" y="3409950"/>
            <a:chExt cx="6400800" cy="1496199"/>
          </a:xfrm>
        </p:grpSpPr>
        <p:grpSp>
          <p:nvGrpSpPr>
            <p:cNvPr id="66" name="Group 65"/>
            <p:cNvGrpSpPr/>
            <p:nvPr/>
          </p:nvGrpSpPr>
          <p:grpSpPr>
            <a:xfrm>
              <a:off x="381000" y="3442329"/>
              <a:ext cx="5470675" cy="1463820"/>
              <a:chOff x="381000" y="3442329"/>
              <a:chExt cx="5470675" cy="1463820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381000" y="3442329"/>
                <a:ext cx="5470675" cy="1463820"/>
                <a:chOff x="381000" y="3442329"/>
                <a:chExt cx="5470675" cy="1463820"/>
              </a:xfrm>
            </p:grpSpPr>
            <p:sp>
              <p:nvSpPr>
                <p:cNvPr id="52" name="Rectangle 51"/>
                <p:cNvSpPr/>
                <p:nvPr/>
              </p:nvSpPr>
              <p:spPr>
                <a:xfrm>
                  <a:off x="457200" y="4019550"/>
                  <a:ext cx="838200" cy="685800"/>
                </a:xfrm>
                <a:prstGeom prst="rect">
                  <a:avLst/>
                </a:prstGeom>
                <a:solidFill>
                  <a:srgbClr val="E46C0A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dirty="0" smtClean="0"/>
                    <a:t>key</a:t>
                  </a:r>
                  <a:endParaRPr lang="en-US" sz="2400" dirty="0"/>
                </a:p>
              </p:txBody>
            </p:sp>
            <p:cxnSp>
              <p:nvCxnSpPr>
                <p:cNvPr id="54" name="Curved Connector 53"/>
                <p:cNvCxnSpPr>
                  <a:stCxn id="52" idx="3"/>
                  <a:endCxn id="47" idx="2"/>
                </p:cNvCxnSpPr>
                <p:nvPr/>
              </p:nvCxnSpPr>
              <p:spPr>
                <a:xfrm flipV="1">
                  <a:off x="1295400" y="3442329"/>
                  <a:ext cx="2324100" cy="920121"/>
                </a:xfrm>
                <a:prstGeom prst="curvedConnector2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Curved Connector 59"/>
                <p:cNvCxnSpPr>
                  <a:stCxn id="52" idx="3"/>
                  <a:endCxn id="51" idx="2"/>
                </p:cNvCxnSpPr>
                <p:nvPr/>
              </p:nvCxnSpPr>
              <p:spPr>
                <a:xfrm flipV="1">
                  <a:off x="1295400" y="3442329"/>
                  <a:ext cx="4556275" cy="920121"/>
                </a:xfrm>
                <a:prstGeom prst="curvedConnector2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TextBox 62"/>
                <p:cNvSpPr txBox="1"/>
                <p:nvPr/>
              </p:nvSpPr>
              <p:spPr>
                <a:xfrm>
                  <a:off x="381000" y="4629150"/>
                  <a:ext cx="97975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16 bytes</a:t>
                  </a:r>
                  <a:endParaRPr lang="en-US" dirty="0"/>
                </a:p>
              </p:txBody>
            </p:sp>
          </p:grpSp>
          <p:sp>
            <p:nvSpPr>
              <p:cNvPr id="65" name="TextBox 64"/>
              <p:cNvSpPr txBox="1"/>
              <p:nvPr/>
            </p:nvSpPr>
            <p:spPr>
              <a:xfrm>
                <a:off x="1676400" y="4336018"/>
                <a:ext cx="157709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dirty="0" smtClean="0"/>
                  <a:t>ey expansion:</a:t>
                </a:r>
                <a:endParaRPr lang="en-US" dirty="0"/>
              </a:p>
            </p:txBody>
          </p:sp>
        </p:grpSp>
        <p:cxnSp>
          <p:nvCxnSpPr>
            <p:cNvPr id="18" name="Curved Connector 17"/>
            <p:cNvCxnSpPr>
              <a:stCxn id="52" idx="3"/>
              <a:endCxn id="59" idx="2"/>
            </p:cNvCxnSpPr>
            <p:nvPr/>
          </p:nvCxnSpPr>
          <p:spPr>
            <a:xfrm flipV="1">
              <a:off x="1295400" y="3409950"/>
              <a:ext cx="65920" cy="952500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urved Connector 81"/>
            <p:cNvCxnSpPr>
              <a:stCxn id="52" idx="3"/>
              <a:endCxn id="71" idx="1"/>
            </p:cNvCxnSpPr>
            <p:nvPr/>
          </p:nvCxnSpPr>
          <p:spPr>
            <a:xfrm flipV="1">
              <a:off x="1295400" y="4035740"/>
              <a:ext cx="5486400" cy="326710"/>
            </a:xfrm>
            <a:prstGeom prst="curvedConnector3">
              <a:avLst>
                <a:gd name="adj1" fmla="val 75573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/>
          <p:cNvSpPr txBox="1"/>
          <p:nvPr/>
        </p:nvSpPr>
        <p:spPr>
          <a:xfrm>
            <a:off x="1981201" y="3733800"/>
            <a:ext cx="1076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invertible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2514601" y="6086157"/>
            <a:ext cx="2214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 bytes ⟶176 bytes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30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  <p:bldP spid="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The round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534400" cy="5461000"/>
          </a:xfrm>
        </p:spPr>
        <p:txBody>
          <a:bodyPr/>
          <a:lstStyle/>
          <a:p>
            <a:r>
              <a:rPr lang="en-US" b="1" dirty="0" err="1" smtClean="0"/>
              <a:t>ByteSub</a:t>
            </a:r>
            <a:r>
              <a:rPr lang="en-US" dirty="0" smtClean="0"/>
              <a:t>:    a 1 byte S-box.    256 byte table     </a:t>
            </a:r>
            <a:r>
              <a:rPr lang="en-US" sz="2000" dirty="0" smtClean="0"/>
              <a:t>(easily computable) </a:t>
            </a:r>
          </a:p>
          <a:p>
            <a:endParaRPr lang="en-US" dirty="0" smtClean="0"/>
          </a:p>
          <a:p>
            <a:r>
              <a:rPr lang="en-US" b="1" dirty="0" err="1" smtClean="0"/>
              <a:t>ShiftRows</a:t>
            </a:r>
            <a:r>
              <a:rPr lang="en-US" dirty="0" smtClean="0"/>
              <a:t>: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MixColumns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3500" y="2209800"/>
            <a:ext cx="3492500" cy="18244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1" y="4445000"/>
            <a:ext cx="3568167" cy="23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276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AES </a:t>
            </a:r>
            <a:r>
              <a:rPr lang="en-US" dirty="0" err="1" smtClean="0"/>
              <a:t>SubBytes</a:t>
            </a:r>
            <a:endParaRPr lang="en-US" dirty="0"/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685800" y="4936066"/>
            <a:ext cx="7772400" cy="1216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 smtClean="0"/>
              <a:t>Treat 128 </a:t>
            </a:r>
            <a:r>
              <a:rPr lang="en-US" sz="2800" dirty="0"/>
              <a:t>bit </a:t>
            </a:r>
            <a:r>
              <a:rPr lang="en-US" sz="2800" dirty="0" smtClean="0"/>
              <a:t>block as </a:t>
            </a:r>
            <a:r>
              <a:rPr lang="en-US" sz="2800" dirty="0" smtClean="0"/>
              <a:t>4x4 </a:t>
            </a:r>
            <a:r>
              <a:rPr lang="en-US" sz="2800" dirty="0" smtClean="0"/>
              <a:t>byte </a:t>
            </a:r>
            <a:r>
              <a:rPr lang="en-US" sz="2800" dirty="0" smtClean="0"/>
              <a:t>array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 err="1" smtClean="0"/>
              <a:t>b</a:t>
            </a:r>
            <a:r>
              <a:rPr lang="en-US" sz="2800" baseline="-25000" dirty="0" err="1" smtClean="0"/>
              <a:t>ij</a:t>
            </a:r>
            <a:r>
              <a:rPr lang="en-US" sz="2800" dirty="0" smtClean="0"/>
              <a:t> = S-box( 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ij</a:t>
            </a:r>
            <a:r>
              <a:rPr lang="en-US" sz="2800" dirty="0" smtClean="0"/>
              <a:t> )</a:t>
            </a:r>
          </a:p>
        </p:txBody>
      </p:sp>
      <p:pic>
        <p:nvPicPr>
          <p:cNvPr id="3" name="Picture 2" descr="Screen Shot 2015-03-25 at 11.58.5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889" y="1634066"/>
            <a:ext cx="5997223" cy="295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917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3" name="Picture 7" descr="bytesub.tif                                                    000675D6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057400"/>
            <a:ext cx="59436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AES “S-box”</a:t>
            </a: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974725" y="3494088"/>
            <a:ext cx="1006475" cy="115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First 4</a:t>
            </a:r>
          </a:p>
          <a:p>
            <a:r>
              <a:rPr lang="en-US" sz="2000"/>
              <a:t>bits of</a:t>
            </a:r>
          </a:p>
          <a:p>
            <a:r>
              <a:rPr lang="en-US" sz="2000"/>
              <a:t>input</a:t>
            </a:r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3495675" y="1752600"/>
            <a:ext cx="24749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Last 4 bits of input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17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BC09AFF-4697-F448-97D8-712F9D6E138B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AES ShiftRow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Cyclic shift rows</a:t>
            </a:r>
          </a:p>
        </p:txBody>
      </p:sp>
      <p:pic>
        <p:nvPicPr>
          <p:cNvPr id="2" name="Picture 1" descr="Screen Shot 2015-03-26 at 12.01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63" y="2455334"/>
            <a:ext cx="8158137" cy="307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12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355</Words>
  <Application>Microsoft Macintosh PowerPoint</Application>
  <PresentationFormat>On-screen Show (4:3)</PresentationFormat>
  <Paragraphs>82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AES (Advanced Encryption Standard)</vt:lpstr>
      <vt:lpstr>The AES process</vt:lpstr>
      <vt:lpstr>AES Overview</vt:lpstr>
      <vt:lpstr>Substitution-Permutation Network</vt:lpstr>
      <vt:lpstr>AES-128</vt:lpstr>
      <vt:lpstr>The round function</vt:lpstr>
      <vt:lpstr>AES SubBytes</vt:lpstr>
      <vt:lpstr>AES “S-box”</vt:lpstr>
      <vt:lpstr>AES ShiftRow</vt:lpstr>
      <vt:lpstr>AES MixColumn</vt:lpstr>
      <vt:lpstr>AES Security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19</cp:revision>
  <dcterms:created xsi:type="dcterms:W3CDTF">2015-03-25T14:31:19Z</dcterms:created>
  <dcterms:modified xsi:type="dcterms:W3CDTF">2015-03-25T15:21:32Z</dcterms:modified>
</cp:coreProperties>
</file>